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62" r:id="rId2"/>
    <p:sldId id="386" r:id="rId3"/>
    <p:sldId id="266" r:id="rId4"/>
    <p:sldId id="387" r:id="rId5"/>
    <p:sldId id="269" r:id="rId6"/>
    <p:sldId id="272" r:id="rId7"/>
    <p:sldId id="388" r:id="rId8"/>
    <p:sldId id="273" r:id="rId9"/>
    <p:sldId id="389" r:id="rId10"/>
    <p:sldId id="390" r:id="rId11"/>
    <p:sldId id="267" r:id="rId12"/>
    <p:sldId id="270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91" r:id="rId25"/>
    <p:sldId id="289" r:id="rId26"/>
    <p:sldId id="290" r:id="rId27"/>
    <p:sldId id="291" r:id="rId28"/>
    <p:sldId id="3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33" r:id="rId57"/>
    <p:sldId id="320" r:id="rId58"/>
    <p:sldId id="321" r:id="rId59"/>
    <p:sldId id="322" r:id="rId60"/>
    <p:sldId id="323" r:id="rId61"/>
    <p:sldId id="395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4" r:id="rId72"/>
    <p:sldId id="335" r:id="rId73"/>
    <p:sldId id="336" r:id="rId74"/>
    <p:sldId id="337" r:id="rId75"/>
    <p:sldId id="339" r:id="rId76"/>
    <p:sldId id="340" r:id="rId77"/>
    <p:sldId id="341" r:id="rId78"/>
    <p:sldId id="369" r:id="rId79"/>
    <p:sldId id="370" r:id="rId80"/>
    <p:sldId id="371" r:id="rId81"/>
    <p:sldId id="372" r:id="rId82"/>
    <p:sldId id="373" r:id="rId83"/>
    <p:sldId id="374" r:id="rId84"/>
    <p:sldId id="375" r:id="rId85"/>
    <p:sldId id="376" r:id="rId86"/>
    <p:sldId id="377" r:id="rId87"/>
    <p:sldId id="378" r:id="rId88"/>
    <p:sldId id="379" r:id="rId89"/>
    <p:sldId id="380" r:id="rId90"/>
    <p:sldId id="381" r:id="rId91"/>
    <p:sldId id="382" r:id="rId92"/>
    <p:sldId id="383" r:id="rId93"/>
    <p:sldId id="384" r:id="rId94"/>
    <p:sldId id="385" r:id="rId95"/>
    <p:sldId id="396" r:id="rId96"/>
    <p:sldId id="394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9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82F0-B783-4955-BD04-7DB345E2A21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FBDC9-060F-41CB-A017-2C219D8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59" y="4344229"/>
            <a:ext cx="5909404" cy="4114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201" tIns="45291" rIns="92201" bIns="45291"/>
          <a:lstStyle/>
          <a:p>
            <a:endParaRPr lang="en-US" altLang="en-US"/>
          </a:p>
        </p:txBody>
      </p:sp>
      <p:sp>
        <p:nvSpPr>
          <p:cNvPr id="9963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1363" cy="3414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59" y="4344229"/>
            <a:ext cx="5909404" cy="4114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201" tIns="45291" rIns="92201" bIns="45291"/>
          <a:lstStyle/>
          <a:p>
            <a:endParaRPr lang="en-US" altLang="en-US"/>
          </a:p>
        </p:txBody>
      </p:sp>
      <p:sp>
        <p:nvSpPr>
          <p:cNvPr id="9963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1363" cy="3414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ChangeArrowheads="1"/>
          </p:cNvSpPr>
          <p:nvPr/>
        </p:nvSpPr>
        <p:spPr bwMode="auto">
          <a:xfrm>
            <a:off x="3885732" y="0"/>
            <a:ext cx="2972268" cy="45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39" name="Rectangle 3"/>
          <p:cNvSpPr>
            <a:spLocks noChangeArrowheads="1"/>
          </p:cNvSpPr>
          <p:nvPr/>
        </p:nvSpPr>
        <p:spPr bwMode="auto">
          <a:xfrm>
            <a:off x="3885732" y="8686387"/>
            <a:ext cx="2972268" cy="4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200" b="0">
                <a:latin typeface="Times New Roman" pitchFamily="18" charset="0"/>
              </a:rPr>
              <a:t>2</a:t>
            </a:r>
          </a:p>
        </p:txBody>
      </p:sp>
      <p:sp>
        <p:nvSpPr>
          <p:cNvPr id="1371140" name="Rectangle 4"/>
          <p:cNvSpPr>
            <a:spLocks noChangeArrowheads="1"/>
          </p:cNvSpPr>
          <p:nvPr/>
        </p:nvSpPr>
        <p:spPr bwMode="auto">
          <a:xfrm>
            <a:off x="1" y="8686387"/>
            <a:ext cx="2972268" cy="4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1" name="Rectangle 5"/>
          <p:cNvSpPr>
            <a:spLocks noChangeArrowheads="1"/>
          </p:cNvSpPr>
          <p:nvPr/>
        </p:nvSpPr>
        <p:spPr bwMode="auto">
          <a:xfrm>
            <a:off x="1" y="0"/>
            <a:ext cx="2972268" cy="45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ChangeArrowheads="1"/>
          </p:cNvSpPr>
          <p:nvPr/>
        </p:nvSpPr>
        <p:spPr bwMode="auto">
          <a:xfrm>
            <a:off x="3885732" y="0"/>
            <a:ext cx="2972268" cy="45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87" name="Rectangle 3"/>
          <p:cNvSpPr>
            <a:spLocks noChangeArrowheads="1"/>
          </p:cNvSpPr>
          <p:nvPr/>
        </p:nvSpPr>
        <p:spPr bwMode="auto">
          <a:xfrm>
            <a:off x="3885732" y="8686387"/>
            <a:ext cx="2972268" cy="4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200" b="0">
                <a:latin typeface="Times New Roman" pitchFamily="18" charset="0"/>
              </a:rPr>
              <a:t>3</a:t>
            </a:r>
          </a:p>
        </p:txBody>
      </p:sp>
      <p:sp>
        <p:nvSpPr>
          <p:cNvPr id="1373188" name="Rectangle 4"/>
          <p:cNvSpPr>
            <a:spLocks noChangeArrowheads="1"/>
          </p:cNvSpPr>
          <p:nvPr/>
        </p:nvSpPr>
        <p:spPr bwMode="auto">
          <a:xfrm>
            <a:off x="1" y="8686387"/>
            <a:ext cx="2972268" cy="4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" y="0"/>
            <a:ext cx="2972268" cy="45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  <a:ln/>
        </p:spPr>
        <p:txBody>
          <a:bodyPr lIns="90488" tIns="44450" rIns="90488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11213"/>
            <a:ext cx="4573587" cy="343217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139" y="4851539"/>
            <a:ext cx="5282861" cy="836543"/>
          </a:xfrm>
          <a:noFill/>
          <a:ln/>
        </p:spPr>
        <p:txBody>
          <a:bodyPr wrap="none" lIns="19050" tIns="26988" rIns="19050" bIns="26988"/>
          <a:lstStyle/>
          <a:p>
            <a:pPr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altLang="ko-KR" sz="2200" b="1">
                <a:solidFill>
                  <a:srgbClr val="000000"/>
                </a:solidFill>
                <a:ea typeface="Gulim" pitchFamily="34" charset="-127"/>
              </a:rPr>
              <a:t>Have them raise their hands when </a:t>
            </a:r>
            <a:br>
              <a:rPr lang="en-US" altLang="ko-KR" sz="2200" b="1">
                <a:solidFill>
                  <a:srgbClr val="000000"/>
                </a:solidFill>
                <a:ea typeface="Gulim" pitchFamily="34" charset="-127"/>
              </a:rPr>
            </a:br>
            <a:r>
              <a:rPr lang="en-US" altLang="ko-KR" sz="2200" b="1">
                <a:solidFill>
                  <a:srgbClr val="000000"/>
                </a:solidFill>
                <a:ea typeface="Gulim" pitchFamily="34" charset="-127"/>
              </a:rPr>
              <a:t>answering questions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39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11213"/>
            <a:ext cx="4573587" cy="343217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59" y="4344229"/>
            <a:ext cx="5909404" cy="4114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201" tIns="45291" rIns="92201" bIns="45291"/>
          <a:lstStyle/>
          <a:p>
            <a:r>
              <a:rPr lang="en-US" altLang="en-US" dirty="0"/>
              <a:t>That is, any computer, no matter how primitive or advance, can be divided into five parts:</a:t>
            </a:r>
          </a:p>
          <a:p>
            <a:r>
              <a:rPr lang="en-US" altLang="en-US" dirty="0"/>
              <a:t>1. The input devices bring the data from the outside world into the computer.</a:t>
            </a:r>
          </a:p>
          <a:p>
            <a:r>
              <a:rPr lang="en-US" altLang="en-US" dirty="0"/>
              <a:t>2. These data are kept in the computer’s memory  until ...</a:t>
            </a:r>
          </a:p>
          <a:p>
            <a:r>
              <a:rPr lang="en-US" altLang="en-US" dirty="0"/>
              <a:t>3. The </a:t>
            </a:r>
            <a:r>
              <a:rPr lang="en-US" altLang="en-US" dirty="0" err="1"/>
              <a:t>datapath</a:t>
            </a:r>
            <a:r>
              <a:rPr lang="en-US" altLang="en-US" dirty="0"/>
              <a:t> request and process them.</a:t>
            </a:r>
          </a:p>
          <a:p>
            <a:r>
              <a:rPr lang="en-US" altLang="en-US" dirty="0"/>
              <a:t>4. The operation of the </a:t>
            </a:r>
            <a:r>
              <a:rPr lang="en-US" altLang="en-US" dirty="0" err="1"/>
              <a:t>datapath</a:t>
            </a:r>
            <a:r>
              <a:rPr lang="en-US" altLang="en-US" dirty="0"/>
              <a:t> is controlled by the computer’s controller.</a:t>
            </a:r>
          </a:p>
          <a:p>
            <a:r>
              <a:rPr lang="en-US" altLang="en-US" dirty="0"/>
              <a:t>All the work done by the computer will NOT do us any good unless we can get the data back to the outside world. </a:t>
            </a:r>
          </a:p>
          <a:p>
            <a:r>
              <a:rPr lang="en-US" altLang="en-US" dirty="0"/>
              <a:t> 5. Getting the data back to the outside world is the job of the output devices.</a:t>
            </a:r>
          </a:p>
          <a:p>
            <a:endParaRPr lang="en-US" altLang="en-US" dirty="0"/>
          </a:p>
          <a:p>
            <a:r>
              <a:rPr lang="en-US" altLang="en-US" dirty="0"/>
              <a:t>The most COMMON way to connect these 5 components together is to use a network of busses.</a:t>
            </a:r>
          </a:p>
        </p:txBody>
      </p:sp>
      <p:sp>
        <p:nvSpPr>
          <p:cNvPr id="10004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1363" cy="3414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42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11213"/>
            <a:ext cx="4573587" cy="343217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86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11213"/>
            <a:ext cx="4573587" cy="343217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52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11213"/>
            <a:ext cx="4573587" cy="343217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54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11213"/>
            <a:ext cx="4573587" cy="343217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598488"/>
            <a:ext cx="4527550" cy="3395662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287" y="4344229"/>
            <a:ext cx="5910575" cy="4114387"/>
          </a:xfrm>
          <a:ln/>
        </p:spPr>
        <p:txBody>
          <a:bodyPr lIns="91953" tIns="45977" rIns="91953" bIns="4597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57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11213"/>
            <a:ext cx="4573587" cy="343217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09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814388"/>
            <a:ext cx="4572000" cy="34290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59" y="4344228"/>
            <a:ext cx="5909404" cy="4116457"/>
          </a:xfrm>
          <a:noFill/>
          <a:ln/>
        </p:spPr>
        <p:txBody>
          <a:bodyPr lIns="92918" tIns="45644" rIns="92918" bIns="45644"/>
          <a:lstStyle/>
          <a:p>
            <a:r>
              <a:rPr lang="en-US"/>
              <a:t>As shown here, each of these five steps will take one clock cycle to complete.</a:t>
            </a:r>
          </a:p>
        </p:txBody>
      </p:sp>
      <p:sp>
        <p:nvSpPr>
          <p:cNvPr id="1746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5788"/>
            <a:ext cx="4559300" cy="3419475"/>
          </a:xfrm>
          <a:ln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11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59" y="4344228"/>
            <a:ext cx="5909404" cy="4116457"/>
          </a:xfrm>
          <a:noFill/>
          <a:ln/>
        </p:spPr>
        <p:txBody>
          <a:bodyPr lIns="92918" tIns="45644" rIns="92918" bIns="45644"/>
          <a:lstStyle/>
          <a:p>
            <a:r>
              <a:rPr lang="en-US"/>
              <a:t>As shown here, each of these five steps will take one clock cycle to complete.</a:t>
            </a:r>
          </a:p>
        </p:txBody>
      </p:sp>
      <p:sp>
        <p:nvSpPr>
          <p:cNvPr id="1696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5788"/>
            <a:ext cx="4559300" cy="3419475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4538" cy="3417888"/>
          </a:xfrm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459" y="4344229"/>
            <a:ext cx="5909404" cy="4112315"/>
          </a:xfrm>
        </p:spPr>
        <p:txBody>
          <a:bodyPr/>
          <a:lstStyle/>
          <a:p>
            <a:r>
              <a:rPr lang="en-US"/>
              <a:t>Latency = execution time (delay or response time) – the total time from start to finish of ONE instruction</a:t>
            </a:r>
          </a:p>
          <a:p>
            <a:r>
              <a:rPr lang="en-US"/>
              <a:t>For processors one important measure is THROUGHPUT (or the execution bandwidth) – the total amount of work done in a given amount of time</a:t>
            </a:r>
          </a:p>
          <a:p>
            <a:r>
              <a:rPr lang="en-US"/>
              <a:t>For memories one important measure is BANDWIDTH – the amount of information communicated across an interconnect (e.g., bus) per unit time; the number of operations performed per second (the WIDTH of the operation and the RATE of the operation)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59" y="4344228"/>
            <a:ext cx="5909404" cy="4116457"/>
          </a:xfrm>
          <a:noFill/>
          <a:ln/>
        </p:spPr>
        <p:txBody>
          <a:bodyPr lIns="92918" tIns="45644" rIns="92918" bIns="45644"/>
          <a:lstStyle/>
          <a:p>
            <a:r>
              <a:rPr lang="en-US"/>
              <a:t>Here are the timing diagrams showing the differences between the single cycle, multiple cycle, and pipeline implementations.</a:t>
            </a:r>
          </a:p>
          <a:p>
            <a:r>
              <a:rPr lang="en-US"/>
              <a:t>For example, in the pipeline implementation, we can finish executing the Load, Store, and R-type instruction sequence in seven cycles.</a:t>
            </a:r>
          </a:p>
        </p:txBody>
      </p:sp>
      <p:sp>
        <p:nvSpPr>
          <p:cNvPr id="1700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5788"/>
            <a:ext cx="4559300" cy="3419475"/>
          </a:xfrm>
          <a:ln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14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14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35" y="4344229"/>
            <a:ext cx="5028732" cy="4114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6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16588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848600" cy="2138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8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16588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5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B7C6-3B95-4294-8DFC-53A79C2F1367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CD09-0E07-44BE-AF9A-5534FAB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CS15-346</a:t>
            </a:r>
            <a:br>
              <a:rPr lang="en-US" dirty="0" smtClean="0"/>
            </a:br>
            <a:r>
              <a:rPr lang="en-US" dirty="0" smtClean="0"/>
              <a:t>Perspectives in Computer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620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Single and Multiple Cycle Architectures</a:t>
            </a:r>
          </a:p>
          <a:p>
            <a:r>
              <a:rPr lang="en-US" dirty="0" smtClean="0"/>
              <a:t>Lecture 5</a:t>
            </a:r>
          </a:p>
          <a:p>
            <a:r>
              <a:rPr lang="en-US" dirty="0" smtClean="0"/>
              <a:t>January 28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suhailr\Dropbox\CCL\Resources\CMUQ Logos\cmuq_logo_colo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9" y="6019800"/>
            <a:ext cx="3897923" cy="7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progress?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07941"/>
              </p:ext>
            </p:extLst>
          </p:nvPr>
        </p:nvGraphicFramePr>
        <p:xfrm>
          <a:off x="1143000" y="1447800"/>
          <a:ext cx="7543800" cy="3727622"/>
        </p:xfrm>
        <a:graphic>
          <a:graphicData uri="http://schemas.openxmlformats.org/drawingml/2006/table">
            <a:tbl>
              <a:tblPr/>
              <a:tblGrid>
                <a:gridCol w="1752600"/>
                <a:gridCol w="1676400"/>
                <a:gridCol w="2667000"/>
                <a:gridCol w="1447800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Item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Alto, 1972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Calibri"/>
                        </a:rPr>
                        <a:t>Chuck’s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home PC,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Calibri"/>
                        </a:rPr>
                        <a:t>2012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Factor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$ 15,000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($105K today)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$850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CPU clock rate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6 MHz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2.8 GHz (x4)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Memory size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128 KB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6 GB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48000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Memory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Calibri"/>
                        </a:rPr>
                        <a:t>access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850 ns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50 ns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Display pixels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606 x 808 x 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1920 x 1200 x 32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Network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3 Mb Ethernet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1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Gb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Ethernet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Disk capacity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2.5 MB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700 GB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280000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8610600" cy="4746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Anatomy: 5 </a:t>
            </a:r>
            <a:r>
              <a:rPr lang="en-US" altLang="en-US" dirty="0" smtClean="0"/>
              <a:t>Components </a:t>
            </a:r>
            <a:r>
              <a:rPr lang="en-US" altLang="en-US" dirty="0"/>
              <a:t>of </a:t>
            </a:r>
            <a:r>
              <a:rPr lang="en-US" altLang="en-US" dirty="0" smtClean="0"/>
              <a:t>Computer</a:t>
            </a:r>
            <a:endParaRPr lang="en-US" altLang="en-US" dirty="0"/>
          </a:p>
        </p:txBody>
      </p:sp>
      <p:sp>
        <p:nvSpPr>
          <p:cNvPr id="999427" name="Rectangle 3"/>
          <p:cNvSpPr>
            <a:spLocks noChangeArrowheads="1"/>
          </p:cNvSpPr>
          <p:nvPr/>
        </p:nvSpPr>
        <p:spPr bwMode="auto">
          <a:xfrm>
            <a:off x="1752600" y="2473325"/>
            <a:ext cx="5143500" cy="2857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28" name="Rectangle 4"/>
          <p:cNvSpPr>
            <a:spLocks noChangeArrowheads="1"/>
          </p:cNvSpPr>
          <p:nvPr/>
        </p:nvSpPr>
        <p:spPr bwMode="auto">
          <a:xfrm>
            <a:off x="794239" y="1504950"/>
            <a:ext cx="24003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29" name="Line 5"/>
          <p:cNvSpPr>
            <a:spLocks noChangeShapeType="1"/>
          </p:cNvSpPr>
          <p:nvPr/>
        </p:nvSpPr>
        <p:spPr bwMode="auto">
          <a:xfrm flipV="1">
            <a:off x="794239" y="1016000"/>
            <a:ext cx="1535723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0" name="Line 6"/>
          <p:cNvSpPr>
            <a:spLocks noChangeShapeType="1"/>
          </p:cNvSpPr>
          <p:nvPr/>
        </p:nvSpPr>
        <p:spPr bwMode="auto">
          <a:xfrm>
            <a:off x="2343151" y="1016000"/>
            <a:ext cx="156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1" name="Line 7"/>
          <p:cNvSpPr>
            <a:spLocks noChangeShapeType="1"/>
          </p:cNvSpPr>
          <p:nvPr/>
        </p:nvSpPr>
        <p:spPr bwMode="auto">
          <a:xfrm flipH="1">
            <a:off x="3175489" y="1022350"/>
            <a:ext cx="735623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2" name="Line 8"/>
          <p:cNvSpPr>
            <a:spLocks noChangeShapeType="1"/>
          </p:cNvSpPr>
          <p:nvPr/>
        </p:nvSpPr>
        <p:spPr bwMode="auto">
          <a:xfrm>
            <a:off x="3911112" y="102235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3" name="Line 9"/>
          <p:cNvSpPr>
            <a:spLocks noChangeShapeType="1"/>
          </p:cNvSpPr>
          <p:nvPr/>
        </p:nvSpPr>
        <p:spPr bwMode="auto">
          <a:xfrm flipH="1">
            <a:off x="3178420" y="1450975"/>
            <a:ext cx="737088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4" name="Line 10"/>
          <p:cNvSpPr>
            <a:spLocks noChangeShapeType="1"/>
          </p:cNvSpPr>
          <p:nvPr/>
        </p:nvSpPr>
        <p:spPr bwMode="auto">
          <a:xfrm>
            <a:off x="914400" y="1879600"/>
            <a:ext cx="19167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6" name="Rectangle 12"/>
          <p:cNvSpPr>
            <a:spLocks noChangeArrowheads="1"/>
          </p:cNvSpPr>
          <p:nvPr/>
        </p:nvSpPr>
        <p:spPr bwMode="auto">
          <a:xfrm>
            <a:off x="851389" y="1587501"/>
            <a:ext cx="1082412" cy="2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 dirty="0" smtClean="0">
                <a:solidFill>
                  <a:schemeClr val="tx1"/>
                </a:solidFill>
              </a:rPr>
              <a:t>Computer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sp>
        <p:nvSpPr>
          <p:cNvPr id="999437" name="Rectangle 13"/>
          <p:cNvSpPr>
            <a:spLocks noChangeArrowheads="1"/>
          </p:cNvSpPr>
          <p:nvPr/>
        </p:nvSpPr>
        <p:spPr bwMode="auto">
          <a:xfrm>
            <a:off x="2133600" y="2879725"/>
            <a:ext cx="1460989" cy="2197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8" name="Rectangle 14"/>
          <p:cNvSpPr>
            <a:spLocks noChangeArrowheads="1"/>
          </p:cNvSpPr>
          <p:nvPr/>
        </p:nvSpPr>
        <p:spPr bwMode="auto">
          <a:xfrm>
            <a:off x="2272033" y="3013076"/>
            <a:ext cx="1106457" cy="52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99439" name="Rectangle 15"/>
          <p:cNvSpPr>
            <a:spLocks noChangeArrowheads="1"/>
          </p:cNvSpPr>
          <p:nvPr/>
        </p:nvSpPr>
        <p:spPr bwMode="auto">
          <a:xfrm>
            <a:off x="3785089" y="2879725"/>
            <a:ext cx="1333500" cy="2222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0" name="Rectangle 16"/>
          <p:cNvSpPr>
            <a:spLocks noChangeArrowheads="1"/>
          </p:cNvSpPr>
          <p:nvPr/>
        </p:nvSpPr>
        <p:spPr bwMode="auto">
          <a:xfrm>
            <a:off x="5282712" y="2879725"/>
            <a:ext cx="1333500" cy="2222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1" name="Rectangle 17"/>
          <p:cNvSpPr>
            <a:spLocks noChangeArrowheads="1"/>
          </p:cNvSpPr>
          <p:nvPr/>
        </p:nvSpPr>
        <p:spPr bwMode="auto">
          <a:xfrm>
            <a:off x="2394439" y="2568576"/>
            <a:ext cx="111369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Computer</a:t>
            </a:r>
          </a:p>
        </p:txBody>
      </p:sp>
      <p:sp>
        <p:nvSpPr>
          <p:cNvPr id="999442" name="AutoShape 18"/>
          <p:cNvSpPr>
            <a:spLocks noChangeArrowheads="1"/>
          </p:cNvSpPr>
          <p:nvPr/>
        </p:nvSpPr>
        <p:spPr bwMode="auto">
          <a:xfrm>
            <a:off x="2337289" y="3565525"/>
            <a:ext cx="1078523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3" name="AutoShape 19"/>
          <p:cNvSpPr>
            <a:spLocks noChangeArrowheads="1"/>
          </p:cNvSpPr>
          <p:nvPr/>
        </p:nvSpPr>
        <p:spPr bwMode="auto">
          <a:xfrm>
            <a:off x="2337289" y="4327525"/>
            <a:ext cx="1078523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4" name="Rectangle 20"/>
          <p:cNvSpPr>
            <a:spLocks noChangeArrowheads="1"/>
          </p:cNvSpPr>
          <p:nvPr/>
        </p:nvSpPr>
        <p:spPr bwMode="auto">
          <a:xfrm>
            <a:off x="2397107" y="3641726"/>
            <a:ext cx="944233" cy="52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800" b="1"/>
              <a:t>Control</a:t>
            </a:r>
            <a:endParaRPr lang="en-US" altLang="en-US" sz="1800" b="1">
              <a:solidFill>
                <a:schemeClr val="tx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chemeClr val="tx1"/>
                </a:solidFill>
              </a:rPr>
              <a:t>(“brain”)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999445" name="Rectangle 21"/>
          <p:cNvSpPr>
            <a:spLocks noChangeArrowheads="1"/>
          </p:cNvSpPr>
          <p:nvPr/>
        </p:nvSpPr>
        <p:spPr bwMode="auto">
          <a:xfrm>
            <a:off x="2341684" y="4403726"/>
            <a:ext cx="101990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800" b="1"/>
              <a:t>Datapath</a:t>
            </a:r>
            <a:endParaRPr lang="en-US" altLang="en-US" sz="1800" b="1">
              <a:solidFill>
                <a:schemeClr val="tx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chemeClr val="tx1"/>
                </a:solidFill>
              </a:rPr>
              <a:t>(“work”)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999446" name="Rectangle 22"/>
          <p:cNvSpPr>
            <a:spLocks noChangeArrowheads="1"/>
          </p:cNvSpPr>
          <p:nvPr/>
        </p:nvSpPr>
        <p:spPr bwMode="auto">
          <a:xfrm>
            <a:off x="3867151" y="3076575"/>
            <a:ext cx="1295868" cy="16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 dirty="0"/>
              <a:t>Memory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</a:pPr>
            <a:endParaRPr lang="en-US" altLang="en-US" sz="180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programs</a:t>
            </a:r>
            <a:br>
              <a:rPr lang="en-US" altLang="en-US" sz="1800" b="1" dirty="0">
                <a:solidFill>
                  <a:schemeClr val="tx1"/>
                </a:solidFill>
              </a:rPr>
            </a:br>
            <a:r>
              <a:rPr lang="en-US" altLang="en-US" sz="1800" b="1" dirty="0">
                <a:solidFill>
                  <a:schemeClr val="tx1"/>
                </a:solidFill>
              </a:rPr>
              <a:t>&amp;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data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</a:pPr>
            <a:r>
              <a:rPr lang="en-US" altLang="en-US" sz="1800" b="1" dirty="0" smtClean="0">
                <a:solidFill>
                  <a:schemeClr val="tx1"/>
                </a:solidFill>
              </a:rPr>
              <a:t>reside </a:t>
            </a:r>
            <a:r>
              <a:rPr lang="en-US" altLang="en-US" sz="1800" b="1" dirty="0">
                <a:solidFill>
                  <a:schemeClr val="tx1"/>
                </a:solidFill>
              </a:rPr>
              <a:t>when</a:t>
            </a:r>
          </a:p>
          <a:p>
            <a:pPr>
              <a:lnSpc>
                <a:spcPct val="85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running)</a:t>
            </a:r>
          </a:p>
        </p:txBody>
      </p:sp>
      <p:sp>
        <p:nvSpPr>
          <p:cNvPr id="999447" name="Rectangle 23"/>
          <p:cNvSpPr>
            <a:spLocks noChangeArrowheads="1"/>
          </p:cNvSpPr>
          <p:nvPr/>
        </p:nvSpPr>
        <p:spPr bwMode="auto">
          <a:xfrm>
            <a:off x="5416062" y="3076576"/>
            <a:ext cx="856453" cy="28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999448" name="AutoShape 24"/>
          <p:cNvSpPr>
            <a:spLocks noChangeArrowheads="1"/>
          </p:cNvSpPr>
          <p:nvPr/>
        </p:nvSpPr>
        <p:spPr bwMode="auto">
          <a:xfrm>
            <a:off x="5410200" y="3413125"/>
            <a:ext cx="1079989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9" name="AutoShape 25"/>
          <p:cNvSpPr>
            <a:spLocks noChangeArrowheads="1"/>
          </p:cNvSpPr>
          <p:nvPr/>
        </p:nvSpPr>
        <p:spPr bwMode="auto">
          <a:xfrm>
            <a:off x="5410200" y="4378325"/>
            <a:ext cx="1079989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50" name="Rectangle 26"/>
          <p:cNvSpPr>
            <a:spLocks noChangeArrowheads="1"/>
          </p:cNvSpPr>
          <p:nvPr/>
        </p:nvSpPr>
        <p:spPr bwMode="auto">
          <a:xfrm>
            <a:off x="5467351" y="3584575"/>
            <a:ext cx="639599" cy="28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/>
              <a:t>Input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999451" name="Rectangle 27"/>
          <p:cNvSpPr>
            <a:spLocks noChangeArrowheads="1"/>
          </p:cNvSpPr>
          <p:nvPr/>
        </p:nvSpPr>
        <p:spPr bwMode="auto">
          <a:xfrm>
            <a:off x="5467351" y="4549776"/>
            <a:ext cx="80889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/>
              <a:t>Output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999452" name="Text Box 28"/>
          <p:cNvSpPr txBox="1">
            <a:spLocks noChangeArrowheads="1"/>
          </p:cNvSpPr>
          <p:nvPr/>
        </p:nvSpPr>
        <p:spPr bwMode="auto">
          <a:xfrm>
            <a:off x="6985489" y="2498726"/>
            <a:ext cx="1204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Keyboard, </a:t>
            </a:r>
            <a:br>
              <a:rPr lang="en-US" altLang="en-US" b="1">
                <a:solidFill>
                  <a:schemeClr val="accent2"/>
                </a:solidFill>
              </a:rPr>
            </a:br>
            <a:r>
              <a:rPr lang="en-US" altLang="en-US" b="1">
                <a:solidFill>
                  <a:schemeClr val="accent2"/>
                </a:solidFill>
              </a:rPr>
              <a:t>Mouse</a:t>
            </a:r>
          </a:p>
        </p:txBody>
      </p:sp>
      <p:sp>
        <p:nvSpPr>
          <p:cNvPr id="999453" name="Text Box 29"/>
          <p:cNvSpPr txBox="1">
            <a:spLocks noChangeArrowheads="1"/>
          </p:cNvSpPr>
          <p:nvPr/>
        </p:nvSpPr>
        <p:spPr bwMode="auto">
          <a:xfrm>
            <a:off x="7137889" y="5013326"/>
            <a:ext cx="9744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Display, </a:t>
            </a:r>
            <a:br>
              <a:rPr lang="en-US" altLang="en-US" b="1">
                <a:solidFill>
                  <a:schemeClr val="accent2"/>
                </a:solidFill>
              </a:rPr>
            </a:br>
            <a:r>
              <a:rPr lang="en-US" altLang="en-US" b="1">
                <a:solidFill>
                  <a:schemeClr val="accent2"/>
                </a:solidFill>
              </a:rPr>
              <a:t>Printer</a:t>
            </a:r>
          </a:p>
        </p:txBody>
      </p:sp>
      <p:sp>
        <p:nvSpPr>
          <p:cNvPr id="999454" name="Line 30"/>
          <p:cNvSpPr>
            <a:spLocks noChangeShapeType="1"/>
          </p:cNvSpPr>
          <p:nvPr/>
        </p:nvSpPr>
        <p:spPr bwMode="auto">
          <a:xfrm>
            <a:off x="6375889" y="4860925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55" name="Line 31"/>
          <p:cNvSpPr>
            <a:spLocks noChangeShapeType="1"/>
          </p:cNvSpPr>
          <p:nvPr/>
        </p:nvSpPr>
        <p:spPr bwMode="auto">
          <a:xfrm flipH="1">
            <a:off x="6299689" y="2955925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56" name="Text Box 32"/>
          <p:cNvSpPr txBox="1">
            <a:spLocks noChangeArrowheads="1"/>
          </p:cNvSpPr>
          <p:nvPr/>
        </p:nvSpPr>
        <p:spPr bwMode="auto">
          <a:xfrm>
            <a:off x="6985489" y="3336926"/>
            <a:ext cx="1676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Disk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 sz="1800" b="1">
                <a:solidFill>
                  <a:schemeClr val="tx1"/>
                </a:solidFill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programs </a:t>
            </a:r>
          </a:p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&amp; data </a:t>
            </a:r>
          </a:p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live when</a:t>
            </a:r>
          </a:p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not running)</a:t>
            </a:r>
          </a:p>
        </p:txBody>
      </p:sp>
      <p:sp>
        <p:nvSpPr>
          <p:cNvPr id="999457" name="Line 33"/>
          <p:cNvSpPr>
            <a:spLocks noChangeShapeType="1"/>
          </p:cNvSpPr>
          <p:nvPr/>
        </p:nvSpPr>
        <p:spPr bwMode="auto">
          <a:xfrm flipH="1" flipV="1">
            <a:off x="6375889" y="3870325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58" name="Line 34"/>
          <p:cNvSpPr>
            <a:spLocks noChangeShapeType="1"/>
          </p:cNvSpPr>
          <p:nvPr/>
        </p:nvSpPr>
        <p:spPr bwMode="auto">
          <a:xfrm flipV="1">
            <a:off x="6375889" y="4251325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311" name="Picture 15" descr="05~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066801"/>
            <a:ext cx="811090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3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152401"/>
            <a:ext cx="8763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Five Components of a Computer</a:t>
            </a:r>
          </a:p>
        </p:txBody>
      </p:sp>
    </p:spTree>
    <p:extLst>
      <p:ext uri="{BB962C8B-B14F-4D97-AF65-F5344CB8AC3E}">
        <p14:creationId xmlns:p14="http://schemas.microsoft.com/office/powerpoint/2010/main" val="335665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3537"/>
            <a:ext cx="8686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Multiplication – longhand algorithm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511550"/>
          </a:xfrm>
        </p:spPr>
        <p:txBody>
          <a:bodyPr/>
          <a:lstStyle/>
          <a:p>
            <a:r>
              <a:rPr lang="en-US" dirty="0"/>
              <a:t>Just like you learned in school</a:t>
            </a:r>
          </a:p>
          <a:p>
            <a:r>
              <a:rPr lang="en-US" dirty="0"/>
              <a:t>For each digit, work out partial product (easy for binary!)</a:t>
            </a:r>
          </a:p>
          <a:p>
            <a:r>
              <a:rPr lang="en-US" dirty="0"/>
              <a:t>Take care with place value (column)</a:t>
            </a:r>
          </a:p>
          <a:p>
            <a:r>
              <a:rPr lang="en-US" dirty="0"/>
              <a:t>Add partial </a:t>
            </a:r>
            <a:r>
              <a:rPr lang="en-US" dirty="0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902" name="Rectangle 238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shift and add multiplication</a:t>
            </a:r>
          </a:p>
        </p:txBody>
      </p:sp>
      <p:graphicFrame>
        <p:nvGraphicFramePr>
          <p:cNvPr id="1522132" name="Group 4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106368"/>
              </p:ext>
            </p:extLst>
          </p:nvPr>
        </p:nvGraphicFramePr>
        <p:xfrm>
          <a:off x="5570220" y="1498600"/>
          <a:ext cx="3140075" cy="3708400"/>
        </p:xfrm>
        <a:graphic>
          <a:graphicData uri="http://schemas.openxmlformats.org/drawingml/2006/table">
            <a:tbl>
              <a:tblPr/>
              <a:tblGrid>
                <a:gridCol w="393700"/>
                <a:gridCol w="392113"/>
                <a:gridCol w="392112"/>
                <a:gridCol w="392113"/>
                <a:gridCol w="392112"/>
                <a:gridCol w="393700"/>
                <a:gridCol w="392113"/>
                <a:gridCol w="392112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63500" marR="63500" marT="25400" marB="2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2133" name="Line 469"/>
          <p:cNvSpPr>
            <a:spLocks noChangeShapeType="1"/>
          </p:cNvSpPr>
          <p:nvPr/>
        </p:nvSpPr>
        <p:spPr bwMode="auto">
          <a:xfrm>
            <a:off x="7162800" y="1828800"/>
            <a:ext cx="14478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134" name="Line 470"/>
          <p:cNvSpPr>
            <a:spLocks noChangeShapeType="1"/>
          </p:cNvSpPr>
          <p:nvPr/>
        </p:nvSpPr>
        <p:spPr bwMode="auto">
          <a:xfrm>
            <a:off x="6781800" y="2590800"/>
            <a:ext cx="18288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135" name="Line 471"/>
          <p:cNvSpPr>
            <a:spLocks noChangeShapeType="1"/>
          </p:cNvSpPr>
          <p:nvPr/>
        </p:nvSpPr>
        <p:spPr bwMode="auto">
          <a:xfrm>
            <a:off x="6324600" y="3352800"/>
            <a:ext cx="2286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136" name="Line 472"/>
          <p:cNvSpPr>
            <a:spLocks noChangeShapeType="1"/>
          </p:cNvSpPr>
          <p:nvPr/>
        </p:nvSpPr>
        <p:spPr bwMode="auto">
          <a:xfrm>
            <a:off x="5562600" y="4114800"/>
            <a:ext cx="31242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137" name="Text Box 473"/>
          <p:cNvSpPr txBox="1">
            <a:spLocks noChangeArrowheads="1"/>
          </p:cNvSpPr>
          <p:nvPr/>
        </p:nvSpPr>
        <p:spPr bwMode="auto">
          <a:xfrm>
            <a:off x="574040" y="1752600"/>
            <a:ext cx="47371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marL="203200" indent="-203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65000"/>
              </a:spcBef>
            </a:pPr>
            <a:r>
              <a:rPr lang="en-US" sz="3200" dirty="0">
                <a:latin typeface="Helvetica" pitchFamily="34" charset="0"/>
              </a:rPr>
              <a:t>How many steps?</a:t>
            </a:r>
          </a:p>
          <a:p>
            <a:pPr>
              <a:spcBef>
                <a:spcPct val="65000"/>
              </a:spcBef>
            </a:pPr>
            <a:r>
              <a:rPr lang="en-US" sz="3200" dirty="0">
                <a:latin typeface="Helvetica" pitchFamily="34" charset="0"/>
              </a:rPr>
              <a:t>How do we implement this in hardware?</a:t>
            </a:r>
          </a:p>
        </p:txBody>
      </p:sp>
    </p:spTree>
    <p:extLst>
      <p:ext uri="{BB962C8B-B14F-4D97-AF65-F5344CB8AC3E}">
        <p14:creationId xmlns:p14="http://schemas.microsoft.com/office/powerpoint/2010/main" val="17257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/>
              <a:t>Unsigned Binary Multiplication</a:t>
            </a:r>
          </a:p>
        </p:txBody>
      </p:sp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6"/>
          <a:stretch>
            <a:fillRect/>
          </a:stretch>
        </p:blipFill>
        <p:spPr bwMode="auto">
          <a:xfrm>
            <a:off x="609600" y="1066800"/>
            <a:ext cx="78486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/>
              <a:t>Execution of Example</a:t>
            </a: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3" b="12817"/>
          <a:stretch>
            <a:fillRect/>
          </a:stretch>
        </p:blipFill>
        <p:spPr bwMode="auto">
          <a:xfrm>
            <a:off x="762000" y="1295400"/>
            <a:ext cx="7239000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Flowchart for Unsigned Binary Multiplication</a:t>
            </a:r>
          </a:p>
        </p:txBody>
      </p:sp>
      <p:pic>
        <p:nvPicPr>
          <p:cNvPr id="1438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>
            <a:fillRect/>
          </a:stretch>
        </p:blipFill>
        <p:spPr bwMode="auto">
          <a:xfrm>
            <a:off x="2057400" y="1371600"/>
            <a:ext cx="4792663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Multiplying Negative Numbers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does not work!</a:t>
            </a:r>
          </a:p>
          <a:p>
            <a:r>
              <a:rPr lang="en-US"/>
              <a:t>Solution 1</a:t>
            </a:r>
          </a:p>
          <a:p>
            <a:pPr lvl="1"/>
            <a:r>
              <a:rPr lang="en-US"/>
              <a:t>Convert to positive if required</a:t>
            </a:r>
          </a:p>
          <a:p>
            <a:pPr lvl="1"/>
            <a:r>
              <a:rPr lang="en-US"/>
              <a:t>Multiply as above</a:t>
            </a:r>
          </a:p>
          <a:p>
            <a:pPr lvl="1"/>
            <a:r>
              <a:rPr lang="en-US"/>
              <a:t>If signs were different, negate answer</a:t>
            </a:r>
          </a:p>
          <a:p>
            <a:r>
              <a:rPr lang="en-US"/>
              <a:t>Solution 2</a:t>
            </a:r>
          </a:p>
          <a:p>
            <a:pPr lvl="1"/>
            <a:r>
              <a:rPr lang="en-US"/>
              <a:t>Booth’s algorithm</a:t>
            </a:r>
          </a:p>
          <a:p>
            <a:pPr lvl="1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8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2791" b="14851"/>
          <a:stretch>
            <a:fillRect/>
          </a:stretch>
        </p:blipFill>
        <p:spPr bwMode="auto">
          <a:xfrm>
            <a:off x="0" y="779463"/>
            <a:ext cx="883920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FP Addition &amp; Subtraction Flowchart</a:t>
            </a:r>
          </a:p>
        </p:txBody>
      </p:sp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Origins </a:t>
            </a:r>
            <a:r>
              <a:rPr lang="en-US" dirty="0"/>
              <a:t>of computing concepts, from Pascal to Turing and von Neumann. </a:t>
            </a:r>
          </a:p>
          <a:p>
            <a:pPr lvl="0"/>
            <a:r>
              <a:rPr lang="en-US" dirty="0"/>
              <a:t>Principles and concepts of computer architectures in 20</a:t>
            </a:r>
            <a:r>
              <a:rPr lang="en-US" baseline="30000" dirty="0"/>
              <a:t>th</a:t>
            </a:r>
            <a:r>
              <a:rPr lang="en-US" dirty="0"/>
              <a:t> and 21</a:t>
            </a:r>
            <a:r>
              <a:rPr lang="en-US" baseline="30000" dirty="0"/>
              <a:t>st</a:t>
            </a:r>
            <a:r>
              <a:rPr lang="en-US" dirty="0"/>
              <a:t> centuries. 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Basic architectural techniques </a:t>
            </a:r>
            <a:r>
              <a:rPr lang="en-US" dirty="0"/>
              <a:t>including instruction level parallelism, pipelining, cache memories and multicore architectures</a:t>
            </a:r>
          </a:p>
          <a:p>
            <a:pPr lvl="0"/>
            <a:r>
              <a:rPr lang="en-US" dirty="0"/>
              <a:t>Architecture including various kinds of computers from largest and fastest to tiny and digestible.</a:t>
            </a:r>
          </a:p>
          <a:p>
            <a:pPr lvl="0"/>
            <a:r>
              <a:rPr lang="en-US" dirty="0"/>
              <a:t>New architectural requirements far beyond raw performance such as energy, programmability, security, and availability. </a:t>
            </a:r>
          </a:p>
          <a:p>
            <a:pPr lvl="0"/>
            <a:r>
              <a:rPr lang="en-US" dirty="0"/>
              <a:t>Architectures for mobile computing including considerations affecting hardware, systems, and end-to-end applications.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Floating point adder</a:t>
            </a:r>
          </a:p>
        </p:txBody>
      </p:sp>
      <p:pic>
        <p:nvPicPr>
          <p:cNvPr id="153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33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439737"/>
            <a:ext cx="7620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Execution of a Program</a:t>
            </a:r>
          </a:p>
        </p:txBody>
      </p:sp>
      <p:pic>
        <p:nvPicPr>
          <p:cNvPr id="13445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342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7337"/>
            <a:ext cx="88392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-&gt; Sequence of Instructions</a:t>
            </a:r>
          </a:p>
        </p:txBody>
      </p:sp>
      <p:pic>
        <p:nvPicPr>
          <p:cNvPr id="13465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67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4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3537"/>
            <a:ext cx="8534400" cy="474663"/>
          </a:xfrm>
        </p:spPr>
        <p:txBody>
          <a:bodyPr>
            <a:normAutofit fontScale="90000"/>
          </a:bodyPr>
          <a:lstStyle/>
          <a:p>
            <a:r>
              <a:rPr lang="en-GB" dirty="0"/>
              <a:t>Function of Control Unit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3729038"/>
          </a:xfrm>
        </p:spPr>
        <p:txBody>
          <a:bodyPr>
            <a:normAutofit/>
          </a:bodyPr>
          <a:lstStyle/>
          <a:p>
            <a:r>
              <a:rPr lang="en-GB" dirty="0"/>
              <a:t>For each operation a unique code is provided</a:t>
            </a:r>
          </a:p>
          <a:p>
            <a:pPr lvl="1"/>
            <a:r>
              <a:rPr lang="en-GB" dirty="0"/>
              <a:t>e.g. ADD, MOVE</a:t>
            </a:r>
          </a:p>
          <a:p>
            <a:r>
              <a:rPr lang="en-GB" dirty="0"/>
              <a:t>A hardware segment accepts the code and issues the control signals</a:t>
            </a:r>
          </a:p>
          <a:p>
            <a:endParaRPr lang="en-GB" dirty="0"/>
          </a:p>
          <a:p>
            <a:r>
              <a:rPr lang="en-GB" dirty="0"/>
              <a:t>We have a computer!</a:t>
            </a:r>
          </a:p>
        </p:txBody>
      </p:sp>
    </p:spTree>
    <p:extLst>
      <p:ext uri="{BB962C8B-B14F-4D97-AF65-F5344CB8AC3E}">
        <p14:creationId xmlns:p14="http://schemas.microsoft.com/office/powerpoint/2010/main" val="7173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1" name="Rectangle 3"/>
          <p:cNvSpPr>
            <a:spLocks noChangeArrowheads="1"/>
          </p:cNvSpPr>
          <p:nvPr/>
        </p:nvSpPr>
        <p:spPr bwMode="auto">
          <a:xfrm>
            <a:off x="228600" y="1447800"/>
            <a:ext cx="4419600" cy="39624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092" name="Line 4"/>
          <p:cNvSpPr>
            <a:spLocks noChangeShapeType="1"/>
          </p:cNvSpPr>
          <p:nvPr/>
        </p:nvSpPr>
        <p:spPr bwMode="auto">
          <a:xfrm>
            <a:off x="4648200" y="2743200"/>
            <a:ext cx="1600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093" name="Line 5"/>
          <p:cNvSpPr>
            <a:spLocks noChangeShapeType="1"/>
          </p:cNvSpPr>
          <p:nvPr/>
        </p:nvSpPr>
        <p:spPr bwMode="auto">
          <a:xfrm>
            <a:off x="4648200" y="4038600"/>
            <a:ext cx="1600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094" name="Rectangle 6"/>
          <p:cNvSpPr>
            <a:spLocks noChangeArrowheads="1"/>
          </p:cNvSpPr>
          <p:nvPr/>
        </p:nvSpPr>
        <p:spPr bwMode="auto">
          <a:xfrm>
            <a:off x="6248400" y="1447800"/>
            <a:ext cx="2438400" cy="39624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095" name="Text Box 7"/>
          <p:cNvSpPr txBox="1">
            <a:spLocks noChangeArrowheads="1"/>
          </p:cNvSpPr>
          <p:nvPr/>
        </p:nvSpPr>
        <p:spPr bwMode="auto">
          <a:xfrm>
            <a:off x="4973638" y="4052888"/>
            <a:ext cx="936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Data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Bus</a:t>
            </a:r>
          </a:p>
        </p:txBody>
      </p:sp>
      <p:sp>
        <p:nvSpPr>
          <p:cNvPr id="1369096" name="Text Box 8"/>
          <p:cNvSpPr txBox="1">
            <a:spLocks noChangeArrowheads="1"/>
          </p:cNvSpPr>
          <p:nvPr/>
        </p:nvSpPr>
        <p:spPr bwMode="auto">
          <a:xfrm>
            <a:off x="4700588" y="1828800"/>
            <a:ext cx="14906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Address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Bus</a:t>
            </a:r>
          </a:p>
        </p:txBody>
      </p:sp>
      <p:sp>
        <p:nvSpPr>
          <p:cNvPr id="1369097" name="Text Box 9"/>
          <p:cNvSpPr txBox="1">
            <a:spLocks noChangeArrowheads="1"/>
          </p:cNvSpPr>
          <p:nvPr/>
        </p:nvSpPr>
        <p:spPr bwMode="auto">
          <a:xfrm>
            <a:off x="2036763" y="914400"/>
            <a:ext cx="935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CPU</a:t>
            </a:r>
          </a:p>
        </p:txBody>
      </p:sp>
      <p:sp>
        <p:nvSpPr>
          <p:cNvPr id="1369098" name="Text Box 10"/>
          <p:cNvSpPr txBox="1">
            <a:spLocks noChangeArrowheads="1"/>
          </p:cNvSpPr>
          <p:nvPr/>
        </p:nvSpPr>
        <p:spPr bwMode="auto">
          <a:xfrm>
            <a:off x="6705600" y="9144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Memory</a:t>
            </a:r>
          </a:p>
        </p:txBody>
      </p:sp>
      <p:sp>
        <p:nvSpPr>
          <p:cNvPr id="1369099" name="Line 11"/>
          <p:cNvSpPr>
            <a:spLocks noChangeShapeType="1"/>
          </p:cNvSpPr>
          <p:nvPr/>
        </p:nvSpPr>
        <p:spPr bwMode="auto">
          <a:xfrm>
            <a:off x="6248400" y="16986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>
            <a:off x="6248400" y="20415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>
            <a:off x="6248400" y="23844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>
            <a:off x="6248400" y="27273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>
            <a:off x="6248400" y="30702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4" name="Line 16"/>
          <p:cNvSpPr>
            <a:spLocks noChangeShapeType="1"/>
          </p:cNvSpPr>
          <p:nvPr/>
        </p:nvSpPr>
        <p:spPr bwMode="auto">
          <a:xfrm>
            <a:off x="6248400" y="40989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5" name="Line 17"/>
          <p:cNvSpPr>
            <a:spLocks noChangeShapeType="1"/>
          </p:cNvSpPr>
          <p:nvPr/>
        </p:nvSpPr>
        <p:spPr bwMode="auto">
          <a:xfrm>
            <a:off x="6248400" y="44418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6" name="Line 18"/>
          <p:cNvSpPr>
            <a:spLocks noChangeShapeType="1"/>
          </p:cNvSpPr>
          <p:nvPr/>
        </p:nvSpPr>
        <p:spPr bwMode="auto">
          <a:xfrm>
            <a:off x="6248400" y="47847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7" name="Line 19"/>
          <p:cNvSpPr>
            <a:spLocks noChangeShapeType="1"/>
          </p:cNvSpPr>
          <p:nvPr/>
        </p:nvSpPr>
        <p:spPr bwMode="auto">
          <a:xfrm>
            <a:off x="6248400" y="51276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8" name="Rectangle 20"/>
          <p:cNvSpPr>
            <a:spLocks noChangeArrowheads="1"/>
          </p:cNvSpPr>
          <p:nvPr/>
        </p:nvSpPr>
        <p:spPr bwMode="auto">
          <a:xfrm>
            <a:off x="457200" y="1676400"/>
            <a:ext cx="2057400" cy="1905000"/>
          </a:xfrm>
          <a:prstGeom prst="rect">
            <a:avLst/>
          </a:prstGeom>
          <a:solidFill>
            <a:srgbClr val="C4C4C4">
              <a:alpha val="70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09" name="Rectangle 21"/>
          <p:cNvSpPr>
            <a:spLocks noChangeArrowheads="1"/>
          </p:cNvSpPr>
          <p:nvPr/>
        </p:nvSpPr>
        <p:spPr bwMode="auto">
          <a:xfrm>
            <a:off x="457200" y="3810000"/>
            <a:ext cx="2057400" cy="1371600"/>
          </a:xfrm>
          <a:prstGeom prst="rect">
            <a:avLst/>
          </a:prstGeom>
          <a:solidFill>
            <a:srgbClr val="C4C4C4">
              <a:alpha val="70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2644775" y="1654175"/>
            <a:ext cx="1905000" cy="1905000"/>
          </a:xfrm>
          <a:prstGeom prst="rect">
            <a:avLst/>
          </a:prstGeom>
          <a:solidFill>
            <a:srgbClr val="CCFFFF">
              <a:alpha val="70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1" name="Text Box 23"/>
          <p:cNvSpPr txBox="1">
            <a:spLocks noChangeArrowheads="1"/>
          </p:cNvSpPr>
          <p:nvPr/>
        </p:nvSpPr>
        <p:spPr bwMode="auto">
          <a:xfrm>
            <a:off x="2949575" y="2339975"/>
            <a:ext cx="1333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Control</a:t>
            </a:r>
          </a:p>
        </p:txBody>
      </p:sp>
      <p:sp>
        <p:nvSpPr>
          <p:cNvPr id="1369112" name="Text Box 24"/>
          <p:cNvSpPr txBox="1">
            <a:spLocks noChangeArrowheads="1"/>
          </p:cNvSpPr>
          <p:nvPr/>
        </p:nvSpPr>
        <p:spPr bwMode="auto">
          <a:xfrm>
            <a:off x="752475" y="2286000"/>
            <a:ext cx="1511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Register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File</a:t>
            </a:r>
          </a:p>
        </p:txBody>
      </p:sp>
      <p:sp>
        <p:nvSpPr>
          <p:cNvPr id="1369113" name="Text Box 25"/>
          <p:cNvSpPr txBox="1">
            <a:spLocks noChangeArrowheads="1"/>
          </p:cNvSpPr>
          <p:nvPr/>
        </p:nvSpPr>
        <p:spPr bwMode="auto">
          <a:xfrm>
            <a:off x="530225" y="3962400"/>
            <a:ext cx="182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Functional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Units</a:t>
            </a:r>
          </a:p>
        </p:txBody>
      </p:sp>
      <p:sp>
        <p:nvSpPr>
          <p:cNvPr id="1369114" name="Rectangle 26"/>
          <p:cNvSpPr>
            <a:spLocks noChangeArrowheads="1"/>
          </p:cNvSpPr>
          <p:nvPr/>
        </p:nvSpPr>
        <p:spPr bwMode="auto">
          <a:xfrm>
            <a:off x="2667000" y="3733800"/>
            <a:ext cx="1905000" cy="533400"/>
          </a:xfrm>
          <a:prstGeom prst="rect">
            <a:avLst/>
          </a:prstGeom>
          <a:solidFill>
            <a:srgbClr val="FFFF99">
              <a:alpha val="70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5" name="Text Box 27"/>
          <p:cNvSpPr txBox="1">
            <a:spLocks noChangeArrowheads="1"/>
          </p:cNvSpPr>
          <p:nvPr/>
        </p:nvSpPr>
        <p:spPr bwMode="auto">
          <a:xfrm>
            <a:off x="3368675" y="37338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IR</a:t>
            </a:r>
          </a:p>
        </p:txBody>
      </p:sp>
      <p:sp>
        <p:nvSpPr>
          <p:cNvPr id="1369116" name="Rectangle 28"/>
          <p:cNvSpPr>
            <a:spLocks noChangeArrowheads="1"/>
          </p:cNvSpPr>
          <p:nvPr/>
        </p:nvSpPr>
        <p:spPr bwMode="auto">
          <a:xfrm>
            <a:off x="2667000" y="4495800"/>
            <a:ext cx="1905000" cy="533400"/>
          </a:xfrm>
          <a:prstGeom prst="rect">
            <a:avLst/>
          </a:prstGeom>
          <a:solidFill>
            <a:srgbClr val="FFFF99">
              <a:alpha val="70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7" name="Text Box 29"/>
          <p:cNvSpPr txBox="1">
            <a:spLocks noChangeArrowheads="1"/>
          </p:cNvSpPr>
          <p:nvPr/>
        </p:nvSpPr>
        <p:spPr bwMode="auto">
          <a:xfrm>
            <a:off x="3298825" y="4495800"/>
            <a:ext cx="677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PC</a:t>
            </a:r>
          </a:p>
        </p:txBody>
      </p:sp>
      <p:sp>
        <p:nvSpPr>
          <p:cNvPr id="1369118" name="Line 30"/>
          <p:cNvSpPr>
            <a:spLocks noChangeShapeType="1"/>
          </p:cNvSpPr>
          <p:nvPr/>
        </p:nvSpPr>
        <p:spPr bwMode="auto">
          <a:xfrm>
            <a:off x="6248400" y="37560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19" name="Line 31"/>
          <p:cNvSpPr>
            <a:spLocks noChangeShapeType="1"/>
          </p:cNvSpPr>
          <p:nvPr/>
        </p:nvSpPr>
        <p:spPr bwMode="auto">
          <a:xfrm>
            <a:off x="6248400" y="341312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9120" name="Text Box 32"/>
          <p:cNvSpPr txBox="1">
            <a:spLocks noChangeArrowheads="1"/>
          </p:cNvSpPr>
          <p:nvPr/>
        </p:nvSpPr>
        <p:spPr bwMode="auto">
          <a:xfrm>
            <a:off x="6488113" y="1949450"/>
            <a:ext cx="2005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Instructions</a:t>
            </a:r>
          </a:p>
        </p:txBody>
      </p:sp>
      <p:sp>
        <p:nvSpPr>
          <p:cNvPr id="1369121" name="Text Box 33"/>
          <p:cNvSpPr txBox="1">
            <a:spLocks noChangeArrowheads="1"/>
          </p:cNvSpPr>
          <p:nvPr/>
        </p:nvSpPr>
        <p:spPr bwMode="auto">
          <a:xfrm>
            <a:off x="6989763" y="3319463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b="0"/>
              <a:t>Data</a:t>
            </a: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474663"/>
          </a:xfrm>
        </p:spPr>
        <p:txBody>
          <a:bodyPr wrap="square">
            <a:normAutofit fontScale="90000"/>
          </a:bodyPr>
          <a:lstStyle/>
          <a:p>
            <a:r>
              <a:rPr lang="en-US" dirty="0"/>
              <a:t>Computer Components: Top Level View</a:t>
            </a:r>
          </a:p>
        </p:txBody>
      </p:sp>
    </p:spTree>
    <p:extLst>
      <p:ext uri="{BB962C8B-B14F-4D97-AF65-F5344CB8AC3E}">
        <p14:creationId xmlns:p14="http://schemas.microsoft.com/office/powerpoint/2010/main" val="33614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91400" cy="474663"/>
          </a:xfrm>
        </p:spPr>
        <p:txBody>
          <a:bodyPr>
            <a:normAutofit fontScale="90000"/>
          </a:bodyPr>
          <a:lstStyle/>
          <a:p>
            <a:r>
              <a:rPr lang="en-GB" dirty="0"/>
              <a:t>Instruction Cycle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7848600" cy="1485900"/>
          </a:xfrm>
        </p:spPr>
        <p:txBody>
          <a:bodyPr>
            <a:normAutofit lnSpcReduction="10000"/>
          </a:bodyPr>
          <a:lstStyle/>
          <a:p>
            <a:r>
              <a:rPr lang="en-GB"/>
              <a:t>Two steps:</a:t>
            </a:r>
          </a:p>
          <a:p>
            <a:pPr lvl="1"/>
            <a:r>
              <a:rPr lang="en-GB"/>
              <a:t>Fetch</a:t>
            </a:r>
          </a:p>
          <a:p>
            <a:pPr lvl="1"/>
            <a:r>
              <a:rPr lang="en-GB"/>
              <a:t>Execute</a:t>
            </a:r>
          </a:p>
        </p:txBody>
      </p:sp>
      <p:pic>
        <p:nvPicPr>
          <p:cNvPr id="133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7"/>
          <a:stretch>
            <a:fillRect/>
          </a:stretch>
        </p:blipFill>
        <p:spPr bwMode="auto">
          <a:xfrm>
            <a:off x="228600" y="2397125"/>
            <a:ext cx="87630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Fetch Cycle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47767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Program Counter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PC</a:t>
            </a:r>
            <a:r>
              <a:rPr lang="en-US" dirty="0"/>
              <a:t>) holds address of next instruction to fetch</a:t>
            </a:r>
          </a:p>
          <a:p>
            <a:r>
              <a:rPr lang="en-US" dirty="0">
                <a:solidFill>
                  <a:schemeClr val="accent2"/>
                </a:solidFill>
              </a:rPr>
              <a:t>Processor</a:t>
            </a:r>
            <a:r>
              <a:rPr lang="en-US" dirty="0"/>
              <a:t> fetches </a:t>
            </a:r>
            <a:r>
              <a:rPr lang="en-US" dirty="0">
                <a:solidFill>
                  <a:schemeClr val="accent2"/>
                </a:solidFill>
              </a:rPr>
              <a:t>instruction</a:t>
            </a:r>
            <a:r>
              <a:rPr lang="en-US" dirty="0"/>
              <a:t> from </a:t>
            </a:r>
            <a:r>
              <a:rPr lang="en-US" dirty="0">
                <a:solidFill>
                  <a:schemeClr val="accent2"/>
                </a:solidFill>
              </a:rPr>
              <a:t>memory location</a:t>
            </a:r>
            <a:r>
              <a:rPr lang="en-US" dirty="0"/>
              <a:t> pointed to by </a:t>
            </a:r>
            <a:r>
              <a:rPr lang="en-US" dirty="0">
                <a:solidFill>
                  <a:schemeClr val="accent2"/>
                </a:solidFill>
              </a:rPr>
              <a:t>PC</a:t>
            </a:r>
          </a:p>
          <a:p>
            <a:r>
              <a:rPr lang="en-US" dirty="0"/>
              <a:t>Increment </a:t>
            </a:r>
            <a:r>
              <a:rPr lang="en-US" dirty="0">
                <a:solidFill>
                  <a:schemeClr val="accent2"/>
                </a:solidFill>
              </a:rPr>
              <a:t>PC</a:t>
            </a:r>
            <a:r>
              <a:rPr lang="en-US" dirty="0"/>
              <a:t> (PC = PC + 1)</a:t>
            </a:r>
          </a:p>
          <a:p>
            <a:pPr lvl="1"/>
            <a:r>
              <a:rPr lang="en-US" dirty="0"/>
              <a:t>Unless told otherwise</a:t>
            </a:r>
          </a:p>
          <a:p>
            <a:r>
              <a:rPr lang="en-US" dirty="0"/>
              <a:t>Instruction loaded into </a:t>
            </a:r>
            <a:r>
              <a:rPr lang="en-US" dirty="0">
                <a:solidFill>
                  <a:schemeClr val="accent2"/>
                </a:solidFill>
              </a:rPr>
              <a:t>Instruction Register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IR</a:t>
            </a:r>
            <a:r>
              <a:rPr lang="en-US" dirty="0"/>
              <a:t>)</a:t>
            </a:r>
          </a:p>
          <a:p>
            <a:r>
              <a:rPr lang="en-US" dirty="0"/>
              <a:t>Processor interprets instruction</a:t>
            </a:r>
          </a:p>
        </p:txBody>
      </p:sp>
    </p:spTree>
    <p:extLst>
      <p:ext uri="{BB962C8B-B14F-4D97-AF65-F5344CB8AC3E}">
        <p14:creationId xmlns:p14="http://schemas.microsoft.com/office/powerpoint/2010/main" val="3833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Execute Cycle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7848600" cy="5051425"/>
          </a:xfrm>
        </p:spPr>
        <p:txBody>
          <a:bodyPr/>
          <a:lstStyle/>
          <a:p>
            <a:r>
              <a:rPr lang="en-US" sz="2800" dirty="0"/>
              <a:t>Processor-memory</a:t>
            </a:r>
          </a:p>
          <a:p>
            <a:pPr lvl="1"/>
            <a:r>
              <a:rPr lang="en-US" sz="2400" dirty="0" smtClean="0"/>
              <a:t>Data </a:t>
            </a:r>
            <a:r>
              <a:rPr lang="en-US" sz="2400" dirty="0"/>
              <a:t>transfer between CPU and main memory</a:t>
            </a:r>
          </a:p>
          <a:p>
            <a:r>
              <a:rPr lang="en-US" sz="2800" dirty="0"/>
              <a:t>Processor I/O</a:t>
            </a:r>
          </a:p>
          <a:p>
            <a:pPr lvl="1"/>
            <a:r>
              <a:rPr lang="en-US" sz="2400" dirty="0"/>
              <a:t>Data transfer between CPU and I/O module</a:t>
            </a:r>
          </a:p>
          <a:p>
            <a:r>
              <a:rPr lang="en-US" sz="2800" dirty="0"/>
              <a:t>Data processing</a:t>
            </a:r>
          </a:p>
          <a:p>
            <a:pPr lvl="1"/>
            <a:r>
              <a:rPr lang="en-US" sz="2400" dirty="0"/>
              <a:t>Some arithmetic or logical operation on data</a:t>
            </a:r>
          </a:p>
          <a:p>
            <a:r>
              <a:rPr lang="en-US" sz="2800" dirty="0"/>
              <a:t>Control</a:t>
            </a:r>
          </a:p>
          <a:p>
            <a:pPr lvl="1"/>
            <a:r>
              <a:rPr lang="en-US" sz="2400" dirty="0"/>
              <a:t>Alteration of sequence of operations</a:t>
            </a:r>
          </a:p>
          <a:p>
            <a:pPr lvl="1"/>
            <a:r>
              <a:rPr lang="en-US" sz="2400" dirty="0"/>
              <a:t>e.g. jump</a:t>
            </a:r>
          </a:p>
          <a:p>
            <a:r>
              <a:rPr lang="en-US" sz="2800" dirty="0"/>
              <a:t>Combination of above</a:t>
            </a:r>
          </a:p>
        </p:txBody>
      </p:sp>
    </p:spTree>
    <p:extLst>
      <p:ext uri="{BB962C8B-B14F-4D97-AF65-F5344CB8AC3E}">
        <p14:creationId xmlns:p14="http://schemas.microsoft.com/office/powerpoint/2010/main" val="37775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368300"/>
          </a:xfrm>
          <a:noFill/>
          <a:ln/>
        </p:spPr>
        <p:txBody>
          <a:bodyPr wrap="square">
            <a:noAutofit/>
          </a:bodyPr>
          <a:lstStyle/>
          <a:p>
            <a:r>
              <a:rPr lang="en-US" altLang="en-US" sz="3200" dirty="0" smtClean="0"/>
              <a:t>Instruction Set Architecture</a:t>
            </a:r>
            <a:endParaRPr lang="en-US" altLang="en-US" sz="5400" dirty="0"/>
          </a:p>
        </p:txBody>
      </p:sp>
      <p:sp>
        <p:nvSpPr>
          <p:cNvPr id="99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2648744"/>
            <a:ext cx="1219200" cy="685799"/>
          </a:xfrm>
          <a:noFill/>
          <a:ln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SW/HW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Interface</a:t>
            </a:r>
          </a:p>
        </p:txBody>
      </p:sp>
      <p:sp>
        <p:nvSpPr>
          <p:cNvPr id="995335" name="Rectangle 7"/>
          <p:cNvSpPr>
            <a:spLocks noChangeArrowheads="1"/>
          </p:cNvSpPr>
          <p:nvPr/>
        </p:nvSpPr>
        <p:spPr bwMode="auto">
          <a:xfrm>
            <a:off x="5410200" y="3093719"/>
            <a:ext cx="1161472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I/O system</a:t>
            </a:r>
          </a:p>
        </p:txBody>
      </p:sp>
      <p:sp>
        <p:nvSpPr>
          <p:cNvPr id="995336" name="Rectangle 8"/>
          <p:cNvSpPr>
            <a:spLocks noChangeArrowheads="1"/>
          </p:cNvSpPr>
          <p:nvPr/>
        </p:nvSpPr>
        <p:spPr bwMode="auto">
          <a:xfrm>
            <a:off x="3746989" y="4516119"/>
            <a:ext cx="24911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7" name="Rectangle 9"/>
          <p:cNvSpPr>
            <a:spLocks noChangeArrowheads="1"/>
          </p:cNvSpPr>
          <p:nvPr/>
        </p:nvSpPr>
        <p:spPr bwMode="auto">
          <a:xfrm>
            <a:off x="3200400" y="3093719"/>
            <a:ext cx="1053558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995338" name="Rectangle 10"/>
          <p:cNvSpPr>
            <a:spLocks noChangeArrowheads="1"/>
          </p:cNvSpPr>
          <p:nvPr/>
        </p:nvSpPr>
        <p:spPr bwMode="auto">
          <a:xfrm>
            <a:off x="3124200" y="3087369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9" name="Line 11"/>
          <p:cNvSpPr>
            <a:spLocks noChangeShapeType="1"/>
          </p:cNvSpPr>
          <p:nvPr/>
        </p:nvSpPr>
        <p:spPr bwMode="auto">
          <a:xfrm>
            <a:off x="5410200" y="3093719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0" name="Rectangle 12"/>
          <p:cNvSpPr>
            <a:spLocks noChangeArrowheads="1"/>
          </p:cNvSpPr>
          <p:nvPr/>
        </p:nvSpPr>
        <p:spPr bwMode="auto">
          <a:xfrm>
            <a:off x="3581400" y="2179319"/>
            <a:ext cx="993862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995341" name="Rectangle 13"/>
          <p:cNvSpPr>
            <a:spLocks noChangeArrowheads="1"/>
          </p:cNvSpPr>
          <p:nvPr/>
        </p:nvSpPr>
        <p:spPr bwMode="auto">
          <a:xfrm>
            <a:off x="3581400" y="2560319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2" name="Rectangle 14"/>
          <p:cNvSpPr>
            <a:spLocks noChangeArrowheads="1"/>
          </p:cNvSpPr>
          <p:nvPr/>
        </p:nvSpPr>
        <p:spPr bwMode="auto">
          <a:xfrm>
            <a:off x="5105400" y="1874519"/>
            <a:ext cx="1079655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995343" name="Rectangle 15"/>
          <p:cNvSpPr>
            <a:spLocks noChangeArrowheads="1"/>
          </p:cNvSpPr>
          <p:nvPr/>
        </p:nvSpPr>
        <p:spPr bwMode="auto">
          <a:xfrm>
            <a:off x="5168164" y="2179319"/>
            <a:ext cx="1169871" cy="6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System</a:t>
            </a:r>
          </a:p>
          <a:p>
            <a:pPr algn="ctr">
              <a:lnSpc>
                <a:spcPct val="102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(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Windows)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sp>
        <p:nvSpPr>
          <p:cNvPr id="995344" name="Line 16"/>
          <p:cNvSpPr>
            <a:spLocks noChangeShapeType="1"/>
          </p:cNvSpPr>
          <p:nvPr/>
        </p:nvSpPr>
        <p:spPr bwMode="auto">
          <a:xfrm flipV="1">
            <a:off x="4343400" y="1874519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5" name="Line 17"/>
          <p:cNvSpPr>
            <a:spLocks noChangeShapeType="1"/>
          </p:cNvSpPr>
          <p:nvPr/>
        </p:nvSpPr>
        <p:spPr bwMode="auto">
          <a:xfrm>
            <a:off x="4349262" y="1874519"/>
            <a:ext cx="2203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6" name="Line 18"/>
          <p:cNvSpPr>
            <a:spLocks noChangeShapeType="1"/>
          </p:cNvSpPr>
          <p:nvPr/>
        </p:nvSpPr>
        <p:spPr bwMode="auto">
          <a:xfrm>
            <a:off x="6553200" y="1874519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7" name="Rectangle 19"/>
          <p:cNvSpPr>
            <a:spLocks noChangeArrowheads="1"/>
          </p:cNvSpPr>
          <p:nvPr/>
        </p:nvSpPr>
        <p:spPr bwMode="auto">
          <a:xfrm>
            <a:off x="4041377" y="1474469"/>
            <a:ext cx="1216423" cy="3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 dirty="0" smtClean="0">
                <a:solidFill>
                  <a:schemeClr val="tx1"/>
                </a:solidFill>
              </a:rPr>
              <a:t>Application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sp>
        <p:nvSpPr>
          <p:cNvPr id="995348" name="Line 20"/>
          <p:cNvSpPr>
            <a:spLocks noChangeShapeType="1"/>
          </p:cNvSpPr>
          <p:nvPr/>
        </p:nvSpPr>
        <p:spPr bwMode="auto">
          <a:xfrm flipV="1">
            <a:off x="3276600" y="1417319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9" name="Line 21"/>
          <p:cNvSpPr>
            <a:spLocks noChangeShapeType="1"/>
          </p:cNvSpPr>
          <p:nvPr/>
        </p:nvSpPr>
        <p:spPr bwMode="auto">
          <a:xfrm>
            <a:off x="6096000" y="1423669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0" name="Rectangle 22"/>
          <p:cNvSpPr>
            <a:spLocks noChangeArrowheads="1"/>
          </p:cNvSpPr>
          <p:nvPr/>
        </p:nvSpPr>
        <p:spPr bwMode="auto">
          <a:xfrm>
            <a:off x="4025412" y="3995419"/>
            <a:ext cx="1437253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Digital Design</a:t>
            </a:r>
          </a:p>
        </p:txBody>
      </p:sp>
      <p:sp>
        <p:nvSpPr>
          <p:cNvPr id="995351" name="Rectangle 23"/>
          <p:cNvSpPr>
            <a:spLocks noChangeArrowheads="1"/>
          </p:cNvSpPr>
          <p:nvPr/>
        </p:nvSpPr>
        <p:spPr bwMode="auto">
          <a:xfrm>
            <a:off x="3562351" y="3963669"/>
            <a:ext cx="2653811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2" name="Rectangle 24"/>
          <p:cNvSpPr>
            <a:spLocks noChangeArrowheads="1"/>
          </p:cNvSpPr>
          <p:nvPr/>
        </p:nvSpPr>
        <p:spPr bwMode="auto">
          <a:xfrm>
            <a:off x="3962400" y="4287519"/>
            <a:ext cx="1434624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Circuit Design</a:t>
            </a:r>
          </a:p>
        </p:txBody>
      </p:sp>
      <p:sp>
        <p:nvSpPr>
          <p:cNvPr id="995353" name="Rectangle 25"/>
          <p:cNvSpPr>
            <a:spLocks noChangeArrowheads="1"/>
          </p:cNvSpPr>
          <p:nvPr/>
        </p:nvSpPr>
        <p:spPr bwMode="auto">
          <a:xfrm>
            <a:off x="3733800" y="4312919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4" name="Rectangle 26" descr="50%"/>
          <p:cNvSpPr>
            <a:spLocks noChangeArrowheads="1"/>
          </p:cNvSpPr>
          <p:nvPr/>
        </p:nvSpPr>
        <p:spPr bwMode="auto">
          <a:xfrm>
            <a:off x="1676400" y="2865119"/>
            <a:ext cx="5372100" cy="1920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5" name="Rectangle 27"/>
          <p:cNvSpPr>
            <a:spLocks noChangeArrowheads="1"/>
          </p:cNvSpPr>
          <p:nvPr/>
        </p:nvSpPr>
        <p:spPr bwMode="auto">
          <a:xfrm>
            <a:off x="7088709" y="2689860"/>
            <a:ext cx="1521891" cy="52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Instruction Set</a:t>
            </a:r>
          </a:p>
          <a:p>
            <a:pPr>
              <a:lnSpc>
                <a:spcPct val="85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995356" name="Line 28"/>
          <p:cNvSpPr>
            <a:spLocks noChangeShapeType="1"/>
          </p:cNvSpPr>
          <p:nvPr/>
        </p:nvSpPr>
        <p:spPr bwMode="auto">
          <a:xfrm>
            <a:off x="3282462" y="1417319"/>
            <a:ext cx="28076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7" name="Rectangle 29"/>
          <p:cNvSpPr>
            <a:spLocks noChangeArrowheads="1"/>
          </p:cNvSpPr>
          <p:nvPr/>
        </p:nvSpPr>
        <p:spPr bwMode="auto">
          <a:xfrm>
            <a:off x="3719147" y="3528694"/>
            <a:ext cx="214825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800" b="1">
                <a:solidFill>
                  <a:schemeClr val="tx1"/>
                </a:solidFill>
              </a:rPr>
              <a:t>Datapath &amp; Control </a:t>
            </a:r>
          </a:p>
        </p:txBody>
      </p:sp>
      <p:sp>
        <p:nvSpPr>
          <p:cNvPr id="995358" name="Rectangle 30"/>
          <p:cNvSpPr>
            <a:spLocks noChangeArrowheads="1"/>
          </p:cNvSpPr>
          <p:nvPr/>
        </p:nvSpPr>
        <p:spPr bwMode="auto">
          <a:xfrm>
            <a:off x="3434862" y="3481069"/>
            <a:ext cx="2883877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9" name="Rectangle 31"/>
          <p:cNvSpPr>
            <a:spLocks noChangeArrowheads="1"/>
          </p:cNvSpPr>
          <p:nvPr/>
        </p:nvSpPr>
        <p:spPr bwMode="auto">
          <a:xfrm>
            <a:off x="4114800" y="4589145"/>
            <a:ext cx="1295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</a:rPr>
              <a:t>transistors</a:t>
            </a:r>
          </a:p>
        </p:txBody>
      </p:sp>
      <p:sp>
        <p:nvSpPr>
          <p:cNvPr id="995360" name="Rectangle 32"/>
          <p:cNvSpPr>
            <a:spLocks noChangeArrowheads="1"/>
          </p:cNvSpPr>
          <p:nvPr/>
        </p:nvSpPr>
        <p:spPr bwMode="auto">
          <a:xfrm>
            <a:off x="3815862" y="4624069"/>
            <a:ext cx="2045677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1" name="Line 33"/>
          <p:cNvSpPr>
            <a:spLocks noChangeShapeType="1"/>
          </p:cNvSpPr>
          <p:nvPr/>
        </p:nvSpPr>
        <p:spPr bwMode="auto">
          <a:xfrm>
            <a:off x="4419600" y="3093719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2" name="Rectangle 34"/>
          <p:cNvSpPr>
            <a:spLocks noChangeArrowheads="1"/>
          </p:cNvSpPr>
          <p:nvPr/>
        </p:nvSpPr>
        <p:spPr bwMode="auto">
          <a:xfrm>
            <a:off x="4406412" y="3093719"/>
            <a:ext cx="948401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995363" name="Text Box 35"/>
          <p:cNvSpPr txBox="1">
            <a:spLocks noChangeArrowheads="1"/>
          </p:cNvSpPr>
          <p:nvPr/>
        </p:nvSpPr>
        <p:spPr bwMode="auto">
          <a:xfrm>
            <a:off x="1600200" y="3017520"/>
            <a:ext cx="11241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Hardware</a:t>
            </a:r>
          </a:p>
        </p:txBody>
      </p:sp>
      <p:sp>
        <p:nvSpPr>
          <p:cNvPr id="995364" name="Text Box 36"/>
          <p:cNvSpPr txBox="1">
            <a:spLocks noChangeArrowheads="1"/>
          </p:cNvSpPr>
          <p:nvPr/>
        </p:nvSpPr>
        <p:spPr bwMode="auto">
          <a:xfrm>
            <a:off x="1600200" y="2484120"/>
            <a:ext cx="1048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Software</a:t>
            </a:r>
          </a:p>
        </p:txBody>
      </p:sp>
      <p:sp>
        <p:nvSpPr>
          <p:cNvPr id="995365" name="Line 37"/>
          <p:cNvSpPr>
            <a:spLocks noChangeShapeType="1"/>
          </p:cNvSpPr>
          <p:nvPr/>
        </p:nvSpPr>
        <p:spPr bwMode="auto">
          <a:xfrm flipV="1">
            <a:off x="2971800" y="1874519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6" name="Line 38"/>
          <p:cNvSpPr>
            <a:spLocks noChangeShapeType="1"/>
          </p:cNvSpPr>
          <p:nvPr/>
        </p:nvSpPr>
        <p:spPr bwMode="auto">
          <a:xfrm>
            <a:off x="2971800" y="3068319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7" name="Rectangle 39"/>
          <p:cNvSpPr>
            <a:spLocks noChangeArrowheads="1"/>
          </p:cNvSpPr>
          <p:nvPr/>
        </p:nvSpPr>
        <p:spPr bwMode="auto">
          <a:xfrm>
            <a:off x="3594589" y="2179319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8" name="Rectangle 40"/>
          <p:cNvSpPr>
            <a:spLocks noChangeArrowheads="1"/>
          </p:cNvSpPr>
          <p:nvPr/>
        </p:nvSpPr>
        <p:spPr bwMode="auto">
          <a:xfrm>
            <a:off x="3581400" y="2560319"/>
            <a:ext cx="1371600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8608" y="5410200"/>
            <a:ext cx="4978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ISA:</a:t>
            </a:r>
          </a:p>
          <a:p>
            <a:r>
              <a:rPr lang="en-US" dirty="0" smtClean="0"/>
              <a:t>• A </a:t>
            </a:r>
            <a:r>
              <a:rPr lang="en-US" dirty="0"/>
              <a:t>well-defined hardware/software interface </a:t>
            </a:r>
          </a:p>
          <a:p>
            <a:r>
              <a:rPr lang="en-US" dirty="0"/>
              <a:t>• The “contract” between software and hardware</a:t>
            </a:r>
          </a:p>
        </p:txBody>
      </p:sp>
    </p:spTree>
    <p:extLst>
      <p:ext uri="{BB962C8B-B14F-4D97-AF65-F5344CB8AC3E}">
        <p14:creationId xmlns:p14="http://schemas.microsoft.com/office/powerpoint/2010/main" val="2172682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53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53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53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0115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  <a:ln/>
        </p:spPr>
        <p:txBody>
          <a:bodyPr wrap="square" lIns="90488" tIns="44450" rIns="90488" bIns="44450" anchor="b">
            <a:normAutofit fontScale="90000"/>
          </a:bodyPr>
          <a:lstStyle/>
          <a:p>
            <a:r>
              <a:rPr lang="en-US" dirty="0"/>
              <a:t>What is an instruction set?</a:t>
            </a:r>
          </a:p>
        </p:txBody>
      </p:sp>
      <p:sp>
        <p:nvSpPr>
          <p:cNvPr id="137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352800"/>
          </a:xfrm>
          <a:noFill/>
          <a:ln/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</a:pPr>
            <a:r>
              <a:rPr lang="en-US" sz="2900"/>
              <a:t>The complete collection of instructions that are understood by a CPU</a:t>
            </a:r>
          </a:p>
          <a:p>
            <a:pPr marL="342900" indent="-342900">
              <a:lnSpc>
                <a:spcPct val="95000"/>
              </a:lnSpc>
            </a:pPr>
            <a:r>
              <a:rPr lang="en-US" sz="2900"/>
              <a:t>Machine Code</a:t>
            </a:r>
          </a:p>
          <a:p>
            <a:pPr marL="342900" indent="-342900">
              <a:lnSpc>
                <a:spcPct val="95000"/>
              </a:lnSpc>
            </a:pPr>
            <a:r>
              <a:rPr lang="en-US" sz="2900"/>
              <a:t>Binary</a:t>
            </a:r>
          </a:p>
          <a:p>
            <a:pPr marL="342900" indent="-342900">
              <a:lnSpc>
                <a:spcPct val="95000"/>
              </a:lnSpc>
            </a:pPr>
            <a:r>
              <a:rPr lang="en-US" sz="2900"/>
              <a:t>Usually represented by assembly codes</a:t>
            </a:r>
          </a:p>
        </p:txBody>
      </p:sp>
    </p:spTree>
    <p:extLst>
      <p:ext uri="{BB962C8B-B14F-4D97-AF65-F5344CB8AC3E}">
        <p14:creationId xmlns:p14="http://schemas.microsoft.com/office/powerpoint/2010/main" val="1574391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1" name="Oval 3"/>
          <p:cNvSpPr>
            <a:spLocks noChangeArrowheads="1"/>
          </p:cNvSpPr>
          <p:nvPr/>
        </p:nvSpPr>
        <p:spPr bwMode="auto">
          <a:xfrm>
            <a:off x="152400" y="2362200"/>
            <a:ext cx="8001000" cy="10731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95332" name="Text Box 4"/>
          <p:cNvSpPr txBox="1">
            <a:spLocks noChangeArrowheads="1"/>
          </p:cNvSpPr>
          <p:nvPr/>
        </p:nvSpPr>
        <p:spPr bwMode="auto">
          <a:xfrm>
            <a:off x="6822831" y="3657600"/>
            <a:ext cx="237685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accent2"/>
                </a:solidFill>
              </a:rPr>
              <a:t>Architecture</a:t>
            </a:r>
            <a:endParaRPr lang="en-US" altLang="en-US" sz="3200">
              <a:solidFill>
                <a:schemeClr val="accent2"/>
              </a:solidFill>
            </a:endParaRPr>
          </a:p>
        </p:txBody>
      </p:sp>
      <p:sp>
        <p:nvSpPr>
          <p:cNvPr id="9953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368300"/>
          </a:xfrm>
          <a:noFill/>
          <a:ln/>
        </p:spPr>
        <p:txBody>
          <a:bodyPr wrap="square">
            <a:noAutofit/>
          </a:bodyPr>
          <a:lstStyle/>
          <a:p>
            <a:r>
              <a:rPr lang="en-US" altLang="en-US" sz="3200" dirty="0"/>
              <a:t>Where is “Computer </a:t>
            </a:r>
            <a:r>
              <a:rPr lang="en-US" altLang="en-US" sz="3200" dirty="0" smtClean="0"/>
              <a:t>Architecture”?</a:t>
            </a:r>
            <a:endParaRPr lang="en-US" altLang="en-US" sz="5400" dirty="0"/>
          </a:p>
        </p:txBody>
      </p:sp>
      <p:sp>
        <p:nvSpPr>
          <p:cNvPr id="99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029201"/>
            <a:ext cx="8763000" cy="1219199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Computer Architecture </a:t>
            </a:r>
            <a:r>
              <a:rPr lang="en-US" dirty="0"/>
              <a:t>is the science and art of selecting and interconnecting hardware components to create computers that meet functional, performance and cost goals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995335" name="Rectangle 7"/>
          <p:cNvSpPr>
            <a:spLocks noChangeArrowheads="1"/>
          </p:cNvSpPr>
          <p:nvPr/>
        </p:nvSpPr>
        <p:spPr bwMode="auto">
          <a:xfrm>
            <a:off x="4572000" y="2667000"/>
            <a:ext cx="1161472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I/O system</a:t>
            </a:r>
          </a:p>
        </p:txBody>
      </p:sp>
      <p:sp>
        <p:nvSpPr>
          <p:cNvPr id="995336" name="Rectangle 8"/>
          <p:cNvSpPr>
            <a:spLocks noChangeArrowheads="1"/>
          </p:cNvSpPr>
          <p:nvPr/>
        </p:nvSpPr>
        <p:spPr bwMode="auto">
          <a:xfrm>
            <a:off x="2908789" y="4089400"/>
            <a:ext cx="24911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7" name="Rectangle 9"/>
          <p:cNvSpPr>
            <a:spLocks noChangeArrowheads="1"/>
          </p:cNvSpPr>
          <p:nvPr/>
        </p:nvSpPr>
        <p:spPr bwMode="auto">
          <a:xfrm>
            <a:off x="2362200" y="2667000"/>
            <a:ext cx="1053558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995338" name="Rectangle 10"/>
          <p:cNvSpPr>
            <a:spLocks noChangeArrowheads="1"/>
          </p:cNvSpPr>
          <p:nvPr/>
        </p:nvSpPr>
        <p:spPr bwMode="auto">
          <a:xfrm>
            <a:off x="2286000" y="2660650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9" name="Line 11"/>
          <p:cNvSpPr>
            <a:spLocks noChangeShapeType="1"/>
          </p:cNvSpPr>
          <p:nvPr/>
        </p:nvSpPr>
        <p:spPr bwMode="auto">
          <a:xfrm>
            <a:off x="4572000" y="26670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0" name="Rectangle 12"/>
          <p:cNvSpPr>
            <a:spLocks noChangeArrowheads="1"/>
          </p:cNvSpPr>
          <p:nvPr/>
        </p:nvSpPr>
        <p:spPr bwMode="auto">
          <a:xfrm>
            <a:off x="2743200" y="1752600"/>
            <a:ext cx="993862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995341" name="Rectangle 13"/>
          <p:cNvSpPr>
            <a:spLocks noChangeArrowheads="1"/>
          </p:cNvSpPr>
          <p:nvPr/>
        </p:nvSpPr>
        <p:spPr bwMode="auto">
          <a:xfrm>
            <a:off x="2743200" y="2133600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2" name="Rectangle 14"/>
          <p:cNvSpPr>
            <a:spLocks noChangeArrowheads="1"/>
          </p:cNvSpPr>
          <p:nvPr/>
        </p:nvSpPr>
        <p:spPr bwMode="auto">
          <a:xfrm>
            <a:off x="4267200" y="1447800"/>
            <a:ext cx="1079655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995343" name="Rectangle 15"/>
          <p:cNvSpPr>
            <a:spLocks noChangeArrowheads="1"/>
          </p:cNvSpPr>
          <p:nvPr/>
        </p:nvSpPr>
        <p:spPr bwMode="auto">
          <a:xfrm>
            <a:off x="4329964" y="1752600"/>
            <a:ext cx="1169871" cy="60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System</a:t>
            </a:r>
          </a:p>
          <a:p>
            <a:pPr algn="ctr">
              <a:lnSpc>
                <a:spcPct val="102000"/>
              </a:lnSpc>
            </a:pPr>
            <a:r>
              <a:rPr lang="en-US" altLang="en-US" sz="1800" b="1" dirty="0">
                <a:solidFill>
                  <a:schemeClr val="tx1"/>
                </a:solidFill>
              </a:rPr>
              <a:t>(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Windows)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sp>
        <p:nvSpPr>
          <p:cNvPr id="995344" name="Line 16"/>
          <p:cNvSpPr>
            <a:spLocks noChangeShapeType="1"/>
          </p:cNvSpPr>
          <p:nvPr/>
        </p:nvSpPr>
        <p:spPr bwMode="auto">
          <a:xfrm flipV="1">
            <a:off x="35052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5" name="Line 17"/>
          <p:cNvSpPr>
            <a:spLocks noChangeShapeType="1"/>
          </p:cNvSpPr>
          <p:nvPr/>
        </p:nvSpPr>
        <p:spPr bwMode="auto">
          <a:xfrm>
            <a:off x="3511062" y="1447800"/>
            <a:ext cx="2203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6" name="Line 18"/>
          <p:cNvSpPr>
            <a:spLocks noChangeShapeType="1"/>
          </p:cNvSpPr>
          <p:nvPr/>
        </p:nvSpPr>
        <p:spPr bwMode="auto">
          <a:xfrm>
            <a:off x="5715000" y="1447800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7" name="Rectangle 19"/>
          <p:cNvSpPr>
            <a:spLocks noChangeArrowheads="1"/>
          </p:cNvSpPr>
          <p:nvPr/>
        </p:nvSpPr>
        <p:spPr bwMode="auto">
          <a:xfrm>
            <a:off x="3316088" y="1070888"/>
            <a:ext cx="1216423" cy="3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 dirty="0" smtClean="0">
                <a:solidFill>
                  <a:schemeClr val="tx1"/>
                </a:solidFill>
              </a:rPr>
              <a:t>Application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sp>
        <p:nvSpPr>
          <p:cNvPr id="995348" name="Line 20"/>
          <p:cNvSpPr>
            <a:spLocks noChangeShapeType="1"/>
          </p:cNvSpPr>
          <p:nvPr/>
        </p:nvSpPr>
        <p:spPr bwMode="auto">
          <a:xfrm flipV="1">
            <a:off x="2438400" y="990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9" name="Line 21"/>
          <p:cNvSpPr>
            <a:spLocks noChangeShapeType="1"/>
          </p:cNvSpPr>
          <p:nvPr/>
        </p:nvSpPr>
        <p:spPr bwMode="auto">
          <a:xfrm>
            <a:off x="5257800" y="996950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0" name="Rectangle 22"/>
          <p:cNvSpPr>
            <a:spLocks noChangeArrowheads="1"/>
          </p:cNvSpPr>
          <p:nvPr/>
        </p:nvSpPr>
        <p:spPr bwMode="auto">
          <a:xfrm>
            <a:off x="3187212" y="3568700"/>
            <a:ext cx="1437253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Digital Design</a:t>
            </a:r>
          </a:p>
        </p:txBody>
      </p:sp>
      <p:sp>
        <p:nvSpPr>
          <p:cNvPr id="995351" name="Rectangle 23"/>
          <p:cNvSpPr>
            <a:spLocks noChangeArrowheads="1"/>
          </p:cNvSpPr>
          <p:nvPr/>
        </p:nvSpPr>
        <p:spPr bwMode="auto">
          <a:xfrm>
            <a:off x="2724151" y="3536950"/>
            <a:ext cx="2653811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2" name="Rectangle 24"/>
          <p:cNvSpPr>
            <a:spLocks noChangeArrowheads="1"/>
          </p:cNvSpPr>
          <p:nvPr/>
        </p:nvSpPr>
        <p:spPr bwMode="auto">
          <a:xfrm>
            <a:off x="3124200" y="3860800"/>
            <a:ext cx="1434624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Circuit Design</a:t>
            </a:r>
          </a:p>
        </p:txBody>
      </p:sp>
      <p:sp>
        <p:nvSpPr>
          <p:cNvPr id="995353" name="Rectangle 25"/>
          <p:cNvSpPr>
            <a:spLocks noChangeArrowheads="1"/>
          </p:cNvSpPr>
          <p:nvPr/>
        </p:nvSpPr>
        <p:spPr bwMode="auto">
          <a:xfrm>
            <a:off x="2895600" y="3886200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4" name="Rectangle 26" descr="50%"/>
          <p:cNvSpPr>
            <a:spLocks noChangeArrowheads="1"/>
          </p:cNvSpPr>
          <p:nvPr/>
        </p:nvSpPr>
        <p:spPr bwMode="auto">
          <a:xfrm>
            <a:off x="838200" y="2438400"/>
            <a:ext cx="5372100" cy="1920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5" name="Rectangle 27"/>
          <p:cNvSpPr>
            <a:spLocks noChangeArrowheads="1"/>
          </p:cNvSpPr>
          <p:nvPr/>
        </p:nvSpPr>
        <p:spPr bwMode="auto">
          <a:xfrm>
            <a:off x="6172200" y="2438401"/>
            <a:ext cx="1521891" cy="52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Instruction Set</a:t>
            </a:r>
          </a:p>
          <a:p>
            <a:pPr>
              <a:lnSpc>
                <a:spcPct val="85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995356" name="Line 28"/>
          <p:cNvSpPr>
            <a:spLocks noChangeShapeType="1"/>
          </p:cNvSpPr>
          <p:nvPr/>
        </p:nvSpPr>
        <p:spPr bwMode="auto">
          <a:xfrm>
            <a:off x="2444262" y="990600"/>
            <a:ext cx="28076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7" name="Rectangle 29"/>
          <p:cNvSpPr>
            <a:spLocks noChangeArrowheads="1"/>
          </p:cNvSpPr>
          <p:nvPr/>
        </p:nvSpPr>
        <p:spPr bwMode="auto">
          <a:xfrm>
            <a:off x="2880947" y="3101975"/>
            <a:ext cx="214825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800" b="1">
                <a:solidFill>
                  <a:schemeClr val="tx1"/>
                </a:solidFill>
              </a:rPr>
              <a:t>Datapath &amp; Control </a:t>
            </a:r>
          </a:p>
        </p:txBody>
      </p:sp>
      <p:sp>
        <p:nvSpPr>
          <p:cNvPr id="995358" name="Rectangle 30"/>
          <p:cNvSpPr>
            <a:spLocks noChangeArrowheads="1"/>
          </p:cNvSpPr>
          <p:nvPr/>
        </p:nvSpPr>
        <p:spPr bwMode="auto">
          <a:xfrm>
            <a:off x="2596662" y="3054350"/>
            <a:ext cx="2883877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9" name="Rectangle 31"/>
          <p:cNvSpPr>
            <a:spLocks noChangeArrowheads="1"/>
          </p:cNvSpPr>
          <p:nvPr/>
        </p:nvSpPr>
        <p:spPr bwMode="auto">
          <a:xfrm>
            <a:off x="3276600" y="4162426"/>
            <a:ext cx="1295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</a:rPr>
              <a:t>transistors</a:t>
            </a:r>
          </a:p>
        </p:txBody>
      </p:sp>
      <p:sp>
        <p:nvSpPr>
          <p:cNvPr id="995360" name="Rectangle 32"/>
          <p:cNvSpPr>
            <a:spLocks noChangeArrowheads="1"/>
          </p:cNvSpPr>
          <p:nvPr/>
        </p:nvSpPr>
        <p:spPr bwMode="auto">
          <a:xfrm>
            <a:off x="2977662" y="4197350"/>
            <a:ext cx="2045677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1" name="Line 33"/>
          <p:cNvSpPr>
            <a:spLocks noChangeShapeType="1"/>
          </p:cNvSpPr>
          <p:nvPr/>
        </p:nvSpPr>
        <p:spPr bwMode="auto">
          <a:xfrm>
            <a:off x="3581400" y="26670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2" name="Rectangle 34"/>
          <p:cNvSpPr>
            <a:spLocks noChangeArrowheads="1"/>
          </p:cNvSpPr>
          <p:nvPr/>
        </p:nvSpPr>
        <p:spPr bwMode="auto">
          <a:xfrm>
            <a:off x="3568212" y="2667000"/>
            <a:ext cx="948401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995363" name="Text Box 35"/>
          <p:cNvSpPr txBox="1">
            <a:spLocks noChangeArrowheads="1"/>
          </p:cNvSpPr>
          <p:nvPr/>
        </p:nvSpPr>
        <p:spPr bwMode="auto">
          <a:xfrm>
            <a:off x="762000" y="2590801"/>
            <a:ext cx="11241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Hardware</a:t>
            </a:r>
          </a:p>
        </p:txBody>
      </p:sp>
      <p:sp>
        <p:nvSpPr>
          <p:cNvPr id="995364" name="Text Box 36"/>
          <p:cNvSpPr txBox="1">
            <a:spLocks noChangeArrowheads="1"/>
          </p:cNvSpPr>
          <p:nvPr/>
        </p:nvSpPr>
        <p:spPr bwMode="auto">
          <a:xfrm>
            <a:off x="762000" y="2057401"/>
            <a:ext cx="1048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Software</a:t>
            </a:r>
          </a:p>
        </p:txBody>
      </p:sp>
      <p:sp>
        <p:nvSpPr>
          <p:cNvPr id="995365" name="Line 37"/>
          <p:cNvSpPr>
            <a:spLocks noChangeShapeType="1"/>
          </p:cNvSpPr>
          <p:nvPr/>
        </p:nvSpPr>
        <p:spPr bwMode="auto">
          <a:xfrm flipV="1">
            <a:off x="2133600" y="1447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6" name="Line 38"/>
          <p:cNvSpPr>
            <a:spLocks noChangeShapeType="1"/>
          </p:cNvSpPr>
          <p:nvPr/>
        </p:nvSpPr>
        <p:spPr bwMode="auto">
          <a:xfrm>
            <a:off x="2133600" y="2641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7" name="Rectangle 39"/>
          <p:cNvSpPr>
            <a:spLocks noChangeArrowheads="1"/>
          </p:cNvSpPr>
          <p:nvPr/>
        </p:nvSpPr>
        <p:spPr bwMode="auto">
          <a:xfrm>
            <a:off x="2756389" y="1752600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8" name="Rectangle 40"/>
          <p:cNvSpPr>
            <a:spLocks noChangeArrowheads="1"/>
          </p:cNvSpPr>
          <p:nvPr/>
        </p:nvSpPr>
        <p:spPr bwMode="auto">
          <a:xfrm>
            <a:off x="2743200" y="2133600"/>
            <a:ext cx="1371600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altLang="en-US" sz="1800" b="1">
                <a:solidFill>
                  <a:schemeClr val="tx1"/>
                </a:solidFill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1707841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animBg="1"/>
      <p:bldP spid="995332" grpId="0"/>
      <p:bldP spid="99533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noFill/>
          <a:ln/>
        </p:spPr>
        <p:txBody>
          <a:bodyPr wrap="square" lIns="90488" tIns="44450" rIns="90488" bIns="44450" anchor="b">
            <a:normAutofit fontScale="90000"/>
          </a:bodyPr>
          <a:lstStyle/>
          <a:p>
            <a:r>
              <a:rPr lang="en-US" dirty="0"/>
              <a:t>Elements of an Instruction</a:t>
            </a:r>
          </a:p>
        </p:txBody>
      </p:sp>
      <p:sp>
        <p:nvSpPr>
          <p:cNvPr id="1372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7848600" cy="32004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sz="3000" dirty="0"/>
              <a:t>Operation code (Op code)</a:t>
            </a:r>
          </a:p>
          <a:p>
            <a:pPr marL="742950" lvl="1" indent="-285750">
              <a:lnSpc>
                <a:spcPct val="65000"/>
              </a:lnSpc>
            </a:pPr>
            <a:r>
              <a:rPr lang="en-US" sz="3000" dirty="0"/>
              <a:t>Do this operation</a:t>
            </a:r>
          </a:p>
          <a:p>
            <a:pPr marL="342900" indent="-342900">
              <a:lnSpc>
                <a:spcPct val="65000"/>
              </a:lnSpc>
            </a:pPr>
            <a:r>
              <a:rPr lang="en-US" sz="3000" dirty="0"/>
              <a:t>Source Operand reference</a:t>
            </a:r>
          </a:p>
          <a:p>
            <a:pPr marL="742950" lvl="1" indent="-285750">
              <a:lnSpc>
                <a:spcPct val="65000"/>
              </a:lnSpc>
            </a:pPr>
            <a:r>
              <a:rPr lang="en-US" sz="3000" dirty="0"/>
              <a:t>To </a:t>
            </a:r>
            <a:r>
              <a:rPr lang="en-US" sz="3000" dirty="0" smtClean="0"/>
              <a:t>this </a:t>
            </a:r>
            <a:r>
              <a:rPr lang="en-US" sz="3000" dirty="0"/>
              <a:t>value</a:t>
            </a:r>
          </a:p>
          <a:p>
            <a:pPr marL="342900" indent="-342900">
              <a:lnSpc>
                <a:spcPct val="65000"/>
              </a:lnSpc>
            </a:pPr>
            <a:r>
              <a:rPr lang="en-US" sz="3000" dirty="0"/>
              <a:t>Result Operand reference</a:t>
            </a:r>
          </a:p>
          <a:p>
            <a:pPr marL="742950" lvl="1" indent="-285750">
              <a:lnSpc>
                <a:spcPct val="65000"/>
              </a:lnSpc>
            </a:pPr>
            <a:r>
              <a:rPr lang="en-US" sz="3000" dirty="0"/>
              <a:t>Put the answer here</a:t>
            </a:r>
          </a:p>
        </p:txBody>
      </p:sp>
      <p:pic>
        <p:nvPicPr>
          <p:cNvPr id="13721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27504" r="13094" b="50000"/>
          <a:stretch>
            <a:fillRect/>
          </a:stretch>
        </p:blipFill>
        <p:spPr bwMode="auto">
          <a:xfrm>
            <a:off x="22225" y="3790950"/>
            <a:ext cx="9144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64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474663"/>
          </a:xfrm>
          <a:noFill/>
          <a:ln/>
        </p:spPr>
        <p:txBody>
          <a:bodyPr wrap="square" lIns="90488" tIns="44450" rIns="90488" bIns="44450" anchor="b">
            <a:normAutofit fontScale="90000"/>
          </a:bodyPr>
          <a:lstStyle/>
          <a:p>
            <a:r>
              <a:rPr lang="en-US" dirty="0"/>
              <a:t>Operation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374212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/>
              <a:t>Operation code</a:t>
            </a:r>
            <a:br>
              <a:rPr lang="en-US" sz="2800"/>
            </a:br>
            <a:r>
              <a:rPr lang="en-US" sz="2800"/>
              <a:t>(Opcode)</a:t>
            </a:r>
          </a:p>
          <a:p>
            <a:pPr lvl="1"/>
            <a:r>
              <a:rPr lang="en-US" sz="2400"/>
              <a:t>Do this operation</a:t>
            </a:r>
          </a:p>
        </p:txBody>
      </p:sp>
      <p:grpSp>
        <p:nvGrpSpPr>
          <p:cNvPr id="1374213" name="Group 5"/>
          <p:cNvGrpSpPr>
            <a:grpSpLocks/>
          </p:cNvGrpSpPr>
          <p:nvPr/>
        </p:nvGrpSpPr>
        <p:grpSpPr bwMode="auto">
          <a:xfrm>
            <a:off x="1524000" y="4572000"/>
            <a:ext cx="7445375" cy="1752600"/>
            <a:chOff x="960" y="2880"/>
            <a:chExt cx="4690" cy="1104"/>
          </a:xfrm>
        </p:grpSpPr>
        <p:pic>
          <p:nvPicPr>
            <p:cNvPr id="13742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4" t="27504" r="13094" b="50000"/>
            <a:stretch>
              <a:fillRect/>
            </a:stretch>
          </p:blipFill>
          <p:spPr bwMode="auto">
            <a:xfrm>
              <a:off x="960" y="2880"/>
              <a:ext cx="4690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74215" name="Rectangle 7"/>
            <p:cNvSpPr>
              <a:spLocks noChangeArrowheads="1"/>
            </p:cNvSpPr>
            <p:nvPr/>
          </p:nvSpPr>
          <p:spPr bwMode="auto">
            <a:xfrm>
              <a:off x="960" y="2976"/>
              <a:ext cx="1200" cy="672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74216" name="Group 8"/>
          <p:cNvGraphicFramePr>
            <a:graphicFrameLocks noGrp="1"/>
          </p:cNvGraphicFramePr>
          <p:nvPr>
            <p:ph sz="half" idx="2"/>
          </p:nvPr>
        </p:nvGraphicFramePr>
        <p:xfrm>
          <a:off x="4495800" y="1143000"/>
          <a:ext cx="4495800" cy="3248025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Mnemonic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Addition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Subtraction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SUB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Multiply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6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7337"/>
            <a:ext cx="8763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Design:     Add R0, R4, R11</a:t>
            </a:r>
          </a:p>
        </p:txBody>
      </p:sp>
      <p:graphicFrame>
        <p:nvGraphicFramePr>
          <p:cNvPr id="138445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104204"/>
              </p:ext>
            </p:extLst>
          </p:nvPr>
        </p:nvGraphicFramePr>
        <p:xfrm>
          <a:off x="990600" y="1752600"/>
          <a:ext cx="7315200" cy="3695700"/>
        </p:xfrm>
        <a:graphic>
          <a:graphicData uri="http://schemas.openxmlformats.org/drawingml/2006/table">
            <a:tbl>
              <a:tblPr/>
              <a:tblGrid>
                <a:gridCol w="1676400"/>
                <a:gridCol w="2133600"/>
                <a:gridCol w="1752600"/>
                <a:gridCol w="17526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R1,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R2,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0000"/>
                          </a:solidFill>
                          <a:effectLst/>
                          <a:latin typeface="Helvetica" pitchFamily="34" charset="0"/>
                        </a:rPr>
                        <a:t>R3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0000"/>
                          </a:solidFill>
                          <a:effectLst/>
                          <a:latin typeface="Helvetic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OpCode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Destination 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Register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Source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Register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0000"/>
                          </a:solidFill>
                          <a:effectLst/>
                          <a:latin typeface="Helvetica" pitchFamily="34" charset="0"/>
                        </a:rPr>
                        <a:t>Source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0000"/>
                          </a:solidFill>
                          <a:effectLst/>
                          <a:latin typeface="Helvetica" pitchFamily="34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0000"/>
                          </a:solidFill>
                          <a:effectLst/>
                          <a:latin typeface="Helvetica" pitchFamily="34" charset="0"/>
                        </a:rPr>
                        <a:t>Register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3-bits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6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2-bits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6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2-bits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6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2-bits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6C6C"/>
                    </a:solidFill>
                  </a:tcPr>
                </a:tc>
              </a:tr>
              <a:tr h="45243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9-bits Instruction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6C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6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Add R1, R2, </a:t>
            </a:r>
            <a:r>
              <a:rPr lang="en-US" dirty="0" smtClean="0"/>
              <a:t>R3        ;(= </a:t>
            </a:r>
            <a:r>
              <a:rPr lang="en-US" dirty="0">
                <a:solidFill>
                  <a:schemeClr val="tx1"/>
                </a:solidFill>
              </a:rPr>
              <a:t>001</a:t>
            </a:r>
            <a:r>
              <a:rPr lang="en-US" dirty="0">
                <a:solidFill>
                  <a:schemeClr val="accent1"/>
                </a:solidFill>
              </a:rPr>
              <a:t>01</a:t>
            </a:r>
            <a:r>
              <a:rPr lang="en-US" dirty="0"/>
              <a:t>10</a:t>
            </a:r>
            <a:r>
              <a:rPr lang="en-US" dirty="0">
                <a:solidFill>
                  <a:srgbClr val="C80000"/>
                </a:solidFill>
              </a:rPr>
              <a:t>11</a:t>
            </a:r>
            <a:r>
              <a:rPr lang="en-US" dirty="0"/>
              <a:t>)</a:t>
            </a:r>
          </a:p>
        </p:txBody>
      </p:sp>
      <p:sp>
        <p:nvSpPr>
          <p:cNvPr id="1385475" name="Rectangle 3"/>
          <p:cNvSpPr>
            <a:spLocks noChangeArrowheads="1"/>
          </p:cNvSpPr>
          <p:nvPr/>
        </p:nvSpPr>
        <p:spPr bwMode="auto">
          <a:xfrm>
            <a:off x="685800" y="1066800"/>
            <a:ext cx="4572000" cy="3581400"/>
          </a:xfrm>
          <a:prstGeom prst="rect">
            <a:avLst/>
          </a:prstGeom>
          <a:solidFill>
            <a:schemeClr val="accent1">
              <a:alpha val="999"/>
            </a:schemeClr>
          </a:solidFill>
          <a:ln w="38100" algn="ctr">
            <a:solidFill>
              <a:srgbClr val="337D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76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2362200" cy="89217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Register</a:t>
            </a:r>
            <a:br>
              <a:rPr lang="en-US" sz="2500" b="0">
                <a:solidFill>
                  <a:schemeClr val="accent1"/>
                </a:solidFill>
              </a:rPr>
            </a:br>
            <a:r>
              <a:rPr lang="en-US" sz="2500" b="0">
                <a:solidFill>
                  <a:schemeClr val="accent1"/>
                </a:solidFill>
              </a:rPr>
              <a:t> File</a:t>
            </a: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838200" y="3048000"/>
            <a:ext cx="23622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Functional</a:t>
            </a:r>
            <a:br>
              <a:rPr lang="en-US" sz="2500" b="0">
                <a:solidFill>
                  <a:schemeClr val="accent1"/>
                </a:solidFill>
              </a:rPr>
            </a:br>
            <a:r>
              <a:rPr lang="en-US" sz="2500" b="0">
                <a:solidFill>
                  <a:schemeClr val="accent1"/>
                </a:solidFill>
              </a:rPr>
              <a:t>Units</a:t>
            </a:r>
          </a:p>
        </p:txBody>
      </p:sp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3622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79" name="Line 7"/>
          <p:cNvSpPr>
            <a:spLocks noChangeShapeType="1"/>
          </p:cNvSpPr>
          <p:nvPr/>
        </p:nvSpPr>
        <p:spPr bwMode="auto">
          <a:xfrm>
            <a:off x="1371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0" name="Line 8"/>
          <p:cNvSpPr>
            <a:spLocks noChangeShapeType="1"/>
          </p:cNvSpPr>
          <p:nvPr/>
        </p:nvSpPr>
        <p:spPr bwMode="auto">
          <a:xfrm>
            <a:off x="1738313" y="1403350"/>
            <a:ext cx="4762" cy="328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1" name="Line 9"/>
          <p:cNvSpPr>
            <a:spLocks noChangeShapeType="1"/>
          </p:cNvSpPr>
          <p:nvPr/>
        </p:nvSpPr>
        <p:spPr bwMode="auto">
          <a:xfrm>
            <a:off x="1752600" y="13716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2" name="Line 10"/>
          <p:cNvSpPr>
            <a:spLocks noChangeShapeType="1"/>
          </p:cNvSpPr>
          <p:nvPr/>
        </p:nvSpPr>
        <p:spPr bwMode="auto">
          <a:xfrm>
            <a:off x="3319463" y="1371600"/>
            <a:ext cx="33337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3" name="Line 11"/>
          <p:cNvSpPr>
            <a:spLocks noChangeShapeType="1"/>
          </p:cNvSpPr>
          <p:nvPr/>
        </p:nvSpPr>
        <p:spPr bwMode="auto">
          <a:xfrm>
            <a:off x="1738313" y="4495800"/>
            <a:ext cx="1614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4" name="Line 12"/>
          <p:cNvSpPr>
            <a:spLocks noChangeShapeType="1"/>
          </p:cNvSpPr>
          <p:nvPr/>
        </p:nvSpPr>
        <p:spPr bwMode="auto">
          <a:xfrm flipV="1">
            <a:off x="1738313" y="4167188"/>
            <a:ext cx="4762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5" name="Rectangle 13"/>
          <p:cNvSpPr>
            <a:spLocks noChangeArrowheads="1"/>
          </p:cNvSpPr>
          <p:nvPr/>
        </p:nvSpPr>
        <p:spPr bwMode="auto">
          <a:xfrm>
            <a:off x="3505200" y="18288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I.R.</a:t>
            </a:r>
          </a:p>
        </p:txBody>
      </p:sp>
      <p:sp>
        <p:nvSpPr>
          <p:cNvPr id="1385486" name="Rectangle 14"/>
          <p:cNvSpPr>
            <a:spLocks noChangeArrowheads="1"/>
          </p:cNvSpPr>
          <p:nvPr/>
        </p:nvSpPr>
        <p:spPr bwMode="auto">
          <a:xfrm>
            <a:off x="4038600" y="2743200"/>
            <a:ext cx="762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P.C.</a:t>
            </a:r>
          </a:p>
        </p:txBody>
      </p:sp>
      <p:sp>
        <p:nvSpPr>
          <p:cNvPr id="1385487" name="Rectangle 15"/>
          <p:cNvSpPr>
            <a:spLocks noChangeArrowheads="1"/>
          </p:cNvSpPr>
          <p:nvPr/>
        </p:nvSpPr>
        <p:spPr bwMode="auto">
          <a:xfrm>
            <a:off x="6248400" y="10668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8" name="Rectangle 16"/>
          <p:cNvSpPr>
            <a:spLocks noChangeArrowheads="1"/>
          </p:cNvSpPr>
          <p:nvPr/>
        </p:nvSpPr>
        <p:spPr bwMode="auto">
          <a:xfrm>
            <a:off x="6248400" y="15240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89" name="Rectangle 17"/>
          <p:cNvSpPr>
            <a:spLocks noChangeArrowheads="1"/>
          </p:cNvSpPr>
          <p:nvPr/>
        </p:nvSpPr>
        <p:spPr bwMode="auto">
          <a:xfrm>
            <a:off x="6248400" y="19812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001</a:t>
            </a:r>
            <a:r>
              <a:rPr lang="en-US" sz="2500" b="0">
                <a:solidFill>
                  <a:schemeClr val="accent1"/>
                </a:solidFill>
              </a:rPr>
              <a:t>01</a:t>
            </a:r>
            <a:r>
              <a:rPr lang="en-US" sz="2500" b="0">
                <a:solidFill>
                  <a:schemeClr val="accent2"/>
                </a:solidFill>
              </a:rPr>
              <a:t>10</a:t>
            </a:r>
            <a:r>
              <a:rPr lang="en-US" sz="2500" b="0">
                <a:solidFill>
                  <a:srgbClr val="C80000"/>
                </a:solidFill>
              </a:rPr>
              <a:t>11</a:t>
            </a:r>
          </a:p>
        </p:txBody>
      </p:sp>
      <p:sp>
        <p:nvSpPr>
          <p:cNvPr id="1385490" name="Rectangle 18"/>
          <p:cNvSpPr>
            <a:spLocks noChangeArrowheads="1"/>
          </p:cNvSpPr>
          <p:nvPr/>
        </p:nvSpPr>
        <p:spPr bwMode="auto">
          <a:xfrm>
            <a:off x="6248400" y="24384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91" name="Rectangle 19"/>
          <p:cNvSpPr>
            <a:spLocks noChangeArrowheads="1"/>
          </p:cNvSpPr>
          <p:nvPr/>
        </p:nvSpPr>
        <p:spPr bwMode="auto">
          <a:xfrm>
            <a:off x="6248400" y="28956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92" name="Rectangle 20"/>
          <p:cNvSpPr>
            <a:spLocks noChangeArrowheads="1"/>
          </p:cNvSpPr>
          <p:nvPr/>
        </p:nvSpPr>
        <p:spPr bwMode="auto">
          <a:xfrm>
            <a:off x="6248400" y="33528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93" name="Rectangle 21"/>
          <p:cNvSpPr>
            <a:spLocks noChangeArrowheads="1"/>
          </p:cNvSpPr>
          <p:nvPr/>
        </p:nvSpPr>
        <p:spPr bwMode="auto">
          <a:xfrm>
            <a:off x="6248400" y="38100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94" name="Rectangle 22"/>
          <p:cNvSpPr>
            <a:spLocks noChangeArrowheads="1"/>
          </p:cNvSpPr>
          <p:nvPr/>
        </p:nvSpPr>
        <p:spPr bwMode="auto">
          <a:xfrm>
            <a:off x="6248400" y="42672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7924800" y="10668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0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7924800" y="1508125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1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924800" y="1965325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2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7924800" y="2346325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3</a:t>
            </a:r>
          </a:p>
        </p:txBody>
      </p:sp>
      <p:sp>
        <p:nvSpPr>
          <p:cNvPr id="1385499" name="Text Box 27"/>
          <p:cNvSpPr txBox="1">
            <a:spLocks noChangeArrowheads="1"/>
          </p:cNvSpPr>
          <p:nvPr/>
        </p:nvSpPr>
        <p:spPr bwMode="auto">
          <a:xfrm>
            <a:off x="7924800" y="2879725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4</a:t>
            </a:r>
          </a:p>
        </p:txBody>
      </p:sp>
      <p:sp>
        <p:nvSpPr>
          <p:cNvPr id="1385500" name="Text Box 28"/>
          <p:cNvSpPr txBox="1">
            <a:spLocks noChangeArrowheads="1"/>
          </p:cNvSpPr>
          <p:nvPr/>
        </p:nvSpPr>
        <p:spPr bwMode="auto">
          <a:xfrm>
            <a:off x="7924800" y="3336925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5</a:t>
            </a:r>
          </a:p>
        </p:txBody>
      </p:sp>
      <p:sp>
        <p:nvSpPr>
          <p:cNvPr id="1385501" name="Text Box 29"/>
          <p:cNvSpPr txBox="1">
            <a:spLocks noChangeArrowheads="1"/>
          </p:cNvSpPr>
          <p:nvPr/>
        </p:nvSpPr>
        <p:spPr bwMode="auto">
          <a:xfrm>
            <a:off x="7924800" y="3794125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6</a:t>
            </a:r>
          </a:p>
        </p:txBody>
      </p:sp>
      <p:sp>
        <p:nvSpPr>
          <p:cNvPr id="1385502" name="Text Box 30"/>
          <p:cNvSpPr txBox="1">
            <a:spLocks noChangeArrowheads="1"/>
          </p:cNvSpPr>
          <p:nvPr/>
        </p:nvSpPr>
        <p:spPr bwMode="auto">
          <a:xfrm>
            <a:off x="7924800" y="41910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/>
              <a:t>7</a:t>
            </a:r>
          </a:p>
        </p:txBody>
      </p:sp>
      <p:sp>
        <p:nvSpPr>
          <p:cNvPr id="1385503" name="Line 31"/>
          <p:cNvSpPr>
            <a:spLocks noChangeShapeType="1"/>
          </p:cNvSpPr>
          <p:nvPr/>
        </p:nvSpPr>
        <p:spPr bwMode="auto">
          <a:xfrm flipV="1">
            <a:off x="1752600" y="838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4" name="Line 32"/>
          <p:cNvSpPr>
            <a:spLocks noChangeShapeType="1"/>
          </p:cNvSpPr>
          <p:nvPr/>
        </p:nvSpPr>
        <p:spPr bwMode="auto">
          <a:xfrm>
            <a:off x="1752600" y="8382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5" name="Line 33"/>
          <p:cNvSpPr>
            <a:spLocks noChangeShapeType="1"/>
          </p:cNvSpPr>
          <p:nvPr/>
        </p:nvSpPr>
        <p:spPr bwMode="auto">
          <a:xfrm>
            <a:off x="7162800" y="83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06" name="Rectangle 34"/>
          <p:cNvSpPr>
            <a:spLocks noChangeArrowheads="1"/>
          </p:cNvSpPr>
          <p:nvPr/>
        </p:nvSpPr>
        <p:spPr bwMode="auto">
          <a:xfrm>
            <a:off x="4038600" y="2743200"/>
            <a:ext cx="762000" cy="457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2</a:t>
            </a:r>
          </a:p>
        </p:txBody>
      </p:sp>
      <p:sp>
        <p:nvSpPr>
          <p:cNvPr id="1385507" name="Oval 35"/>
          <p:cNvSpPr>
            <a:spLocks noChangeArrowheads="1"/>
          </p:cNvSpPr>
          <p:nvPr/>
        </p:nvSpPr>
        <p:spPr bwMode="auto">
          <a:xfrm>
            <a:off x="8001000" y="1905000"/>
            <a:ext cx="457200" cy="5334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2</a:t>
            </a:r>
          </a:p>
        </p:txBody>
      </p:sp>
      <p:sp>
        <p:nvSpPr>
          <p:cNvPr id="1385508" name="Rectangle 36"/>
          <p:cNvSpPr>
            <a:spLocks noChangeArrowheads="1"/>
          </p:cNvSpPr>
          <p:nvPr/>
        </p:nvSpPr>
        <p:spPr bwMode="auto">
          <a:xfrm>
            <a:off x="3505200" y="1828800"/>
            <a:ext cx="1600200" cy="45720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001</a:t>
            </a:r>
            <a:r>
              <a:rPr lang="en-US" sz="2500" b="0">
                <a:solidFill>
                  <a:schemeClr val="accent1"/>
                </a:solidFill>
              </a:rPr>
              <a:t>01</a:t>
            </a:r>
            <a:r>
              <a:rPr lang="en-US" sz="2500" b="0">
                <a:solidFill>
                  <a:schemeClr val="accent2"/>
                </a:solidFill>
              </a:rPr>
              <a:t>10</a:t>
            </a:r>
            <a:r>
              <a:rPr lang="en-US" sz="2500" b="0">
                <a:solidFill>
                  <a:srgbClr val="C80000"/>
                </a:solidFill>
              </a:rPr>
              <a:t>11</a:t>
            </a:r>
          </a:p>
        </p:txBody>
      </p:sp>
      <p:sp>
        <p:nvSpPr>
          <p:cNvPr id="1385509" name="Rectangle 37"/>
          <p:cNvSpPr>
            <a:spLocks noChangeArrowheads="1"/>
          </p:cNvSpPr>
          <p:nvPr/>
        </p:nvSpPr>
        <p:spPr bwMode="auto">
          <a:xfrm>
            <a:off x="6248400" y="1981200"/>
            <a:ext cx="1600200" cy="457200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001</a:t>
            </a:r>
            <a:r>
              <a:rPr lang="en-US" sz="2500" b="0">
                <a:solidFill>
                  <a:schemeClr val="accent1"/>
                </a:solidFill>
              </a:rPr>
              <a:t>01</a:t>
            </a:r>
            <a:r>
              <a:rPr lang="en-US" sz="2500" b="0">
                <a:solidFill>
                  <a:schemeClr val="accent2"/>
                </a:solidFill>
              </a:rPr>
              <a:t>10</a:t>
            </a:r>
            <a:r>
              <a:rPr lang="en-US" sz="2500" b="0">
                <a:solidFill>
                  <a:srgbClr val="C80000"/>
                </a:solidFill>
              </a:rPr>
              <a:t>11</a:t>
            </a:r>
          </a:p>
        </p:txBody>
      </p:sp>
      <p:sp>
        <p:nvSpPr>
          <p:cNvPr id="1385510" name="Text Box 38"/>
          <p:cNvSpPr txBox="1">
            <a:spLocks noChangeArrowheads="1"/>
          </p:cNvSpPr>
          <p:nvPr/>
        </p:nvSpPr>
        <p:spPr bwMode="auto">
          <a:xfrm>
            <a:off x="1066800" y="2209800"/>
            <a:ext cx="1676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5000" b="0">
                <a:solidFill>
                  <a:schemeClr val="accent1"/>
                </a:solidFill>
              </a:rPr>
              <a:t>... </a:t>
            </a:r>
          </a:p>
        </p:txBody>
      </p: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15240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5512" name="Rectangle 40"/>
          <p:cNvSpPr>
            <a:spLocks noChangeArrowheads="1"/>
          </p:cNvSpPr>
          <p:nvPr/>
        </p:nvSpPr>
        <p:spPr bwMode="auto">
          <a:xfrm>
            <a:off x="4038600" y="2743200"/>
            <a:ext cx="762000" cy="457200"/>
          </a:xfrm>
          <a:prstGeom prst="rect">
            <a:avLst/>
          </a:prstGeom>
          <a:solidFill>
            <a:srgbClr val="00800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5513" name="Text Box 41"/>
          <p:cNvSpPr txBox="1">
            <a:spLocks noChangeArrowheads="1"/>
          </p:cNvSpPr>
          <p:nvPr/>
        </p:nvSpPr>
        <p:spPr bwMode="auto">
          <a:xfrm>
            <a:off x="1905000" y="4716463"/>
            <a:ext cx="1143000" cy="617537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3200" b="0">
                <a:solidFill>
                  <a:srgbClr val="337D3F"/>
                </a:solidFill>
              </a:rPr>
              <a:t>CPU</a:t>
            </a:r>
          </a:p>
        </p:txBody>
      </p:sp>
      <p:sp>
        <p:nvSpPr>
          <p:cNvPr id="1385514" name="Text Box 42"/>
          <p:cNvSpPr txBox="1">
            <a:spLocks noChangeArrowheads="1"/>
          </p:cNvSpPr>
          <p:nvPr/>
        </p:nvSpPr>
        <p:spPr bwMode="auto">
          <a:xfrm>
            <a:off x="6172200" y="46482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3200" b="0">
                <a:solidFill>
                  <a:srgbClr val="3333CC"/>
                </a:solidFill>
              </a:rPr>
              <a:t>Memory</a:t>
            </a:r>
          </a:p>
        </p:txBody>
      </p:sp>
      <p:sp>
        <p:nvSpPr>
          <p:cNvPr id="1385515" name="Rectangle 43"/>
          <p:cNvSpPr>
            <a:spLocks noChangeArrowheads="1"/>
          </p:cNvSpPr>
          <p:nvPr/>
        </p:nvSpPr>
        <p:spPr bwMode="auto">
          <a:xfrm>
            <a:off x="304800" y="838200"/>
            <a:ext cx="8382000" cy="47244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4000">
                <a:solidFill>
                  <a:schemeClr val="bg1"/>
                </a:solidFill>
              </a:rPr>
              <a:t>What happens inside the CPU?</a:t>
            </a:r>
          </a:p>
        </p:txBody>
      </p:sp>
    </p:spTree>
    <p:extLst>
      <p:ext uri="{BB962C8B-B14F-4D97-AF65-F5344CB8AC3E}">
        <p14:creationId xmlns:p14="http://schemas.microsoft.com/office/powerpoint/2010/main" val="30305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8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8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8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8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506" grpId="0" animBg="1"/>
      <p:bldP spid="1385507" grpId="0" animBg="1"/>
      <p:bldP spid="1385508" grpId="0" animBg="1"/>
      <p:bldP spid="1385509" grpId="0" animBg="1"/>
      <p:bldP spid="1385512" grpId="0" animBg="1"/>
      <p:bldP spid="13855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746125" y="1066800"/>
            <a:ext cx="7848600" cy="3581400"/>
          </a:xfrm>
          <a:prstGeom prst="rect">
            <a:avLst/>
          </a:prstGeom>
          <a:solidFill>
            <a:schemeClr val="accent1">
              <a:alpha val="999"/>
            </a:schemeClr>
          </a:solidFill>
          <a:ln w="38100" algn="ctr">
            <a:solidFill>
              <a:srgbClr val="337D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499" name="Rectangle 3"/>
          <p:cNvSpPr>
            <a:spLocks noChangeArrowheads="1"/>
          </p:cNvSpPr>
          <p:nvPr/>
        </p:nvSpPr>
        <p:spPr bwMode="auto">
          <a:xfrm>
            <a:off x="990600" y="3048000"/>
            <a:ext cx="5257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500" b="0">
              <a:solidFill>
                <a:schemeClr val="accent1"/>
              </a:solidFill>
            </a:endParaRPr>
          </a:p>
        </p:txBody>
      </p:sp>
      <p:sp>
        <p:nvSpPr>
          <p:cNvPr id="1386500" name="Line 4"/>
          <p:cNvSpPr>
            <a:spLocks noChangeShapeType="1"/>
          </p:cNvSpPr>
          <p:nvPr/>
        </p:nvSpPr>
        <p:spPr bwMode="auto">
          <a:xfrm>
            <a:off x="2514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01" name="Line 5"/>
          <p:cNvSpPr>
            <a:spLocks noChangeShapeType="1"/>
          </p:cNvSpPr>
          <p:nvPr/>
        </p:nvSpPr>
        <p:spPr bwMode="auto">
          <a:xfrm>
            <a:off x="2133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02" name="Line 6"/>
          <p:cNvSpPr>
            <a:spLocks noChangeShapeType="1"/>
          </p:cNvSpPr>
          <p:nvPr/>
        </p:nvSpPr>
        <p:spPr bwMode="auto">
          <a:xfrm flipH="1">
            <a:off x="3124200" y="1371600"/>
            <a:ext cx="9525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03" name="Line 7"/>
          <p:cNvSpPr>
            <a:spLocks noChangeShapeType="1"/>
          </p:cNvSpPr>
          <p:nvPr/>
        </p:nvSpPr>
        <p:spPr bwMode="auto">
          <a:xfrm>
            <a:off x="3108325" y="1371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04" name="Line 8"/>
          <p:cNvSpPr>
            <a:spLocks noChangeShapeType="1"/>
          </p:cNvSpPr>
          <p:nvPr/>
        </p:nvSpPr>
        <p:spPr bwMode="auto">
          <a:xfrm>
            <a:off x="6443663" y="1371600"/>
            <a:ext cx="33337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05" name="Line 9"/>
          <p:cNvSpPr>
            <a:spLocks noChangeShapeType="1"/>
          </p:cNvSpPr>
          <p:nvPr/>
        </p:nvSpPr>
        <p:spPr bwMode="auto">
          <a:xfrm>
            <a:off x="35814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06" name="Line 10"/>
          <p:cNvSpPr>
            <a:spLocks noChangeShapeType="1"/>
          </p:cNvSpPr>
          <p:nvPr/>
        </p:nvSpPr>
        <p:spPr bwMode="auto">
          <a:xfrm flipV="1">
            <a:off x="3581400" y="4038600"/>
            <a:ext cx="0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07" name="Rectangle 11"/>
          <p:cNvSpPr>
            <a:spLocks noChangeArrowheads="1"/>
          </p:cNvSpPr>
          <p:nvPr/>
        </p:nvSpPr>
        <p:spPr bwMode="auto">
          <a:xfrm>
            <a:off x="6858000" y="18288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I.R.</a:t>
            </a:r>
          </a:p>
        </p:txBody>
      </p:sp>
      <p:sp>
        <p:nvSpPr>
          <p:cNvPr id="1386508" name="Rectangle 12"/>
          <p:cNvSpPr>
            <a:spLocks noChangeArrowheads="1"/>
          </p:cNvSpPr>
          <p:nvPr/>
        </p:nvSpPr>
        <p:spPr bwMode="auto">
          <a:xfrm>
            <a:off x="7391400" y="2743200"/>
            <a:ext cx="762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P.C.</a:t>
            </a:r>
          </a:p>
        </p:txBody>
      </p:sp>
      <p:sp>
        <p:nvSpPr>
          <p:cNvPr id="1386509" name="Rectangle 13"/>
          <p:cNvSpPr>
            <a:spLocks noChangeArrowheads="1"/>
          </p:cNvSpPr>
          <p:nvPr/>
        </p:nvSpPr>
        <p:spPr bwMode="auto">
          <a:xfrm>
            <a:off x="7391400" y="2743200"/>
            <a:ext cx="762000" cy="457200"/>
          </a:xfrm>
          <a:prstGeom prst="rect">
            <a:avLst/>
          </a:prstGeom>
          <a:solidFill>
            <a:srgbClr val="33CC33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6510" name="Rectangle 14"/>
          <p:cNvSpPr>
            <a:spLocks noChangeArrowheads="1"/>
          </p:cNvSpPr>
          <p:nvPr/>
        </p:nvSpPr>
        <p:spPr bwMode="auto">
          <a:xfrm>
            <a:off x="6858000" y="1828800"/>
            <a:ext cx="1600200" cy="45720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001</a:t>
            </a:r>
            <a:r>
              <a:rPr lang="en-US" sz="2500" b="0">
                <a:solidFill>
                  <a:schemeClr val="accent1"/>
                </a:solidFill>
              </a:rPr>
              <a:t>01</a:t>
            </a:r>
            <a:r>
              <a:rPr lang="en-US" sz="2500" b="0">
                <a:solidFill>
                  <a:schemeClr val="accent2"/>
                </a:solidFill>
              </a:rPr>
              <a:t>10</a:t>
            </a:r>
            <a:r>
              <a:rPr lang="en-US" sz="2500" b="0">
                <a:solidFill>
                  <a:srgbClr val="C80000"/>
                </a:solidFill>
              </a:rPr>
              <a:t>11</a:t>
            </a:r>
          </a:p>
        </p:txBody>
      </p:sp>
      <p:sp>
        <p:nvSpPr>
          <p:cNvPr id="1386511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746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Add R1, R2, R3     </a:t>
            </a:r>
            <a:r>
              <a:rPr lang="en-US" dirty="0" smtClean="0"/>
              <a:t>;(= </a:t>
            </a:r>
            <a:r>
              <a:rPr lang="en-US" dirty="0">
                <a:solidFill>
                  <a:schemeClr val="tx1"/>
                </a:solidFill>
              </a:rPr>
              <a:t>001</a:t>
            </a:r>
            <a:r>
              <a:rPr lang="en-US" dirty="0">
                <a:solidFill>
                  <a:schemeClr val="accent1"/>
                </a:solidFill>
              </a:rPr>
              <a:t>01</a:t>
            </a:r>
            <a:r>
              <a:rPr lang="en-US" dirty="0"/>
              <a:t>10</a:t>
            </a:r>
            <a:r>
              <a:rPr lang="en-US" dirty="0">
                <a:solidFill>
                  <a:srgbClr val="C80000"/>
                </a:solidFill>
              </a:rPr>
              <a:t>11</a:t>
            </a:r>
            <a:r>
              <a:rPr lang="en-US" dirty="0"/>
              <a:t>)</a:t>
            </a:r>
          </a:p>
        </p:txBody>
      </p:sp>
      <p:sp>
        <p:nvSpPr>
          <p:cNvPr id="1386512" name="Oval 16"/>
          <p:cNvSpPr>
            <a:spLocks noChangeArrowheads="1"/>
          </p:cNvSpPr>
          <p:nvPr/>
        </p:nvSpPr>
        <p:spPr bwMode="auto">
          <a:xfrm>
            <a:off x="3276600" y="3581400"/>
            <a:ext cx="6096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4000" b="0"/>
              <a:t>+</a:t>
            </a:r>
          </a:p>
        </p:txBody>
      </p:sp>
      <p:sp>
        <p:nvSpPr>
          <p:cNvPr id="1386513" name="Rectangle 17"/>
          <p:cNvSpPr>
            <a:spLocks noChangeArrowheads="1"/>
          </p:cNvSpPr>
          <p:nvPr/>
        </p:nvSpPr>
        <p:spPr bwMode="auto">
          <a:xfrm>
            <a:off x="914400" y="1676400"/>
            <a:ext cx="53340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14" name="Rectangle 18"/>
          <p:cNvSpPr>
            <a:spLocks noChangeArrowheads="1"/>
          </p:cNvSpPr>
          <p:nvPr/>
        </p:nvSpPr>
        <p:spPr bwMode="auto">
          <a:xfrm>
            <a:off x="13716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386515" name="Rectangle 19"/>
          <p:cNvSpPr>
            <a:spLocks noChangeArrowheads="1"/>
          </p:cNvSpPr>
          <p:nvPr/>
        </p:nvSpPr>
        <p:spPr bwMode="auto">
          <a:xfrm>
            <a:off x="1371600" y="2133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010101010</a:t>
            </a:r>
          </a:p>
        </p:txBody>
      </p:sp>
      <p:sp>
        <p:nvSpPr>
          <p:cNvPr id="1386516" name="Rectangle 20"/>
          <p:cNvSpPr>
            <a:spLocks noChangeArrowheads="1"/>
          </p:cNvSpPr>
          <p:nvPr/>
        </p:nvSpPr>
        <p:spPr bwMode="auto">
          <a:xfrm>
            <a:off x="35052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C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rgbClr val="C80000"/>
                </a:solidFill>
              </a:rPr>
              <a:t>001010101</a:t>
            </a:r>
          </a:p>
        </p:txBody>
      </p:sp>
      <p:sp>
        <p:nvSpPr>
          <p:cNvPr id="1386517" name="Line 21"/>
          <p:cNvSpPr>
            <a:spLocks noChangeShapeType="1"/>
          </p:cNvSpPr>
          <p:nvPr/>
        </p:nvSpPr>
        <p:spPr bwMode="auto">
          <a:xfrm>
            <a:off x="28194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18" name="Line 22"/>
          <p:cNvSpPr>
            <a:spLocks noChangeShapeType="1"/>
          </p:cNvSpPr>
          <p:nvPr/>
        </p:nvSpPr>
        <p:spPr bwMode="auto">
          <a:xfrm>
            <a:off x="31242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19" name="Line 23"/>
          <p:cNvSpPr>
            <a:spLocks noChangeShapeType="1"/>
          </p:cNvSpPr>
          <p:nvPr/>
        </p:nvSpPr>
        <p:spPr bwMode="auto">
          <a:xfrm>
            <a:off x="4419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3124200" y="2193925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5000" b="0">
                <a:solidFill>
                  <a:schemeClr val="accent1"/>
                </a:solidFill>
              </a:rPr>
              <a:t>... 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8382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R1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838200" y="21336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2"/>
                </a:solidFill>
              </a:rPr>
              <a:t>R2</a:t>
            </a:r>
          </a:p>
        </p:txBody>
      </p:sp>
      <p:sp>
        <p:nvSpPr>
          <p:cNvPr id="1386523" name="Text Box 27"/>
          <p:cNvSpPr txBox="1">
            <a:spLocks noChangeArrowheads="1"/>
          </p:cNvSpPr>
          <p:nvPr/>
        </p:nvSpPr>
        <p:spPr bwMode="auto">
          <a:xfrm>
            <a:off x="48006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rgbClr val="C80000"/>
                </a:solidFill>
              </a:rPr>
              <a:t>R3</a:t>
            </a:r>
          </a:p>
        </p:txBody>
      </p:sp>
      <p:sp>
        <p:nvSpPr>
          <p:cNvPr id="1386524" name="Rectangle 28"/>
          <p:cNvSpPr>
            <a:spLocks noChangeArrowheads="1"/>
          </p:cNvSpPr>
          <p:nvPr/>
        </p:nvSpPr>
        <p:spPr bwMode="auto">
          <a:xfrm>
            <a:off x="1524000" y="3276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010101010</a:t>
            </a:r>
          </a:p>
        </p:txBody>
      </p:sp>
      <p:sp>
        <p:nvSpPr>
          <p:cNvPr id="1386525" name="Rectangle 29"/>
          <p:cNvSpPr>
            <a:spLocks noChangeArrowheads="1"/>
          </p:cNvSpPr>
          <p:nvPr/>
        </p:nvSpPr>
        <p:spPr bwMode="auto">
          <a:xfrm>
            <a:off x="4114800" y="3276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C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rgbClr val="C80000"/>
                </a:solidFill>
              </a:rPr>
              <a:t>001010101</a:t>
            </a:r>
          </a:p>
        </p:txBody>
      </p:sp>
      <p:cxnSp>
        <p:nvCxnSpPr>
          <p:cNvPr id="1386526" name="AutoShape 30"/>
          <p:cNvCxnSpPr>
            <a:cxnSpLocks noChangeShapeType="1"/>
            <a:stCxn id="1386525" idx="2"/>
            <a:endCxn id="1386512" idx="6"/>
          </p:cNvCxnSpPr>
          <p:nvPr/>
        </p:nvCxnSpPr>
        <p:spPr bwMode="auto">
          <a:xfrm rot="5400000">
            <a:off x="4286250" y="3295650"/>
            <a:ext cx="133350" cy="8953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6527" name="AutoShape 31"/>
          <p:cNvCxnSpPr>
            <a:cxnSpLocks noChangeShapeType="1"/>
            <a:stCxn id="1386524" idx="2"/>
            <a:endCxn id="1386512" idx="2"/>
          </p:cNvCxnSpPr>
          <p:nvPr/>
        </p:nvCxnSpPr>
        <p:spPr bwMode="auto">
          <a:xfrm rot="16200000" flipH="1">
            <a:off x="2667000" y="3219450"/>
            <a:ext cx="133350" cy="10477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6528" name="Rectangle 32"/>
          <p:cNvSpPr>
            <a:spLocks noChangeArrowheads="1"/>
          </p:cNvSpPr>
          <p:nvPr/>
        </p:nvSpPr>
        <p:spPr bwMode="auto">
          <a:xfrm>
            <a:off x="1371600" y="1752600"/>
            <a:ext cx="1371600" cy="3048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011111111</a:t>
            </a:r>
          </a:p>
        </p:txBody>
      </p:sp>
      <p:sp>
        <p:nvSpPr>
          <p:cNvPr id="1386529" name="Rectangle 33"/>
          <p:cNvSpPr>
            <a:spLocks noChangeArrowheads="1"/>
          </p:cNvSpPr>
          <p:nvPr/>
        </p:nvSpPr>
        <p:spPr bwMode="auto">
          <a:xfrm>
            <a:off x="6858000" y="1676400"/>
            <a:ext cx="1600200" cy="68580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b="0"/>
              <a:t>Next</a:t>
            </a:r>
            <a:br>
              <a:rPr lang="en-US" sz="2400" b="0"/>
            </a:br>
            <a:r>
              <a:rPr lang="en-US" sz="2400" b="0"/>
              <a:t>Instruction</a:t>
            </a:r>
            <a:endParaRPr lang="en-US" sz="2400" b="0">
              <a:solidFill>
                <a:srgbClr val="C80000"/>
              </a:solidFill>
            </a:endParaRPr>
          </a:p>
        </p:txBody>
      </p:sp>
      <p:sp>
        <p:nvSpPr>
          <p:cNvPr id="1386530" name="Rectangle 34"/>
          <p:cNvSpPr>
            <a:spLocks noChangeArrowheads="1"/>
          </p:cNvSpPr>
          <p:nvPr/>
        </p:nvSpPr>
        <p:spPr bwMode="auto">
          <a:xfrm>
            <a:off x="7391400" y="2743200"/>
            <a:ext cx="762000" cy="457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86531" name="Text Box 35"/>
          <p:cNvSpPr txBox="1">
            <a:spLocks noChangeArrowheads="1"/>
          </p:cNvSpPr>
          <p:nvPr/>
        </p:nvSpPr>
        <p:spPr bwMode="auto">
          <a:xfrm>
            <a:off x="39624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3200" b="0">
                <a:solidFill>
                  <a:srgbClr val="337D3F"/>
                </a:solidFill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8645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8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8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8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8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512" grpId="0" animBg="1"/>
      <p:bldP spid="1386524" grpId="0" animBg="1"/>
      <p:bldP spid="1386525" grpId="0" animBg="1"/>
      <p:bldP spid="1386528" grpId="0" animBg="1"/>
      <p:bldP spid="1386529" grpId="0" animBg="1"/>
      <p:bldP spid="13865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3537"/>
            <a:ext cx="8610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Execution of a simple program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57350"/>
            <a:ext cx="8610600" cy="3600450"/>
          </a:xfrm>
        </p:spPr>
        <p:txBody>
          <a:bodyPr/>
          <a:lstStyle/>
          <a:p>
            <a:pPr marL="609600" indent="-609600">
              <a:lnSpc>
                <a:spcPct val="95000"/>
              </a:lnSpc>
              <a:buFontTx/>
              <a:buNone/>
            </a:pPr>
            <a:r>
              <a:rPr lang="en-US" sz="2800" dirty="0"/>
              <a:t>The following program was loaded in memory starting from memory location 0.</a:t>
            </a:r>
          </a:p>
          <a:p>
            <a:pPr marL="609600" indent="-609600">
              <a:lnSpc>
                <a:spcPct val="95000"/>
              </a:lnSpc>
              <a:buFontTx/>
              <a:buNone/>
            </a:pPr>
            <a:r>
              <a:rPr lang="en-US" sz="2800" dirty="0"/>
              <a:t>0000</a:t>
            </a:r>
            <a:r>
              <a:rPr lang="en-US" sz="2800" dirty="0">
                <a:solidFill>
                  <a:schemeClr val="accent2"/>
                </a:solidFill>
              </a:rPr>
              <a:t> 	Load R2, ML4</a:t>
            </a:r>
            <a:r>
              <a:rPr lang="en-US" sz="2800" dirty="0"/>
              <a:t>	    ; R2 = (ML4) = 5 = 101</a:t>
            </a:r>
            <a:r>
              <a:rPr lang="en-US" sz="2800" baseline="-30000" dirty="0"/>
              <a:t>2</a:t>
            </a:r>
          </a:p>
          <a:p>
            <a:pPr marL="609600" indent="-609600">
              <a:lnSpc>
                <a:spcPct val="95000"/>
              </a:lnSpc>
              <a:buFontTx/>
              <a:buNone/>
            </a:pPr>
            <a:r>
              <a:rPr lang="en-US" sz="2800" dirty="0"/>
              <a:t>0001</a:t>
            </a:r>
            <a:r>
              <a:rPr lang="en-US" sz="2800" dirty="0">
                <a:solidFill>
                  <a:schemeClr val="accent2"/>
                </a:solidFill>
              </a:rPr>
              <a:t> 	Read R3, Input14</a:t>
            </a:r>
            <a:r>
              <a:rPr lang="en-US" sz="2800" dirty="0"/>
              <a:t>   </a:t>
            </a:r>
            <a:r>
              <a:rPr lang="en-US" sz="2800" dirty="0" smtClean="0"/>
              <a:t>	    ; </a:t>
            </a:r>
            <a:r>
              <a:rPr lang="en-US" sz="2800" dirty="0"/>
              <a:t>R3 = input device 14 = 7</a:t>
            </a:r>
          </a:p>
          <a:p>
            <a:pPr marL="609600" indent="-609600">
              <a:lnSpc>
                <a:spcPct val="95000"/>
              </a:lnSpc>
              <a:buFontTx/>
              <a:buNone/>
            </a:pPr>
            <a:r>
              <a:rPr lang="en-US" sz="2800" dirty="0"/>
              <a:t>0010</a:t>
            </a:r>
            <a:r>
              <a:rPr lang="en-US" sz="2800" dirty="0">
                <a:solidFill>
                  <a:schemeClr val="accent2"/>
                </a:solidFill>
              </a:rPr>
              <a:t> 	Sub R1, R3, R2</a:t>
            </a:r>
            <a:r>
              <a:rPr lang="en-US" sz="2800" dirty="0"/>
              <a:t>	    ; R1 = R3 – R2 = 7 – 5 = 2</a:t>
            </a:r>
          </a:p>
          <a:p>
            <a:pPr marL="609600" indent="-609600">
              <a:lnSpc>
                <a:spcPct val="95000"/>
              </a:lnSpc>
              <a:buFontTx/>
              <a:buNone/>
            </a:pPr>
            <a:r>
              <a:rPr lang="en-US" sz="2800" dirty="0"/>
              <a:t>0011</a:t>
            </a:r>
            <a:r>
              <a:rPr lang="en-US" sz="2800" dirty="0">
                <a:solidFill>
                  <a:schemeClr val="accent2"/>
                </a:solidFill>
              </a:rPr>
              <a:t> 	Store R1, ML5</a:t>
            </a:r>
            <a:r>
              <a:rPr lang="en-US" sz="2800" dirty="0"/>
              <a:t>	    ; store (R1) = 2 in ML5</a:t>
            </a:r>
          </a:p>
        </p:txBody>
      </p:sp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Program in Memory</a:t>
            </a:r>
          </a:p>
        </p:txBody>
      </p:sp>
      <p:graphicFrame>
        <p:nvGraphicFramePr>
          <p:cNvPr id="1403907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0342932"/>
              </p:ext>
            </p:extLst>
          </p:nvPr>
        </p:nvGraphicFramePr>
        <p:xfrm>
          <a:off x="342900" y="1581148"/>
          <a:ext cx="3848100" cy="3742944"/>
        </p:xfrm>
        <a:graphic>
          <a:graphicData uri="http://schemas.openxmlformats.org/drawingml/2006/table">
            <a:tbl>
              <a:tblPr/>
              <a:tblGrid>
                <a:gridCol w="1314450"/>
                <a:gridCol w="844550"/>
                <a:gridCol w="938213"/>
                <a:gridCol w="75088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Load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R2,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ML4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Read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R3,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Input14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Sub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R1,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R3, 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R2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Store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R1,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ML5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03956" name="Group 5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1110932"/>
              </p:ext>
            </p:extLst>
          </p:nvPr>
        </p:nvGraphicFramePr>
        <p:xfrm>
          <a:off x="4800600" y="1511298"/>
          <a:ext cx="3962400" cy="3822702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2438400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1110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000000101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Don’t care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Input 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Output 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365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     Content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ChangeArrowheads="1"/>
          </p:cNvSpPr>
          <p:nvPr/>
        </p:nvSpPr>
        <p:spPr bwMode="auto">
          <a:xfrm>
            <a:off x="838200" y="1066800"/>
            <a:ext cx="7848600" cy="3581400"/>
          </a:xfrm>
          <a:prstGeom prst="rect">
            <a:avLst/>
          </a:prstGeom>
          <a:solidFill>
            <a:schemeClr val="accent1">
              <a:alpha val="999"/>
            </a:schemeClr>
          </a:solidFill>
          <a:ln w="38100" algn="ctr">
            <a:solidFill>
              <a:srgbClr val="337D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1" name="Rectangle 3"/>
          <p:cNvSpPr>
            <a:spLocks noChangeArrowheads="1"/>
          </p:cNvSpPr>
          <p:nvPr/>
        </p:nvSpPr>
        <p:spPr bwMode="auto">
          <a:xfrm>
            <a:off x="990600" y="3048000"/>
            <a:ext cx="5257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500" b="0">
              <a:solidFill>
                <a:schemeClr val="accent1"/>
              </a:solidFill>
            </a:endParaRPr>
          </a:p>
        </p:txBody>
      </p:sp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2514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3" name="Line 5"/>
          <p:cNvSpPr>
            <a:spLocks noChangeShapeType="1"/>
          </p:cNvSpPr>
          <p:nvPr/>
        </p:nvSpPr>
        <p:spPr bwMode="auto">
          <a:xfrm>
            <a:off x="2133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 flipH="1">
            <a:off x="3124200" y="1371600"/>
            <a:ext cx="9525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5" name="Line 7"/>
          <p:cNvSpPr>
            <a:spLocks noChangeShapeType="1"/>
          </p:cNvSpPr>
          <p:nvPr/>
        </p:nvSpPr>
        <p:spPr bwMode="auto">
          <a:xfrm>
            <a:off x="3108325" y="1371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6443663" y="1371600"/>
            <a:ext cx="33337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7" name="Line 9"/>
          <p:cNvSpPr>
            <a:spLocks noChangeShapeType="1"/>
          </p:cNvSpPr>
          <p:nvPr/>
        </p:nvSpPr>
        <p:spPr bwMode="auto">
          <a:xfrm>
            <a:off x="35814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 flipV="1">
            <a:off x="3581400" y="4038600"/>
            <a:ext cx="0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Rectangle 11"/>
          <p:cNvSpPr>
            <a:spLocks noChangeArrowheads="1"/>
          </p:cNvSpPr>
          <p:nvPr/>
        </p:nvSpPr>
        <p:spPr bwMode="auto">
          <a:xfrm>
            <a:off x="6858000" y="18288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I.R.</a:t>
            </a:r>
          </a:p>
        </p:txBody>
      </p:sp>
      <p:sp>
        <p:nvSpPr>
          <p:cNvPr id="1404940" name="Rectangle 12"/>
          <p:cNvSpPr>
            <a:spLocks noChangeArrowheads="1"/>
          </p:cNvSpPr>
          <p:nvPr/>
        </p:nvSpPr>
        <p:spPr bwMode="auto">
          <a:xfrm>
            <a:off x="7391400" y="2743200"/>
            <a:ext cx="762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P.C.</a:t>
            </a:r>
          </a:p>
        </p:txBody>
      </p:sp>
      <p:sp>
        <p:nvSpPr>
          <p:cNvPr id="1404941" name="Rectangle 13"/>
          <p:cNvSpPr>
            <a:spLocks noChangeArrowheads="1"/>
          </p:cNvSpPr>
          <p:nvPr/>
        </p:nvSpPr>
        <p:spPr bwMode="auto">
          <a:xfrm>
            <a:off x="6858000" y="1828800"/>
            <a:ext cx="1600200" cy="45720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010</a:t>
            </a:r>
            <a:r>
              <a:rPr lang="en-US" sz="2500" b="0">
                <a:solidFill>
                  <a:schemeClr val="accent1"/>
                </a:solidFill>
              </a:rPr>
              <a:t>10</a:t>
            </a:r>
            <a:r>
              <a:rPr lang="en-US" sz="2500" b="0">
                <a:solidFill>
                  <a:schemeClr val="accent2"/>
                </a:solidFill>
              </a:rPr>
              <a:t>0110</a:t>
            </a:r>
            <a:endParaRPr lang="en-US" sz="2500" b="0">
              <a:solidFill>
                <a:srgbClr val="C80000"/>
              </a:solidFill>
            </a:endParaRPr>
          </a:p>
        </p:txBody>
      </p:sp>
      <p:sp>
        <p:nvSpPr>
          <p:cNvPr id="1404942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613400" cy="4492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 i="1"/>
              <a:t>Load	</a:t>
            </a:r>
            <a:r>
              <a:rPr lang="en-US" sz="2800" i="1">
                <a:solidFill>
                  <a:schemeClr val="accent1"/>
                </a:solidFill>
              </a:rPr>
              <a:t>R2, </a:t>
            </a:r>
            <a:r>
              <a:rPr lang="en-US" sz="2800" i="1"/>
              <a:t>ML4 	; </a:t>
            </a:r>
            <a:r>
              <a:rPr lang="en-US" sz="3000">
                <a:solidFill>
                  <a:schemeClr val="tx1"/>
                </a:solidFill>
              </a:rPr>
              <a:t>010</a:t>
            </a:r>
            <a:r>
              <a:rPr lang="en-US" sz="3000">
                <a:solidFill>
                  <a:schemeClr val="accent1"/>
                </a:solidFill>
              </a:rPr>
              <a:t>10</a:t>
            </a:r>
            <a:r>
              <a:rPr lang="en-US" sz="3000"/>
              <a:t>0110</a:t>
            </a:r>
            <a:r>
              <a:rPr lang="en-US" sz="2800" i="1"/>
              <a:t>	</a:t>
            </a:r>
          </a:p>
        </p:txBody>
      </p:sp>
      <p:sp>
        <p:nvSpPr>
          <p:cNvPr id="1404943" name="Oval 15"/>
          <p:cNvSpPr>
            <a:spLocks noChangeArrowheads="1"/>
          </p:cNvSpPr>
          <p:nvPr/>
        </p:nvSpPr>
        <p:spPr bwMode="auto">
          <a:xfrm>
            <a:off x="2667000" y="3276600"/>
            <a:ext cx="1676400" cy="6096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4000" b="0"/>
              <a:t>Load</a:t>
            </a:r>
          </a:p>
        </p:txBody>
      </p:sp>
      <p:sp>
        <p:nvSpPr>
          <p:cNvPr id="1404944" name="Rectangle 16"/>
          <p:cNvSpPr>
            <a:spLocks noChangeArrowheads="1"/>
          </p:cNvSpPr>
          <p:nvPr/>
        </p:nvSpPr>
        <p:spPr bwMode="auto">
          <a:xfrm>
            <a:off x="914400" y="1676400"/>
            <a:ext cx="53340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5" name="Rectangle 17"/>
          <p:cNvSpPr>
            <a:spLocks noChangeArrowheads="1"/>
          </p:cNvSpPr>
          <p:nvPr/>
        </p:nvSpPr>
        <p:spPr bwMode="auto">
          <a:xfrm>
            <a:off x="13716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404946" name="Rectangle 18"/>
          <p:cNvSpPr>
            <a:spLocks noChangeArrowheads="1"/>
          </p:cNvSpPr>
          <p:nvPr/>
        </p:nvSpPr>
        <p:spPr bwMode="auto">
          <a:xfrm>
            <a:off x="1371600" y="2133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404947" name="Rectangle 19"/>
          <p:cNvSpPr>
            <a:spLocks noChangeArrowheads="1"/>
          </p:cNvSpPr>
          <p:nvPr/>
        </p:nvSpPr>
        <p:spPr bwMode="auto">
          <a:xfrm>
            <a:off x="35052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C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000">
              <a:solidFill>
                <a:srgbClr val="C80000"/>
              </a:solidFill>
            </a:endParaRPr>
          </a:p>
        </p:txBody>
      </p:sp>
      <p:sp>
        <p:nvSpPr>
          <p:cNvPr id="1404948" name="Line 20"/>
          <p:cNvSpPr>
            <a:spLocks noChangeShapeType="1"/>
          </p:cNvSpPr>
          <p:nvPr/>
        </p:nvSpPr>
        <p:spPr bwMode="auto">
          <a:xfrm>
            <a:off x="28194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Line 21"/>
          <p:cNvSpPr>
            <a:spLocks noChangeShapeType="1"/>
          </p:cNvSpPr>
          <p:nvPr/>
        </p:nvSpPr>
        <p:spPr bwMode="auto">
          <a:xfrm>
            <a:off x="31242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0" name="Line 22"/>
          <p:cNvSpPr>
            <a:spLocks noChangeShapeType="1"/>
          </p:cNvSpPr>
          <p:nvPr/>
        </p:nvSpPr>
        <p:spPr bwMode="auto">
          <a:xfrm>
            <a:off x="4419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3124200" y="2193925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5000" b="0">
                <a:solidFill>
                  <a:schemeClr val="accent1"/>
                </a:solidFill>
              </a:rPr>
              <a:t>... </a:t>
            </a:r>
          </a:p>
        </p:txBody>
      </p:sp>
      <p:sp>
        <p:nvSpPr>
          <p:cNvPr id="1404952" name="Text Box 24"/>
          <p:cNvSpPr txBox="1">
            <a:spLocks noChangeArrowheads="1"/>
          </p:cNvSpPr>
          <p:nvPr/>
        </p:nvSpPr>
        <p:spPr bwMode="auto">
          <a:xfrm>
            <a:off x="8382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R1</a:t>
            </a: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838200" y="21336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2"/>
                </a:solidFill>
              </a:rPr>
              <a:t>R2</a:t>
            </a:r>
          </a:p>
        </p:txBody>
      </p:sp>
      <p:sp>
        <p:nvSpPr>
          <p:cNvPr id="1404954" name="Text Box 26"/>
          <p:cNvSpPr txBox="1">
            <a:spLocks noChangeArrowheads="1"/>
          </p:cNvSpPr>
          <p:nvPr/>
        </p:nvSpPr>
        <p:spPr bwMode="auto">
          <a:xfrm>
            <a:off x="48006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rgbClr val="C80000"/>
                </a:solidFill>
              </a:rPr>
              <a:t>R3</a:t>
            </a:r>
          </a:p>
        </p:txBody>
      </p:sp>
      <p:sp>
        <p:nvSpPr>
          <p:cNvPr id="1404955" name="Rectangle 27"/>
          <p:cNvSpPr>
            <a:spLocks noChangeArrowheads="1"/>
          </p:cNvSpPr>
          <p:nvPr/>
        </p:nvSpPr>
        <p:spPr bwMode="auto">
          <a:xfrm>
            <a:off x="1371600" y="2133600"/>
            <a:ext cx="1371600" cy="381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000000101</a:t>
            </a:r>
          </a:p>
        </p:txBody>
      </p:sp>
      <p:sp>
        <p:nvSpPr>
          <p:cNvPr id="1404956" name="Rectangle 28"/>
          <p:cNvSpPr>
            <a:spLocks noChangeArrowheads="1"/>
          </p:cNvSpPr>
          <p:nvPr/>
        </p:nvSpPr>
        <p:spPr bwMode="auto">
          <a:xfrm>
            <a:off x="7391400" y="2743200"/>
            <a:ext cx="762000" cy="457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04957" name="Text Box 29"/>
          <p:cNvSpPr txBox="1">
            <a:spLocks noChangeArrowheads="1"/>
          </p:cNvSpPr>
          <p:nvPr/>
        </p:nvSpPr>
        <p:spPr bwMode="auto">
          <a:xfrm>
            <a:off x="39624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3200" b="0">
                <a:solidFill>
                  <a:srgbClr val="337D3F"/>
                </a:solidFill>
              </a:rPr>
              <a:t>CPU</a:t>
            </a:r>
          </a:p>
        </p:txBody>
      </p:sp>
      <p:sp>
        <p:nvSpPr>
          <p:cNvPr id="1404958" name="Rectangle 30"/>
          <p:cNvSpPr>
            <a:spLocks noChangeArrowheads="1"/>
          </p:cNvSpPr>
          <p:nvPr/>
        </p:nvSpPr>
        <p:spPr bwMode="auto">
          <a:xfrm>
            <a:off x="7391400" y="2743200"/>
            <a:ext cx="762000" cy="457200"/>
          </a:xfrm>
          <a:prstGeom prst="rect">
            <a:avLst/>
          </a:prstGeom>
          <a:solidFill>
            <a:srgbClr val="33CC33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41" grpId="0" animBg="1"/>
      <p:bldP spid="1404943" grpId="0" animBg="1"/>
      <p:bldP spid="1404955" grpId="0" animBg="1"/>
      <p:bldP spid="1404956" grpId="0" animBg="1"/>
      <p:bldP spid="14049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ChangeArrowheads="1"/>
          </p:cNvSpPr>
          <p:nvPr/>
        </p:nvSpPr>
        <p:spPr bwMode="auto">
          <a:xfrm>
            <a:off x="838200" y="1143000"/>
            <a:ext cx="7848600" cy="3581400"/>
          </a:xfrm>
          <a:prstGeom prst="rect">
            <a:avLst/>
          </a:prstGeom>
          <a:solidFill>
            <a:schemeClr val="accent1">
              <a:alpha val="999"/>
            </a:schemeClr>
          </a:solidFill>
          <a:ln w="38100" algn="ctr">
            <a:solidFill>
              <a:srgbClr val="337D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55" name="Rectangle 3"/>
          <p:cNvSpPr>
            <a:spLocks noChangeArrowheads="1"/>
          </p:cNvSpPr>
          <p:nvPr/>
        </p:nvSpPr>
        <p:spPr bwMode="auto">
          <a:xfrm>
            <a:off x="990600" y="3048000"/>
            <a:ext cx="5257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500" b="0">
              <a:solidFill>
                <a:schemeClr val="accent1"/>
              </a:solidFill>
            </a:endParaRPr>
          </a:p>
        </p:txBody>
      </p:sp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2514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57" name="Line 5"/>
          <p:cNvSpPr>
            <a:spLocks noChangeShapeType="1"/>
          </p:cNvSpPr>
          <p:nvPr/>
        </p:nvSpPr>
        <p:spPr bwMode="auto">
          <a:xfrm>
            <a:off x="2133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 flipH="1">
            <a:off x="3124200" y="1371600"/>
            <a:ext cx="9525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59" name="Line 7"/>
          <p:cNvSpPr>
            <a:spLocks noChangeShapeType="1"/>
          </p:cNvSpPr>
          <p:nvPr/>
        </p:nvSpPr>
        <p:spPr bwMode="auto">
          <a:xfrm>
            <a:off x="3108325" y="1371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6443663" y="1371600"/>
            <a:ext cx="33337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61" name="Line 9"/>
          <p:cNvSpPr>
            <a:spLocks noChangeShapeType="1"/>
          </p:cNvSpPr>
          <p:nvPr/>
        </p:nvSpPr>
        <p:spPr bwMode="auto">
          <a:xfrm>
            <a:off x="35814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 flipV="1">
            <a:off x="3581400" y="4038600"/>
            <a:ext cx="0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63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42200" cy="4492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 i="1">
                <a:solidFill>
                  <a:schemeClr val="tx1"/>
                </a:solidFill>
              </a:rPr>
              <a:t>Read</a:t>
            </a:r>
            <a:r>
              <a:rPr lang="en-US" sz="2800" i="1"/>
              <a:t>	</a:t>
            </a:r>
            <a:r>
              <a:rPr lang="en-US" sz="2800" i="1">
                <a:solidFill>
                  <a:schemeClr val="accent1"/>
                </a:solidFill>
              </a:rPr>
              <a:t>R3, </a:t>
            </a:r>
            <a:r>
              <a:rPr lang="en-US" sz="2800" i="1"/>
              <a:t>Input14		; </a:t>
            </a:r>
            <a:r>
              <a:rPr lang="en-US" sz="3000">
                <a:solidFill>
                  <a:schemeClr val="tx1"/>
                </a:solidFill>
              </a:rPr>
              <a:t>100</a:t>
            </a:r>
            <a:r>
              <a:rPr lang="en-US" sz="3000">
                <a:solidFill>
                  <a:schemeClr val="accent1"/>
                </a:solidFill>
              </a:rPr>
              <a:t>11</a:t>
            </a:r>
            <a:r>
              <a:rPr lang="en-US" sz="3000"/>
              <a:t>0100 </a:t>
            </a:r>
            <a:r>
              <a:rPr lang="en-US" sz="2800" i="1"/>
              <a:t>	</a:t>
            </a:r>
          </a:p>
        </p:txBody>
      </p:sp>
      <p:sp>
        <p:nvSpPr>
          <p:cNvPr id="1405964" name="Oval 12"/>
          <p:cNvSpPr>
            <a:spLocks noChangeArrowheads="1"/>
          </p:cNvSpPr>
          <p:nvPr/>
        </p:nvSpPr>
        <p:spPr bwMode="auto">
          <a:xfrm>
            <a:off x="2667000" y="3352800"/>
            <a:ext cx="1828800" cy="5334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4000" b="0"/>
              <a:t>Read</a:t>
            </a:r>
          </a:p>
        </p:txBody>
      </p:sp>
      <p:sp>
        <p:nvSpPr>
          <p:cNvPr id="1405965" name="Rectangle 13"/>
          <p:cNvSpPr>
            <a:spLocks noChangeArrowheads="1"/>
          </p:cNvSpPr>
          <p:nvPr/>
        </p:nvSpPr>
        <p:spPr bwMode="auto">
          <a:xfrm>
            <a:off x="914400" y="1676400"/>
            <a:ext cx="53340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66" name="Rectangle 14"/>
          <p:cNvSpPr>
            <a:spLocks noChangeArrowheads="1"/>
          </p:cNvSpPr>
          <p:nvPr/>
        </p:nvSpPr>
        <p:spPr bwMode="auto">
          <a:xfrm>
            <a:off x="13716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405967" name="Line 15"/>
          <p:cNvSpPr>
            <a:spLocks noChangeShapeType="1"/>
          </p:cNvSpPr>
          <p:nvPr/>
        </p:nvSpPr>
        <p:spPr bwMode="auto">
          <a:xfrm>
            <a:off x="28194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68" name="Line 16"/>
          <p:cNvSpPr>
            <a:spLocks noChangeShapeType="1"/>
          </p:cNvSpPr>
          <p:nvPr/>
        </p:nvSpPr>
        <p:spPr bwMode="auto">
          <a:xfrm>
            <a:off x="31242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69" name="Line 17"/>
          <p:cNvSpPr>
            <a:spLocks noChangeShapeType="1"/>
          </p:cNvSpPr>
          <p:nvPr/>
        </p:nvSpPr>
        <p:spPr bwMode="auto">
          <a:xfrm>
            <a:off x="4419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70" name="Text Box 18"/>
          <p:cNvSpPr txBox="1">
            <a:spLocks noChangeArrowheads="1"/>
          </p:cNvSpPr>
          <p:nvPr/>
        </p:nvSpPr>
        <p:spPr bwMode="auto">
          <a:xfrm>
            <a:off x="3124200" y="2193925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5000" b="0">
                <a:solidFill>
                  <a:schemeClr val="accent1"/>
                </a:solidFill>
              </a:rPr>
              <a:t>... </a:t>
            </a:r>
          </a:p>
        </p:txBody>
      </p:sp>
      <p:sp>
        <p:nvSpPr>
          <p:cNvPr id="1405971" name="Text Box 19"/>
          <p:cNvSpPr txBox="1">
            <a:spLocks noChangeArrowheads="1"/>
          </p:cNvSpPr>
          <p:nvPr/>
        </p:nvSpPr>
        <p:spPr bwMode="auto">
          <a:xfrm>
            <a:off x="8382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R1</a:t>
            </a:r>
          </a:p>
        </p:txBody>
      </p:sp>
      <p:sp>
        <p:nvSpPr>
          <p:cNvPr id="1405972" name="Text Box 20"/>
          <p:cNvSpPr txBox="1">
            <a:spLocks noChangeArrowheads="1"/>
          </p:cNvSpPr>
          <p:nvPr/>
        </p:nvSpPr>
        <p:spPr bwMode="auto">
          <a:xfrm>
            <a:off x="838200" y="21336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2"/>
                </a:solidFill>
              </a:rPr>
              <a:t>R2</a:t>
            </a:r>
          </a:p>
        </p:txBody>
      </p:sp>
      <p:sp>
        <p:nvSpPr>
          <p:cNvPr id="1405973" name="Text Box 21"/>
          <p:cNvSpPr txBox="1">
            <a:spLocks noChangeArrowheads="1"/>
          </p:cNvSpPr>
          <p:nvPr/>
        </p:nvSpPr>
        <p:spPr bwMode="auto">
          <a:xfrm>
            <a:off x="48006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rgbClr val="C80000"/>
                </a:solidFill>
              </a:rPr>
              <a:t>R3</a:t>
            </a:r>
          </a:p>
        </p:txBody>
      </p:sp>
      <p:sp>
        <p:nvSpPr>
          <p:cNvPr id="1405974" name="Rectangle 22"/>
          <p:cNvSpPr>
            <a:spLocks noChangeArrowheads="1"/>
          </p:cNvSpPr>
          <p:nvPr/>
        </p:nvSpPr>
        <p:spPr bwMode="auto">
          <a:xfrm>
            <a:off x="1371600" y="2209800"/>
            <a:ext cx="1371600" cy="381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000000101</a:t>
            </a:r>
          </a:p>
        </p:txBody>
      </p:sp>
      <p:sp>
        <p:nvSpPr>
          <p:cNvPr id="1405975" name="Text Box 23"/>
          <p:cNvSpPr txBox="1">
            <a:spLocks noChangeArrowheads="1"/>
          </p:cNvSpPr>
          <p:nvPr/>
        </p:nvSpPr>
        <p:spPr bwMode="auto">
          <a:xfrm>
            <a:off x="39624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3200" b="0">
                <a:solidFill>
                  <a:srgbClr val="337D3F"/>
                </a:solidFill>
              </a:rPr>
              <a:t>CPU</a:t>
            </a:r>
          </a:p>
        </p:txBody>
      </p:sp>
      <p:sp>
        <p:nvSpPr>
          <p:cNvPr id="1405976" name="Rectangle 24"/>
          <p:cNvSpPr>
            <a:spLocks noChangeArrowheads="1"/>
          </p:cNvSpPr>
          <p:nvPr/>
        </p:nvSpPr>
        <p:spPr bwMode="auto">
          <a:xfrm>
            <a:off x="7467600" y="2895600"/>
            <a:ext cx="762000" cy="457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05977" name="Rectangle 25"/>
          <p:cNvSpPr>
            <a:spLocks noChangeArrowheads="1"/>
          </p:cNvSpPr>
          <p:nvPr/>
        </p:nvSpPr>
        <p:spPr bwMode="auto">
          <a:xfrm>
            <a:off x="7467600" y="2895600"/>
            <a:ext cx="762000" cy="457200"/>
          </a:xfrm>
          <a:prstGeom prst="rect">
            <a:avLst/>
          </a:prstGeom>
          <a:solidFill>
            <a:srgbClr val="33CC33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05978" name="Rectangle 26"/>
          <p:cNvSpPr>
            <a:spLocks noChangeArrowheads="1"/>
          </p:cNvSpPr>
          <p:nvPr/>
        </p:nvSpPr>
        <p:spPr bwMode="auto">
          <a:xfrm>
            <a:off x="6781800" y="1600200"/>
            <a:ext cx="1600200" cy="457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010</a:t>
            </a:r>
            <a:r>
              <a:rPr lang="en-US" sz="2500" b="0">
                <a:solidFill>
                  <a:schemeClr val="accent1"/>
                </a:solidFill>
              </a:rPr>
              <a:t>10</a:t>
            </a:r>
            <a:r>
              <a:rPr lang="en-US" sz="2500" b="0">
                <a:solidFill>
                  <a:schemeClr val="accent2"/>
                </a:solidFill>
              </a:rPr>
              <a:t>0110</a:t>
            </a:r>
            <a:endParaRPr lang="en-US" sz="2500" b="0">
              <a:solidFill>
                <a:srgbClr val="C80000"/>
              </a:solidFill>
            </a:endParaRPr>
          </a:p>
        </p:txBody>
      </p:sp>
      <p:sp>
        <p:nvSpPr>
          <p:cNvPr id="1405979" name="Rectangle 27"/>
          <p:cNvSpPr>
            <a:spLocks noChangeArrowheads="1"/>
          </p:cNvSpPr>
          <p:nvPr/>
        </p:nvSpPr>
        <p:spPr bwMode="auto">
          <a:xfrm>
            <a:off x="6781800" y="1600200"/>
            <a:ext cx="1600200" cy="45720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100</a:t>
            </a:r>
            <a:r>
              <a:rPr lang="en-US" sz="2500" b="0">
                <a:solidFill>
                  <a:schemeClr val="accent1"/>
                </a:solidFill>
              </a:rPr>
              <a:t>11</a:t>
            </a:r>
            <a:r>
              <a:rPr lang="en-US" sz="2500" b="0">
                <a:solidFill>
                  <a:schemeClr val="accent2"/>
                </a:solidFill>
              </a:rPr>
              <a:t>0100</a:t>
            </a:r>
            <a:endParaRPr lang="en-US" sz="2500" b="0">
              <a:solidFill>
                <a:srgbClr val="C80000"/>
              </a:solidFill>
            </a:endParaRPr>
          </a:p>
        </p:txBody>
      </p:sp>
      <p:sp>
        <p:nvSpPr>
          <p:cNvPr id="1405980" name="Rectangle 28"/>
          <p:cNvSpPr>
            <a:spLocks noChangeArrowheads="1"/>
          </p:cNvSpPr>
          <p:nvPr/>
        </p:nvSpPr>
        <p:spPr bwMode="auto">
          <a:xfrm>
            <a:off x="35052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405981" name="Rectangle 29"/>
          <p:cNvSpPr>
            <a:spLocks noChangeArrowheads="1"/>
          </p:cNvSpPr>
          <p:nvPr/>
        </p:nvSpPr>
        <p:spPr bwMode="auto">
          <a:xfrm>
            <a:off x="3505200" y="1752600"/>
            <a:ext cx="1371600" cy="381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000000111</a:t>
            </a:r>
          </a:p>
        </p:txBody>
      </p:sp>
      <p:sp>
        <p:nvSpPr>
          <p:cNvPr id="30" name="Oval 29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64" grpId="0" animBg="1"/>
      <p:bldP spid="1405977" grpId="0" animBg="1"/>
      <p:bldP spid="1405979" grpId="0" animBg="1"/>
      <p:bldP spid="14059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ChangeArrowheads="1"/>
          </p:cNvSpPr>
          <p:nvPr/>
        </p:nvSpPr>
        <p:spPr bwMode="auto">
          <a:xfrm>
            <a:off x="838200" y="1143000"/>
            <a:ext cx="7848600" cy="3581400"/>
          </a:xfrm>
          <a:prstGeom prst="rect">
            <a:avLst/>
          </a:prstGeom>
          <a:solidFill>
            <a:schemeClr val="accent1">
              <a:alpha val="999"/>
            </a:schemeClr>
          </a:solidFill>
          <a:ln w="38100" algn="ctr">
            <a:solidFill>
              <a:srgbClr val="337D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990600" y="3048000"/>
            <a:ext cx="5257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500" b="0">
              <a:solidFill>
                <a:schemeClr val="accent1"/>
              </a:solidFill>
            </a:endParaRPr>
          </a:p>
        </p:txBody>
      </p:sp>
      <p:sp>
        <p:nvSpPr>
          <p:cNvPr id="1406980" name="Line 4"/>
          <p:cNvSpPr>
            <a:spLocks noChangeShapeType="1"/>
          </p:cNvSpPr>
          <p:nvPr/>
        </p:nvSpPr>
        <p:spPr bwMode="auto">
          <a:xfrm>
            <a:off x="2514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1" name="Line 5"/>
          <p:cNvSpPr>
            <a:spLocks noChangeShapeType="1"/>
          </p:cNvSpPr>
          <p:nvPr/>
        </p:nvSpPr>
        <p:spPr bwMode="auto">
          <a:xfrm>
            <a:off x="2133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2" name="Line 6"/>
          <p:cNvSpPr>
            <a:spLocks noChangeShapeType="1"/>
          </p:cNvSpPr>
          <p:nvPr/>
        </p:nvSpPr>
        <p:spPr bwMode="auto">
          <a:xfrm flipH="1">
            <a:off x="3124200" y="1371600"/>
            <a:ext cx="9525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3" name="Line 7"/>
          <p:cNvSpPr>
            <a:spLocks noChangeShapeType="1"/>
          </p:cNvSpPr>
          <p:nvPr/>
        </p:nvSpPr>
        <p:spPr bwMode="auto">
          <a:xfrm>
            <a:off x="3108325" y="1371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4" name="Line 8"/>
          <p:cNvSpPr>
            <a:spLocks noChangeShapeType="1"/>
          </p:cNvSpPr>
          <p:nvPr/>
        </p:nvSpPr>
        <p:spPr bwMode="auto">
          <a:xfrm>
            <a:off x="6443663" y="1371600"/>
            <a:ext cx="33337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5" name="Line 9"/>
          <p:cNvSpPr>
            <a:spLocks noChangeShapeType="1"/>
          </p:cNvSpPr>
          <p:nvPr/>
        </p:nvSpPr>
        <p:spPr bwMode="auto">
          <a:xfrm>
            <a:off x="35814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6" name="Line 10"/>
          <p:cNvSpPr>
            <a:spLocks noChangeShapeType="1"/>
          </p:cNvSpPr>
          <p:nvPr/>
        </p:nvSpPr>
        <p:spPr bwMode="auto">
          <a:xfrm flipV="1">
            <a:off x="3581400" y="4038600"/>
            <a:ext cx="0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7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16725" cy="4492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 i="1">
                <a:solidFill>
                  <a:schemeClr val="tx1"/>
                </a:solidFill>
              </a:rPr>
              <a:t>Sub</a:t>
            </a:r>
            <a:r>
              <a:rPr lang="en-US" sz="2800" i="1"/>
              <a:t>	</a:t>
            </a:r>
            <a:r>
              <a:rPr lang="en-US" sz="2800" i="1">
                <a:solidFill>
                  <a:schemeClr val="accent1"/>
                </a:solidFill>
              </a:rPr>
              <a:t>R1, 	</a:t>
            </a:r>
            <a:r>
              <a:rPr lang="en-US" sz="2800" i="1"/>
              <a:t>R3, 	R2		; </a:t>
            </a:r>
            <a:r>
              <a:rPr lang="en-US" sz="3000">
                <a:solidFill>
                  <a:schemeClr val="tx1"/>
                </a:solidFill>
              </a:rPr>
              <a:t>000</a:t>
            </a:r>
            <a:r>
              <a:rPr lang="en-US" sz="3000">
                <a:solidFill>
                  <a:schemeClr val="accent1"/>
                </a:solidFill>
              </a:rPr>
              <a:t>01</a:t>
            </a:r>
            <a:r>
              <a:rPr lang="en-US" sz="3000"/>
              <a:t>1110</a:t>
            </a:r>
            <a:endParaRPr lang="en-US" sz="2800" i="1"/>
          </a:p>
        </p:txBody>
      </p:sp>
      <p:sp>
        <p:nvSpPr>
          <p:cNvPr id="1406988" name="Oval 12"/>
          <p:cNvSpPr>
            <a:spLocks noChangeArrowheads="1"/>
          </p:cNvSpPr>
          <p:nvPr/>
        </p:nvSpPr>
        <p:spPr bwMode="auto">
          <a:xfrm>
            <a:off x="3048000" y="3429000"/>
            <a:ext cx="990600" cy="6096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4000" b="0"/>
              <a:t>Sub</a:t>
            </a:r>
          </a:p>
        </p:txBody>
      </p:sp>
      <p:sp>
        <p:nvSpPr>
          <p:cNvPr id="1406989" name="Rectangle 13"/>
          <p:cNvSpPr>
            <a:spLocks noChangeArrowheads="1"/>
          </p:cNvSpPr>
          <p:nvPr/>
        </p:nvSpPr>
        <p:spPr bwMode="auto">
          <a:xfrm>
            <a:off x="914400" y="1676400"/>
            <a:ext cx="53340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0" name="Rectangle 14"/>
          <p:cNvSpPr>
            <a:spLocks noChangeArrowheads="1"/>
          </p:cNvSpPr>
          <p:nvPr/>
        </p:nvSpPr>
        <p:spPr bwMode="auto">
          <a:xfrm>
            <a:off x="13716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406991" name="Line 15"/>
          <p:cNvSpPr>
            <a:spLocks noChangeShapeType="1"/>
          </p:cNvSpPr>
          <p:nvPr/>
        </p:nvSpPr>
        <p:spPr bwMode="auto">
          <a:xfrm>
            <a:off x="28194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2" name="Line 16"/>
          <p:cNvSpPr>
            <a:spLocks noChangeShapeType="1"/>
          </p:cNvSpPr>
          <p:nvPr/>
        </p:nvSpPr>
        <p:spPr bwMode="auto">
          <a:xfrm>
            <a:off x="31242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3" name="Line 17"/>
          <p:cNvSpPr>
            <a:spLocks noChangeShapeType="1"/>
          </p:cNvSpPr>
          <p:nvPr/>
        </p:nvSpPr>
        <p:spPr bwMode="auto">
          <a:xfrm>
            <a:off x="4419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4" name="Text Box 18"/>
          <p:cNvSpPr txBox="1">
            <a:spLocks noChangeArrowheads="1"/>
          </p:cNvSpPr>
          <p:nvPr/>
        </p:nvSpPr>
        <p:spPr bwMode="auto">
          <a:xfrm>
            <a:off x="3124200" y="2193925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5000" b="0">
                <a:solidFill>
                  <a:schemeClr val="accent1"/>
                </a:solidFill>
              </a:rPr>
              <a:t>... </a:t>
            </a:r>
          </a:p>
        </p:txBody>
      </p:sp>
      <p:sp>
        <p:nvSpPr>
          <p:cNvPr id="1406995" name="Text Box 19"/>
          <p:cNvSpPr txBox="1">
            <a:spLocks noChangeArrowheads="1"/>
          </p:cNvSpPr>
          <p:nvPr/>
        </p:nvSpPr>
        <p:spPr bwMode="auto">
          <a:xfrm>
            <a:off x="8382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R1</a:t>
            </a:r>
          </a:p>
        </p:txBody>
      </p:sp>
      <p:sp>
        <p:nvSpPr>
          <p:cNvPr id="1406996" name="Text Box 20"/>
          <p:cNvSpPr txBox="1">
            <a:spLocks noChangeArrowheads="1"/>
          </p:cNvSpPr>
          <p:nvPr/>
        </p:nvSpPr>
        <p:spPr bwMode="auto">
          <a:xfrm>
            <a:off x="838200" y="21336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2"/>
                </a:solidFill>
              </a:rPr>
              <a:t>R2</a:t>
            </a:r>
          </a:p>
        </p:txBody>
      </p:sp>
      <p:sp>
        <p:nvSpPr>
          <p:cNvPr id="1406997" name="Text Box 21"/>
          <p:cNvSpPr txBox="1">
            <a:spLocks noChangeArrowheads="1"/>
          </p:cNvSpPr>
          <p:nvPr/>
        </p:nvSpPr>
        <p:spPr bwMode="auto">
          <a:xfrm>
            <a:off x="48006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rgbClr val="C80000"/>
                </a:solidFill>
              </a:rPr>
              <a:t>R3</a:t>
            </a:r>
          </a:p>
        </p:txBody>
      </p:sp>
      <p:sp>
        <p:nvSpPr>
          <p:cNvPr id="1406998" name="Rectangle 22"/>
          <p:cNvSpPr>
            <a:spLocks noChangeArrowheads="1"/>
          </p:cNvSpPr>
          <p:nvPr/>
        </p:nvSpPr>
        <p:spPr bwMode="auto">
          <a:xfrm>
            <a:off x="1371600" y="2209800"/>
            <a:ext cx="1371600" cy="381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000000101</a:t>
            </a:r>
          </a:p>
        </p:txBody>
      </p:sp>
      <p:sp>
        <p:nvSpPr>
          <p:cNvPr id="1406999" name="Text Box 23"/>
          <p:cNvSpPr txBox="1">
            <a:spLocks noChangeArrowheads="1"/>
          </p:cNvSpPr>
          <p:nvPr/>
        </p:nvSpPr>
        <p:spPr bwMode="auto">
          <a:xfrm>
            <a:off x="39624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3200" b="0">
                <a:solidFill>
                  <a:srgbClr val="337D3F"/>
                </a:solidFill>
              </a:rPr>
              <a:t>CPU</a:t>
            </a:r>
          </a:p>
        </p:txBody>
      </p:sp>
      <p:sp>
        <p:nvSpPr>
          <p:cNvPr id="1407000" name="Rectangle 24"/>
          <p:cNvSpPr>
            <a:spLocks noChangeArrowheads="1"/>
          </p:cNvSpPr>
          <p:nvPr/>
        </p:nvSpPr>
        <p:spPr bwMode="auto">
          <a:xfrm>
            <a:off x="7467600" y="2895600"/>
            <a:ext cx="762000" cy="457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07001" name="Rectangle 25"/>
          <p:cNvSpPr>
            <a:spLocks noChangeArrowheads="1"/>
          </p:cNvSpPr>
          <p:nvPr/>
        </p:nvSpPr>
        <p:spPr bwMode="auto">
          <a:xfrm>
            <a:off x="7467600" y="2895600"/>
            <a:ext cx="762000" cy="457200"/>
          </a:xfrm>
          <a:prstGeom prst="rect">
            <a:avLst/>
          </a:prstGeom>
          <a:solidFill>
            <a:srgbClr val="33CC33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07002" name="Rectangle 26"/>
          <p:cNvSpPr>
            <a:spLocks noChangeArrowheads="1"/>
          </p:cNvSpPr>
          <p:nvPr/>
        </p:nvSpPr>
        <p:spPr bwMode="auto">
          <a:xfrm>
            <a:off x="6781800" y="1600200"/>
            <a:ext cx="1600200" cy="457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100</a:t>
            </a:r>
            <a:r>
              <a:rPr lang="en-US" sz="2500" b="0">
                <a:solidFill>
                  <a:schemeClr val="accent1"/>
                </a:solidFill>
              </a:rPr>
              <a:t>11</a:t>
            </a:r>
            <a:r>
              <a:rPr lang="en-US" sz="2500" b="0">
                <a:solidFill>
                  <a:schemeClr val="accent2"/>
                </a:solidFill>
              </a:rPr>
              <a:t>0101</a:t>
            </a:r>
          </a:p>
        </p:txBody>
      </p:sp>
      <p:sp>
        <p:nvSpPr>
          <p:cNvPr id="1407003" name="Rectangle 27"/>
          <p:cNvSpPr>
            <a:spLocks noChangeArrowheads="1"/>
          </p:cNvSpPr>
          <p:nvPr/>
        </p:nvSpPr>
        <p:spPr bwMode="auto">
          <a:xfrm>
            <a:off x="4343400" y="3200400"/>
            <a:ext cx="1371600" cy="381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000000111</a:t>
            </a:r>
          </a:p>
        </p:txBody>
      </p:sp>
      <p:sp>
        <p:nvSpPr>
          <p:cNvPr id="1407004" name="Rectangle 28"/>
          <p:cNvSpPr>
            <a:spLocks noChangeArrowheads="1"/>
          </p:cNvSpPr>
          <p:nvPr/>
        </p:nvSpPr>
        <p:spPr bwMode="auto">
          <a:xfrm>
            <a:off x="1371600" y="3200400"/>
            <a:ext cx="1371600" cy="381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000000101</a:t>
            </a:r>
          </a:p>
        </p:txBody>
      </p:sp>
      <p:cxnSp>
        <p:nvCxnSpPr>
          <p:cNvPr id="1407005" name="AutoShape 29"/>
          <p:cNvCxnSpPr>
            <a:cxnSpLocks noChangeShapeType="1"/>
            <a:stCxn id="1407004" idx="2"/>
            <a:endCxn id="1406988" idx="2"/>
          </p:cNvCxnSpPr>
          <p:nvPr/>
        </p:nvCxnSpPr>
        <p:spPr bwMode="auto">
          <a:xfrm rot="16200000" flipH="1">
            <a:off x="2476500" y="3181350"/>
            <a:ext cx="133350" cy="9715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7006" name="AutoShape 30"/>
          <p:cNvCxnSpPr>
            <a:cxnSpLocks noChangeShapeType="1"/>
            <a:stCxn id="1407003" idx="2"/>
            <a:endCxn id="1406988" idx="6"/>
          </p:cNvCxnSpPr>
          <p:nvPr/>
        </p:nvCxnSpPr>
        <p:spPr bwMode="auto">
          <a:xfrm rot="5400000">
            <a:off x="4476750" y="3181350"/>
            <a:ext cx="133350" cy="9715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7007" name="Rectangle 31"/>
          <p:cNvSpPr>
            <a:spLocks noChangeArrowheads="1"/>
          </p:cNvSpPr>
          <p:nvPr/>
        </p:nvSpPr>
        <p:spPr bwMode="auto">
          <a:xfrm>
            <a:off x="1371600" y="1752600"/>
            <a:ext cx="1371600" cy="381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/>
              <a:t>000000010</a:t>
            </a:r>
          </a:p>
        </p:txBody>
      </p:sp>
      <p:sp>
        <p:nvSpPr>
          <p:cNvPr id="1407008" name="Rectangle 32"/>
          <p:cNvSpPr>
            <a:spLocks noChangeArrowheads="1"/>
          </p:cNvSpPr>
          <p:nvPr/>
        </p:nvSpPr>
        <p:spPr bwMode="auto">
          <a:xfrm>
            <a:off x="3505200" y="1752600"/>
            <a:ext cx="1371600" cy="381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000000111</a:t>
            </a:r>
          </a:p>
        </p:txBody>
      </p:sp>
      <p:sp>
        <p:nvSpPr>
          <p:cNvPr id="1407009" name="Rectangle 33"/>
          <p:cNvSpPr>
            <a:spLocks noChangeArrowheads="1"/>
          </p:cNvSpPr>
          <p:nvPr/>
        </p:nvSpPr>
        <p:spPr bwMode="auto">
          <a:xfrm>
            <a:off x="6781800" y="1600200"/>
            <a:ext cx="1600200" cy="45720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000</a:t>
            </a:r>
            <a:r>
              <a:rPr lang="en-US" sz="2500" b="0">
                <a:solidFill>
                  <a:schemeClr val="accent1"/>
                </a:solidFill>
              </a:rPr>
              <a:t>01</a:t>
            </a:r>
            <a:r>
              <a:rPr lang="en-US" sz="2500" b="0">
                <a:solidFill>
                  <a:schemeClr val="accent2"/>
                </a:solidFill>
              </a:rPr>
              <a:t>1110</a:t>
            </a:r>
          </a:p>
        </p:txBody>
      </p:sp>
      <p:sp>
        <p:nvSpPr>
          <p:cNvPr id="34" name="Oval 3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0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0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0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0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40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0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0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88" grpId="0" animBg="1"/>
      <p:bldP spid="1407001" grpId="0" animBg="1"/>
      <p:bldP spid="1407003" grpId="0" animBg="1"/>
      <p:bldP spid="1407004" grpId="0" animBg="1"/>
      <p:bldP spid="1407007" grpId="0" animBg="1"/>
      <p:bldP spid="140700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Constraints &amp;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62100"/>
            <a:ext cx="3733800" cy="4525963"/>
          </a:xfrm>
        </p:spPr>
        <p:txBody>
          <a:bodyPr/>
          <a:lstStyle/>
          <a:p>
            <a:r>
              <a:rPr lang="en-US" dirty="0" smtClean="0"/>
              <a:t>Commercial</a:t>
            </a:r>
          </a:p>
          <a:p>
            <a:r>
              <a:rPr lang="en-US" dirty="0" smtClean="0"/>
              <a:t>Scientific</a:t>
            </a:r>
          </a:p>
          <a:p>
            <a:r>
              <a:rPr lang="en-US" dirty="0" smtClean="0"/>
              <a:t>Desktop</a:t>
            </a:r>
          </a:p>
          <a:p>
            <a:r>
              <a:rPr lang="en-US" dirty="0" smtClean="0"/>
              <a:t>Mobile</a:t>
            </a:r>
          </a:p>
          <a:p>
            <a:r>
              <a:rPr lang="en-US" dirty="0" smtClean="0"/>
              <a:t>Embedded</a:t>
            </a:r>
          </a:p>
          <a:p>
            <a:r>
              <a:rPr lang="en-US" dirty="0" smtClean="0"/>
              <a:t>Smart sensors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62100"/>
            <a:ext cx="350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Functional</a:t>
            </a:r>
          </a:p>
          <a:p>
            <a:r>
              <a:rPr lang="en-US" dirty="0" smtClean="0"/>
              <a:t>Reliable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Low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ChangeArrowheads="1"/>
          </p:cNvSpPr>
          <p:nvPr/>
        </p:nvSpPr>
        <p:spPr bwMode="auto">
          <a:xfrm>
            <a:off x="838200" y="1143000"/>
            <a:ext cx="7848600" cy="3581400"/>
          </a:xfrm>
          <a:prstGeom prst="rect">
            <a:avLst/>
          </a:prstGeom>
          <a:solidFill>
            <a:schemeClr val="accent1">
              <a:alpha val="999"/>
            </a:schemeClr>
          </a:solidFill>
          <a:ln w="38100" algn="ctr">
            <a:solidFill>
              <a:srgbClr val="337D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990600" y="3048000"/>
            <a:ext cx="5257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sz="2500" b="0">
              <a:solidFill>
                <a:schemeClr val="accent1"/>
              </a:solidFill>
            </a:endParaRPr>
          </a:p>
        </p:txBody>
      </p:sp>
      <p:sp>
        <p:nvSpPr>
          <p:cNvPr id="1408004" name="Line 4"/>
          <p:cNvSpPr>
            <a:spLocks noChangeShapeType="1"/>
          </p:cNvSpPr>
          <p:nvPr/>
        </p:nvSpPr>
        <p:spPr bwMode="auto">
          <a:xfrm>
            <a:off x="2514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05" name="Line 5"/>
          <p:cNvSpPr>
            <a:spLocks noChangeShapeType="1"/>
          </p:cNvSpPr>
          <p:nvPr/>
        </p:nvSpPr>
        <p:spPr bwMode="auto">
          <a:xfrm>
            <a:off x="2133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06" name="Line 6"/>
          <p:cNvSpPr>
            <a:spLocks noChangeShapeType="1"/>
          </p:cNvSpPr>
          <p:nvPr/>
        </p:nvSpPr>
        <p:spPr bwMode="auto">
          <a:xfrm flipH="1">
            <a:off x="3124200" y="1371600"/>
            <a:ext cx="9525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07" name="Line 7"/>
          <p:cNvSpPr>
            <a:spLocks noChangeShapeType="1"/>
          </p:cNvSpPr>
          <p:nvPr/>
        </p:nvSpPr>
        <p:spPr bwMode="auto">
          <a:xfrm>
            <a:off x="3108325" y="1371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08" name="Line 8"/>
          <p:cNvSpPr>
            <a:spLocks noChangeShapeType="1"/>
          </p:cNvSpPr>
          <p:nvPr/>
        </p:nvSpPr>
        <p:spPr bwMode="auto">
          <a:xfrm>
            <a:off x="6443663" y="1371600"/>
            <a:ext cx="33337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09" name="Line 9"/>
          <p:cNvSpPr>
            <a:spLocks noChangeShapeType="1"/>
          </p:cNvSpPr>
          <p:nvPr/>
        </p:nvSpPr>
        <p:spPr bwMode="auto">
          <a:xfrm>
            <a:off x="35814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0" name="Line 10"/>
          <p:cNvSpPr>
            <a:spLocks noChangeShapeType="1"/>
          </p:cNvSpPr>
          <p:nvPr/>
        </p:nvSpPr>
        <p:spPr bwMode="auto">
          <a:xfrm flipV="1">
            <a:off x="3581400" y="4038600"/>
            <a:ext cx="0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1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902325" cy="4492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 i="1">
                <a:solidFill>
                  <a:schemeClr val="tx1"/>
                </a:solidFill>
              </a:rPr>
              <a:t>Store </a:t>
            </a:r>
            <a:r>
              <a:rPr lang="en-US" sz="2800" i="1">
                <a:solidFill>
                  <a:schemeClr val="accent1"/>
                </a:solidFill>
              </a:rPr>
              <a:t>R1, </a:t>
            </a:r>
            <a:r>
              <a:rPr lang="en-US" sz="2800" i="1"/>
              <a:t>ML5		; </a:t>
            </a:r>
            <a:r>
              <a:rPr lang="en-US" sz="3000">
                <a:solidFill>
                  <a:schemeClr val="tx1"/>
                </a:solidFill>
              </a:rPr>
              <a:t>011</a:t>
            </a:r>
            <a:r>
              <a:rPr lang="en-US" sz="3000">
                <a:solidFill>
                  <a:schemeClr val="accent1"/>
                </a:solidFill>
              </a:rPr>
              <a:t>01</a:t>
            </a:r>
            <a:r>
              <a:rPr lang="en-US" sz="3000"/>
              <a:t>0111</a:t>
            </a:r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914400" y="1676400"/>
            <a:ext cx="53340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1371600" y="17526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Don’t Care</a:t>
            </a:r>
          </a:p>
        </p:txBody>
      </p:sp>
      <p:sp>
        <p:nvSpPr>
          <p:cNvPr id="1408014" name="Line 14"/>
          <p:cNvSpPr>
            <a:spLocks noChangeShapeType="1"/>
          </p:cNvSpPr>
          <p:nvPr/>
        </p:nvSpPr>
        <p:spPr bwMode="auto">
          <a:xfrm>
            <a:off x="28194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5" name="Line 15"/>
          <p:cNvSpPr>
            <a:spLocks noChangeShapeType="1"/>
          </p:cNvSpPr>
          <p:nvPr/>
        </p:nvSpPr>
        <p:spPr bwMode="auto">
          <a:xfrm>
            <a:off x="31242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196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7" name="Text Box 17"/>
          <p:cNvSpPr txBox="1">
            <a:spLocks noChangeArrowheads="1"/>
          </p:cNvSpPr>
          <p:nvPr/>
        </p:nvSpPr>
        <p:spPr bwMode="auto">
          <a:xfrm>
            <a:off x="3124200" y="2193925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5000" b="0">
                <a:solidFill>
                  <a:schemeClr val="accent1"/>
                </a:solidFill>
              </a:rPr>
              <a:t>... </a:t>
            </a:r>
          </a:p>
        </p:txBody>
      </p:sp>
      <p:sp>
        <p:nvSpPr>
          <p:cNvPr id="1408018" name="Text Box 18"/>
          <p:cNvSpPr txBox="1">
            <a:spLocks noChangeArrowheads="1"/>
          </p:cNvSpPr>
          <p:nvPr/>
        </p:nvSpPr>
        <p:spPr bwMode="auto">
          <a:xfrm>
            <a:off x="8382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1"/>
                </a:solidFill>
              </a:rPr>
              <a:t>R1</a:t>
            </a:r>
          </a:p>
        </p:txBody>
      </p:sp>
      <p:sp>
        <p:nvSpPr>
          <p:cNvPr id="1408019" name="Text Box 19"/>
          <p:cNvSpPr txBox="1">
            <a:spLocks noChangeArrowheads="1"/>
          </p:cNvSpPr>
          <p:nvPr/>
        </p:nvSpPr>
        <p:spPr bwMode="auto">
          <a:xfrm>
            <a:off x="838200" y="21336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chemeClr val="accent2"/>
                </a:solidFill>
              </a:rPr>
              <a:t>R2</a:t>
            </a:r>
          </a:p>
        </p:txBody>
      </p:sp>
      <p:sp>
        <p:nvSpPr>
          <p:cNvPr id="1408020" name="Text Box 20"/>
          <p:cNvSpPr txBox="1">
            <a:spLocks noChangeArrowheads="1"/>
          </p:cNvSpPr>
          <p:nvPr/>
        </p:nvSpPr>
        <p:spPr bwMode="auto">
          <a:xfrm>
            <a:off x="4800600" y="1676400"/>
            <a:ext cx="60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500" b="0">
                <a:solidFill>
                  <a:srgbClr val="C80000"/>
                </a:solidFill>
              </a:rPr>
              <a:t>R3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1371600" y="2209800"/>
            <a:ext cx="1371600" cy="381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000000101</a:t>
            </a:r>
          </a:p>
        </p:txBody>
      </p:sp>
      <p:sp>
        <p:nvSpPr>
          <p:cNvPr id="1408022" name="Text Box 22"/>
          <p:cNvSpPr txBox="1">
            <a:spLocks noChangeArrowheads="1"/>
          </p:cNvSpPr>
          <p:nvPr/>
        </p:nvSpPr>
        <p:spPr bwMode="auto">
          <a:xfrm>
            <a:off x="39624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3200" b="0">
                <a:solidFill>
                  <a:srgbClr val="337D3F"/>
                </a:solidFill>
              </a:rPr>
              <a:t>CPU</a:t>
            </a:r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7467600" y="2895600"/>
            <a:ext cx="762000" cy="457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08024" name="Rectangle 24"/>
          <p:cNvSpPr>
            <a:spLocks noChangeArrowheads="1"/>
          </p:cNvSpPr>
          <p:nvPr/>
        </p:nvSpPr>
        <p:spPr bwMode="auto">
          <a:xfrm>
            <a:off x="7467600" y="2895600"/>
            <a:ext cx="762000" cy="457200"/>
          </a:xfrm>
          <a:prstGeom prst="rect">
            <a:avLst/>
          </a:prstGeom>
          <a:solidFill>
            <a:srgbClr val="33CC33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000"/>
              <a:t>4</a:t>
            </a:r>
          </a:p>
        </p:txBody>
      </p:sp>
      <p:sp>
        <p:nvSpPr>
          <p:cNvPr id="1408025" name="Rectangle 25"/>
          <p:cNvSpPr>
            <a:spLocks noChangeArrowheads="1"/>
          </p:cNvSpPr>
          <p:nvPr/>
        </p:nvSpPr>
        <p:spPr bwMode="auto">
          <a:xfrm>
            <a:off x="6781800" y="1600200"/>
            <a:ext cx="1600200" cy="457200"/>
          </a:xfrm>
          <a:prstGeom prst="rect">
            <a:avLst/>
          </a:prstGeom>
          <a:solidFill>
            <a:srgbClr val="C0C0C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011</a:t>
            </a:r>
            <a:r>
              <a:rPr lang="en-US" sz="2500" b="0">
                <a:solidFill>
                  <a:schemeClr val="accent1"/>
                </a:solidFill>
              </a:rPr>
              <a:t>010</a:t>
            </a:r>
            <a:r>
              <a:rPr lang="en-US" sz="2500" b="0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1408026" name="Rectangle 26"/>
          <p:cNvSpPr>
            <a:spLocks noChangeArrowheads="1"/>
          </p:cNvSpPr>
          <p:nvPr/>
        </p:nvSpPr>
        <p:spPr bwMode="auto">
          <a:xfrm>
            <a:off x="6705600" y="1447800"/>
            <a:ext cx="1676400" cy="762000"/>
          </a:xfrm>
          <a:prstGeom prst="rect">
            <a:avLst/>
          </a:prstGeom>
          <a:solidFill>
            <a:srgbClr val="33CC33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500" b="0"/>
              <a:t>Next </a:t>
            </a:r>
            <a:br>
              <a:rPr lang="en-US" sz="2500" b="0"/>
            </a:br>
            <a:r>
              <a:rPr lang="en-US" sz="2500" b="0"/>
              <a:t>Instruction</a:t>
            </a:r>
            <a:endParaRPr lang="en-US" sz="2500" b="0">
              <a:solidFill>
                <a:srgbClr val="C80000"/>
              </a:solidFill>
            </a:endParaRPr>
          </a:p>
        </p:txBody>
      </p:sp>
      <p:sp>
        <p:nvSpPr>
          <p:cNvPr id="1408027" name="Rectangle 27"/>
          <p:cNvSpPr>
            <a:spLocks noChangeArrowheads="1"/>
          </p:cNvSpPr>
          <p:nvPr/>
        </p:nvSpPr>
        <p:spPr bwMode="auto">
          <a:xfrm>
            <a:off x="1371600" y="1752600"/>
            <a:ext cx="1371600" cy="381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/>
              <a:t>000000010</a:t>
            </a:r>
          </a:p>
        </p:txBody>
      </p:sp>
      <p:sp>
        <p:nvSpPr>
          <p:cNvPr id="1408028" name="Rectangle 28"/>
          <p:cNvSpPr>
            <a:spLocks noChangeArrowheads="1"/>
          </p:cNvSpPr>
          <p:nvPr/>
        </p:nvSpPr>
        <p:spPr bwMode="auto">
          <a:xfrm>
            <a:off x="3505200" y="1752600"/>
            <a:ext cx="1371600" cy="381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000000111</a:t>
            </a:r>
          </a:p>
        </p:txBody>
      </p:sp>
      <p:sp>
        <p:nvSpPr>
          <p:cNvPr id="1408029" name="Oval 29"/>
          <p:cNvSpPr>
            <a:spLocks noChangeArrowheads="1"/>
          </p:cNvSpPr>
          <p:nvPr/>
        </p:nvSpPr>
        <p:spPr bwMode="auto">
          <a:xfrm>
            <a:off x="2819400" y="3276600"/>
            <a:ext cx="1447800" cy="6096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4000" b="0"/>
              <a:t>Store</a:t>
            </a:r>
          </a:p>
        </p:txBody>
      </p:sp>
      <p:sp>
        <p:nvSpPr>
          <p:cNvPr id="30" name="Oval 29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024" grpId="0" animBg="1"/>
      <p:bldP spid="1408026" grpId="0" animBg="1"/>
      <p:bldP spid="14080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9026" name="Group 2"/>
          <p:cNvGrpSpPr>
            <a:grpSpLocks/>
          </p:cNvGrpSpPr>
          <p:nvPr/>
        </p:nvGrpSpPr>
        <p:grpSpPr bwMode="auto">
          <a:xfrm>
            <a:off x="228600" y="1705927"/>
            <a:ext cx="3505200" cy="1857375"/>
            <a:chOff x="144" y="768"/>
            <a:chExt cx="2208" cy="1170"/>
          </a:xfrm>
        </p:grpSpPr>
        <p:sp>
          <p:nvSpPr>
            <p:cNvPr id="1409027" name="Oval 3"/>
            <p:cNvSpPr>
              <a:spLocks noChangeArrowheads="1"/>
            </p:cNvSpPr>
            <p:nvPr/>
          </p:nvSpPr>
          <p:spPr bwMode="auto">
            <a:xfrm>
              <a:off x="144" y="768"/>
              <a:ext cx="1488" cy="960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b="0"/>
                <a:t>Before</a:t>
              </a:r>
              <a:br>
                <a:rPr lang="en-US" b="0"/>
              </a:br>
              <a:r>
                <a:rPr lang="en-US" b="0"/>
                <a:t>Program</a:t>
              </a:r>
              <a:br>
                <a:rPr lang="en-US" b="0"/>
              </a:br>
              <a:r>
                <a:rPr lang="en-US" b="0"/>
                <a:t>Execution</a:t>
              </a:r>
            </a:p>
          </p:txBody>
        </p:sp>
        <p:cxnSp>
          <p:nvCxnSpPr>
            <p:cNvPr id="1409028" name="AutoShape 4"/>
            <p:cNvCxnSpPr>
              <a:cxnSpLocks noChangeShapeType="1"/>
              <a:stCxn id="1409027" idx="4"/>
            </p:cNvCxnSpPr>
            <p:nvPr/>
          </p:nvCxnSpPr>
          <p:spPr bwMode="auto">
            <a:xfrm rot="16200000" flipH="1">
              <a:off x="1521" y="1107"/>
              <a:ext cx="198" cy="1464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0902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In </a:t>
            </a:r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1409030" name="Group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56456"/>
              </p:ext>
            </p:extLst>
          </p:nvPr>
        </p:nvGraphicFramePr>
        <p:xfrm>
          <a:off x="3733800" y="1401127"/>
          <a:ext cx="4953000" cy="3931920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259080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1110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0111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000000101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0101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Don’t care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Don’t care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Input 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Output 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21748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     Content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09075" name="Rectangle 51"/>
          <p:cNvSpPr>
            <a:spLocks noChangeArrowheads="1"/>
          </p:cNvSpPr>
          <p:nvPr/>
        </p:nvSpPr>
        <p:spPr bwMode="auto">
          <a:xfrm>
            <a:off x="6096000" y="3325177"/>
            <a:ext cx="2590800" cy="4572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000" b="0">
                <a:solidFill>
                  <a:schemeClr val="bg1"/>
                </a:solidFill>
              </a:rPr>
              <a:t>000000010</a:t>
            </a:r>
          </a:p>
        </p:txBody>
      </p:sp>
      <p:grpSp>
        <p:nvGrpSpPr>
          <p:cNvPr id="1409076" name="Group 52"/>
          <p:cNvGrpSpPr>
            <a:grpSpLocks/>
          </p:cNvGrpSpPr>
          <p:nvPr/>
        </p:nvGrpSpPr>
        <p:grpSpPr bwMode="auto">
          <a:xfrm>
            <a:off x="228600" y="1705927"/>
            <a:ext cx="3505200" cy="1857375"/>
            <a:chOff x="144" y="768"/>
            <a:chExt cx="2208" cy="1170"/>
          </a:xfrm>
        </p:grpSpPr>
        <p:sp>
          <p:nvSpPr>
            <p:cNvPr id="1409077" name="Oval 53"/>
            <p:cNvSpPr>
              <a:spLocks noChangeArrowheads="1"/>
            </p:cNvSpPr>
            <p:nvPr/>
          </p:nvSpPr>
          <p:spPr bwMode="auto">
            <a:xfrm>
              <a:off x="144" y="768"/>
              <a:ext cx="1488" cy="96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b="0"/>
                <a:t>After</a:t>
              </a:r>
              <a:br>
                <a:rPr lang="en-US" b="0"/>
              </a:br>
              <a:r>
                <a:rPr lang="en-US" b="0"/>
                <a:t>Program</a:t>
              </a:r>
              <a:br>
                <a:rPr lang="en-US" b="0"/>
              </a:br>
              <a:r>
                <a:rPr lang="en-US" b="0"/>
                <a:t>Execution</a:t>
              </a:r>
            </a:p>
          </p:txBody>
        </p:sp>
        <p:cxnSp>
          <p:nvCxnSpPr>
            <p:cNvPr id="1409078" name="AutoShape 54"/>
            <p:cNvCxnSpPr>
              <a:cxnSpLocks noChangeShapeType="1"/>
              <a:stCxn id="1409077" idx="4"/>
            </p:cNvCxnSpPr>
            <p:nvPr/>
          </p:nvCxnSpPr>
          <p:spPr bwMode="auto">
            <a:xfrm rot="16200000" flipH="1">
              <a:off x="1521" y="1107"/>
              <a:ext cx="198" cy="1464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09079" name="Rectangle 55"/>
          <p:cNvSpPr>
            <a:spLocks noChangeArrowheads="1"/>
          </p:cNvSpPr>
          <p:nvPr/>
        </p:nvSpPr>
        <p:spPr bwMode="auto">
          <a:xfrm>
            <a:off x="3581400" y="3306127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40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6800"/>
            <a:ext cx="8893175" cy="4267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10000"/>
              </a:lnSpc>
            </a:pPr>
            <a:r>
              <a:rPr lang="en-US" altLang="ko-KR" sz="3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Response Time</a:t>
            </a: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> (latency)</a:t>
            </a:r>
            <a:br>
              <a:rPr lang="en-US" altLang="ko-KR" sz="30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>	— How long does it take for my job to run?</a:t>
            </a:r>
            <a:br>
              <a:rPr lang="en-US" altLang="ko-KR" sz="30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>	— How long does it take to execute a job?</a:t>
            </a:r>
            <a:br>
              <a:rPr lang="en-US" altLang="ko-KR" sz="30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>	— How long must I wait for the database query?</a:t>
            </a:r>
          </a:p>
          <a:p>
            <a:pPr>
              <a:lnSpc>
                <a:spcPct val="110000"/>
              </a:lnSpc>
            </a:pPr>
            <a:r>
              <a:rPr lang="en-US" altLang="ko-KR" sz="3000" dirty="0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Throughput</a:t>
            </a: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ko-KR" sz="30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>	— How many jobs can the machine run at once?</a:t>
            </a:r>
            <a:br>
              <a:rPr lang="en-US" altLang="ko-KR" sz="30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>	— What is the average execution rate?</a:t>
            </a:r>
            <a:br>
              <a:rPr lang="en-US" altLang="ko-KR" sz="30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z="3000" dirty="0">
                <a:ea typeface="Arial Unicode MS" pitchFamily="34" charset="-128"/>
                <a:cs typeface="Arial Unicode MS" pitchFamily="34" charset="-128"/>
              </a:rPr>
              <a:t>	— How much work is getting done?</a:t>
            </a:r>
            <a:endParaRPr lang="en-US" altLang="ko-KR" sz="3000" i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457200"/>
          </a:xfrm>
          <a:noFill/>
          <a:ln/>
        </p:spPr>
        <p:txBody>
          <a:bodyPr wrap="square" lIns="90488" tIns="44450" rIns="90488" bIns="44450" anchor="ctr">
            <a:noAutofit/>
          </a:bodyPr>
          <a:lstStyle/>
          <a:p>
            <a:r>
              <a:rPr lang="en-US" altLang="ko-KR" sz="3600" dirty="0">
                <a:ea typeface="Gulim" pitchFamily="34" charset="-127"/>
              </a:rPr>
              <a:t>Computer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29285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ChangeArrowheads="1"/>
          </p:cNvSpPr>
          <p:nvPr/>
        </p:nvSpPr>
        <p:spPr bwMode="auto">
          <a:xfrm>
            <a:off x="225425" y="312738"/>
            <a:ext cx="35448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96200" cy="28956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05000"/>
              </a:lnSpc>
            </a:pPr>
            <a:r>
              <a:rPr lang="en-US" altLang="ko-KR" sz="3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Elapsed </a:t>
            </a:r>
            <a:r>
              <a:rPr lang="en-US" altLang="ko-KR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(wall time)</a:t>
            </a:r>
            <a:endParaRPr lang="en-US" altLang="ko-KR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5000"/>
              </a:lnSpc>
            </a:pPr>
            <a:r>
              <a:rPr lang="en-US" altLang="ko-KR" sz="3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counts everything </a:t>
            </a:r>
            <a:br>
              <a:rPr lang="en-US" altLang="ko-KR" sz="3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z="3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(disk and memory accesses, I/O , etc.)</a:t>
            </a:r>
            <a:endParaRPr lang="en-US" altLang="ko-KR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5000"/>
              </a:lnSpc>
            </a:pPr>
            <a:r>
              <a:rPr lang="en-US" altLang="ko-KR" sz="3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useful number, but often not good for comparison purposes</a:t>
            </a:r>
          </a:p>
        </p:txBody>
      </p:sp>
      <p:sp>
        <p:nvSpPr>
          <p:cNvPr id="1538052" name="Rectangle 4"/>
          <p:cNvSpPr>
            <a:spLocks noChangeArrowheads="1"/>
          </p:cNvSpPr>
          <p:nvPr/>
        </p:nvSpPr>
        <p:spPr bwMode="auto">
          <a:xfrm>
            <a:off x="881063" y="4718050"/>
            <a:ext cx="79914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altLang="ko-KR" dirty="0">
                <a:solidFill>
                  <a:srgbClr val="3333CC"/>
                </a:solidFill>
                <a:ea typeface="Gulim" pitchFamily="34" charset="-127"/>
              </a:rPr>
              <a:t>Execution Time</a:t>
            </a:r>
          </a:p>
        </p:txBody>
      </p:sp>
    </p:spTree>
    <p:extLst>
      <p:ext uri="{BB962C8B-B14F-4D97-AF65-F5344CB8AC3E}">
        <p14:creationId xmlns:p14="http://schemas.microsoft.com/office/powerpoint/2010/main" val="834093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7337"/>
            <a:ext cx="7086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Execution Time</a:t>
            </a:r>
          </a:p>
        </p:txBody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387032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altLang="ko-KR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CPU time</a:t>
            </a:r>
          </a:p>
          <a:p>
            <a:pPr lvl="1">
              <a:lnSpc>
                <a:spcPct val="105000"/>
              </a:lnSpc>
            </a:pPr>
            <a:r>
              <a:rPr lang="en-US" altLang="ko-KR" dirty="0" smtClean="0">
                <a:ea typeface="Arial Unicode MS" pitchFamily="34" charset="-128"/>
                <a:cs typeface="Arial Unicode MS" pitchFamily="34" charset="-128"/>
              </a:rPr>
              <a:t>Does not </a:t>
            </a:r>
            <a:r>
              <a:rPr lang="en-US" altLang="ko-KR" dirty="0">
                <a:ea typeface="Arial Unicode MS" pitchFamily="34" charset="-128"/>
                <a:cs typeface="Arial Unicode MS" pitchFamily="34" charset="-128"/>
              </a:rPr>
              <a:t>count I/O or time spent running other programs</a:t>
            </a:r>
          </a:p>
          <a:p>
            <a:pPr lvl="1">
              <a:lnSpc>
                <a:spcPct val="105000"/>
              </a:lnSpc>
            </a:pPr>
            <a:r>
              <a:rPr lang="en-US" altLang="ko-KR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altLang="ko-KR" dirty="0" smtClean="0"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altLang="ko-KR" dirty="0">
                <a:ea typeface="Arial Unicode MS" pitchFamily="34" charset="-128"/>
                <a:cs typeface="Arial Unicode MS" pitchFamily="34" charset="-128"/>
              </a:rPr>
              <a:t>be broken up into system time, and user time</a:t>
            </a:r>
          </a:p>
          <a:p>
            <a:pPr lvl="1">
              <a:lnSpc>
                <a:spcPct val="105000"/>
              </a:lnSpc>
            </a:pPr>
            <a:r>
              <a:rPr lang="en-US" altLang="ko-KR" dirty="0">
                <a:ea typeface="Arial Unicode MS" pitchFamily="34" charset="-128"/>
                <a:cs typeface="Arial Unicode MS" pitchFamily="34" charset="-128"/>
              </a:rPr>
              <a:t>Our focus:  user CPU time </a:t>
            </a:r>
          </a:p>
          <a:p>
            <a:pPr lvl="1">
              <a:lnSpc>
                <a:spcPct val="105000"/>
              </a:lnSpc>
            </a:pPr>
            <a:r>
              <a:rPr lang="en-US" altLang="ko-KR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ea typeface="Arial Unicode MS" pitchFamily="34" charset="-128"/>
                <a:cs typeface="Arial Unicode MS" pitchFamily="34" charset="-128"/>
              </a:rPr>
              <a:t>ime </a:t>
            </a:r>
            <a:r>
              <a:rPr lang="en-US" altLang="ko-KR" dirty="0">
                <a:ea typeface="Arial Unicode MS" pitchFamily="34" charset="-128"/>
                <a:cs typeface="Arial Unicode MS" pitchFamily="34" charset="-128"/>
              </a:rPr>
              <a:t>spent executing the lines of code that are "in" our program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ChangeArrowheads="1"/>
          </p:cNvSpPr>
          <p:nvPr/>
        </p:nvSpPr>
        <p:spPr bwMode="auto">
          <a:xfrm>
            <a:off x="225425" y="312738"/>
            <a:ext cx="48609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25" y="1371600"/>
            <a:ext cx="8991600" cy="2971800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ko-KR" dirty="0">
                <a:ea typeface="Gulim" pitchFamily="34" charset="-127"/>
              </a:rPr>
              <a:t>For some program running on machine X, </a:t>
            </a:r>
            <a:br>
              <a:rPr lang="en-US" altLang="ko-KR" dirty="0">
                <a:ea typeface="Gulim" pitchFamily="34" charset="-127"/>
              </a:rPr>
            </a:br>
            <a:r>
              <a:rPr lang="en-US" altLang="ko-KR" dirty="0">
                <a:ea typeface="Gulim" pitchFamily="34" charset="-127"/>
              </a:rPr>
              <a:t/>
            </a:r>
            <a:br>
              <a:rPr lang="en-US" altLang="ko-KR" dirty="0">
                <a:ea typeface="Gulim" pitchFamily="34" charset="-127"/>
              </a:rPr>
            </a:br>
            <a:r>
              <a:rPr lang="en-US" altLang="ko-KR" dirty="0">
                <a:ea typeface="Gulim" pitchFamily="34" charset="-127"/>
              </a:rPr>
              <a:t>	</a:t>
            </a:r>
            <a:r>
              <a:rPr lang="en-US" altLang="ko-KR" dirty="0" err="1">
                <a:ea typeface="Gulim" pitchFamily="34" charset="-127"/>
              </a:rPr>
              <a:t>Performance</a:t>
            </a:r>
            <a:r>
              <a:rPr lang="en-US" altLang="ko-KR" baseline="-25000" dirty="0" err="1">
                <a:ea typeface="Gulim" pitchFamily="34" charset="-127"/>
              </a:rPr>
              <a:t>X</a:t>
            </a:r>
            <a:r>
              <a:rPr lang="en-US" altLang="ko-KR" dirty="0">
                <a:ea typeface="Gulim" pitchFamily="34" charset="-127"/>
              </a:rPr>
              <a:t> = 1 / Execution </a:t>
            </a:r>
            <a:r>
              <a:rPr lang="en-US" altLang="ko-KR" dirty="0" err="1">
                <a:ea typeface="Gulim" pitchFamily="34" charset="-127"/>
              </a:rPr>
              <a:t>time</a:t>
            </a:r>
            <a:r>
              <a:rPr lang="en-US" altLang="ko-KR" baseline="-25000" dirty="0" err="1">
                <a:ea typeface="Gulim" pitchFamily="34" charset="-127"/>
              </a:rPr>
              <a:t>X</a:t>
            </a:r>
            <a:r>
              <a:rPr lang="en-US" altLang="ko-KR" baseline="-25000" dirty="0">
                <a:ea typeface="Gulim" pitchFamily="34" charset="-127"/>
              </a:rPr>
              <a:t/>
            </a:r>
            <a:br>
              <a:rPr lang="en-US" altLang="ko-KR" baseline="-25000" dirty="0">
                <a:ea typeface="Gulim" pitchFamily="34" charset="-127"/>
              </a:rPr>
            </a:br>
            <a:endParaRPr lang="en-US" altLang="ko-KR" baseline="-25000" dirty="0">
              <a:ea typeface="Gulim" pitchFamily="34" charset="-127"/>
            </a:endParaRPr>
          </a:p>
          <a:p>
            <a:pPr>
              <a:buFontTx/>
              <a:buNone/>
            </a:pPr>
            <a:r>
              <a:rPr lang="en-US" altLang="ko-KR" dirty="0">
                <a:ea typeface="Gulim" pitchFamily="34" charset="-127"/>
              </a:rPr>
              <a:t>"X is n times faster than Y"</a:t>
            </a:r>
            <a:br>
              <a:rPr lang="en-US" altLang="ko-KR" dirty="0">
                <a:ea typeface="Gulim" pitchFamily="34" charset="-127"/>
              </a:rPr>
            </a:br>
            <a:r>
              <a:rPr lang="en-US" altLang="ko-KR" dirty="0">
                <a:ea typeface="Gulim" pitchFamily="34" charset="-127"/>
              </a:rPr>
              <a:t/>
            </a:r>
            <a:br>
              <a:rPr lang="en-US" altLang="ko-KR" dirty="0">
                <a:ea typeface="Gulim" pitchFamily="34" charset="-127"/>
              </a:rPr>
            </a:br>
            <a:r>
              <a:rPr lang="en-US" altLang="ko-KR" dirty="0">
                <a:ea typeface="Gulim" pitchFamily="34" charset="-127"/>
              </a:rPr>
              <a:t>	</a:t>
            </a:r>
            <a:r>
              <a:rPr lang="en-US" altLang="ko-KR" dirty="0" err="1">
                <a:ea typeface="Gulim" pitchFamily="34" charset="-127"/>
              </a:rPr>
              <a:t>Performance</a:t>
            </a:r>
            <a:r>
              <a:rPr lang="en-US" altLang="ko-KR" baseline="-25000" dirty="0" err="1">
                <a:ea typeface="Gulim" pitchFamily="34" charset="-127"/>
              </a:rPr>
              <a:t>X</a:t>
            </a:r>
            <a:r>
              <a:rPr lang="en-US" altLang="ko-KR" dirty="0">
                <a:ea typeface="Gulim" pitchFamily="34" charset="-127"/>
              </a:rPr>
              <a:t>  / </a:t>
            </a:r>
            <a:r>
              <a:rPr lang="en-US" altLang="ko-KR" dirty="0" err="1">
                <a:ea typeface="Gulim" pitchFamily="34" charset="-127"/>
              </a:rPr>
              <a:t>Performance</a:t>
            </a:r>
            <a:r>
              <a:rPr lang="en-US" altLang="ko-KR" baseline="-25000" dirty="0" err="1">
                <a:ea typeface="Gulim" pitchFamily="34" charset="-127"/>
              </a:rPr>
              <a:t>Y</a:t>
            </a:r>
            <a:r>
              <a:rPr lang="en-US" altLang="ko-KR" dirty="0">
                <a:ea typeface="Gulim" pitchFamily="34" charset="-127"/>
              </a:rPr>
              <a:t> = n</a:t>
            </a:r>
          </a:p>
        </p:txBody>
      </p:sp>
      <p:sp>
        <p:nvSpPr>
          <p:cNvPr id="1541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474663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altLang="ko-KR">
                <a:ea typeface="Gulim" pitchFamily="34" charset="-127"/>
              </a:rPr>
              <a:t>Definition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184620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7337"/>
            <a:ext cx="6705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 of Performance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8562"/>
            <a:ext cx="7848600" cy="1849438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ko-KR" dirty="0">
                <a:ea typeface="Gulim" pitchFamily="34" charset="-127"/>
              </a:rPr>
              <a:t>Problem: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machine A runs a program in 20 seconds</a:t>
            </a:r>
          </a:p>
          <a:p>
            <a:pPr lvl="1"/>
            <a:r>
              <a:rPr lang="en-US" altLang="ko-KR" dirty="0">
                <a:ea typeface="Gulim" pitchFamily="34" charset="-127"/>
              </a:rPr>
              <a:t>machine B runs the same program in 25 seconds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Text Box 2"/>
          <p:cNvSpPr txBox="1">
            <a:spLocks noChangeArrowheads="1"/>
          </p:cNvSpPr>
          <p:nvPr/>
        </p:nvSpPr>
        <p:spPr bwMode="auto">
          <a:xfrm>
            <a:off x="228600" y="3032125"/>
            <a:ext cx="8443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latinLnBrk="1" hangingPunct="1">
              <a:lnSpc>
                <a:spcPct val="80000"/>
              </a:lnSpc>
            </a:pPr>
            <a:r>
              <a:rPr kumimoji="1" lang="en-US" altLang="ko-KR" sz="2500" baseline="30000">
                <a:latin typeface="Times New Roman" pitchFamily="18" charset="0"/>
                <a:ea typeface="Gulim" pitchFamily="34" charset="-127"/>
              </a:rPr>
              <a:t> </a:t>
            </a:r>
            <a:r>
              <a:rPr kumimoji="1" lang="en-US" altLang="ko-KR" sz="2500">
                <a:latin typeface="Times New Roman" pitchFamily="18" charset="0"/>
                <a:ea typeface="Gulim" pitchFamily="34" charset="-127"/>
              </a:rPr>
              <a:t>How to compare the performance? </a:t>
            </a:r>
          </a:p>
          <a:p>
            <a:pPr eaLnBrk="1" latinLnBrk="1" hangingPunct="1">
              <a:lnSpc>
                <a:spcPct val="80000"/>
              </a:lnSpc>
            </a:pPr>
            <a:r>
              <a:rPr kumimoji="1" lang="en-US" altLang="ko-KR" sz="250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Total Execution Time : A Consistent Summary Measure</a:t>
            </a:r>
          </a:p>
        </p:txBody>
      </p:sp>
      <p:sp>
        <p:nvSpPr>
          <p:cNvPr id="1544195" name="Text Box 3"/>
          <p:cNvSpPr txBox="1">
            <a:spLocks noChangeArrowheads="1"/>
          </p:cNvSpPr>
          <p:nvPr/>
        </p:nvSpPr>
        <p:spPr bwMode="auto">
          <a:xfrm>
            <a:off x="539749" y="316468"/>
            <a:ext cx="8132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latinLnBrk="1" hangingPunct="1"/>
            <a:r>
              <a:rPr kumimoji="1" lang="en-US" altLang="ko-KR" sz="2400" dirty="0">
                <a:latin typeface="+mj-lt"/>
                <a:ea typeface="Gulim" pitchFamily="34" charset="-127"/>
              </a:rPr>
              <a:t>Comparing and Summarizing Performance</a:t>
            </a:r>
          </a:p>
        </p:txBody>
      </p:sp>
      <p:graphicFrame>
        <p:nvGraphicFramePr>
          <p:cNvPr id="1544220" name="Group 2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3452898"/>
              </p:ext>
            </p:extLst>
          </p:nvPr>
        </p:nvGraphicFramePr>
        <p:xfrm>
          <a:off x="228600" y="1295400"/>
          <a:ext cx="8610600" cy="1471680"/>
        </p:xfrm>
        <a:graphic>
          <a:graphicData uri="http://schemas.openxmlformats.org/drawingml/2006/table">
            <a:tbl>
              <a:tblPr/>
              <a:tblGrid>
                <a:gridCol w="2868613"/>
                <a:gridCol w="2873375"/>
                <a:gridCol w="2868612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Computer 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Computer B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Program1(sec)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Program2(sec)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1000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Total time (sec)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1001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Gulim" pitchFamily="34" charset="-127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4218" name="Object 2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5121610"/>
              </p:ext>
            </p:extLst>
          </p:nvPr>
        </p:nvGraphicFramePr>
        <p:xfrm>
          <a:off x="928688" y="4114800"/>
          <a:ext cx="6905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3009600" imgH="431640" progId="Equation.3">
                  <p:embed/>
                </p:oleObj>
              </mc:Choice>
              <mc:Fallback>
                <p:oleObj name="Equation" r:id="rId4" imgW="300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114800"/>
                        <a:ext cx="69056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wrap="square" lIns="90488" tIns="44450" rIns="90488" bIns="44450" anchor="ctr"/>
          <a:lstStyle/>
          <a:p>
            <a:r>
              <a:rPr lang="en-US" altLang="ko-KR" dirty="0">
                <a:ea typeface="Gulim" pitchFamily="34" charset="-127"/>
              </a:rPr>
              <a:t>Clock Cycles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44650"/>
            <a:ext cx="8991600" cy="3352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35000"/>
              </a:lnSpc>
            </a:pPr>
            <a:r>
              <a:rPr lang="en-US" altLang="ko-KR" sz="3000" dirty="0">
                <a:ea typeface="Gulim" pitchFamily="34" charset="-127"/>
              </a:rPr>
              <a:t>Instead of reporting execution time in seconds, we often use </a:t>
            </a:r>
            <a:r>
              <a:rPr lang="en-US" altLang="ko-KR" sz="3000" dirty="0" smtClean="0">
                <a:ea typeface="Gulim" pitchFamily="34" charset="-127"/>
              </a:rPr>
              <a:t>cycles:</a:t>
            </a:r>
          </a:p>
          <a:p>
            <a:pPr>
              <a:lnSpc>
                <a:spcPct val="135000"/>
              </a:lnSpc>
            </a:pPr>
            <a:endParaRPr lang="en-US" altLang="ko-KR" sz="3000" dirty="0">
              <a:ea typeface="Gulim" pitchFamily="34" charset="-127"/>
            </a:endParaRPr>
          </a:p>
          <a:p>
            <a:pPr>
              <a:lnSpc>
                <a:spcPct val="135000"/>
              </a:lnSpc>
            </a:pPr>
            <a:r>
              <a:rPr lang="en-US" altLang="ko-KR" sz="3000" dirty="0">
                <a:ea typeface="Gulim" pitchFamily="34" charset="-127"/>
              </a:rPr>
              <a:t>Clock </a:t>
            </a:r>
            <a:r>
              <a:rPr lang="en-US" altLang="ko-KR" sz="3000" dirty="0">
                <a:latin typeface="Arial"/>
                <a:ea typeface="Gulim" pitchFamily="34" charset="-127"/>
              </a:rPr>
              <a:t>“</a:t>
            </a:r>
            <a:r>
              <a:rPr lang="en-US" altLang="ko-KR" sz="3000" dirty="0">
                <a:ea typeface="Gulim" pitchFamily="34" charset="-127"/>
              </a:rPr>
              <a:t>ticks</a:t>
            </a:r>
            <a:r>
              <a:rPr lang="en-US" altLang="ko-KR" sz="3000" dirty="0">
                <a:latin typeface="Arial"/>
                <a:ea typeface="Gulim" pitchFamily="34" charset="-127"/>
              </a:rPr>
              <a:t>”</a:t>
            </a:r>
            <a:r>
              <a:rPr lang="en-US" altLang="ko-KR" sz="3000" dirty="0">
                <a:ea typeface="Gulim" pitchFamily="34" charset="-127"/>
              </a:rPr>
              <a:t> indicate when to start </a:t>
            </a:r>
            <a:r>
              <a:rPr lang="en-US" altLang="ko-KR" sz="3000" dirty="0" smtClean="0">
                <a:ea typeface="Gulim" pitchFamily="34" charset="-127"/>
              </a:rPr>
              <a:t>activities:</a:t>
            </a:r>
            <a:endParaRPr lang="en-US" altLang="ko-KR" sz="3000" dirty="0">
              <a:ea typeface="Gulim" pitchFamily="34" charset="-127"/>
            </a:endParaRPr>
          </a:p>
        </p:txBody>
      </p:sp>
      <p:grpSp>
        <p:nvGrpSpPr>
          <p:cNvPr id="1545220" name="Group 4"/>
          <p:cNvGrpSpPr>
            <a:grpSpLocks/>
          </p:cNvGrpSpPr>
          <p:nvPr/>
        </p:nvGrpSpPr>
        <p:grpSpPr bwMode="auto">
          <a:xfrm>
            <a:off x="3994150" y="4419600"/>
            <a:ext cx="4159250" cy="533400"/>
            <a:chOff x="1037" y="2117"/>
            <a:chExt cx="2620" cy="336"/>
          </a:xfrm>
        </p:grpSpPr>
        <p:grpSp>
          <p:nvGrpSpPr>
            <p:cNvPr id="1545221" name="Group 5"/>
            <p:cNvGrpSpPr>
              <a:grpSpLocks/>
            </p:cNvGrpSpPr>
            <p:nvPr/>
          </p:nvGrpSpPr>
          <p:grpSpPr bwMode="auto">
            <a:xfrm>
              <a:off x="1037" y="2117"/>
              <a:ext cx="2620" cy="148"/>
              <a:chOff x="1037" y="2117"/>
              <a:chExt cx="2620" cy="148"/>
            </a:xfrm>
          </p:grpSpPr>
          <p:sp>
            <p:nvSpPr>
              <p:cNvPr id="1545222" name="Line 6"/>
              <p:cNvSpPr>
                <a:spLocks noChangeShapeType="1"/>
              </p:cNvSpPr>
              <p:nvPr/>
            </p:nvSpPr>
            <p:spPr bwMode="auto">
              <a:xfrm>
                <a:off x="1037" y="2191"/>
                <a:ext cx="26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23" name="Line 7"/>
              <p:cNvSpPr>
                <a:spLocks noChangeShapeType="1"/>
              </p:cNvSpPr>
              <p:nvPr/>
            </p:nvSpPr>
            <p:spPr bwMode="auto">
              <a:xfrm flipV="1">
                <a:off x="1173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24" name="Line 8"/>
              <p:cNvSpPr>
                <a:spLocks noChangeShapeType="1"/>
              </p:cNvSpPr>
              <p:nvPr/>
            </p:nvSpPr>
            <p:spPr bwMode="auto">
              <a:xfrm flipV="1">
                <a:off x="1458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25" name="Line 9"/>
              <p:cNvSpPr>
                <a:spLocks noChangeShapeType="1"/>
              </p:cNvSpPr>
              <p:nvPr/>
            </p:nvSpPr>
            <p:spPr bwMode="auto">
              <a:xfrm flipV="1">
                <a:off x="1742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26" name="Line 10"/>
              <p:cNvSpPr>
                <a:spLocks noChangeShapeType="1"/>
              </p:cNvSpPr>
              <p:nvPr/>
            </p:nvSpPr>
            <p:spPr bwMode="auto">
              <a:xfrm flipV="1">
                <a:off x="2026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27" name="Line 11"/>
              <p:cNvSpPr>
                <a:spLocks noChangeShapeType="1"/>
              </p:cNvSpPr>
              <p:nvPr/>
            </p:nvSpPr>
            <p:spPr bwMode="auto">
              <a:xfrm flipV="1">
                <a:off x="2311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28" name="Line 12"/>
              <p:cNvSpPr>
                <a:spLocks noChangeShapeType="1"/>
              </p:cNvSpPr>
              <p:nvPr/>
            </p:nvSpPr>
            <p:spPr bwMode="auto">
              <a:xfrm flipV="1">
                <a:off x="2595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29" name="Line 13"/>
              <p:cNvSpPr>
                <a:spLocks noChangeShapeType="1"/>
              </p:cNvSpPr>
              <p:nvPr/>
            </p:nvSpPr>
            <p:spPr bwMode="auto">
              <a:xfrm flipV="1">
                <a:off x="2879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30" name="Line 14"/>
              <p:cNvSpPr>
                <a:spLocks noChangeShapeType="1"/>
              </p:cNvSpPr>
              <p:nvPr/>
            </p:nvSpPr>
            <p:spPr bwMode="auto">
              <a:xfrm flipV="1">
                <a:off x="3164" y="211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5231" name="Rectangle 15"/>
            <p:cNvSpPr>
              <a:spLocks noChangeArrowheads="1"/>
            </p:cNvSpPr>
            <p:nvPr/>
          </p:nvSpPr>
          <p:spPr bwMode="auto">
            <a:xfrm>
              <a:off x="3299" y="2282"/>
              <a:ext cx="29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altLang="ko-KR" sz="1200" b="1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rPr>
                <a:t>time</a:t>
              </a:r>
            </a:p>
          </p:txBody>
        </p:sp>
      </p:grpSp>
      <p:graphicFrame>
        <p:nvGraphicFramePr>
          <p:cNvPr id="1545232" name="Object 1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266935"/>
              </p:ext>
            </p:extLst>
          </p:nvPr>
        </p:nvGraphicFramePr>
        <p:xfrm>
          <a:off x="4330700" y="2559050"/>
          <a:ext cx="38989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" imgW="3136680" imgH="965160" progId="Equation.2">
                  <p:embed/>
                </p:oleObj>
              </mc:Choice>
              <mc:Fallback>
                <p:oleObj name="Equation" r:id="rId4" imgW="3136680" imgH="96516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559050"/>
                        <a:ext cx="38989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5233" name="Rectangle 17"/>
          <p:cNvSpPr>
            <a:spLocks noChangeArrowheads="1"/>
          </p:cNvSpPr>
          <p:nvPr/>
        </p:nvSpPr>
        <p:spPr bwMode="auto">
          <a:xfrm>
            <a:off x="5181600" y="6216650"/>
            <a:ext cx="171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Clock cycles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22987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ko-KR" sz="2500" dirty="0">
                <a:ea typeface="Gulim" pitchFamily="34" charset="-127"/>
              </a:rPr>
              <a:t>cycle time = time between ticks = seconds per cycle</a:t>
            </a:r>
          </a:p>
          <a:p>
            <a:pPr>
              <a:lnSpc>
                <a:spcPct val="105000"/>
              </a:lnSpc>
            </a:pPr>
            <a:r>
              <a:rPr lang="en-US" altLang="ko-KR" sz="2500" dirty="0">
                <a:ea typeface="Gulim" pitchFamily="34" charset="-127"/>
              </a:rPr>
              <a:t>clock rate (frequency) = cycles per second  </a:t>
            </a:r>
            <a:br>
              <a:rPr lang="en-US" altLang="ko-KR" sz="2500" dirty="0">
                <a:ea typeface="Gulim" pitchFamily="34" charset="-127"/>
              </a:rPr>
            </a:br>
            <a:r>
              <a:rPr lang="en-US" altLang="ko-KR" sz="2500" dirty="0">
                <a:ea typeface="Gulim" pitchFamily="34" charset="-127"/>
              </a:rPr>
              <a:t>(1 Hz = 1 cycle/sec)</a:t>
            </a:r>
            <a:br>
              <a:rPr lang="en-US" altLang="ko-KR" sz="2500" dirty="0">
                <a:ea typeface="Gulim" pitchFamily="34" charset="-127"/>
              </a:rPr>
            </a:br>
            <a:r>
              <a:rPr lang="en-US" altLang="ko-KR" sz="2500" dirty="0">
                <a:ea typeface="Gulim" pitchFamily="34" charset="-127"/>
              </a:rPr>
              <a:t/>
            </a:r>
            <a:br>
              <a:rPr lang="en-US" altLang="ko-KR" sz="2500" dirty="0">
                <a:ea typeface="Gulim" pitchFamily="34" charset="-127"/>
              </a:rPr>
            </a:br>
            <a:r>
              <a:rPr lang="en-US" altLang="ko-KR" sz="2500" dirty="0">
                <a:ea typeface="Gulim" pitchFamily="34" charset="-127"/>
              </a:rPr>
              <a:t>A 4 </a:t>
            </a:r>
            <a:r>
              <a:rPr lang="en-US" altLang="ko-KR" sz="2500" dirty="0" err="1">
                <a:ea typeface="Gulim" pitchFamily="34" charset="-127"/>
              </a:rPr>
              <a:t>Ghz</a:t>
            </a:r>
            <a:r>
              <a:rPr lang="en-US" altLang="ko-KR" sz="2500" dirty="0">
                <a:ea typeface="Gulim" pitchFamily="34" charset="-127"/>
              </a:rPr>
              <a:t> clock has </a:t>
            </a:r>
            <a:r>
              <a:rPr lang="en-US" altLang="ko-KR" sz="2500" dirty="0" smtClean="0">
                <a:ea typeface="Gulim" pitchFamily="34" charset="-127"/>
              </a:rPr>
              <a:t>a 250ps </a:t>
            </a:r>
            <a:r>
              <a:rPr lang="en-US" altLang="ko-KR" sz="2500" dirty="0">
                <a:ea typeface="Gulim" pitchFamily="34" charset="-127"/>
              </a:rPr>
              <a:t>cycle time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368300"/>
          </a:xfrm>
          <a:noFill/>
          <a:ln/>
        </p:spPr>
        <p:txBody>
          <a:bodyPr wrap="square" lIns="90487" tIns="44450" rIns="90487" bIns="44450" anchor="ctr">
            <a:normAutofit fontScale="90000"/>
          </a:bodyPr>
          <a:lstStyle/>
          <a:p>
            <a:pPr algn="l">
              <a:lnSpc>
                <a:spcPct val="107000"/>
              </a:lnSpc>
            </a:pPr>
            <a:r>
              <a:rPr lang="en-US" altLang="en-US" dirty="0" smtClean="0"/>
              <a:t>Moore’s Law</a:t>
            </a:r>
            <a:endParaRPr lang="en-US" altLang="en-US" dirty="0"/>
          </a:p>
        </p:txBody>
      </p:sp>
      <p:sp>
        <p:nvSpPr>
          <p:cNvPr id="1002502" name="Rectangle 6"/>
          <p:cNvSpPr>
            <a:spLocks noChangeArrowheads="1"/>
          </p:cNvSpPr>
          <p:nvPr/>
        </p:nvSpPr>
        <p:spPr bwMode="auto">
          <a:xfrm>
            <a:off x="1476375" y="6099820"/>
            <a:ext cx="62484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</a:rPr>
              <a:t>2 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</a:rPr>
              <a:t>* transistors/Chip Every 1.5 to 2.0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</a:rPr>
              <a:t>years</a:t>
            </a:r>
            <a:endParaRPr lang="en-US" altLang="en-US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194" name="Picture 2" descr="File:Transistor Count and Moore's Law - 201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3531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2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4"/>
          </a:xfrm>
        </p:spPr>
        <p:txBody>
          <a:bodyPr/>
          <a:lstStyle/>
          <a:p>
            <a:r>
              <a:rPr lang="en-US" altLang="ko-KR" sz="2800" dirty="0">
                <a:ea typeface="Gulim" pitchFamily="34" charset="-127"/>
              </a:rPr>
              <a:t>CPU Execution Time</a:t>
            </a:r>
          </a:p>
        </p:txBody>
      </p:sp>
      <p:grpSp>
        <p:nvGrpSpPr>
          <p:cNvPr id="1548293" name="Group 5"/>
          <p:cNvGrpSpPr>
            <a:grpSpLocks noChangeAspect="1"/>
          </p:cNvGrpSpPr>
          <p:nvPr/>
        </p:nvGrpSpPr>
        <p:grpSpPr bwMode="auto">
          <a:xfrm>
            <a:off x="395288" y="1295400"/>
            <a:ext cx="8367712" cy="3736975"/>
            <a:chOff x="192" y="522"/>
            <a:chExt cx="5271" cy="2354"/>
          </a:xfrm>
        </p:grpSpPr>
        <p:sp>
          <p:nvSpPr>
            <p:cNvPr id="154829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2" y="528"/>
              <a:ext cx="5245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94" name="Line 6"/>
            <p:cNvSpPr>
              <a:spLocks noChangeShapeType="1"/>
            </p:cNvSpPr>
            <p:nvPr/>
          </p:nvSpPr>
          <p:spPr bwMode="auto">
            <a:xfrm>
              <a:off x="524" y="1699"/>
              <a:ext cx="7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95" name="Line 7"/>
            <p:cNvSpPr>
              <a:spLocks noChangeShapeType="1"/>
            </p:cNvSpPr>
            <p:nvPr/>
          </p:nvSpPr>
          <p:spPr bwMode="auto">
            <a:xfrm>
              <a:off x="1459" y="1699"/>
              <a:ext cx="7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96" name="Line 8"/>
            <p:cNvSpPr>
              <a:spLocks noChangeShapeType="1"/>
            </p:cNvSpPr>
            <p:nvPr/>
          </p:nvSpPr>
          <p:spPr bwMode="auto">
            <a:xfrm>
              <a:off x="2355" y="1699"/>
              <a:ext cx="6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97" name="Line 9"/>
            <p:cNvSpPr>
              <a:spLocks noChangeShapeType="1"/>
            </p:cNvSpPr>
            <p:nvPr/>
          </p:nvSpPr>
          <p:spPr bwMode="auto">
            <a:xfrm>
              <a:off x="1500" y="2287"/>
              <a:ext cx="7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98" name="Line 10"/>
            <p:cNvSpPr>
              <a:spLocks noChangeShapeType="1"/>
            </p:cNvSpPr>
            <p:nvPr/>
          </p:nvSpPr>
          <p:spPr bwMode="auto">
            <a:xfrm>
              <a:off x="2365" y="2287"/>
              <a:ext cx="6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99" name="Rectangle 11"/>
            <p:cNvSpPr>
              <a:spLocks noChangeArrowheads="1"/>
            </p:cNvSpPr>
            <p:nvPr/>
          </p:nvSpPr>
          <p:spPr bwMode="auto">
            <a:xfrm>
              <a:off x="2798" y="2617"/>
              <a:ext cx="36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rate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0" name="Rectangle 12"/>
            <p:cNvSpPr>
              <a:spLocks noChangeArrowheads="1"/>
            </p:cNvSpPr>
            <p:nvPr/>
          </p:nvSpPr>
          <p:spPr bwMode="auto">
            <a:xfrm>
              <a:off x="2326" y="2617"/>
              <a:ext cx="4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clock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1" name="Rectangle 13"/>
            <p:cNvSpPr>
              <a:spLocks noChangeArrowheads="1"/>
            </p:cNvSpPr>
            <p:nvPr/>
          </p:nvSpPr>
          <p:spPr bwMode="auto">
            <a:xfrm>
              <a:off x="1714" y="2619"/>
              <a:ext cx="4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latin typeface="Century" pitchFamily="18" charset="0"/>
                </a:rPr>
                <a:t>onds</a:t>
              </a:r>
              <a:endParaRPr lang="en-US" sz="24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2" name="Rectangle 14"/>
            <p:cNvSpPr>
              <a:spLocks noChangeArrowheads="1"/>
            </p:cNvSpPr>
            <p:nvPr/>
          </p:nvSpPr>
          <p:spPr bwMode="auto">
            <a:xfrm>
              <a:off x="916" y="2617"/>
              <a:ext cx="42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cycle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3" name="Rectangle 15"/>
            <p:cNvSpPr>
              <a:spLocks noChangeArrowheads="1"/>
            </p:cNvSpPr>
            <p:nvPr/>
          </p:nvSpPr>
          <p:spPr bwMode="auto">
            <a:xfrm>
              <a:off x="2685" y="2314"/>
              <a:ext cx="4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onds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4" name="Rectangle 16"/>
            <p:cNvSpPr>
              <a:spLocks noChangeArrowheads="1"/>
            </p:cNvSpPr>
            <p:nvPr/>
          </p:nvSpPr>
          <p:spPr bwMode="auto">
            <a:xfrm>
              <a:off x="2540" y="2029"/>
              <a:ext cx="42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cycle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5" name="Rectangle 17"/>
            <p:cNvSpPr>
              <a:spLocks noChangeArrowheads="1"/>
            </p:cNvSpPr>
            <p:nvPr/>
          </p:nvSpPr>
          <p:spPr bwMode="auto">
            <a:xfrm>
              <a:off x="2504" y="1726"/>
              <a:ext cx="48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Cycle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6" name="Rectangle 18"/>
            <p:cNvSpPr>
              <a:spLocks noChangeArrowheads="1"/>
            </p:cNvSpPr>
            <p:nvPr/>
          </p:nvSpPr>
          <p:spPr bwMode="auto">
            <a:xfrm>
              <a:off x="2393" y="1441"/>
              <a:ext cx="7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Seconds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7" name="Rectangle 19"/>
            <p:cNvSpPr>
              <a:spLocks noChangeArrowheads="1"/>
            </p:cNvSpPr>
            <p:nvPr/>
          </p:nvSpPr>
          <p:spPr bwMode="auto">
            <a:xfrm>
              <a:off x="1576" y="1441"/>
              <a:ext cx="5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Cycles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8" name="Rectangle 20"/>
            <p:cNvSpPr>
              <a:spLocks noChangeArrowheads="1"/>
            </p:cNvSpPr>
            <p:nvPr/>
          </p:nvSpPr>
          <p:spPr bwMode="auto">
            <a:xfrm>
              <a:off x="577" y="1441"/>
              <a:ext cx="7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Century" pitchFamily="18" charset="0"/>
                </a:rPr>
                <a:t>Seconds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09" name="Rectangle 21"/>
            <p:cNvSpPr>
              <a:spLocks noChangeArrowheads="1"/>
            </p:cNvSpPr>
            <p:nvPr/>
          </p:nvSpPr>
          <p:spPr bwMode="auto">
            <a:xfrm>
              <a:off x="250" y="522"/>
              <a:ext cx="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 i="1">
                  <a:solidFill>
                    <a:srgbClr val="000000"/>
                  </a:solidFill>
                  <a:latin typeface="Times New Roman" pitchFamily="18" charset="0"/>
                </a:rPr>
                <a:t>CPU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548310" name="Rectangle 22"/>
            <p:cNvSpPr>
              <a:spLocks noChangeArrowheads="1"/>
            </p:cNvSpPr>
            <p:nvPr/>
          </p:nvSpPr>
          <p:spPr bwMode="auto">
            <a:xfrm>
              <a:off x="2764" y="2617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11" name="Rectangle 23"/>
            <p:cNvSpPr>
              <a:spLocks noChangeArrowheads="1"/>
            </p:cNvSpPr>
            <p:nvPr/>
          </p:nvSpPr>
          <p:spPr bwMode="auto">
            <a:xfrm>
              <a:off x="1450" y="2617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Times New Roman" pitchFamily="18" charset="0"/>
                </a:rPr>
                <a:t>sec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48312" name="Rectangle 24"/>
            <p:cNvSpPr>
              <a:spLocks noChangeArrowheads="1"/>
            </p:cNvSpPr>
            <p:nvPr/>
          </p:nvSpPr>
          <p:spPr bwMode="auto">
            <a:xfrm>
              <a:off x="1362" y="2617"/>
              <a:ext cx="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13" name="Rectangle 25"/>
            <p:cNvSpPr>
              <a:spLocks noChangeArrowheads="1"/>
            </p:cNvSpPr>
            <p:nvPr/>
          </p:nvSpPr>
          <p:spPr bwMode="auto">
            <a:xfrm>
              <a:off x="770" y="2617"/>
              <a:ext cx="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14" name="Rectangle 26"/>
            <p:cNvSpPr>
              <a:spLocks noChangeArrowheads="1"/>
            </p:cNvSpPr>
            <p:nvPr/>
          </p:nvSpPr>
          <p:spPr bwMode="auto">
            <a:xfrm>
              <a:off x="261" y="2617"/>
              <a:ext cx="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      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15" name="Rectangle 27"/>
            <p:cNvSpPr>
              <a:spLocks noChangeArrowheads="1"/>
            </p:cNvSpPr>
            <p:nvPr/>
          </p:nvSpPr>
          <p:spPr bwMode="auto">
            <a:xfrm>
              <a:off x="2408" y="2314"/>
              <a:ext cx="2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Century" pitchFamily="18" charset="0"/>
                </a:rPr>
                <a:t>sec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16" name="Rectangle 28"/>
            <p:cNvSpPr>
              <a:spLocks noChangeArrowheads="1"/>
            </p:cNvSpPr>
            <p:nvPr/>
          </p:nvSpPr>
          <p:spPr bwMode="auto">
            <a:xfrm>
              <a:off x="2310" y="2156"/>
              <a:ext cx="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17" name="Rectangle 29"/>
            <p:cNvSpPr>
              <a:spLocks noChangeArrowheads="1"/>
            </p:cNvSpPr>
            <p:nvPr/>
          </p:nvSpPr>
          <p:spPr bwMode="auto">
            <a:xfrm>
              <a:off x="2260" y="2156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18" name="Rectangle 30"/>
            <p:cNvSpPr>
              <a:spLocks noChangeArrowheads="1"/>
            </p:cNvSpPr>
            <p:nvPr/>
          </p:nvSpPr>
          <p:spPr bwMode="auto">
            <a:xfrm>
              <a:off x="1522" y="2314"/>
              <a:ext cx="7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Century" pitchFamily="18" charset="0"/>
                </a:rPr>
                <a:t>Program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19" name="Rectangle 31"/>
            <p:cNvSpPr>
              <a:spLocks noChangeArrowheads="1"/>
            </p:cNvSpPr>
            <p:nvPr/>
          </p:nvSpPr>
          <p:spPr bwMode="auto">
            <a:xfrm>
              <a:off x="1653" y="2029"/>
              <a:ext cx="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Century" pitchFamily="18" charset="0"/>
                </a:rPr>
                <a:t>cycles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20" name="Rectangle 32"/>
            <p:cNvSpPr>
              <a:spLocks noChangeArrowheads="1"/>
            </p:cNvSpPr>
            <p:nvPr/>
          </p:nvSpPr>
          <p:spPr bwMode="auto">
            <a:xfrm>
              <a:off x="1280" y="2156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21" name="Rectangle 33"/>
            <p:cNvSpPr>
              <a:spLocks noChangeArrowheads="1"/>
            </p:cNvSpPr>
            <p:nvPr/>
          </p:nvSpPr>
          <p:spPr bwMode="auto">
            <a:xfrm>
              <a:off x="771" y="2156"/>
              <a:ext cx="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      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22" name="Rectangle 34"/>
            <p:cNvSpPr>
              <a:spLocks noChangeArrowheads="1"/>
            </p:cNvSpPr>
            <p:nvPr/>
          </p:nvSpPr>
          <p:spPr bwMode="auto">
            <a:xfrm>
              <a:off x="261" y="2156"/>
              <a:ext cx="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      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23" name="Rectangle 35"/>
            <p:cNvSpPr>
              <a:spLocks noChangeArrowheads="1"/>
            </p:cNvSpPr>
            <p:nvPr/>
          </p:nvSpPr>
          <p:spPr bwMode="auto">
            <a:xfrm>
              <a:off x="1480" y="1726"/>
              <a:ext cx="7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Century" pitchFamily="18" charset="0"/>
                </a:rPr>
                <a:t>Program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24" name="Rectangle 36"/>
            <p:cNvSpPr>
              <a:spLocks noChangeArrowheads="1"/>
            </p:cNvSpPr>
            <p:nvPr/>
          </p:nvSpPr>
          <p:spPr bwMode="auto">
            <a:xfrm>
              <a:off x="546" y="1726"/>
              <a:ext cx="7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Century" pitchFamily="18" charset="0"/>
                </a:rPr>
                <a:t>Program</a:t>
              </a:r>
              <a:endParaRPr lang="en-US" sz="2400" b="1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sp>
          <p:nvSpPr>
            <p:cNvPr id="1548325" name="Rectangle 37"/>
            <p:cNvSpPr>
              <a:spLocks noChangeArrowheads="1"/>
            </p:cNvSpPr>
            <p:nvPr/>
          </p:nvSpPr>
          <p:spPr bwMode="auto">
            <a:xfrm>
              <a:off x="260" y="1568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  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26" name="Rectangle 38"/>
            <p:cNvSpPr>
              <a:spLocks noChangeArrowheads="1"/>
            </p:cNvSpPr>
            <p:nvPr/>
          </p:nvSpPr>
          <p:spPr bwMode="auto">
            <a:xfrm>
              <a:off x="4972" y="828"/>
              <a:ext cx="4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time)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27" name="Rectangle 39"/>
            <p:cNvSpPr>
              <a:spLocks noChangeArrowheads="1"/>
            </p:cNvSpPr>
            <p:nvPr/>
          </p:nvSpPr>
          <p:spPr bwMode="auto">
            <a:xfrm>
              <a:off x="4560" y="828"/>
              <a:ext cx="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cycle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28" name="Rectangle 40"/>
            <p:cNvSpPr>
              <a:spLocks noChangeArrowheads="1"/>
            </p:cNvSpPr>
            <p:nvPr/>
          </p:nvSpPr>
          <p:spPr bwMode="auto">
            <a:xfrm>
              <a:off x="4011" y="828"/>
              <a:ext cx="5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(clock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29" name="Rectangle 41"/>
            <p:cNvSpPr>
              <a:spLocks noChangeArrowheads="1"/>
            </p:cNvSpPr>
            <p:nvPr/>
          </p:nvSpPr>
          <p:spPr bwMode="auto">
            <a:xfrm>
              <a:off x="3814" y="828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x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0" name="Rectangle 42"/>
            <p:cNvSpPr>
              <a:spLocks noChangeArrowheads="1"/>
            </p:cNvSpPr>
            <p:nvPr/>
          </p:nvSpPr>
          <p:spPr bwMode="auto">
            <a:xfrm>
              <a:off x="3067" y="828"/>
              <a:ext cx="7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program)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1" name="Rectangle 43"/>
            <p:cNvSpPr>
              <a:spLocks noChangeArrowheads="1"/>
            </p:cNvSpPr>
            <p:nvPr/>
          </p:nvSpPr>
          <p:spPr bwMode="auto">
            <a:xfrm>
              <a:off x="3019" y="828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2" name="Rectangle 44"/>
            <p:cNvSpPr>
              <a:spLocks noChangeArrowheads="1"/>
            </p:cNvSpPr>
            <p:nvPr/>
          </p:nvSpPr>
          <p:spPr bwMode="auto">
            <a:xfrm>
              <a:off x="2927" y="828"/>
              <a:ext cx="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3" name="Rectangle 45"/>
            <p:cNvSpPr>
              <a:spLocks noChangeArrowheads="1"/>
            </p:cNvSpPr>
            <p:nvPr/>
          </p:nvSpPr>
          <p:spPr bwMode="auto">
            <a:xfrm>
              <a:off x="2646" y="82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for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4" name="Rectangle 46"/>
            <p:cNvSpPr>
              <a:spLocks noChangeArrowheads="1"/>
            </p:cNvSpPr>
            <p:nvPr/>
          </p:nvSpPr>
          <p:spPr bwMode="auto">
            <a:xfrm>
              <a:off x="2601" y="828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5" name="Rectangle 47"/>
            <p:cNvSpPr>
              <a:spLocks noChangeArrowheads="1"/>
            </p:cNvSpPr>
            <p:nvPr/>
          </p:nvSpPr>
          <p:spPr bwMode="auto">
            <a:xfrm>
              <a:off x="2110" y="828"/>
              <a:ext cx="5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cycles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6" name="Rectangle 48"/>
            <p:cNvSpPr>
              <a:spLocks noChangeArrowheads="1"/>
            </p:cNvSpPr>
            <p:nvPr/>
          </p:nvSpPr>
          <p:spPr bwMode="auto">
            <a:xfrm>
              <a:off x="1628" y="828"/>
              <a:ext cx="5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clock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7" name="Rectangle 49"/>
            <p:cNvSpPr>
              <a:spLocks noChangeArrowheads="1"/>
            </p:cNvSpPr>
            <p:nvPr/>
          </p:nvSpPr>
          <p:spPr bwMode="auto">
            <a:xfrm>
              <a:off x="1584" y="828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8" name="Rectangle 50"/>
            <p:cNvSpPr>
              <a:spLocks noChangeArrowheads="1"/>
            </p:cNvSpPr>
            <p:nvPr/>
          </p:nvSpPr>
          <p:spPr bwMode="auto">
            <a:xfrm>
              <a:off x="1121" y="828"/>
              <a:ext cx="4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(CPU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39" name="Rectangle 51"/>
            <p:cNvSpPr>
              <a:spLocks noChangeArrowheads="1"/>
            </p:cNvSpPr>
            <p:nvPr/>
          </p:nvSpPr>
          <p:spPr bwMode="auto">
            <a:xfrm>
              <a:off x="1025" y="828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0" name="Rectangle 52"/>
            <p:cNvSpPr>
              <a:spLocks noChangeArrowheads="1"/>
            </p:cNvSpPr>
            <p:nvPr/>
          </p:nvSpPr>
          <p:spPr bwMode="auto">
            <a:xfrm>
              <a:off x="770" y="828"/>
              <a:ext cx="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1" name="Rectangle 53"/>
            <p:cNvSpPr>
              <a:spLocks noChangeArrowheads="1"/>
            </p:cNvSpPr>
            <p:nvPr/>
          </p:nvSpPr>
          <p:spPr bwMode="auto">
            <a:xfrm>
              <a:off x="261" y="828"/>
              <a:ext cx="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      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2" name="Rectangle 54"/>
            <p:cNvSpPr>
              <a:spLocks noChangeArrowheads="1"/>
            </p:cNvSpPr>
            <p:nvPr/>
          </p:nvSpPr>
          <p:spPr bwMode="auto">
            <a:xfrm>
              <a:off x="2537" y="522"/>
              <a:ext cx="7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Times New Roman" pitchFamily="18" charset="0"/>
                </a:rPr>
                <a:t>program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48343" name="Rectangle 55"/>
            <p:cNvSpPr>
              <a:spLocks noChangeArrowheads="1"/>
            </p:cNvSpPr>
            <p:nvPr/>
          </p:nvSpPr>
          <p:spPr bwMode="auto">
            <a:xfrm>
              <a:off x="2490" y="522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4" name="Rectangle 56"/>
            <p:cNvSpPr>
              <a:spLocks noChangeArrowheads="1"/>
            </p:cNvSpPr>
            <p:nvPr/>
          </p:nvSpPr>
          <p:spPr bwMode="auto">
            <a:xfrm>
              <a:off x="2397" y="522"/>
              <a:ext cx="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5" name="Rectangle 57"/>
            <p:cNvSpPr>
              <a:spLocks noChangeArrowheads="1"/>
            </p:cNvSpPr>
            <p:nvPr/>
          </p:nvSpPr>
          <p:spPr bwMode="auto">
            <a:xfrm>
              <a:off x="2065" y="522"/>
              <a:ext cx="3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for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6" name="Rectangle 58"/>
            <p:cNvSpPr>
              <a:spLocks noChangeArrowheads="1"/>
            </p:cNvSpPr>
            <p:nvPr/>
          </p:nvSpPr>
          <p:spPr bwMode="auto">
            <a:xfrm>
              <a:off x="1970" y="522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7" name="Rectangle 59"/>
            <p:cNvSpPr>
              <a:spLocks noChangeArrowheads="1"/>
            </p:cNvSpPr>
            <p:nvPr/>
          </p:nvSpPr>
          <p:spPr bwMode="auto">
            <a:xfrm>
              <a:off x="1564" y="522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time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8" name="Rectangle 60"/>
            <p:cNvSpPr>
              <a:spLocks noChangeArrowheads="1"/>
            </p:cNvSpPr>
            <p:nvPr/>
          </p:nvSpPr>
          <p:spPr bwMode="auto">
            <a:xfrm>
              <a:off x="722" y="522"/>
              <a:ext cx="8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execution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49" name="Rectangle 61"/>
            <p:cNvSpPr>
              <a:spLocks noChangeArrowheads="1"/>
            </p:cNvSpPr>
            <p:nvPr/>
          </p:nvSpPr>
          <p:spPr bwMode="auto">
            <a:xfrm>
              <a:off x="677" y="522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50" name="Rectangle 62"/>
            <p:cNvSpPr>
              <a:spLocks noChangeArrowheads="1"/>
            </p:cNvSpPr>
            <p:nvPr/>
          </p:nvSpPr>
          <p:spPr bwMode="auto">
            <a:xfrm>
              <a:off x="2191" y="2594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51" name="Rectangle 63"/>
            <p:cNvSpPr>
              <a:spLocks noChangeArrowheads="1"/>
            </p:cNvSpPr>
            <p:nvPr/>
          </p:nvSpPr>
          <p:spPr bwMode="auto">
            <a:xfrm>
              <a:off x="1399" y="2133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52" name="Rectangle 64"/>
            <p:cNvSpPr>
              <a:spLocks noChangeArrowheads="1"/>
            </p:cNvSpPr>
            <p:nvPr/>
          </p:nvSpPr>
          <p:spPr bwMode="auto">
            <a:xfrm>
              <a:off x="2270" y="1545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53" name="Rectangle 65"/>
            <p:cNvSpPr>
              <a:spLocks noChangeArrowheads="1"/>
            </p:cNvSpPr>
            <p:nvPr/>
          </p:nvSpPr>
          <p:spPr bwMode="auto">
            <a:xfrm>
              <a:off x="1358" y="1545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354" name="Rectangle 66"/>
            <p:cNvSpPr>
              <a:spLocks noChangeArrowheads="1"/>
            </p:cNvSpPr>
            <p:nvPr/>
          </p:nvSpPr>
          <p:spPr bwMode="auto">
            <a:xfrm>
              <a:off x="940" y="805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38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3200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ko-KR" sz="2200">
                <a:ea typeface="Gulim" pitchFamily="34" charset="-127"/>
              </a:rPr>
              <a:t>So, to improve performance (everything else being equal) you can either </a:t>
            </a:r>
            <a:r>
              <a:rPr lang="en-US" altLang="ko-KR" sz="2200" i="1">
                <a:solidFill>
                  <a:srgbClr val="3333CC"/>
                </a:solidFill>
                <a:ea typeface="Gulim" pitchFamily="34" charset="-127"/>
              </a:rPr>
              <a:t>increase</a:t>
            </a:r>
            <a:r>
              <a:rPr lang="en-US" altLang="ko-KR" sz="2200">
                <a:ea typeface="Gulim" pitchFamily="34" charset="-127"/>
              </a:rPr>
              <a:t> or </a:t>
            </a:r>
            <a:r>
              <a:rPr lang="en-US" altLang="ko-KR" sz="2200" i="1">
                <a:solidFill>
                  <a:srgbClr val="3333CC"/>
                </a:solidFill>
                <a:ea typeface="Gulim" pitchFamily="34" charset="-127"/>
              </a:rPr>
              <a:t>decrease</a:t>
            </a:r>
            <a:r>
              <a:rPr lang="en-US" altLang="ko-KR" sz="2200">
                <a:ea typeface="Gulim" pitchFamily="34" charset="-127"/>
              </a:rPr>
              <a:t>?</a:t>
            </a:r>
            <a:br>
              <a:rPr lang="en-US" altLang="ko-KR" sz="2200">
                <a:ea typeface="Gulim" pitchFamily="34" charset="-127"/>
              </a:rPr>
            </a:br>
            <a:r>
              <a:rPr lang="en-US" altLang="ko-KR" sz="2200">
                <a:ea typeface="Gulim" pitchFamily="34" charset="-127"/>
              </a:rPr>
              <a:t/>
            </a:r>
            <a:br>
              <a:rPr lang="en-US" altLang="ko-KR" sz="2200">
                <a:ea typeface="Gulim" pitchFamily="34" charset="-127"/>
              </a:rPr>
            </a:br>
            <a:r>
              <a:rPr lang="en-US" altLang="ko-KR" sz="2200">
                <a:ea typeface="Gulim" pitchFamily="34" charset="-127"/>
              </a:rPr>
              <a:t>________ the # of required cycles for a program, or</a:t>
            </a:r>
            <a:br>
              <a:rPr lang="en-US" altLang="ko-KR" sz="2200">
                <a:ea typeface="Gulim" pitchFamily="34" charset="-127"/>
              </a:rPr>
            </a:br>
            <a:r>
              <a:rPr lang="en-US" altLang="ko-KR" sz="2200">
                <a:ea typeface="Gulim" pitchFamily="34" charset="-127"/>
              </a:rPr>
              <a:t>________ the clock cycle time or,  said another way, </a:t>
            </a:r>
            <a:br>
              <a:rPr lang="en-US" altLang="ko-KR" sz="2200">
                <a:ea typeface="Gulim" pitchFamily="34" charset="-127"/>
              </a:rPr>
            </a:br>
            <a:r>
              <a:rPr lang="en-US" altLang="ko-KR" sz="2200">
                <a:ea typeface="Gulim" pitchFamily="34" charset="-127"/>
              </a:rPr>
              <a:t>________ the clock rate.</a:t>
            </a:r>
            <a:br>
              <a:rPr lang="en-US" altLang="ko-KR" sz="2200">
                <a:ea typeface="Gulim" pitchFamily="34" charset="-127"/>
              </a:rPr>
            </a:br>
            <a:endParaRPr lang="en-US" altLang="ko-KR" sz="2200">
              <a:ea typeface="Gulim" pitchFamily="34" charset="-127"/>
            </a:endParaRPr>
          </a:p>
        </p:txBody>
      </p:sp>
      <p:sp>
        <p:nvSpPr>
          <p:cNvPr id="158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74663"/>
          </a:xfrm>
          <a:noFill/>
          <a:ln/>
        </p:spPr>
        <p:txBody>
          <a:bodyPr wrap="square" lIns="90488" tIns="44450" rIns="90488" bIns="44450" anchor="ctr">
            <a:noAutofit/>
          </a:bodyPr>
          <a:lstStyle/>
          <a:p>
            <a:r>
              <a:rPr lang="en-US" altLang="ko-KR" sz="3600" dirty="0">
                <a:ea typeface="Gulim" pitchFamily="34" charset="-127"/>
              </a:rPr>
              <a:t>How to Improve Performance</a:t>
            </a:r>
          </a:p>
        </p:txBody>
      </p:sp>
      <p:graphicFrame>
        <p:nvGraphicFramePr>
          <p:cNvPr id="158515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374233"/>
              </p:ext>
            </p:extLst>
          </p:nvPr>
        </p:nvGraphicFramePr>
        <p:xfrm>
          <a:off x="914400" y="1295400"/>
          <a:ext cx="53609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3136680" imgH="965160" progId="Equation.2">
                  <p:embed/>
                </p:oleObj>
              </mc:Choice>
              <mc:Fallback>
                <p:oleObj name="Equation" r:id="rId4" imgW="3136680" imgH="96516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53609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9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2" name="Rectangle 4"/>
          <p:cNvSpPr>
            <a:spLocks noChangeArrowheads="1"/>
          </p:cNvSpPr>
          <p:nvPr/>
        </p:nvSpPr>
        <p:spPr bwMode="auto">
          <a:xfrm>
            <a:off x="225425" y="312738"/>
            <a:ext cx="4295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4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3200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ko-KR" sz="2400">
                <a:ea typeface="Gulim" pitchFamily="34" charset="-127"/>
              </a:rPr>
              <a:t>So, to improve performance (everything else being equal) you can either </a:t>
            </a:r>
            <a:r>
              <a:rPr lang="en-US" altLang="ko-KR" sz="2400" i="1">
                <a:ea typeface="Gulim" pitchFamily="34" charset="-127"/>
              </a:rPr>
              <a:t>increase</a:t>
            </a:r>
            <a:r>
              <a:rPr lang="en-US" altLang="ko-KR" sz="2400">
                <a:ea typeface="Gulim" pitchFamily="34" charset="-127"/>
              </a:rPr>
              <a:t> or </a:t>
            </a:r>
            <a:r>
              <a:rPr lang="en-US" altLang="ko-KR" sz="2400" i="1">
                <a:ea typeface="Gulim" pitchFamily="34" charset="-127"/>
              </a:rPr>
              <a:t>decrease</a:t>
            </a:r>
            <a:r>
              <a:rPr lang="en-US" altLang="ko-KR" sz="2400">
                <a:ea typeface="Gulim" pitchFamily="34" charset="-127"/>
              </a:rPr>
              <a:t>?</a:t>
            </a:r>
            <a:br>
              <a:rPr lang="en-US" altLang="ko-KR" sz="2400">
                <a:ea typeface="Gulim" pitchFamily="34" charset="-127"/>
              </a:rPr>
            </a:br>
            <a:r>
              <a:rPr lang="en-US" altLang="ko-KR" sz="2400">
                <a:ea typeface="Gulim" pitchFamily="34" charset="-127"/>
              </a:rPr>
              <a:t/>
            </a:r>
            <a:br>
              <a:rPr lang="en-US" altLang="ko-KR" sz="2400">
                <a:ea typeface="Gulim" pitchFamily="34" charset="-127"/>
              </a:rPr>
            </a:br>
            <a:r>
              <a:rPr lang="en-US" altLang="ko-KR" sz="2400">
                <a:ea typeface="Gulim" pitchFamily="34" charset="-127"/>
              </a:rPr>
              <a:t>_</a:t>
            </a:r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decrease</a:t>
            </a:r>
            <a:r>
              <a:rPr lang="en-US" altLang="ko-KR" sz="2400">
                <a:ea typeface="Gulim" pitchFamily="34" charset="-127"/>
              </a:rPr>
              <a:t>_ the # of required cycles for a program, or</a:t>
            </a:r>
            <a:br>
              <a:rPr lang="en-US" altLang="ko-KR" sz="2400">
                <a:ea typeface="Gulim" pitchFamily="34" charset="-127"/>
              </a:rPr>
            </a:br>
            <a:r>
              <a:rPr lang="en-US" altLang="ko-KR" sz="2400">
                <a:ea typeface="Gulim" pitchFamily="34" charset="-127"/>
              </a:rPr>
              <a:t>_</a:t>
            </a:r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decrease</a:t>
            </a:r>
            <a:r>
              <a:rPr lang="en-US" altLang="ko-KR" sz="2400">
                <a:ea typeface="Gulim" pitchFamily="34" charset="-127"/>
              </a:rPr>
              <a:t>_ the clock cycle time or,  said another way, </a:t>
            </a:r>
            <a:br>
              <a:rPr lang="en-US" altLang="ko-KR" sz="2400">
                <a:ea typeface="Gulim" pitchFamily="34" charset="-127"/>
              </a:rPr>
            </a:br>
            <a:r>
              <a:rPr lang="en-US" altLang="ko-KR" sz="2400">
                <a:ea typeface="Gulim" pitchFamily="34" charset="-127"/>
              </a:rPr>
              <a:t>_</a:t>
            </a:r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increase</a:t>
            </a:r>
            <a:r>
              <a:rPr lang="en-US" altLang="ko-KR" sz="2400">
                <a:ea typeface="Gulim" pitchFamily="34" charset="-127"/>
              </a:rPr>
              <a:t>_ the clock rate.</a:t>
            </a:r>
            <a:br>
              <a:rPr lang="en-US" altLang="ko-KR" sz="2400">
                <a:ea typeface="Gulim" pitchFamily="34" charset="-127"/>
              </a:rPr>
            </a:br>
            <a:endParaRPr lang="en-US" altLang="ko-KR" sz="2400">
              <a:ea typeface="Gulim" pitchFamily="34" charset="-127"/>
            </a:endParaRPr>
          </a:p>
        </p:txBody>
      </p:sp>
      <p:sp>
        <p:nvSpPr>
          <p:cNvPr id="159437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74663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altLang="ko-KR">
                <a:ea typeface="Gulim" pitchFamily="34" charset="-127"/>
              </a:rPr>
              <a:t>How to Improve Performance</a:t>
            </a:r>
          </a:p>
        </p:txBody>
      </p:sp>
      <p:graphicFrame>
        <p:nvGraphicFramePr>
          <p:cNvPr id="1594375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080219"/>
              </p:ext>
            </p:extLst>
          </p:nvPr>
        </p:nvGraphicFramePr>
        <p:xfrm>
          <a:off x="914400" y="1219200"/>
          <a:ext cx="53609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3136680" imgH="965160" progId="Equation.2">
                  <p:embed/>
                </p:oleObj>
              </mc:Choice>
              <mc:Fallback>
                <p:oleObj name="Equation" r:id="rId4" imgW="3136680" imgH="96516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53609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ChangeArrowheads="1"/>
          </p:cNvSpPr>
          <p:nvPr/>
        </p:nvSpPr>
        <p:spPr bwMode="auto">
          <a:xfrm>
            <a:off x="225425" y="312738"/>
            <a:ext cx="66643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33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5000"/>
              </a:lnSpc>
              <a:buFontTx/>
              <a:buNone/>
            </a:pPr>
            <a:r>
              <a:rPr lang="en-US" altLang="ko-KR" sz="2600" dirty="0">
                <a:ea typeface="Gulim" pitchFamily="34" charset="-127"/>
              </a:rPr>
              <a:t>Could </a:t>
            </a:r>
            <a:r>
              <a:rPr lang="en-US" altLang="ko-KR" sz="2600" dirty="0" smtClean="0">
                <a:ea typeface="Gulim" pitchFamily="34" charset="-127"/>
              </a:rPr>
              <a:t>we assume </a:t>
            </a:r>
            <a:r>
              <a:rPr lang="en-US" altLang="ko-KR" sz="2600" dirty="0">
                <a:ea typeface="Gulim" pitchFamily="34" charset="-127"/>
              </a:rPr>
              <a:t>that # of cycles equals # of </a:t>
            </a:r>
            <a:r>
              <a:rPr lang="en-US" altLang="ko-KR" sz="2600" dirty="0" smtClean="0">
                <a:ea typeface="Gulim" pitchFamily="34" charset="-127"/>
              </a:rPr>
              <a:t>instructions</a:t>
            </a:r>
            <a:endParaRPr lang="en-US" altLang="ko-KR" sz="2600" dirty="0">
              <a:ea typeface="Gulim" pitchFamily="34" charset="-127"/>
            </a:endParaRPr>
          </a:p>
        </p:txBody>
      </p:sp>
      <p:grpSp>
        <p:nvGrpSpPr>
          <p:cNvPr id="1551391" name="Group 31"/>
          <p:cNvGrpSpPr>
            <a:grpSpLocks/>
          </p:cNvGrpSpPr>
          <p:nvPr/>
        </p:nvGrpSpPr>
        <p:grpSpPr bwMode="auto">
          <a:xfrm>
            <a:off x="838200" y="1524000"/>
            <a:ext cx="6172200" cy="2201863"/>
            <a:chOff x="1056" y="1157"/>
            <a:chExt cx="3888" cy="1723"/>
          </a:xfrm>
        </p:grpSpPr>
        <p:sp>
          <p:nvSpPr>
            <p:cNvPr id="1551365" name="Rectangle 5"/>
            <p:cNvSpPr>
              <a:spLocks noChangeArrowheads="1"/>
            </p:cNvSpPr>
            <p:nvPr/>
          </p:nvSpPr>
          <p:spPr bwMode="auto">
            <a:xfrm>
              <a:off x="4502" y="2690"/>
              <a:ext cx="44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algn="l" defTabSz="904875">
                <a:lnSpc>
                  <a:spcPts val="1400"/>
                </a:lnSpc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altLang="ko-KR" sz="1600" b="1">
                  <a:solidFill>
                    <a:srgbClr val="000000"/>
                  </a:solidFill>
                  <a:latin typeface="Arial" pitchFamily="34" charset="0"/>
                  <a:ea typeface="Gulim" pitchFamily="34" charset="-127"/>
                </a:rPr>
                <a:t>time</a:t>
              </a:r>
            </a:p>
          </p:txBody>
        </p:sp>
        <p:grpSp>
          <p:nvGrpSpPr>
            <p:cNvPr id="1551366" name="Group 6"/>
            <p:cNvGrpSpPr>
              <a:grpSpLocks/>
            </p:cNvGrpSpPr>
            <p:nvPr/>
          </p:nvGrpSpPr>
          <p:grpSpPr bwMode="auto">
            <a:xfrm>
              <a:off x="1056" y="1157"/>
              <a:ext cx="3840" cy="1588"/>
              <a:chOff x="1085" y="1157"/>
              <a:chExt cx="2620" cy="1588"/>
            </a:xfrm>
          </p:grpSpPr>
          <p:sp>
            <p:nvSpPr>
              <p:cNvPr id="1551367" name="Line 7"/>
              <p:cNvSpPr>
                <a:spLocks noChangeShapeType="1"/>
              </p:cNvSpPr>
              <p:nvPr/>
            </p:nvSpPr>
            <p:spPr bwMode="auto">
              <a:xfrm>
                <a:off x="1085" y="2671"/>
                <a:ext cx="26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68" name="Line 8"/>
              <p:cNvSpPr>
                <a:spLocks noChangeShapeType="1"/>
              </p:cNvSpPr>
              <p:nvPr/>
            </p:nvSpPr>
            <p:spPr bwMode="auto">
              <a:xfrm flipV="1">
                <a:off x="1221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69" name="Line 9"/>
              <p:cNvSpPr>
                <a:spLocks noChangeShapeType="1"/>
              </p:cNvSpPr>
              <p:nvPr/>
            </p:nvSpPr>
            <p:spPr bwMode="auto">
              <a:xfrm flipV="1">
                <a:off x="1506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70" name="Line 10"/>
              <p:cNvSpPr>
                <a:spLocks noChangeShapeType="1"/>
              </p:cNvSpPr>
              <p:nvPr/>
            </p:nvSpPr>
            <p:spPr bwMode="auto">
              <a:xfrm flipV="1">
                <a:off x="1790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71" name="Line 11"/>
              <p:cNvSpPr>
                <a:spLocks noChangeShapeType="1"/>
              </p:cNvSpPr>
              <p:nvPr/>
            </p:nvSpPr>
            <p:spPr bwMode="auto">
              <a:xfrm flipV="1">
                <a:off x="2074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72" name="Line 12"/>
              <p:cNvSpPr>
                <a:spLocks noChangeShapeType="1"/>
              </p:cNvSpPr>
              <p:nvPr/>
            </p:nvSpPr>
            <p:spPr bwMode="auto">
              <a:xfrm flipV="1">
                <a:off x="2359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73" name="Line 13"/>
              <p:cNvSpPr>
                <a:spLocks noChangeShapeType="1"/>
              </p:cNvSpPr>
              <p:nvPr/>
            </p:nvSpPr>
            <p:spPr bwMode="auto">
              <a:xfrm flipV="1">
                <a:off x="2643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74" name="Line 14"/>
              <p:cNvSpPr>
                <a:spLocks noChangeShapeType="1"/>
              </p:cNvSpPr>
              <p:nvPr/>
            </p:nvSpPr>
            <p:spPr bwMode="auto">
              <a:xfrm flipV="1">
                <a:off x="2927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75" name="Line 15"/>
              <p:cNvSpPr>
                <a:spLocks noChangeShapeType="1"/>
              </p:cNvSpPr>
              <p:nvPr/>
            </p:nvSpPr>
            <p:spPr bwMode="auto">
              <a:xfrm flipV="1">
                <a:off x="3212" y="2597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76" name="Rectangle 16"/>
              <p:cNvSpPr>
                <a:spLocks noChangeArrowheads="1"/>
              </p:cNvSpPr>
              <p:nvPr/>
            </p:nvSpPr>
            <p:spPr bwMode="auto">
              <a:xfrm rot="16200000">
                <a:off x="874" y="1551"/>
                <a:ext cx="103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l" defTabSz="904875">
                  <a:lnSpc>
                    <a:spcPts val="2100"/>
                  </a:lnSpc>
                  <a:tabLst>
                    <a:tab pos="452438" algn="l"/>
                    <a:tab pos="904875" algn="l"/>
                    <a:tab pos="1357313" algn="l"/>
                  </a:tabLst>
                </a:pPr>
                <a:r>
                  <a:rPr lang="en-US" altLang="ko-KR" sz="1800" b="1">
                    <a:latin typeface="Arial" pitchFamily="34" charset="0"/>
                    <a:ea typeface="Gulim" pitchFamily="34" charset="-127"/>
                  </a:rPr>
                  <a:t>1st instruction</a:t>
                </a:r>
              </a:p>
            </p:txBody>
          </p:sp>
          <p:sp>
            <p:nvSpPr>
              <p:cNvPr id="1551377" name="Rectangle 17"/>
              <p:cNvSpPr>
                <a:spLocks noChangeArrowheads="1"/>
              </p:cNvSpPr>
              <p:nvPr/>
            </p:nvSpPr>
            <p:spPr bwMode="auto">
              <a:xfrm rot="16200000">
                <a:off x="1158" y="1551"/>
                <a:ext cx="103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l" defTabSz="904875">
                  <a:lnSpc>
                    <a:spcPts val="2100"/>
                  </a:lnSpc>
                  <a:tabLst>
                    <a:tab pos="452438" algn="l"/>
                    <a:tab pos="904875" algn="l"/>
                    <a:tab pos="1357313" algn="l"/>
                  </a:tabLst>
                </a:pPr>
                <a:r>
                  <a:rPr lang="en-US" altLang="ko-KR" sz="1800" b="1">
                    <a:latin typeface="Arial" pitchFamily="34" charset="0"/>
                    <a:ea typeface="Gulim" pitchFamily="34" charset="-127"/>
                  </a:rPr>
                  <a:t>2nd instruction</a:t>
                </a:r>
              </a:p>
            </p:txBody>
          </p:sp>
          <p:sp>
            <p:nvSpPr>
              <p:cNvPr id="1551378" name="Rectangle 18"/>
              <p:cNvSpPr>
                <a:spLocks noChangeArrowheads="1"/>
              </p:cNvSpPr>
              <p:nvPr/>
            </p:nvSpPr>
            <p:spPr bwMode="auto">
              <a:xfrm rot="16200000">
                <a:off x="1442" y="1551"/>
                <a:ext cx="103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l" defTabSz="904875">
                  <a:lnSpc>
                    <a:spcPts val="2100"/>
                  </a:lnSpc>
                  <a:tabLst>
                    <a:tab pos="452438" algn="l"/>
                    <a:tab pos="904875" algn="l"/>
                    <a:tab pos="1357313" algn="l"/>
                  </a:tabLst>
                </a:pPr>
                <a:r>
                  <a:rPr lang="en-US" altLang="ko-KR" sz="1800" b="1">
                    <a:latin typeface="Arial" pitchFamily="34" charset="0"/>
                    <a:ea typeface="Gulim" pitchFamily="34" charset="-127"/>
                  </a:rPr>
                  <a:t>3rd instruction</a:t>
                </a:r>
              </a:p>
            </p:txBody>
          </p:sp>
          <p:sp>
            <p:nvSpPr>
              <p:cNvPr id="1551379" name="Rectangle 19"/>
              <p:cNvSpPr>
                <a:spLocks noChangeArrowheads="1"/>
              </p:cNvSpPr>
              <p:nvPr/>
            </p:nvSpPr>
            <p:spPr bwMode="auto">
              <a:xfrm rot="16200000">
                <a:off x="2051" y="1875"/>
                <a:ext cx="387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l" defTabSz="904875">
                  <a:lnSpc>
                    <a:spcPts val="2100"/>
                  </a:lnSpc>
                  <a:tabLst>
                    <a:tab pos="452438" algn="l"/>
                    <a:tab pos="904875" algn="l"/>
                    <a:tab pos="1357313" algn="l"/>
                  </a:tabLst>
                </a:pPr>
                <a:r>
                  <a:rPr lang="en-US" altLang="ko-KR" sz="1800" b="1">
                    <a:latin typeface="Arial" pitchFamily="34" charset="0"/>
                    <a:ea typeface="Gulim" pitchFamily="34" charset="-127"/>
                  </a:rPr>
                  <a:t>4th</a:t>
                </a:r>
              </a:p>
            </p:txBody>
          </p:sp>
          <p:sp>
            <p:nvSpPr>
              <p:cNvPr id="1551380" name="Rectangle 20"/>
              <p:cNvSpPr>
                <a:spLocks noChangeArrowheads="1"/>
              </p:cNvSpPr>
              <p:nvPr/>
            </p:nvSpPr>
            <p:spPr bwMode="auto">
              <a:xfrm rot="16200000">
                <a:off x="2335" y="1875"/>
                <a:ext cx="387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l" defTabSz="904875">
                  <a:lnSpc>
                    <a:spcPts val="2100"/>
                  </a:lnSpc>
                  <a:tabLst>
                    <a:tab pos="452438" algn="l"/>
                    <a:tab pos="904875" algn="l"/>
                    <a:tab pos="1357313" algn="l"/>
                  </a:tabLst>
                </a:pPr>
                <a:r>
                  <a:rPr lang="en-US" altLang="ko-KR" sz="1800" b="1">
                    <a:latin typeface="Arial" pitchFamily="34" charset="0"/>
                    <a:ea typeface="Gulim" pitchFamily="34" charset="-127"/>
                  </a:rPr>
                  <a:t>5th</a:t>
                </a:r>
              </a:p>
            </p:txBody>
          </p:sp>
          <p:sp>
            <p:nvSpPr>
              <p:cNvPr id="1551381" name="Rectangle 21"/>
              <p:cNvSpPr>
                <a:spLocks noChangeArrowheads="1"/>
              </p:cNvSpPr>
              <p:nvPr/>
            </p:nvSpPr>
            <p:spPr bwMode="auto">
              <a:xfrm rot="16200000">
                <a:off x="2619" y="1875"/>
                <a:ext cx="387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l" defTabSz="904875">
                  <a:lnSpc>
                    <a:spcPts val="2100"/>
                  </a:lnSpc>
                  <a:tabLst>
                    <a:tab pos="452438" algn="l"/>
                    <a:tab pos="904875" algn="l"/>
                    <a:tab pos="1357313" algn="l"/>
                  </a:tabLst>
                </a:pPr>
                <a:r>
                  <a:rPr lang="en-US" altLang="ko-KR" sz="1800" b="1">
                    <a:latin typeface="Arial" pitchFamily="34" charset="0"/>
                    <a:ea typeface="Gulim" pitchFamily="34" charset="-127"/>
                  </a:rPr>
                  <a:t>6th</a:t>
                </a:r>
              </a:p>
            </p:txBody>
          </p:sp>
          <p:sp>
            <p:nvSpPr>
              <p:cNvPr id="1551382" name="Rectangle 22"/>
              <p:cNvSpPr>
                <a:spLocks noChangeArrowheads="1"/>
              </p:cNvSpPr>
              <p:nvPr/>
            </p:nvSpPr>
            <p:spPr bwMode="auto">
              <a:xfrm rot="16200000">
                <a:off x="2904" y="1804"/>
                <a:ext cx="387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l" defTabSz="904875">
                  <a:lnSpc>
                    <a:spcPts val="2100"/>
                  </a:lnSpc>
                  <a:tabLst>
                    <a:tab pos="452438" algn="l"/>
                    <a:tab pos="904875" algn="l"/>
                    <a:tab pos="1357313" algn="l"/>
                  </a:tabLst>
                </a:pPr>
                <a:r>
                  <a:rPr lang="en-US" altLang="ko-KR" sz="1800" b="1">
                    <a:latin typeface="Arial" pitchFamily="34" charset="0"/>
                    <a:ea typeface="Gulim" pitchFamily="34" charset="-127"/>
                  </a:rPr>
                  <a:t>...</a:t>
                </a:r>
              </a:p>
            </p:txBody>
          </p:sp>
          <p:sp>
            <p:nvSpPr>
              <p:cNvPr id="1551383" name="Rectangle 23"/>
              <p:cNvSpPr>
                <a:spLocks noChangeArrowheads="1"/>
              </p:cNvSpPr>
              <p:nvPr/>
            </p:nvSpPr>
            <p:spPr bwMode="auto">
              <a:xfrm>
                <a:off x="1225" y="2241"/>
                <a:ext cx="285" cy="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384" name="Rectangle 24"/>
              <p:cNvSpPr>
                <a:spLocks noChangeArrowheads="1"/>
              </p:cNvSpPr>
              <p:nvPr/>
            </p:nvSpPr>
            <p:spPr bwMode="auto">
              <a:xfrm>
                <a:off x="1510" y="2241"/>
                <a:ext cx="284" cy="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385" name="Rectangle 25"/>
              <p:cNvSpPr>
                <a:spLocks noChangeArrowheads="1"/>
              </p:cNvSpPr>
              <p:nvPr/>
            </p:nvSpPr>
            <p:spPr bwMode="auto">
              <a:xfrm>
                <a:off x="1794" y="2241"/>
                <a:ext cx="284" cy="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386" name="Rectangle 26"/>
              <p:cNvSpPr>
                <a:spLocks noChangeArrowheads="1"/>
              </p:cNvSpPr>
              <p:nvPr/>
            </p:nvSpPr>
            <p:spPr bwMode="auto">
              <a:xfrm>
                <a:off x="2078" y="2241"/>
                <a:ext cx="284" cy="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387" name="Rectangle 27"/>
              <p:cNvSpPr>
                <a:spLocks noChangeArrowheads="1"/>
              </p:cNvSpPr>
              <p:nvPr/>
            </p:nvSpPr>
            <p:spPr bwMode="auto">
              <a:xfrm>
                <a:off x="2363" y="2241"/>
                <a:ext cx="284" cy="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388" name="Rectangle 28"/>
              <p:cNvSpPr>
                <a:spLocks noChangeArrowheads="1"/>
              </p:cNvSpPr>
              <p:nvPr/>
            </p:nvSpPr>
            <p:spPr bwMode="auto">
              <a:xfrm>
                <a:off x="2647" y="2241"/>
                <a:ext cx="284" cy="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389" name="Rectangle 29"/>
              <p:cNvSpPr>
                <a:spLocks noChangeArrowheads="1"/>
              </p:cNvSpPr>
              <p:nvPr/>
            </p:nvSpPr>
            <p:spPr bwMode="auto">
              <a:xfrm>
                <a:off x="2931" y="2241"/>
                <a:ext cx="284" cy="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1390" name="Rectangle 30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474663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altLang="ko-KR" sz="2800">
                <a:solidFill>
                  <a:srgbClr val="3333CC"/>
                </a:solidFill>
                <a:ea typeface="Gulim" pitchFamily="34" charset="-127"/>
              </a:rPr>
              <a:t>How many cycles are required for a program?</a:t>
            </a:r>
          </a:p>
        </p:txBody>
      </p:sp>
      <p:sp>
        <p:nvSpPr>
          <p:cNvPr id="1551392" name="Text Box 32"/>
          <p:cNvSpPr txBox="1">
            <a:spLocks noChangeArrowheads="1"/>
          </p:cNvSpPr>
          <p:nvPr/>
        </p:nvSpPr>
        <p:spPr bwMode="auto">
          <a:xfrm>
            <a:off x="304800" y="3733800"/>
            <a:ext cx="8610600" cy="8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This assumption is </a:t>
            </a:r>
            <a:r>
              <a:rPr lang="en-US" sz="2400" dirty="0" smtClean="0">
                <a:solidFill>
                  <a:srgbClr val="FF0000"/>
                </a:solidFill>
              </a:rPr>
              <a:t>incorrect, different </a:t>
            </a:r>
            <a:r>
              <a:rPr lang="en-US" sz="2400" dirty="0">
                <a:solidFill>
                  <a:srgbClr val="FF0000"/>
                </a:solidFill>
              </a:rPr>
              <a:t>instructions take different amounts of time on different machines. </a:t>
            </a:r>
          </a:p>
        </p:txBody>
      </p:sp>
    </p:spTree>
    <p:extLst>
      <p:ext uri="{BB962C8B-B14F-4D97-AF65-F5344CB8AC3E}">
        <p14:creationId xmlns:p14="http://schemas.microsoft.com/office/powerpoint/2010/main" val="283508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ChangeArrowheads="1"/>
          </p:cNvSpPr>
          <p:nvPr/>
        </p:nvSpPr>
        <p:spPr bwMode="auto">
          <a:xfrm>
            <a:off x="225425" y="312738"/>
            <a:ext cx="765333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133600"/>
            <a:ext cx="9067800" cy="3581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ko-KR" sz="2600" dirty="0">
                <a:solidFill>
                  <a:srgbClr val="3333CC"/>
                </a:solidFill>
                <a:ea typeface="Gulim" pitchFamily="34" charset="-127"/>
              </a:rPr>
              <a:t>Multiplication</a:t>
            </a:r>
            <a:r>
              <a:rPr lang="en-US" altLang="ko-KR" sz="2600" dirty="0">
                <a:solidFill>
                  <a:srgbClr val="000000"/>
                </a:solidFill>
                <a:ea typeface="Gulim" pitchFamily="34" charset="-127"/>
              </a:rPr>
              <a:t> takes </a:t>
            </a:r>
            <a:r>
              <a:rPr lang="en-US" altLang="ko-KR" sz="2600" dirty="0">
                <a:solidFill>
                  <a:schemeClr val="accent1"/>
                </a:solidFill>
                <a:ea typeface="Gulim" pitchFamily="34" charset="-127"/>
              </a:rPr>
              <a:t>more</a:t>
            </a:r>
            <a:r>
              <a:rPr lang="en-US" altLang="ko-KR" sz="2600" dirty="0">
                <a:solidFill>
                  <a:srgbClr val="000000"/>
                </a:solidFill>
                <a:ea typeface="Gulim" pitchFamily="34" charset="-127"/>
              </a:rPr>
              <a:t> time than </a:t>
            </a:r>
            <a:r>
              <a:rPr lang="en-US" altLang="ko-KR" sz="2600" dirty="0">
                <a:solidFill>
                  <a:srgbClr val="3333CC"/>
                </a:solidFill>
                <a:ea typeface="Gulim" pitchFamily="34" charset="-127"/>
              </a:rPr>
              <a:t>addition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ko-KR" sz="2600" dirty="0">
                <a:solidFill>
                  <a:schemeClr val="accent1"/>
                </a:solidFill>
                <a:ea typeface="Gulim" pitchFamily="34" charset="-127"/>
              </a:rPr>
              <a:t>Floating point</a:t>
            </a:r>
            <a:r>
              <a:rPr lang="en-US" altLang="ko-KR" sz="2600" dirty="0">
                <a:solidFill>
                  <a:srgbClr val="000000"/>
                </a:solidFill>
                <a:ea typeface="Gulim" pitchFamily="34" charset="-127"/>
              </a:rPr>
              <a:t> operations take </a:t>
            </a:r>
            <a:r>
              <a:rPr lang="en-US" altLang="ko-KR" sz="2600" dirty="0">
                <a:solidFill>
                  <a:srgbClr val="3333CC"/>
                </a:solidFill>
                <a:ea typeface="Gulim" pitchFamily="34" charset="-127"/>
              </a:rPr>
              <a:t>longer</a:t>
            </a:r>
            <a:r>
              <a:rPr lang="en-US" altLang="ko-KR" sz="2600" dirty="0">
                <a:solidFill>
                  <a:srgbClr val="000000"/>
                </a:solidFill>
                <a:ea typeface="Gulim" pitchFamily="34" charset="-127"/>
              </a:rPr>
              <a:t> than </a:t>
            </a:r>
            <a:r>
              <a:rPr lang="en-US" altLang="ko-KR" sz="2600" dirty="0">
                <a:solidFill>
                  <a:schemeClr val="accent1"/>
                </a:solidFill>
                <a:ea typeface="Gulim" pitchFamily="34" charset="-127"/>
              </a:rPr>
              <a:t>integer ones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ko-KR" sz="2600" dirty="0">
                <a:solidFill>
                  <a:srgbClr val="000000"/>
                </a:solidFill>
                <a:ea typeface="Gulim" pitchFamily="34" charset="-127"/>
              </a:rPr>
              <a:t>Accessing </a:t>
            </a:r>
            <a:r>
              <a:rPr lang="en-US" altLang="ko-KR" sz="2600" dirty="0">
                <a:solidFill>
                  <a:srgbClr val="3333CC"/>
                </a:solidFill>
                <a:ea typeface="Gulim" pitchFamily="34" charset="-127"/>
              </a:rPr>
              <a:t>memory</a:t>
            </a:r>
            <a:r>
              <a:rPr lang="en-US" altLang="ko-KR" sz="2600" dirty="0">
                <a:solidFill>
                  <a:srgbClr val="000000"/>
                </a:solidFill>
                <a:ea typeface="Gulim" pitchFamily="34" charset="-127"/>
              </a:rPr>
              <a:t> takes </a:t>
            </a:r>
            <a:r>
              <a:rPr lang="en-US" altLang="ko-KR" sz="2600" dirty="0">
                <a:solidFill>
                  <a:srgbClr val="FF0000"/>
                </a:solidFill>
                <a:ea typeface="Gulim" pitchFamily="34" charset="-127"/>
              </a:rPr>
              <a:t>more</a:t>
            </a:r>
            <a:r>
              <a:rPr lang="en-US" altLang="ko-KR" sz="2600" dirty="0">
                <a:solidFill>
                  <a:srgbClr val="000000"/>
                </a:solidFill>
                <a:ea typeface="Gulim" pitchFamily="34" charset="-127"/>
              </a:rPr>
              <a:t> time than accessing </a:t>
            </a:r>
            <a:r>
              <a:rPr lang="en-US" altLang="ko-KR" sz="2600" dirty="0">
                <a:solidFill>
                  <a:srgbClr val="3333CC"/>
                </a:solidFill>
                <a:ea typeface="Gulim" pitchFamily="34" charset="-127"/>
              </a:rPr>
              <a:t>registers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ko-KR" sz="2600" i="1" dirty="0">
                <a:solidFill>
                  <a:srgbClr val="000000"/>
                </a:solidFill>
                <a:ea typeface="Gulim" pitchFamily="34" charset="-127"/>
              </a:rPr>
              <a:t>Important point:  changing the cycle time often changes the number of cycles required for various instructions</a:t>
            </a:r>
          </a:p>
        </p:txBody>
      </p:sp>
      <p:sp>
        <p:nvSpPr>
          <p:cNvPr id="1553412" name="Rectangle 4"/>
          <p:cNvSpPr>
            <a:spLocks noChangeArrowheads="1"/>
          </p:cNvSpPr>
          <p:nvPr/>
        </p:nvSpPr>
        <p:spPr bwMode="auto">
          <a:xfrm>
            <a:off x="7451725" y="1604963"/>
            <a:ext cx="7016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/>
          <a:p>
            <a:pPr algn="l" defTabSz="904875">
              <a:lnSpc>
                <a:spcPts val="1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time</a:t>
            </a:r>
          </a:p>
        </p:txBody>
      </p:sp>
      <p:grpSp>
        <p:nvGrpSpPr>
          <p:cNvPr id="1553414" name="Group 6"/>
          <p:cNvGrpSpPr>
            <a:grpSpLocks/>
          </p:cNvGrpSpPr>
          <p:nvPr/>
        </p:nvGrpSpPr>
        <p:grpSpPr bwMode="auto">
          <a:xfrm>
            <a:off x="900113" y="1181100"/>
            <a:ext cx="7253287" cy="800100"/>
            <a:chOff x="615" y="834"/>
            <a:chExt cx="2620" cy="504"/>
          </a:xfrm>
        </p:grpSpPr>
        <p:sp>
          <p:nvSpPr>
            <p:cNvPr id="1553415" name="Line 7"/>
            <p:cNvSpPr>
              <a:spLocks noChangeShapeType="1"/>
            </p:cNvSpPr>
            <p:nvPr/>
          </p:nvSpPr>
          <p:spPr bwMode="auto">
            <a:xfrm>
              <a:off x="615" y="1264"/>
              <a:ext cx="26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16" name="Line 8"/>
            <p:cNvSpPr>
              <a:spLocks noChangeShapeType="1"/>
            </p:cNvSpPr>
            <p:nvPr/>
          </p:nvSpPr>
          <p:spPr bwMode="auto">
            <a:xfrm flipV="1">
              <a:off x="751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17" name="Line 9"/>
            <p:cNvSpPr>
              <a:spLocks noChangeShapeType="1"/>
            </p:cNvSpPr>
            <p:nvPr/>
          </p:nvSpPr>
          <p:spPr bwMode="auto">
            <a:xfrm flipV="1">
              <a:off x="1036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18" name="Line 10"/>
            <p:cNvSpPr>
              <a:spLocks noChangeShapeType="1"/>
            </p:cNvSpPr>
            <p:nvPr/>
          </p:nvSpPr>
          <p:spPr bwMode="auto">
            <a:xfrm flipV="1">
              <a:off x="1320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19" name="Line 11"/>
            <p:cNvSpPr>
              <a:spLocks noChangeShapeType="1"/>
            </p:cNvSpPr>
            <p:nvPr/>
          </p:nvSpPr>
          <p:spPr bwMode="auto">
            <a:xfrm flipV="1">
              <a:off x="1604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20" name="Line 12"/>
            <p:cNvSpPr>
              <a:spLocks noChangeShapeType="1"/>
            </p:cNvSpPr>
            <p:nvPr/>
          </p:nvSpPr>
          <p:spPr bwMode="auto">
            <a:xfrm flipV="1">
              <a:off x="1889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21" name="Line 13"/>
            <p:cNvSpPr>
              <a:spLocks noChangeShapeType="1"/>
            </p:cNvSpPr>
            <p:nvPr/>
          </p:nvSpPr>
          <p:spPr bwMode="auto">
            <a:xfrm flipV="1">
              <a:off x="2173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22" name="Line 14"/>
            <p:cNvSpPr>
              <a:spLocks noChangeShapeType="1"/>
            </p:cNvSpPr>
            <p:nvPr/>
          </p:nvSpPr>
          <p:spPr bwMode="auto">
            <a:xfrm flipV="1">
              <a:off x="2457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23" name="Line 15"/>
            <p:cNvSpPr>
              <a:spLocks noChangeShapeType="1"/>
            </p:cNvSpPr>
            <p:nvPr/>
          </p:nvSpPr>
          <p:spPr bwMode="auto">
            <a:xfrm flipV="1">
              <a:off x="2742" y="1190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24" name="Rectangle 16"/>
            <p:cNvSpPr>
              <a:spLocks noChangeArrowheads="1"/>
            </p:cNvSpPr>
            <p:nvPr/>
          </p:nvSpPr>
          <p:spPr bwMode="auto">
            <a:xfrm>
              <a:off x="755" y="834"/>
              <a:ext cx="285" cy="1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25" name="Rectangle 17"/>
            <p:cNvSpPr>
              <a:spLocks noChangeArrowheads="1"/>
            </p:cNvSpPr>
            <p:nvPr/>
          </p:nvSpPr>
          <p:spPr bwMode="auto">
            <a:xfrm>
              <a:off x="1040" y="834"/>
              <a:ext cx="568" cy="1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26" name="Rectangle 18"/>
            <p:cNvSpPr>
              <a:spLocks noChangeArrowheads="1"/>
            </p:cNvSpPr>
            <p:nvPr/>
          </p:nvSpPr>
          <p:spPr bwMode="auto">
            <a:xfrm>
              <a:off x="2177" y="834"/>
              <a:ext cx="569" cy="1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27" name="Rectangle 19"/>
            <p:cNvSpPr>
              <a:spLocks noChangeArrowheads="1"/>
            </p:cNvSpPr>
            <p:nvPr/>
          </p:nvSpPr>
          <p:spPr bwMode="auto">
            <a:xfrm>
              <a:off x="1608" y="834"/>
              <a:ext cx="285" cy="1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28" name="Rectangle 20"/>
            <p:cNvSpPr>
              <a:spLocks noChangeArrowheads="1"/>
            </p:cNvSpPr>
            <p:nvPr/>
          </p:nvSpPr>
          <p:spPr bwMode="auto">
            <a:xfrm>
              <a:off x="1893" y="834"/>
              <a:ext cx="284" cy="1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3429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893175" cy="609600"/>
          </a:xfrm>
          <a:noFill/>
          <a:ln/>
        </p:spPr>
        <p:txBody>
          <a:bodyPr wrap="square" lIns="90488" tIns="44450" rIns="90488" bIns="44450" anchor="ctr"/>
          <a:lstStyle/>
          <a:p>
            <a:r>
              <a:rPr lang="en-US" altLang="ko-KR" sz="2700">
                <a:solidFill>
                  <a:srgbClr val="3333CC"/>
                </a:solidFill>
                <a:ea typeface="Gulim" pitchFamily="34" charset="-127"/>
              </a:rPr>
              <a:t>Different numbers of cycles for different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7255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ChangeArrowheads="1"/>
          </p:cNvSpPr>
          <p:nvPr/>
        </p:nvSpPr>
        <p:spPr bwMode="auto">
          <a:xfrm>
            <a:off x="225425" y="312738"/>
            <a:ext cx="35448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87337"/>
            <a:ext cx="7924800" cy="474663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altLang="ko-KR" dirty="0">
                <a:ea typeface="Gulim" pitchFamily="34" charset="-127"/>
              </a:rPr>
              <a:t>Now that we understand cycles</a:t>
            </a:r>
          </a:p>
        </p:txBody>
      </p:sp>
      <p:graphicFrame>
        <p:nvGraphicFramePr>
          <p:cNvPr id="1556529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00860"/>
              </p:ext>
            </p:extLst>
          </p:nvPr>
        </p:nvGraphicFramePr>
        <p:xfrm>
          <a:off x="225425" y="1295400"/>
          <a:ext cx="8763000" cy="3236976"/>
        </p:xfrm>
        <a:graphic>
          <a:graphicData uri="http://schemas.openxmlformats.org/drawingml/2006/table">
            <a:tbl>
              <a:tblPr/>
              <a:tblGrid>
                <a:gridCol w="4419600"/>
                <a:gridCol w="43434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Components of Performance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Units of Measure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elvetica" pitchFamily="34" charset="0"/>
                        </a:rPr>
                        <a:t>CPU execution time for a program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elvetica" pitchFamily="34" charset="0"/>
                        </a:rPr>
                        <a:t>Seconds for the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Instruction 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Instructions executed for the program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elvetica" pitchFamily="34" charset="0"/>
                        </a:rPr>
                        <a:t>Clock Cycles per Instruction (CPI)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elvetica" pitchFamily="34" charset="0"/>
                        </a:rPr>
                        <a:t>Average number of clock cycles per instruction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Clock cycle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Seconds per clock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5257800"/>
            <a:ext cx="8382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CPU time = Instruction count x CPI x clock cycle time</a:t>
            </a:r>
            <a:endParaRPr kumimoji="1" lang="en-US" altLang="ko-KR" sz="2400" baseline="30000" dirty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065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599" cy="4746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Times New Roman" pitchFamily="18" charset="0"/>
              </a:rPr>
              <a:t>Implementation vs. Performance</a:t>
            </a:r>
            <a:endParaRPr lang="en-US" dirty="0"/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86800" cy="37338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FontTx/>
              <a:buNone/>
            </a:pPr>
            <a:r>
              <a:rPr lang="en-US" sz="2800" dirty="0">
                <a:cs typeface="Times New Roman" pitchFamily="18" charset="0"/>
              </a:rPr>
              <a:t>Performance of a processor is determined by</a:t>
            </a:r>
            <a:endParaRPr lang="en-US" sz="2800" dirty="0"/>
          </a:p>
          <a:p>
            <a:pPr lvl="1">
              <a:lnSpc>
                <a:spcPct val="95000"/>
              </a:lnSpc>
              <a:buClr>
                <a:srgbClr val="B02408"/>
              </a:buClr>
            </a:pPr>
            <a:r>
              <a:rPr lang="en-US" dirty="0">
                <a:cs typeface="Times New Roman" pitchFamily="18" charset="0"/>
              </a:rPr>
              <a:t>Instruction count of a program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5000"/>
              </a:lnSpc>
              <a:buClr>
                <a:srgbClr val="B02408"/>
              </a:buClr>
            </a:pPr>
            <a:r>
              <a:rPr lang="en-US" dirty="0">
                <a:cs typeface="Times New Roman" pitchFamily="18" charset="0"/>
              </a:rPr>
              <a:t>The </a:t>
            </a:r>
            <a:r>
              <a:rPr lang="en-US" i="1" dirty="0">
                <a:cs typeface="Times New Roman" pitchFamily="18" charset="0"/>
              </a:rPr>
              <a:t>compiler &amp; the ISA</a:t>
            </a:r>
            <a:r>
              <a:rPr lang="en-US" dirty="0">
                <a:cs typeface="Times New Roman" pitchFamily="18" charset="0"/>
              </a:rPr>
              <a:t> determine the instruction count.</a:t>
            </a:r>
            <a:r>
              <a:rPr lang="en-US" dirty="0"/>
              <a:t> </a:t>
            </a:r>
          </a:p>
          <a:p>
            <a:pPr lvl="1">
              <a:lnSpc>
                <a:spcPct val="95000"/>
              </a:lnSpc>
              <a:buClr>
                <a:srgbClr val="B02408"/>
              </a:buClr>
            </a:pPr>
            <a:r>
              <a:rPr lang="en-US" dirty="0" smtClean="0">
                <a:cs typeface="Times New Roman" pitchFamily="18" charset="0"/>
              </a:rPr>
              <a:t>CPI</a:t>
            </a:r>
            <a:r>
              <a:rPr lang="en-US" dirty="0" smtClean="0"/>
              <a:t> </a:t>
            </a:r>
          </a:p>
          <a:p>
            <a:pPr lvl="2">
              <a:lnSpc>
                <a:spcPct val="95000"/>
              </a:lnSpc>
              <a:buClr>
                <a:srgbClr val="B02408"/>
              </a:buClr>
            </a:pPr>
            <a:r>
              <a:rPr lang="en-US" dirty="0">
                <a:cs typeface="Times New Roman" pitchFamily="18" charset="0"/>
              </a:rPr>
              <a:t>The ISA &amp; </a:t>
            </a:r>
            <a:r>
              <a:rPr lang="en-US" i="1" dirty="0">
                <a:cs typeface="Times New Roman" pitchFamily="18" charset="0"/>
              </a:rPr>
              <a:t>implementation</a:t>
            </a:r>
            <a:r>
              <a:rPr lang="en-US" dirty="0">
                <a:cs typeface="Times New Roman" pitchFamily="18" charset="0"/>
              </a:rPr>
              <a:t> of the processor determines the CPI.</a:t>
            </a:r>
            <a:r>
              <a:rPr lang="en-US" dirty="0"/>
              <a:t> </a:t>
            </a:r>
          </a:p>
          <a:p>
            <a:pPr lvl="1">
              <a:lnSpc>
                <a:spcPct val="95000"/>
              </a:lnSpc>
              <a:buClr>
                <a:srgbClr val="B02408"/>
              </a:buClr>
            </a:pPr>
            <a:r>
              <a:rPr lang="en-US" dirty="0">
                <a:cs typeface="Times New Roman" pitchFamily="18" charset="0"/>
              </a:rPr>
              <a:t>Clock cycle time (clock rate)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5000"/>
              </a:lnSpc>
              <a:buClr>
                <a:srgbClr val="B02408"/>
              </a:buClr>
            </a:pPr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i="1" dirty="0">
                <a:cs typeface="Times New Roman" pitchFamily="18" charset="0"/>
              </a:rPr>
              <a:t>implementation</a:t>
            </a:r>
            <a:r>
              <a:rPr lang="en-US" sz="2400" dirty="0">
                <a:cs typeface="Times New Roman" pitchFamily="18" charset="0"/>
              </a:rPr>
              <a:t> of the processor determines </a:t>
            </a:r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dirty="0">
                <a:cs typeface="Times New Roman" pitchFamily="18" charset="0"/>
              </a:rPr>
              <a:t>clock cycle time.</a:t>
            </a:r>
            <a:r>
              <a:rPr lang="en-US" sz="2400" dirty="0"/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82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CPU time = Instruction count x CPI x clock cycle time</a:t>
            </a:r>
            <a:endParaRPr kumimoji="1" lang="en-US" altLang="ko-KR" sz="2400" baseline="30000" dirty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84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52400"/>
            <a:ext cx="8229600" cy="792162"/>
          </a:xfrm>
        </p:spPr>
        <p:txBody>
          <a:bodyPr/>
          <a:lstStyle/>
          <a:p>
            <a:r>
              <a:rPr lang="en-US" altLang="ko-KR" sz="2800" dirty="0" smtClean="0">
                <a:ea typeface="Gulim" pitchFamily="34" charset="-127"/>
              </a:rPr>
              <a:t>CPI, Clocks Per Instruction</a:t>
            </a:r>
            <a:endParaRPr lang="en-US" altLang="ko-KR" sz="2800" dirty="0">
              <a:ea typeface="Gulim" pitchFamily="34" charset="-127"/>
            </a:endParaRPr>
          </a:p>
        </p:txBody>
      </p:sp>
      <p:sp>
        <p:nvSpPr>
          <p:cNvPr id="1558531" name="Text Box 3"/>
          <p:cNvSpPr txBox="1">
            <a:spLocks noChangeArrowheads="1"/>
          </p:cNvSpPr>
          <p:nvPr/>
        </p:nvSpPr>
        <p:spPr bwMode="auto">
          <a:xfrm>
            <a:off x="755650" y="838200"/>
            <a:ext cx="7848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CPU clock cycles = Instructions for a program</a:t>
            </a:r>
          </a:p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                 x  Average clock cycles per Instruction (CPI)</a:t>
            </a:r>
            <a:endParaRPr kumimoji="1" lang="en-US" altLang="ko-KR" sz="2400" baseline="3000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558532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82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CPU time = Instruction count x CPI x clock cycle time</a:t>
            </a:r>
            <a:endParaRPr kumimoji="1" lang="en-US" altLang="ko-KR" sz="2400" baseline="30000" dirty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graphicFrame>
        <p:nvGraphicFramePr>
          <p:cNvPr id="155853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28800" y="2667000"/>
          <a:ext cx="457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4" imgW="2133360" imgH="507960" progId="Equation.3">
                  <p:embed/>
                </p:oleObj>
              </mc:Choice>
              <mc:Fallback>
                <p:oleObj name="Equation" r:id="rId4" imgW="2133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457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altLang="ko-KR" dirty="0">
                <a:ea typeface="Gulim" pitchFamily="34" charset="-127"/>
              </a:rPr>
              <a:t>Performance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572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5000"/>
              </a:lnSpc>
            </a:pP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Performance is determined by execution time</a:t>
            </a:r>
          </a:p>
          <a:p>
            <a:pPr>
              <a:lnSpc>
                <a:spcPct val="95000"/>
              </a:lnSpc>
            </a:pP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Do any of the other variables </a:t>
            </a:r>
            <a:r>
              <a:rPr lang="en-US" altLang="ko-KR" sz="2500" dirty="0" smtClean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equal performance</a:t>
            </a: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?</a:t>
            </a:r>
          </a:p>
          <a:p>
            <a:pPr lvl="1">
              <a:lnSpc>
                <a:spcPct val="95000"/>
              </a:lnSpc>
            </a:pP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# of cycles to execute program?</a:t>
            </a:r>
          </a:p>
          <a:p>
            <a:pPr lvl="1">
              <a:lnSpc>
                <a:spcPct val="95000"/>
              </a:lnSpc>
            </a:pP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# of instructions in program?</a:t>
            </a:r>
          </a:p>
          <a:p>
            <a:pPr lvl="1">
              <a:lnSpc>
                <a:spcPct val="95000"/>
              </a:lnSpc>
            </a:pP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# of cycles per second?</a:t>
            </a:r>
          </a:p>
          <a:p>
            <a:pPr lvl="1">
              <a:lnSpc>
                <a:spcPct val="95000"/>
              </a:lnSpc>
            </a:pP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average # of cycles per instruction?</a:t>
            </a:r>
          </a:p>
          <a:p>
            <a:pPr lvl="1">
              <a:lnSpc>
                <a:spcPct val="95000"/>
              </a:lnSpc>
            </a:pP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average # of instructions per second?</a:t>
            </a:r>
          </a:p>
          <a:p>
            <a:pPr>
              <a:lnSpc>
                <a:spcPct val="95000"/>
              </a:lnSpc>
            </a:pPr>
            <a:r>
              <a:rPr lang="en-US" altLang="ko-KR" sz="2500" dirty="0">
                <a:solidFill>
                  <a:srgbClr val="C00000"/>
                </a:solidFill>
                <a:latin typeface="Bell MT" pitchFamily="18" charset="0"/>
                <a:ea typeface="Gulim" pitchFamily="34" charset="-127"/>
                <a:cs typeface="Arial Unicode MS" pitchFamily="34" charset="-128"/>
              </a:rPr>
              <a:t>Common pitfall</a:t>
            </a:r>
            <a:r>
              <a:rPr lang="en-US" altLang="ko-KR" sz="2500" dirty="0">
                <a:latin typeface="Bell MT" pitchFamily="18" charset="0"/>
                <a:ea typeface="Gulim" pitchFamily="34" charset="-127"/>
                <a:cs typeface="Arial Unicode MS" pitchFamily="34" charset="-128"/>
              </a:rPr>
              <a:t>:  thinking one of the variables is indicative of performance when it really isn’t.</a:t>
            </a:r>
          </a:p>
        </p:txBody>
      </p:sp>
    </p:spTree>
    <p:extLst>
      <p:ext uri="{BB962C8B-B14F-4D97-AF65-F5344CB8AC3E}">
        <p14:creationId xmlns:p14="http://schemas.microsoft.com/office/powerpoint/2010/main" val="244412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Text Box 2"/>
          <p:cNvSpPr txBox="1">
            <a:spLocks noChangeArrowheads="1"/>
          </p:cNvSpPr>
          <p:nvPr/>
        </p:nvSpPr>
        <p:spPr bwMode="auto">
          <a:xfrm>
            <a:off x="152400" y="2384425"/>
            <a:ext cx="88392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 b="1">
                <a:latin typeface="Times New Roman" pitchFamily="18" charset="0"/>
                <a:ea typeface="Gulim" pitchFamily="34" charset="-127"/>
              </a:rPr>
              <a:t>CPI</a:t>
            </a:r>
            <a:r>
              <a:rPr kumimoji="1" lang="en-US" altLang="ko-KR" sz="2400" b="1" baseline="-25000">
                <a:latin typeface="Times New Roman" pitchFamily="18" charset="0"/>
                <a:ea typeface="Gulim" pitchFamily="34" charset="-127"/>
              </a:rPr>
              <a:t>i</a:t>
            </a:r>
            <a:r>
              <a:rPr kumimoji="1" lang="en-US" altLang="ko-KR" sz="24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: the average number of cycles per instructions for that 	instruction class</a:t>
            </a:r>
          </a:p>
          <a:p>
            <a:pPr algn="l" eaLnBrk="1" latinLnBrk="1" hangingPunct="1">
              <a:lnSpc>
                <a:spcPct val="120000"/>
              </a:lnSpc>
            </a:pPr>
            <a:endParaRPr kumimoji="1" lang="en-US" altLang="ko-KR" sz="2400" b="1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 b="1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C</a:t>
            </a:r>
            <a:r>
              <a:rPr kumimoji="1" lang="en-US" altLang="ko-KR" sz="2400" b="1" baseline="-2500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i</a:t>
            </a:r>
            <a:r>
              <a:rPr kumimoji="1" lang="en-US" altLang="ko-KR" sz="24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:  the count of the number of instructions of class i executed.</a:t>
            </a:r>
          </a:p>
          <a:p>
            <a:pPr algn="l" eaLnBrk="1" latinLnBrk="1" hangingPunct="1">
              <a:lnSpc>
                <a:spcPct val="120000"/>
              </a:lnSpc>
            </a:pPr>
            <a:endParaRPr kumimoji="1" lang="en-US" altLang="ko-KR" sz="2400" b="1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  <a:p>
            <a:pPr algn="l" eaLnBrk="1" latinLnBrk="1" hangingPunct="1">
              <a:lnSpc>
                <a:spcPct val="120000"/>
              </a:lnSpc>
            </a:pPr>
            <a:r>
              <a:rPr kumimoji="1" lang="en-US" altLang="ko-KR" sz="2400" b="1">
                <a:latin typeface="Times New Roman" pitchFamily="18" charset="0"/>
                <a:ea typeface="Gulim" pitchFamily="34" charset="-127"/>
              </a:rPr>
              <a:t> n</a:t>
            </a:r>
            <a:r>
              <a:rPr kumimoji="1" lang="en-US" altLang="ko-KR" sz="24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 :  the number of instruction classes.</a:t>
            </a:r>
          </a:p>
        </p:txBody>
      </p:sp>
      <p:sp>
        <p:nvSpPr>
          <p:cNvPr id="156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ko-KR">
                <a:ea typeface="Gulim" pitchFamily="34" charset="-127"/>
              </a:rPr>
              <a:t>CPU Clock Cycles</a:t>
            </a:r>
          </a:p>
        </p:txBody>
      </p:sp>
      <p:graphicFrame>
        <p:nvGraphicFramePr>
          <p:cNvPr id="15667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012592"/>
              </p:ext>
            </p:extLst>
          </p:nvPr>
        </p:nvGraphicFramePr>
        <p:xfrm>
          <a:off x="1722438" y="1296987"/>
          <a:ext cx="49371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2108160" imgH="431640" progId="Equation.3">
                  <p:embed/>
                </p:oleObj>
              </mc:Choice>
              <mc:Fallback>
                <p:oleObj name="Equation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296987"/>
                        <a:ext cx="49371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17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1"/>
            <a:ext cx="4572000" cy="474663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/>
              <a:t>Moore’s Law - Cont’d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1"/>
            <a:ext cx="8305800" cy="5638799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 smtClean="0"/>
              <a:t>Gordon Moore – cofounder of Intel</a:t>
            </a:r>
          </a:p>
          <a:p>
            <a:r>
              <a:rPr lang="en-US" sz="2400" dirty="0" smtClean="0"/>
              <a:t>Increased density of components on chip</a:t>
            </a:r>
          </a:p>
          <a:p>
            <a:r>
              <a:rPr lang="en-US" sz="2400" dirty="0" smtClean="0"/>
              <a:t>Number of transistors on a chip will double every year</a:t>
            </a:r>
          </a:p>
          <a:p>
            <a:r>
              <a:rPr lang="en-US" sz="2400" dirty="0" smtClean="0"/>
              <a:t>Since </a:t>
            </a:r>
            <a:r>
              <a:rPr lang="en-US" sz="2400" dirty="0"/>
              <a:t>1970’s development has slowed a little</a:t>
            </a:r>
          </a:p>
          <a:p>
            <a:pPr lvl="1"/>
            <a:r>
              <a:rPr lang="en-US" sz="2400" dirty="0"/>
              <a:t>Number of transistors doubles every 18 months</a:t>
            </a:r>
          </a:p>
          <a:p>
            <a:r>
              <a:rPr lang="en-US" sz="2400" dirty="0"/>
              <a:t>Cost of a chip has remained almost unchanged</a:t>
            </a:r>
          </a:p>
          <a:p>
            <a:r>
              <a:rPr lang="en-US" sz="2400" dirty="0" smtClean="0"/>
              <a:t>Higher </a:t>
            </a:r>
            <a:r>
              <a:rPr lang="en-US" sz="2400" dirty="0"/>
              <a:t>packing density means shorter electrical paths, giving higher performance</a:t>
            </a:r>
          </a:p>
          <a:p>
            <a:r>
              <a:rPr lang="en-US" sz="2400" dirty="0"/>
              <a:t>Smaller size gives increased flexibility</a:t>
            </a:r>
          </a:p>
          <a:p>
            <a:r>
              <a:rPr lang="en-US" sz="2400" dirty="0"/>
              <a:t>Reduced power and cooling requirements</a:t>
            </a:r>
          </a:p>
          <a:p>
            <a:r>
              <a:rPr lang="en-US" sz="2400" dirty="0"/>
              <a:t>Fewer interconnections increases reliability</a:t>
            </a:r>
          </a:p>
        </p:txBody>
      </p:sp>
      <p:sp>
        <p:nvSpPr>
          <p:cNvPr id="2" name="Oval 1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7337"/>
            <a:ext cx="7848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991100"/>
          </a:xfrm>
        </p:spPr>
        <p:txBody>
          <a:bodyPr/>
          <a:lstStyle/>
          <a:p>
            <a:r>
              <a:rPr lang="en-US"/>
              <a:t>Instruction Classes:</a:t>
            </a:r>
          </a:p>
          <a:p>
            <a:pPr lvl="1"/>
            <a:r>
              <a:rPr lang="en-US"/>
              <a:t>Add</a:t>
            </a:r>
          </a:p>
          <a:p>
            <a:pPr lvl="1"/>
            <a:r>
              <a:rPr lang="en-US"/>
              <a:t>Multiply</a:t>
            </a:r>
          </a:p>
          <a:p>
            <a:r>
              <a:rPr lang="en-US"/>
              <a:t>Average Clock Cycles per Instruction:</a:t>
            </a:r>
          </a:p>
          <a:p>
            <a:pPr lvl="1"/>
            <a:r>
              <a:rPr lang="en-US"/>
              <a:t>Add 1cc</a:t>
            </a:r>
          </a:p>
          <a:p>
            <a:pPr lvl="1"/>
            <a:r>
              <a:rPr lang="en-US"/>
              <a:t>Mul 3cc</a:t>
            </a:r>
          </a:p>
          <a:p>
            <a:r>
              <a:rPr lang="en-US"/>
              <a:t>Program A executed:</a:t>
            </a:r>
          </a:p>
          <a:p>
            <a:pPr lvl="1"/>
            <a:r>
              <a:rPr lang="en-US"/>
              <a:t>10 Add instructions</a:t>
            </a:r>
          </a:p>
          <a:p>
            <a:pPr lvl="1"/>
            <a:r>
              <a:rPr lang="en-US"/>
              <a:t>5 Multiply instructions</a:t>
            </a:r>
          </a:p>
        </p:txBody>
      </p:sp>
      <p:sp>
        <p:nvSpPr>
          <p:cNvPr id="4" name="Oval 3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 vs. RISC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CISC (Complex Instruction Set Computing) ISAs</a:t>
            </a:r>
          </a:p>
          <a:p>
            <a:pPr lvl="1"/>
            <a:r>
              <a:rPr lang="en-US" dirty="0" smtClean="0"/>
              <a:t>Complex instructions</a:t>
            </a:r>
            <a:endParaRPr lang="en-US" dirty="0"/>
          </a:p>
          <a:p>
            <a:pPr lvl="1"/>
            <a:r>
              <a:rPr lang="en-US" dirty="0" smtClean="0"/>
              <a:t>Low instructions in a program</a:t>
            </a:r>
            <a:endParaRPr lang="en-US" dirty="0"/>
          </a:p>
          <a:p>
            <a:pPr lvl="1"/>
            <a:r>
              <a:rPr lang="en-US" dirty="0" smtClean="0"/>
              <a:t>Higher CPI and cycle time  </a:t>
            </a:r>
            <a:endParaRPr lang="en-US" dirty="0"/>
          </a:p>
          <a:p>
            <a:r>
              <a:rPr lang="en-US" dirty="0" smtClean="0"/>
              <a:t>RISC </a:t>
            </a:r>
            <a:r>
              <a:rPr lang="en-US" dirty="0"/>
              <a:t>(Reduced Instruction Set Computer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Simple instructions</a:t>
            </a:r>
            <a:endParaRPr lang="en-US" dirty="0"/>
          </a:p>
          <a:p>
            <a:pPr lvl="1"/>
            <a:r>
              <a:rPr lang="en-US" dirty="0" smtClean="0"/>
              <a:t>Low CPI and cycle time  </a:t>
            </a:r>
            <a:endParaRPr lang="en-US" dirty="0"/>
          </a:p>
          <a:p>
            <a:pPr lvl="1"/>
            <a:r>
              <a:rPr lang="en-US" dirty="0" smtClean="0"/>
              <a:t>Higher instructions in a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3537"/>
            <a:ext cx="88392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Big Picture of a Computer System</a:t>
            </a:r>
          </a:p>
        </p:txBody>
      </p:sp>
      <p:sp>
        <p:nvSpPr>
          <p:cNvPr id="1678339" name="Rectangle 3"/>
          <p:cNvSpPr>
            <a:spLocks noChangeArrowheads="1"/>
          </p:cNvSpPr>
          <p:nvPr/>
        </p:nvSpPr>
        <p:spPr bwMode="auto">
          <a:xfrm>
            <a:off x="762000" y="1676400"/>
            <a:ext cx="3505200" cy="4038600"/>
          </a:xfrm>
          <a:prstGeom prst="rect">
            <a:avLst/>
          </a:prstGeom>
          <a:solidFill>
            <a:srgbClr val="FFFFFF"/>
          </a:solidFill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340" name="Rectangle 4"/>
          <p:cNvSpPr>
            <a:spLocks noChangeArrowheads="1"/>
          </p:cNvSpPr>
          <p:nvPr/>
        </p:nvSpPr>
        <p:spPr bwMode="auto">
          <a:xfrm>
            <a:off x="990600" y="2895600"/>
            <a:ext cx="1676400" cy="2590800"/>
          </a:xfrm>
          <a:prstGeom prst="rect">
            <a:avLst/>
          </a:prstGeom>
          <a:solidFill>
            <a:srgbClr val="FFFFFF"/>
          </a:solidFill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Datapath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8341" name="Rectangle 5"/>
          <p:cNvSpPr>
            <a:spLocks noChangeArrowheads="1"/>
          </p:cNvSpPr>
          <p:nvPr/>
        </p:nvSpPr>
        <p:spPr bwMode="auto">
          <a:xfrm>
            <a:off x="2819400" y="2895600"/>
            <a:ext cx="1295400" cy="2590800"/>
          </a:xfrm>
          <a:prstGeom prst="rect">
            <a:avLst/>
          </a:prstGeom>
          <a:solidFill>
            <a:srgbClr val="FFFFFF"/>
          </a:solidFill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678342" name="Text Box 6"/>
          <p:cNvSpPr txBox="1">
            <a:spLocks noChangeArrowheads="1"/>
          </p:cNvSpPr>
          <p:nvPr/>
        </p:nvSpPr>
        <p:spPr bwMode="auto">
          <a:xfrm>
            <a:off x="1066800" y="1981200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1678343" name="Rectangle 7"/>
          <p:cNvSpPr>
            <a:spLocks noChangeArrowheads="1"/>
          </p:cNvSpPr>
          <p:nvPr/>
        </p:nvSpPr>
        <p:spPr bwMode="auto">
          <a:xfrm>
            <a:off x="4876800" y="1676400"/>
            <a:ext cx="1524000" cy="4038600"/>
          </a:xfrm>
          <a:prstGeom prst="rect">
            <a:avLst/>
          </a:prstGeom>
          <a:solidFill>
            <a:srgbClr val="FFFFFF"/>
          </a:solidFill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Main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678344" name="Rectangle 8"/>
          <p:cNvSpPr>
            <a:spLocks noChangeArrowheads="1"/>
          </p:cNvSpPr>
          <p:nvPr/>
        </p:nvSpPr>
        <p:spPr bwMode="auto">
          <a:xfrm>
            <a:off x="7391400" y="1676400"/>
            <a:ext cx="1219200" cy="4038600"/>
          </a:xfrm>
          <a:prstGeom prst="rect">
            <a:avLst/>
          </a:prstGeom>
          <a:solidFill>
            <a:srgbClr val="FFFFFF"/>
          </a:solidFill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Input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/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Output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8345" name="Line 9"/>
          <p:cNvSpPr>
            <a:spLocks noChangeShapeType="1"/>
          </p:cNvSpPr>
          <p:nvPr/>
        </p:nvSpPr>
        <p:spPr bwMode="auto">
          <a:xfrm>
            <a:off x="4267200" y="35814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8346" name="Line 10"/>
          <p:cNvSpPr>
            <a:spLocks noChangeShapeType="1"/>
          </p:cNvSpPr>
          <p:nvPr/>
        </p:nvSpPr>
        <p:spPr bwMode="auto">
          <a:xfrm>
            <a:off x="6369050" y="3581400"/>
            <a:ext cx="1066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Focusing on CPU &amp; Memory</a:t>
            </a:r>
          </a:p>
        </p:txBody>
      </p:sp>
      <p:sp>
        <p:nvSpPr>
          <p:cNvPr id="1679363" name="Text Box 3"/>
          <p:cNvSpPr txBox="1">
            <a:spLocks noChangeArrowheads="1"/>
          </p:cNvSpPr>
          <p:nvPr/>
        </p:nvSpPr>
        <p:spPr bwMode="auto">
          <a:xfrm>
            <a:off x="322263" y="2932113"/>
            <a:ext cx="270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Register File</a:t>
            </a:r>
          </a:p>
        </p:txBody>
      </p:sp>
      <p:grpSp>
        <p:nvGrpSpPr>
          <p:cNvPr id="1679364" name="Group 4"/>
          <p:cNvGrpSpPr>
            <a:grpSpLocks/>
          </p:cNvGrpSpPr>
          <p:nvPr/>
        </p:nvGrpSpPr>
        <p:grpSpPr bwMode="auto">
          <a:xfrm>
            <a:off x="685800" y="2457450"/>
            <a:ext cx="1981200" cy="2711450"/>
            <a:chOff x="432" y="1196"/>
            <a:chExt cx="1248" cy="1848"/>
          </a:xfrm>
        </p:grpSpPr>
        <p:grpSp>
          <p:nvGrpSpPr>
            <p:cNvPr id="1679365" name="Group 5"/>
            <p:cNvGrpSpPr>
              <a:grpSpLocks/>
            </p:cNvGrpSpPr>
            <p:nvPr/>
          </p:nvGrpSpPr>
          <p:grpSpPr bwMode="auto">
            <a:xfrm>
              <a:off x="462" y="2266"/>
              <a:ext cx="1218" cy="778"/>
              <a:chOff x="1238" y="1440"/>
              <a:chExt cx="1690" cy="672"/>
            </a:xfrm>
          </p:grpSpPr>
          <p:sp>
            <p:nvSpPr>
              <p:cNvPr id="1679366" name="Line 6"/>
              <p:cNvSpPr>
                <a:spLocks noChangeShapeType="1"/>
              </p:cNvSpPr>
              <p:nvPr/>
            </p:nvSpPr>
            <p:spPr bwMode="auto">
              <a:xfrm>
                <a:off x="1238" y="1450"/>
                <a:ext cx="672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9367" name="Line 7"/>
              <p:cNvSpPr>
                <a:spLocks noChangeShapeType="1"/>
              </p:cNvSpPr>
              <p:nvPr/>
            </p:nvSpPr>
            <p:spPr bwMode="auto">
              <a:xfrm>
                <a:off x="2256" y="1458"/>
                <a:ext cx="672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9368" name="Line 8"/>
              <p:cNvSpPr>
                <a:spLocks noChangeShapeType="1"/>
              </p:cNvSpPr>
              <p:nvPr/>
            </p:nvSpPr>
            <p:spPr bwMode="auto">
              <a:xfrm>
                <a:off x="1708" y="2102"/>
                <a:ext cx="72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9369" name="Line 9"/>
              <p:cNvSpPr>
                <a:spLocks noChangeShapeType="1"/>
              </p:cNvSpPr>
              <p:nvPr/>
            </p:nvSpPr>
            <p:spPr bwMode="auto">
              <a:xfrm flipH="1" flipV="1">
                <a:off x="1248" y="1440"/>
                <a:ext cx="480" cy="67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9370" name="Line 10"/>
              <p:cNvSpPr>
                <a:spLocks noChangeShapeType="1"/>
              </p:cNvSpPr>
              <p:nvPr/>
            </p:nvSpPr>
            <p:spPr bwMode="auto">
              <a:xfrm flipH="1">
                <a:off x="2400" y="1440"/>
                <a:ext cx="528" cy="67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9371" name="Line 11"/>
              <p:cNvSpPr>
                <a:spLocks noChangeShapeType="1"/>
              </p:cNvSpPr>
              <p:nvPr/>
            </p:nvSpPr>
            <p:spPr bwMode="auto">
              <a:xfrm>
                <a:off x="1872" y="1440"/>
                <a:ext cx="192" cy="28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9372" name="Line 12"/>
              <p:cNvSpPr>
                <a:spLocks noChangeShapeType="1"/>
              </p:cNvSpPr>
              <p:nvPr/>
            </p:nvSpPr>
            <p:spPr bwMode="auto">
              <a:xfrm flipV="1">
                <a:off x="2064" y="1440"/>
                <a:ext cx="192" cy="28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679373" name="Rectangle 13"/>
            <p:cNvSpPr>
              <a:spLocks noChangeArrowheads="1"/>
            </p:cNvSpPr>
            <p:nvPr/>
          </p:nvSpPr>
          <p:spPr bwMode="auto">
            <a:xfrm>
              <a:off x="521" y="1838"/>
              <a:ext cx="476" cy="195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679374" name="Rectangle 14"/>
            <p:cNvSpPr>
              <a:spLocks noChangeArrowheads="1"/>
            </p:cNvSpPr>
            <p:nvPr/>
          </p:nvSpPr>
          <p:spPr bwMode="auto">
            <a:xfrm>
              <a:off x="432" y="1216"/>
              <a:ext cx="1218" cy="895"/>
            </a:xfrm>
            <a:prstGeom prst="rect">
              <a:avLst/>
            </a:prstGeom>
            <a:noFill/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9375" name="Line 15"/>
            <p:cNvSpPr>
              <a:spLocks noChangeShapeType="1"/>
            </p:cNvSpPr>
            <p:nvPr/>
          </p:nvSpPr>
          <p:spPr bwMode="auto">
            <a:xfrm>
              <a:off x="729" y="2095"/>
              <a:ext cx="1" cy="19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79376" name="Line 16"/>
            <p:cNvSpPr>
              <a:spLocks noChangeShapeType="1"/>
            </p:cNvSpPr>
            <p:nvPr/>
          </p:nvSpPr>
          <p:spPr bwMode="auto">
            <a:xfrm>
              <a:off x="1383" y="2096"/>
              <a:ext cx="1" cy="19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1679377" name="AutoShape 17"/>
            <p:cNvCxnSpPr>
              <a:cxnSpLocks noChangeShapeType="1"/>
              <a:endCxn id="1679374" idx="0"/>
            </p:cNvCxnSpPr>
            <p:nvPr/>
          </p:nvCxnSpPr>
          <p:spPr bwMode="auto">
            <a:xfrm rot="16200000">
              <a:off x="108" y="2104"/>
              <a:ext cx="1841" cy="25"/>
            </a:xfrm>
            <a:prstGeom prst="bentConnector5">
              <a:avLst>
                <a:gd name="adj1" fmla="val -13583"/>
                <a:gd name="adj2" fmla="val 3112000"/>
                <a:gd name="adj3" fmla="val 114662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79378" name="Text Box 18"/>
            <p:cNvSpPr txBox="1">
              <a:spLocks noChangeArrowheads="1"/>
            </p:cNvSpPr>
            <p:nvPr/>
          </p:nvSpPr>
          <p:spPr bwMode="auto">
            <a:xfrm>
              <a:off x="480" y="2624"/>
              <a:ext cx="11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ALU</a:t>
              </a:r>
            </a:p>
          </p:txBody>
        </p:sp>
        <p:sp>
          <p:nvSpPr>
            <p:cNvPr id="1679379" name="Rectangle 19"/>
            <p:cNvSpPr>
              <a:spLocks noChangeArrowheads="1"/>
            </p:cNvSpPr>
            <p:nvPr/>
          </p:nvSpPr>
          <p:spPr bwMode="auto">
            <a:xfrm>
              <a:off x="1115" y="1838"/>
              <a:ext cx="476" cy="195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679380" name="Rectangle 20"/>
            <p:cNvSpPr>
              <a:spLocks noChangeArrowheads="1"/>
            </p:cNvSpPr>
            <p:nvPr/>
          </p:nvSpPr>
          <p:spPr bwMode="auto">
            <a:xfrm>
              <a:off x="821" y="1294"/>
              <a:ext cx="475" cy="194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1679381" name="Rectangle 21"/>
          <p:cNvSpPr>
            <a:spLocks noChangeArrowheads="1"/>
          </p:cNvSpPr>
          <p:nvPr/>
        </p:nvSpPr>
        <p:spPr bwMode="auto">
          <a:xfrm>
            <a:off x="381000" y="1858963"/>
            <a:ext cx="2743200" cy="387350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79382" name="Text Box 22"/>
          <p:cNvSpPr txBox="1">
            <a:spLocks noChangeArrowheads="1"/>
          </p:cNvSpPr>
          <p:nvPr/>
        </p:nvSpPr>
        <p:spPr bwMode="auto">
          <a:xfrm>
            <a:off x="381000" y="136525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Datapath</a:t>
            </a:r>
          </a:p>
        </p:txBody>
      </p:sp>
      <p:sp>
        <p:nvSpPr>
          <p:cNvPr id="1679383" name="Rectangle 23"/>
          <p:cNvSpPr>
            <a:spLocks noChangeArrowheads="1"/>
          </p:cNvSpPr>
          <p:nvPr/>
        </p:nvSpPr>
        <p:spPr bwMode="auto">
          <a:xfrm>
            <a:off x="3581400" y="2492375"/>
            <a:ext cx="2160588" cy="446088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1679384" name="Rectangle 24"/>
          <p:cNvSpPr>
            <a:spLocks noChangeArrowheads="1"/>
          </p:cNvSpPr>
          <p:nvPr/>
        </p:nvSpPr>
        <p:spPr bwMode="auto">
          <a:xfrm>
            <a:off x="3581400" y="1789113"/>
            <a:ext cx="2160588" cy="446087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1679385" name="Line 25"/>
          <p:cNvSpPr>
            <a:spLocks noChangeShapeType="1"/>
          </p:cNvSpPr>
          <p:nvPr/>
        </p:nvSpPr>
        <p:spPr bwMode="auto">
          <a:xfrm>
            <a:off x="4648200" y="2914650"/>
            <a:ext cx="0" cy="4238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386" name="Line 26"/>
          <p:cNvSpPr>
            <a:spLocks noChangeShapeType="1"/>
          </p:cNvSpPr>
          <p:nvPr/>
        </p:nvSpPr>
        <p:spPr bwMode="auto">
          <a:xfrm flipH="1">
            <a:off x="3124200" y="5099050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79387" name="Line 27"/>
          <p:cNvSpPr>
            <a:spLocks noChangeShapeType="1"/>
          </p:cNvSpPr>
          <p:nvPr/>
        </p:nvSpPr>
        <p:spPr bwMode="auto">
          <a:xfrm flipH="1">
            <a:off x="3124200" y="4887913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79388" name="Line 28"/>
          <p:cNvSpPr>
            <a:spLocks noChangeShapeType="1"/>
          </p:cNvSpPr>
          <p:nvPr/>
        </p:nvSpPr>
        <p:spPr bwMode="auto">
          <a:xfrm flipH="1">
            <a:off x="3124200" y="4605338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79389" name="Line 29"/>
          <p:cNvSpPr>
            <a:spLocks noChangeShapeType="1"/>
          </p:cNvSpPr>
          <p:nvPr/>
        </p:nvSpPr>
        <p:spPr bwMode="auto">
          <a:xfrm flipH="1">
            <a:off x="3124200" y="4324350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79390" name="Line 30"/>
          <p:cNvSpPr>
            <a:spLocks noChangeShapeType="1"/>
          </p:cNvSpPr>
          <p:nvPr/>
        </p:nvSpPr>
        <p:spPr bwMode="auto">
          <a:xfrm flipH="1">
            <a:off x="3124200" y="4041775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79391" name="Line 31"/>
          <p:cNvSpPr>
            <a:spLocks noChangeShapeType="1"/>
          </p:cNvSpPr>
          <p:nvPr/>
        </p:nvSpPr>
        <p:spPr bwMode="auto">
          <a:xfrm flipH="1">
            <a:off x="3124200" y="3760788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79392" name="Rectangle 32"/>
          <p:cNvSpPr>
            <a:spLocks noChangeArrowheads="1"/>
          </p:cNvSpPr>
          <p:nvPr/>
        </p:nvSpPr>
        <p:spPr bwMode="auto">
          <a:xfrm>
            <a:off x="152400" y="1295400"/>
            <a:ext cx="5867400" cy="464820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79393" name="Text Box 33"/>
          <p:cNvSpPr txBox="1">
            <a:spLocks noChangeArrowheads="1"/>
          </p:cNvSpPr>
          <p:nvPr/>
        </p:nvSpPr>
        <p:spPr bwMode="auto">
          <a:xfrm>
            <a:off x="1600200" y="76200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CPU </a:t>
            </a:r>
          </a:p>
        </p:txBody>
      </p:sp>
      <p:grpSp>
        <p:nvGrpSpPr>
          <p:cNvPr id="1679394" name="Group 34"/>
          <p:cNvGrpSpPr>
            <a:grpSpLocks/>
          </p:cNvGrpSpPr>
          <p:nvPr/>
        </p:nvGrpSpPr>
        <p:grpSpPr bwMode="auto">
          <a:xfrm>
            <a:off x="7315200" y="1295400"/>
            <a:ext cx="1600200" cy="4648200"/>
            <a:chOff x="4272" y="816"/>
            <a:chExt cx="1344" cy="2928"/>
          </a:xfrm>
        </p:grpSpPr>
        <p:sp>
          <p:nvSpPr>
            <p:cNvPr id="1679395" name="Rectangle 35"/>
            <p:cNvSpPr>
              <a:spLocks noChangeArrowheads="1"/>
            </p:cNvSpPr>
            <p:nvPr/>
          </p:nvSpPr>
          <p:spPr bwMode="auto">
            <a:xfrm>
              <a:off x="4272" y="816"/>
              <a:ext cx="1344" cy="2928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79396" name="Line 36"/>
            <p:cNvSpPr>
              <a:spLocks noChangeShapeType="1"/>
            </p:cNvSpPr>
            <p:nvPr/>
          </p:nvSpPr>
          <p:spPr bwMode="auto">
            <a:xfrm flipH="1">
              <a:off x="4272" y="1104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397" name="Line 37"/>
            <p:cNvSpPr>
              <a:spLocks noChangeShapeType="1"/>
            </p:cNvSpPr>
            <p:nvPr/>
          </p:nvSpPr>
          <p:spPr bwMode="auto">
            <a:xfrm flipH="1">
              <a:off x="4272" y="1392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398" name="Line 38"/>
            <p:cNvSpPr>
              <a:spLocks noChangeShapeType="1"/>
            </p:cNvSpPr>
            <p:nvPr/>
          </p:nvSpPr>
          <p:spPr bwMode="auto">
            <a:xfrm flipH="1">
              <a:off x="4272" y="1680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399" name="Line 39"/>
            <p:cNvSpPr>
              <a:spLocks noChangeShapeType="1"/>
            </p:cNvSpPr>
            <p:nvPr/>
          </p:nvSpPr>
          <p:spPr bwMode="auto">
            <a:xfrm flipH="1">
              <a:off x="4272" y="1968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400" name="Line 40"/>
            <p:cNvSpPr>
              <a:spLocks noChangeShapeType="1"/>
            </p:cNvSpPr>
            <p:nvPr/>
          </p:nvSpPr>
          <p:spPr bwMode="auto">
            <a:xfrm flipH="1">
              <a:off x="4272" y="2256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401" name="Line 41"/>
            <p:cNvSpPr>
              <a:spLocks noChangeShapeType="1"/>
            </p:cNvSpPr>
            <p:nvPr/>
          </p:nvSpPr>
          <p:spPr bwMode="auto">
            <a:xfrm flipH="1">
              <a:off x="4272" y="2544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402" name="Line 42"/>
            <p:cNvSpPr>
              <a:spLocks noChangeShapeType="1"/>
            </p:cNvSpPr>
            <p:nvPr/>
          </p:nvSpPr>
          <p:spPr bwMode="auto">
            <a:xfrm flipH="1">
              <a:off x="4272" y="2832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403" name="Line 43"/>
            <p:cNvSpPr>
              <a:spLocks noChangeShapeType="1"/>
            </p:cNvSpPr>
            <p:nvPr/>
          </p:nvSpPr>
          <p:spPr bwMode="auto">
            <a:xfrm flipH="1">
              <a:off x="4272" y="3120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9404" name="Line 44"/>
            <p:cNvSpPr>
              <a:spLocks noChangeShapeType="1"/>
            </p:cNvSpPr>
            <p:nvPr/>
          </p:nvSpPr>
          <p:spPr bwMode="auto">
            <a:xfrm flipH="1">
              <a:off x="4272" y="3408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679405" name="Text Box 45"/>
          <p:cNvSpPr txBox="1">
            <a:spLocks noChangeArrowheads="1"/>
          </p:cNvSpPr>
          <p:nvPr/>
        </p:nvSpPr>
        <p:spPr bwMode="auto">
          <a:xfrm>
            <a:off x="7162800" y="7620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Memory </a:t>
            </a:r>
          </a:p>
        </p:txBody>
      </p:sp>
      <p:sp>
        <p:nvSpPr>
          <p:cNvPr id="1679406" name="Line 46"/>
          <p:cNvSpPr>
            <a:spLocks noChangeShapeType="1"/>
          </p:cNvSpPr>
          <p:nvPr/>
        </p:nvSpPr>
        <p:spPr bwMode="auto">
          <a:xfrm>
            <a:off x="6019800" y="2438400"/>
            <a:ext cx="1295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679407" name="AutoShape 47"/>
          <p:cNvCxnSpPr>
            <a:cxnSpLocks noChangeShapeType="1"/>
          </p:cNvCxnSpPr>
          <p:nvPr/>
        </p:nvCxnSpPr>
        <p:spPr bwMode="auto">
          <a:xfrm>
            <a:off x="6051550" y="4267200"/>
            <a:ext cx="1231900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79408" name="Text Box 48"/>
          <p:cNvSpPr txBox="1">
            <a:spLocks noChangeArrowheads="1"/>
          </p:cNvSpPr>
          <p:nvPr/>
        </p:nvSpPr>
        <p:spPr bwMode="auto">
          <a:xfrm>
            <a:off x="60960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679409" name="Text Box 49"/>
          <p:cNvSpPr txBox="1">
            <a:spLocks noChangeArrowheads="1"/>
          </p:cNvSpPr>
          <p:nvPr/>
        </p:nvSpPr>
        <p:spPr bwMode="auto">
          <a:xfrm>
            <a:off x="5867400" y="3733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1679410" name="Rectangle 50"/>
          <p:cNvSpPr>
            <a:spLocks noChangeArrowheads="1"/>
          </p:cNvSpPr>
          <p:nvPr/>
        </p:nvSpPr>
        <p:spPr bwMode="auto">
          <a:xfrm>
            <a:off x="3581400" y="3338513"/>
            <a:ext cx="2160588" cy="239395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Control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Unit</a:t>
            </a:r>
          </a:p>
        </p:txBody>
      </p:sp>
      <p:sp>
        <p:nvSpPr>
          <p:cNvPr id="1679411" name="Rectangle 51"/>
          <p:cNvSpPr>
            <a:spLocks noChangeArrowheads="1"/>
          </p:cNvSpPr>
          <p:nvPr/>
        </p:nvSpPr>
        <p:spPr bwMode="auto">
          <a:xfrm>
            <a:off x="228600" y="1371600"/>
            <a:ext cx="3200400" cy="4495800"/>
          </a:xfrm>
          <a:prstGeom prst="rect">
            <a:avLst/>
          </a:prstGeom>
          <a:solidFill>
            <a:srgbClr val="33996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7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61589"/>
            <a:ext cx="72009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168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12700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sz="2800" dirty="0"/>
              <a:t>A load / store machine (RISC), register – register </a:t>
            </a:r>
            <a:r>
              <a:rPr lang="en-US" sz="2800" dirty="0" smtClean="0"/>
              <a:t>where access </a:t>
            </a:r>
            <a:r>
              <a:rPr lang="en-US" sz="2800" dirty="0"/>
              <a:t>to memory is only done by load &amp; store operations. </a:t>
            </a:r>
          </a:p>
        </p:txBody>
      </p:sp>
      <p:grpSp>
        <p:nvGrpSpPr>
          <p:cNvPr id="1680388" name="Group 4"/>
          <p:cNvGrpSpPr>
            <a:grpSpLocks/>
          </p:cNvGrpSpPr>
          <p:nvPr/>
        </p:nvGrpSpPr>
        <p:grpSpPr bwMode="auto">
          <a:xfrm>
            <a:off x="3352800" y="2286000"/>
            <a:ext cx="5638800" cy="4114800"/>
            <a:chOff x="2112" y="1440"/>
            <a:chExt cx="3552" cy="2592"/>
          </a:xfrm>
        </p:grpSpPr>
        <p:grpSp>
          <p:nvGrpSpPr>
            <p:cNvPr id="1680389" name="Group 5"/>
            <p:cNvGrpSpPr>
              <a:grpSpLocks/>
            </p:cNvGrpSpPr>
            <p:nvPr/>
          </p:nvGrpSpPr>
          <p:grpSpPr bwMode="auto">
            <a:xfrm>
              <a:off x="2112" y="1468"/>
              <a:ext cx="2016" cy="2564"/>
              <a:chOff x="2112" y="1468"/>
              <a:chExt cx="2016" cy="2564"/>
            </a:xfrm>
          </p:grpSpPr>
          <p:grpSp>
            <p:nvGrpSpPr>
              <p:cNvPr id="1680390" name="Group 6"/>
              <p:cNvGrpSpPr>
                <a:grpSpLocks/>
              </p:cNvGrpSpPr>
              <p:nvPr/>
            </p:nvGrpSpPr>
            <p:grpSpPr bwMode="auto">
              <a:xfrm>
                <a:off x="2160" y="2784"/>
                <a:ext cx="1968" cy="960"/>
                <a:chOff x="1238" y="1440"/>
                <a:chExt cx="1690" cy="672"/>
              </a:xfrm>
            </p:grpSpPr>
            <p:sp>
              <p:nvSpPr>
                <p:cNvPr id="1680391" name="Line 7"/>
                <p:cNvSpPr>
                  <a:spLocks noChangeShapeType="1"/>
                </p:cNvSpPr>
                <p:nvPr/>
              </p:nvSpPr>
              <p:spPr bwMode="auto">
                <a:xfrm>
                  <a:off x="1238" y="1450"/>
                  <a:ext cx="672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392" name="Line 8"/>
                <p:cNvSpPr>
                  <a:spLocks noChangeShapeType="1"/>
                </p:cNvSpPr>
                <p:nvPr/>
              </p:nvSpPr>
              <p:spPr bwMode="auto">
                <a:xfrm>
                  <a:off x="2256" y="1458"/>
                  <a:ext cx="672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393" name="Line 9"/>
                <p:cNvSpPr>
                  <a:spLocks noChangeShapeType="1"/>
                </p:cNvSpPr>
                <p:nvPr/>
              </p:nvSpPr>
              <p:spPr bwMode="auto">
                <a:xfrm>
                  <a:off x="1708" y="2102"/>
                  <a:ext cx="720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394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48" y="1440"/>
                  <a:ext cx="480" cy="672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39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400" y="1440"/>
                  <a:ext cx="528" cy="672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396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1440"/>
                  <a:ext cx="192" cy="288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3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64" y="1440"/>
                  <a:ext cx="192" cy="288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80398" name="Rectangle 14"/>
              <p:cNvSpPr>
                <a:spLocks noChangeArrowheads="1"/>
              </p:cNvSpPr>
              <p:nvPr/>
            </p:nvSpPr>
            <p:spPr bwMode="auto">
              <a:xfrm>
                <a:off x="2256" y="2256"/>
                <a:ext cx="768" cy="240"/>
              </a:xfrm>
              <a:prstGeom prst="rect">
                <a:avLst/>
              </a:prstGeom>
              <a:solidFill>
                <a:srgbClr val="FFFFFF"/>
              </a:solidFill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Source 1</a:t>
                </a:r>
              </a:p>
            </p:txBody>
          </p:sp>
          <p:sp>
            <p:nvSpPr>
              <p:cNvPr id="1680399" name="Rectangle 15"/>
              <p:cNvSpPr>
                <a:spLocks noChangeArrowheads="1"/>
              </p:cNvSpPr>
              <p:nvPr/>
            </p:nvSpPr>
            <p:spPr bwMode="auto">
              <a:xfrm>
                <a:off x="2112" y="1488"/>
                <a:ext cx="1968" cy="1104"/>
              </a:xfrm>
              <a:prstGeom prst="rect">
                <a:avLst/>
              </a:prstGeom>
              <a:noFill/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0400" name="Text Box 16"/>
              <p:cNvSpPr txBox="1">
                <a:spLocks noChangeArrowheads="1"/>
              </p:cNvSpPr>
              <p:nvPr/>
            </p:nvSpPr>
            <p:spPr bwMode="auto">
              <a:xfrm>
                <a:off x="2304" y="1824"/>
                <a:ext cx="14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Register File</a:t>
                </a:r>
              </a:p>
            </p:txBody>
          </p:sp>
          <p:sp>
            <p:nvSpPr>
              <p:cNvPr id="1680401" name="Line 17"/>
              <p:cNvSpPr>
                <a:spLocks noChangeShapeType="1"/>
              </p:cNvSpPr>
              <p:nvPr/>
            </p:nvSpPr>
            <p:spPr bwMode="auto">
              <a:xfrm>
                <a:off x="2592" y="2572"/>
                <a:ext cx="0" cy="24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80402" name="Line 18"/>
              <p:cNvSpPr>
                <a:spLocks noChangeShapeType="1"/>
              </p:cNvSpPr>
              <p:nvPr/>
            </p:nvSpPr>
            <p:spPr bwMode="auto">
              <a:xfrm>
                <a:off x="3648" y="2574"/>
                <a:ext cx="0" cy="24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cxnSp>
            <p:nvCxnSpPr>
              <p:cNvPr id="1680403" name="AutoShape 19"/>
              <p:cNvCxnSpPr>
                <a:cxnSpLocks noChangeShapeType="1"/>
                <a:endCxn id="1680399" idx="0"/>
              </p:cNvCxnSpPr>
              <p:nvPr/>
            </p:nvCxnSpPr>
            <p:spPr bwMode="auto">
              <a:xfrm rot="5400000" flipH="1">
                <a:off x="2049" y="2515"/>
                <a:ext cx="2262" cy="168"/>
              </a:xfrm>
              <a:prstGeom prst="bentConnector5">
                <a:avLst>
                  <a:gd name="adj1" fmla="val -10481"/>
                  <a:gd name="adj2" fmla="val -677384"/>
                  <a:gd name="adj3" fmla="val 112861"/>
                </a:avLst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680404" name="Text Box 20"/>
              <p:cNvSpPr txBox="1">
                <a:spLocks noChangeArrowheads="1"/>
              </p:cNvSpPr>
              <p:nvPr/>
            </p:nvSpPr>
            <p:spPr bwMode="auto">
              <a:xfrm>
                <a:off x="2688" y="3225"/>
                <a:ext cx="8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ALU</a:t>
                </a:r>
              </a:p>
            </p:txBody>
          </p:sp>
          <p:sp>
            <p:nvSpPr>
              <p:cNvPr id="1680405" name="Rectangle 21"/>
              <p:cNvSpPr>
                <a:spLocks noChangeArrowheads="1"/>
              </p:cNvSpPr>
              <p:nvPr/>
            </p:nvSpPr>
            <p:spPr bwMode="auto">
              <a:xfrm>
                <a:off x="3216" y="2256"/>
                <a:ext cx="768" cy="240"/>
              </a:xfrm>
              <a:prstGeom prst="rect">
                <a:avLst/>
              </a:prstGeom>
              <a:solidFill>
                <a:srgbClr val="FFFFFF"/>
              </a:solidFill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Source 2</a:t>
                </a:r>
              </a:p>
            </p:txBody>
          </p:sp>
          <p:sp>
            <p:nvSpPr>
              <p:cNvPr id="1680406" name="Rectangle 22"/>
              <p:cNvSpPr>
                <a:spLocks noChangeArrowheads="1"/>
              </p:cNvSpPr>
              <p:nvPr/>
            </p:nvSpPr>
            <p:spPr bwMode="auto">
              <a:xfrm>
                <a:off x="2615" y="1584"/>
                <a:ext cx="960" cy="240"/>
              </a:xfrm>
              <a:prstGeom prst="rect">
                <a:avLst/>
              </a:prstGeom>
              <a:solidFill>
                <a:srgbClr val="FFFFFF"/>
              </a:solidFill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Destination</a:t>
                </a:r>
              </a:p>
            </p:txBody>
          </p:sp>
          <p:sp>
            <p:nvSpPr>
              <p:cNvPr id="1680407" name="Rectangle 23"/>
              <p:cNvSpPr>
                <a:spLocks noChangeArrowheads="1"/>
              </p:cNvSpPr>
              <p:nvPr/>
            </p:nvSpPr>
            <p:spPr bwMode="auto">
              <a:xfrm>
                <a:off x="2400" y="3792"/>
                <a:ext cx="768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Result</a:t>
                </a:r>
              </a:p>
            </p:txBody>
          </p:sp>
        </p:grpSp>
        <p:sp>
          <p:nvSpPr>
            <p:cNvPr id="1680408" name="Line 24"/>
            <p:cNvSpPr>
              <a:spLocks noChangeShapeType="1"/>
            </p:cNvSpPr>
            <p:nvPr/>
          </p:nvSpPr>
          <p:spPr bwMode="auto">
            <a:xfrm flipH="1">
              <a:off x="4080" y="1728"/>
              <a:ext cx="768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0409" name="Line 25"/>
            <p:cNvSpPr>
              <a:spLocks noChangeShapeType="1"/>
            </p:cNvSpPr>
            <p:nvPr/>
          </p:nvSpPr>
          <p:spPr bwMode="auto">
            <a:xfrm flipH="1">
              <a:off x="4080" y="2016"/>
              <a:ext cx="768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0410" name="Line 26"/>
            <p:cNvSpPr>
              <a:spLocks noChangeShapeType="1"/>
            </p:cNvSpPr>
            <p:nvPr/>
          </p:nvSpPr>
          <p:spPr bwMode="auto">
            <a:xfrm flipH="1">
              <a:off x="4080" y="2496"/>
              <a:ext cx="768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0411" name="Line 27"/>
            <p:cNvSpPr>
              <a:spLocks noChangeShapeType="1"/>
            </p:cNvSpPr>
            <p:nvPr/>
          </p:nvSpPr>
          <p:spPr bwMode="auto">
            <a:xfrm flipH="1">
              <a:off x="3984" y="3024"/>
              <a:ext cx="864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0412" name="Line 28"/>
            <p:cNvSpPr>
              <a:spLocks noChangeShapeType="1"/>
            </p:cNvSpPr>
            <p:nvPr/>
          </p:nvSpPr>
          <p:spPr bwMode="auto">
            <a:xfrm flipH="1">
              <a:off x="3792" y="3312"/>
              <a:ext cx="1056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0413" name="Line 29"/>
            <p:cNvSpPr>
              <a:spLocks noChangeShapeType="1"/>
            </p:cNvSpPr>
            <p:nvPr/>
          </p:nvSpPr>
          <p:spPr bwMode="auto">
            <a:xfrm flipH="1">
              <a:off x="3552" y="3696"/>
              <a:ext cx="1296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0414" name="Line 30"/>
            <p:cNvSpPr>
              <a:spLocks noChangeShapeType="1"/>
            </p:cNvSpPr>
            <p:nvPr/>
          </p:nvSpPr>
          <p:spPr bwMode="auto">
            <a:xfrm>
              <a:off x="4848" y="1440"/>
              <a:ext cx="0" cy="2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0415" name="Line 31"/>
            <p:cNvSpPr>
              <a:spLocks noChangeShapeType="1"/>
            </p:cNvSpPr>
            <p:nvPr/>
          </p:nvSpPr>
          <p:spPr bwMode="auto">
            <a:xfrm>
              <a:off x="4608" y="3360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0416" name="Line 32"/>
            <p:cNvSpPr>
              <a:spLocks noChangeShapeType="1"/>
            </p:cNvSpPr>
            <p:nvPr/>
          </p:nvSpPr>
          <p:spPr bwMode="auto">
            <a:xfrm>
              <a:off x="4656" y="2112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0417" name="Line 33"/>
            <p:cNvSpPr>
              <a:spLocks noChangeShapeType="1"/>
            </p:cNvSpPr>
            <p:nvPr/>
          </p:nvSpPr>
          <p:spPr bwMode="auto">
            <a:xfrm>
              <a:off x="4848" y="144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0418" name="Line 34"/>
            <p:cNvSpPr>
              <a:spLocks noChangeShapeType="1"/>
            </p:cNvSpPr>
            <p:nvPr/>
          </p:nvSpPr>
          <p:spPr bwMode="auto">
            <a:xfrm>
              <a:off x="5184" y="1440"/>
              <a:ext cx="33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0419" name="Line 35"/>
            <p:cNvSpPr>
              <a:spLocks noChangeShapeType="1"/>
            </p:cNvSpPr>
            <p:nvPr/>
          </p:nvSpPr>
          <p:spPr bwMode="auto">
            <a:xfrm>
              <a:off x="4848" y="398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0420" name="Line 36"/>
            <p:cNvSpPr>
              <a:spLocks noChangeShapeType="1"/>
            </p:cNvSpPr>
            <p:nvPr/>
          </p:nvSpPr>
          <p:spPr bwMode="auto">
            <a:xfrm>
              <a:off x="5184" y="3984"/>
              <a:ext cx="33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0421" name="Text Box 37"/>
            <p:cNvSpPr txBox="1">
              <a:spLocks noChangeArrowheads="1"/>
            </p:cNvSpPr>
            <p:nvPr/>
          </p:nvSpPr>
          <p:spPr bwMode="auto">
            <a:xfrm>
              <a:off x="4800" y="259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Control</a:t>
              </a:r>
            </a:p>
          </p:txBody>
        </p:sp>
      </p:grpSp>
      <p:sp>
        <p:nvSpPr>
          <p:cNvPr id="1680422" name="Rectangle 38"/>
          <p:cNvSpPr>
            <a:spLocks noChangeArrowheads="1"/>
          </p:cNvSpPr>
          <p:nvPr/>
        </p:nvSpPr>
        <p:spPr bwMode="auto">
          <a:xfrm>
            <a:off x="3319463" y="2209800"/>
            <a:ext cx="3200400" cy="2133600"/>
          </a:xfrm>
          <a:prstGeom prst="rect">
            <a:avLst/>
          </a:prstGeom>
          <a:solidFill>
            <a:srgbClr val="33996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680423" name="Rectangle 39"/>
          <p:cNvSpPr>
            <a:spLocks noChangeArrowheads="1"/>
          </p:cNvSpPr>
          <p:nvPr/>
        </p:nvSpPr>
        <p:spPr bwMode="auto">
          <a:xfrm>
            <a:off x="6039965" y="160263"/>
            <a:ext cx="30797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l">
              <a:lnSpc>
                <a:spcPct val="87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: (Register File)</a:t>
            </a:r>
          </a:p>
        </p:txBody>
      </p:sp>
    </p:spTree>
    <p:extLst>
      <p:ext uri="{BB962C8B-B14F-4D97-AF65-F5344CB8AC3E}">
        <p14:creationId xmlns:p14="http://schemas.microsoft.com/office/powerpoint/2010/main" val="12042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8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8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22" grpId="0" animBg="1"/>
      <p:bldP spid="16804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352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12700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sz="2800" dirty="0"/>
              <a:t>A load / store machine (RISC), register – register where access to memory is only done by load &amp; store operations. </a:t>
            </a:r>
          </a:p>
        </p:txBody>
      </p:sp>
      <p:grpSp>
        <p:nvGrpSpPr>
          <p:cNvPr id="1687556" name="Group 4"/>
          <p:cNvGrpSpPr>
            <a:grpSpLocks/>
          </p:cNvGrpSpPr>
          <p:nvPr/>
        </p:nvGrpSpPr>
        <p:grpSpPr bwMode="auto">
          <a:xfrm>
            <a:off x="3352800" y="2286000"/>
            <a:ext cx="5638800" cy="4114800"/>
            <a:chOff x="2112" y="1440"/>
            <a:chExt cx="3552" cy="2592"/>
          </a:xfrm>
        </p:grpSpPr>
        <p:grpSp>
          <p:nvGrpSpPr>
            <p:cNvPr id="1687557" name="Group 5"/>
            <p:cNvGrpSpPr>
              <a:grpSpLocks/>
            </p:cNvGrpSpPr>
            <p:nvPr/>
          </p:nvGrpSpPr>
          <p:grpSpPr bwMode="auto">
            <a:xfrm>
              <a:off x="2112" y="1468"/>
              <a:ext cx="2016" cy="2564"/>
              <a:chOff x="2112" y="1468"/>
              <a:chExt cx="2016" cy="2564"/>
            </a:xfrm>
          </p:grpSpPr>
          <p:grpSp>
            <p:nvGrpSpPr>
              <p:cNvPr id="1687558" name="Group 6"/>
              <p:cNvGrpSpPr>
                <a:grpSpLocks/>
              </p:cNvGrpSpPr>
              <p:nvPr/>
            </p:nvGrpSpPr>
            <p:grpSpPr bwMode="auto">
              <a:xfrm>
                <a:off x="2160" y="2784"/>
                <a:ext cx="1968" cy="960"/>
                <a:chOff x="1238" y="1440"/>
                <a:chExt cx="1690" cy="672"/>
              </a:xfrm>
            </p:grpSpPr>
            <p:sp>
              <p:nvSpPr>
                <p:cNvPr id="1687559" name="Line 7"/>
                <p:cNvSpPr>
                  <a:spLocks noChangeShapeType="1"/>
                </p:cNvSpPr>
                <p:nvPr/>
              </p:nvSpPr>
              <p:spPr bwMode="auto">
                <a:xfrm>
                  <a:off x="1238" y="1450"/>
                  <a:ext cx="672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560" name="Line 8"/>
                <p:cNvSpPr>
                  <a:spLocks noChangeShapeType="1"/>
                </p:cNvSpPr>
                <p:nvPr/>
              </p:nvSpPr>
              <p:spPr bwMode="auto">
                <a:xfrm>
                  <a:off x="2256" y="1458"/>
                  <a:ext cx="672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561" name="Line 9"/>
                <p:cNvSpPr>
                  <a:spLocks noChangeShapeType="1"/>
                </p:cNvSpPr>
                <p:nvPr/>
              </p:nvSpPr>
              <p:spPr bwMode="auto">
                <a:xfrm>
                  <a:off x="1708" y="2102"/>
                  <a:ext cx="720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562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48" y="1440"/>
                  <a:ext cx="480" cy="672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5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400" y="1440"/>
                  <a:ext cx="528" cy="672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564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1440"/>
                  <a:ext cx="192" cy="288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56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64" y="1440"/>
                  <a:ext cx="192" cy="288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87566" name="Rectangle 14"/>
              <p:cNvSpPr>
                <a:spLocks noChangeArrowheads="1"/>
              </p:cNvSpPr>
              <p:nvPr/>
            </p:nvSpPr>
            <p:spPr bwMode="auto">
              <a:xfrm>
                <a:off x="2256" y="2256"/>
                <a:ext cx="768" cy="240"/>
              </a:xfrm>
              <a:prstGeom prst="rect">
                <a:avLst/>
              </a:prstGeom>
              <a:solidFill>
                <a:srgbClr val="FFFFFF"/>
              </a:solidFill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Source 1</a:t>
                </a:r>
              </a:p>
            </p:txBody>
          </p:sp>
          <p:sp>
            <p:nvSpPr>
              <p:cNvPr id="1687567" name="Rectangle 15"/>
              <p:cNvSpPr>
                <a:spLocks noChangeArrowheads="1"/>
              </p:cNvSpPr>
              <p:nvPr/>
            </p:nvSpPr>
            <p:spPr bwMode="auto">
              <a:xfrm>
                <a:off x="2112" y="1488"/>
                <a:ext cx="1968" cy="1104"/>
              </a:xfrm>
              <a:prstGeom prst="rect">
                <a:avLst/>
              </a:prstGeom>
              <a:noFill/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7568" name="Text Box 16"/>
              <p:cNvSpPr txBox="1">
                <a:spLocks noChangeArrowheads="1"/>
              </p:cNvSpPr>
              <p:nvPr/>
            </p:nvSpPr>
            <p:spPr bwMode="auto">
              <a:xfrm>
                <a:off x="2304" y="1824"/>
                <a:ext cx="14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Register File</a:t>
                </a:r>
              </a:p>
            </p:txBody>
          </p:sp>
          <p:sp>
            <p:nvSpPr>
              <p:cNvPr id="1687569" name="Line 17"/>
              <p:cNvSpPr>
                <a:spLocks noChangeShapeType="1"/>
              </p:cNvSpPr>
              <p:nvPr/>
            </p:nvSpPr>
            <p:spPr bwMode="auto">
              <a:xfrm>
                <a:off x="2592" y="2572"/>
                <a:ext cx="0" cy="24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87570" name="Line 18"/>
              <p:cNvSpPr>
                <a:spLocks noChangeShapeType="1"/>
              </p:cNvSpPr>
              <p:nvPr/>
            </p:nvSpPr>
            <p:spPr bwMode="auto">
              <a:xfrm>
                <a:off x="3648" y="2574"/>
                <a:ext cx="0" cy="24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cxnSp>
            <p:nvCxnSpPr>
              <p:cNvPr id="1687571" name="AutoShape 19"/>
              <p:cNvCxnSpPr>
                <a:cxnSpLocks noChangeShapeType="1"/>
                <a:endCxn id="1687567" idx="0"/>
              </p:cNvCxnSpPr>
              <p:nvPr/>
            </p:nvCxnSpPr>
            <p:spPr bwMode="auto">
              <a:xfrm rot="5400000" flipH="1">
                <a:off x="2049" y="2515"/>
                <a:ext cx="2262" cy="168"/>
              </a:xfrm>
              <a:prstGeom prst="bentConnector5">
                <a:avLst>
                  <a:gd name="adj1" fmla="val -10481"/>
                  <a:gd name="adj2" fmla="val -677384"/>
                  <a:gd name="adj3" fmla="val 112861"/>
                </a:avLst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687572" name="Text Box 20"/>
              <p:cNvSpPr txBox="1">
                <a:spLocks noChangeArrowheads="1"/>
              </p:cNvSpPr>
              <p:nvPr/>
            </p:nvSpPr>
            <p:spPr bwMode="auto">
              <a:xfrm>
                <a:off x="2688" y="3225"/>
                <a:ext cx="8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ALU</a:t>
                </a:r>
              </a:p>
            </p:txBody>
          </p:sp>
          <p:sp>
            <p:nvSpPr>
              <p:cNvPr id="1687573" name="Rectangle 21"/>
              <p:cNvSpPr>
                <a:spLocks noChangeArrowheads="1"/>
              </p:cNvSpPr>
              <p:nvPr/>
            </p:nvSpPr>
            <p:spPr bwMode="auto">
              <a:xfrm>
                <a:off x="3216" y="2256"/>
                <a:ext cx="768" cy="240"/>
              </a:xfrm>
              <a:prstGeom prst="rect">
                <a:avLst/>
              </a:prstGeom>
              <a:solidFill>
                <a:srgbClr val="FFFFFF"/>
              </a:solidFill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Source 2</a:t>
                </a:r>
              </a:p>
            </p:txBody>
          </p:sp>
          <p:sp>
            <p:nvSpPr>
              <p:cNvPr id="1687574" name="Rectangle 22"/>
              <p:cNvSpPr>
                <a:spLocks noChangeArrowheads="1"/>
              </p:cNvSpPr>
              <p:nvPr/>
            </p:nvSpPr>
            <p:spPr bwMode="auto">
              <a:xfrm>
                <a:off x="2615" y="1584"/>
                <a:ext cx="960" cy="240"/>
              </a:xfrm>
              <a:prstGeom prst="rect">
                <a:avLst/>
              </a:prstGeom>
              <a:solidFill>
                <a:srgbClr val="FFFFFF"/>
              </a:solidFill>
              <a:ln w="635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Destination</a:t>
                </a:r>
              </a:p>
            </p:txBody>
          </p:sp>
          <p:sp>
            <p:nvSpPr>
              <p:cNvPr id="1687575" name="Rectangle 23"/>
              <p:cNvSpPr>
                <a:spLocks noChangeArrowheads="1"/>
              </p:cNvSpPr>
              <p:nvPr/>
            </p:nvSpPr>
            <p:spPr bwMode="auto">
              <a:xfrm>
                <a:off x="2400" y="3792"/>
                <a:ext cx="768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Result</a:t>
                </a:r>
              </a:p>
            </p:txBody>
          </p:sp>
        </p:grpSp>
        <p:sp>
          <p:nvSpPr>
            <p:cNvPr id="1687576" name="Line 24"/>
            <p:cNvSpPr>
              <a:spLocks noChangeShapeType="1"/>
            </p:cNvSpPr>
            <p:nvPr/>
          </p:nvSpPr>
          <p:spPr bwMode="auto">
            <a:xfrm flipH="1">
              <a:off x="4080" y="1728"/>
              <a:ext cx="768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7577" name="Line 25"/>
            <p:cNvSpPr>
              <a:spLocks noChangeShapeType="1"/>
            </p:cNvSpPr>
            <p:nvPr/>
          </p:nvSpPr>
          <p:spPr bwMode="auto">
            <a:xfrm flipH="1">
              <a:off x="4080" y="2016"/>
              <a:ext cx="768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7578" name="Line 26"/>
            <p:cNvSpPr>
              <a:spLocks noChangeShapeType="1"/>
            </p:cNvSpPr>
            <p:nvPr/>
          </p:nvSpPr>
          <p:spPr bwMode="auto">
            <a:xfrm flipH="1">
              <a:off x="4080" y="2496"/>
              <a:ext cx="768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7579" name="Line 27"/>
            <p:cNvSpPr>
              <a:spLocks noChangeShapeType="1"/>
            </p:cNvSpPr>
            <p:nvPr/>
          </p:nvSpPr>
          <p:spPr bwMode="auto">
            <a:xfrm flipH="1">
              <a:off x="3984" y="3024"/>
              <a:ext cx="864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7580" name="Line 28"/>
            <p:cNvSpPr>
              <a:spLocks noChangeShapeType="1"/>
            </p:cNvSpPr>
            <p:nvPr/>
          </p:nvSpPr>
          <p:spPr bwMode="auto">
            <a:xfrm flipH="1">
              <a:off x="3792" y="3312"/>
              <a:ext cx="1056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7581" name="Line 29"/>
            <p:cNvSpPr>
              <a:spLocks noChangeShapeType="1"/>
            </p:cNvSpPr>
            <p:nvPr/>
          </p:nvSpPr>
          <p:spPr bwMode="auto">
            <a:xfrm flipH="1">
              <a:off x="3552" y="3696"/>
              <a:ext cx="1296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87582" name="Line 30"/>
            <p:cNvSpPr>
              <a:spLocks noChangeShapeType="1"/>
            </p:cNvSpPr>
            <p:nvPr/>
          </p:nvSpPr>
          <p:spPr bwMode="auto">
            <a:xfrm>
              <a:off x="4848" y="1440"/>
              <a:ext cx="0" cy="2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7583" name="Line 31"/>
            <p:cNvSpPr>
              <a:spLocks noChangeShapeType="1"/>
            </p:cNvSpPr>
            <p:nvPr/>
          </p:nvSpPr>
          <p:spPr bwMode="auto">
            <a:xfrm>
              <a:off x="4608" y="3360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7584" name="Line 32"/>
            <p:cNvSpPr>
              <a:spLocks noChangeShapeType="1"/>
            </p:cNvSpPr>
            <p:nvPr/>
          </p:nvSpPr>
          <p:spPr bwMode="auto">
            <a:xfrm>
              <a:off x="4656" y="2112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7585" name="Line 33"/>
            <p:cNvSpPr>
              <a:spLocks noChangeShapeType="1"/>
            </p:cNvSpPr>
            <p:nvPr/>
          </p:nvSpPr>
          <p:spPr bwMode="auto">
            <a:xfrm>
              <a:off x="4848" y="144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7586" name="Line 34"/>
            <p:cNvSpPr>
              <a:spLocks noChangeShapeType="1"/>
            </p:cNvSpPr>
            <p:nvPr/>
          </p:nvSpPr>
          <p:spPr bwMode="auto">
            <a:xfrm>
              <a:off x="5184" y="1440"/>
              <a:ext cx="33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7587" name="Line 35"/>
            <p:cNvSpPr>
              <a:spLocks noChangeShapeType="1"/>
            </p:cNvSpPr>
            <p:nvPr/>
          </p:nvSpPr>
          <p:spPr bwMode="auto">
            <a:xfrm>
              <a:off x="4848" y="398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7588" name="Line 36"/>
            <p:cNvSpPr>
              <a:spLocks noChangeShapeType="1"/>
            </p:cNvSpPr>
            <p:nvPr/>
          </p:nvSpPr>
          <p:spPr bwMode="auto">
            <a:xfrm>
              <a:off x="5184" y="3984"/>
              <a:ext cx="33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87589" name="Text Box 37"/>
            <p:cNvSpPr txBox="1">
              <a:spLocks noChangeArrowheads="1"/>
            </p:cNvSpPr>
            <p:nvPr/>
          </p:nvSpPr>
          <p:spPr bwMode="auto">
            <a:xfrm>
              <a:off x="4800" y="259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Control</a:t>
              </a:r>
            </a:p>
          </p:txBody>
        </p:sp>
      </p:grpSp>
      <p:sp>
        <p:nvSpPr>
          <p:cNvPr id="1687590" name="Rectangle 38"/>
          <p:cNvSpPr>
            <a:spLocks noChangeArrowheads="1"/>
          </p:cNvSpPr>
          <p:nvPr/>
        </p:nvSpPr>
        <p:spPr bwMode="auto">
          <a:xfrm>
            <a:off x="3352800" y="4191000"/>
            <a:ext cx="3232150" cy="2133600"/>
          </a:xfrm>
          <a:prstGeom prst="rect">
            <a:avLst/>
          </a:prstGeom>
          <a:solidFill>
            <a:srgbClr val="33996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7591" name="Rectangle 39"/>
          <p:cNvSpPr>
            <a:spLocks noChangeArrowheads="1"/>
          </p:cNvSpPr>
          <p:nvPr/>
        </p:nvSpPr>
        <p:spPr bwMode="auto">
          <a:xfrm>
            <a:off x="3609576" y="152400"/>
            <a:ext cx="1270797" cy="47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7000"/>
              </a:lnSpc>
            </a:pPr>
            <a:r>
              <a:rPr lang="en-US" sz="3200" b="1">
                <a:solidFill>
                  <a:schemeClr val="accent2"/>
                </a:solidFill>
              </a:rPr>
              <a:t>: (ALU)</a:t>
            </a:r>
          </a:p>
        </p:txBody>
      </p:sp>
    </p:spTree>
    <p:extLst>
      <p:ext uri="{BB962C8B-B14F-4D97-AF65-F5344CB8AC3E}">
        <p14:creationId xmlns:p14="http://schemas.microsoft.com/office/powerpoint/2010/main" val="3269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8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590" grpId="0" animBg="1"/>
      <p:bldP spid="168759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7244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ALU Design</a:t>
            </a:r>
          </a:p>
        </p:txBody>
      </p:sp>
      <p:sp>
        <p:nvSpPr>
          <p:cNvPr id="1704963" name="Rectangle 3"/>
          <p:cNvSpPr>
            <a:spLocks noChangeArrowheads="1"/>
          </p:cNvSpPr>
          <p:nvPr/>
        </p:nvSpPr>
        <p:spPr bwMode="auto">
          <a:xfrm>
            <a:off x="1524000" y="1447800"/>
            <a:ext cx="5638800" cy="365760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04965" name="Group 5"/>
          <p:cNvGrpSpPr>
            <a:grpSpLocks/>
          </p:cNvGrpSpPr>
          <p:nvPr/>
        </p:nvGrpSpPr>
        <p:grpSpPr bwMode="auto">
          <a:xfrm>
            <a:off x="4114800" y="4953000"/>
            <a:ext cx="533400" cy="838200"/>
            <a:chOff x="3216" y="816"/>
            <a:chExt cx="336" cy="2208"/>
          </a:xfrm>
        </p:grpSpPr>
        <p:sp>
          <p:nvSpPr>
            <p:cNvPr id="1704966" name="Line 6"/>
            <p:cNvSpPr>
              <a:spLocks noChangeShapeType="1"/>
            </p:cNvSpPr>
            <p:nvPr/>
          </p:nvSpPr>
          <p:spPr bwMode="auto">
            <a:xfrm>
              <a:off x="3264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4967" name="Line 7"/>
            <p:cNvSpPr>
              <a:spLocks noChangeShapeType="1"/>
            </p:cNvSpPr>
            <p:nvPr/>
          </p:nvSpPr>
          <p:spPr bwMode="auto">
            <a:xfrm>
              <a:off x="3312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4968" name="Line 8"/>
            <p:cNvSpPr>
              <a:spLocks noChangeShapeType="1"/>
            </p:cNvSpPr>
            <p:nvPr/>
          </p:nvSpPr>
          <p:spPr bwMode="auto">
            <a:xfrm>
              <a:off x="3360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4969" name="Line 9"/>
            <p:cNvSpPr>
              <a:spLocks noChangeShapeType="1"/>
            </p:cNvSpPr>
            <p:nvPr/>
          </p:nvSpPr>
          <p:spPr bwMode="auto">
            <a:xfrm>
              <a:off x="3408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4970" name="Line 10"/>
            <p:cNvSpPr>
              <a:spLocks noChangeShapeType="1"/>
            </p:cNvSpPr>
            <p:nvPr/>
          </p:nvSpPr>
          <p:spPr bwMode="auto">
            <a:xfrm>
              <a:off x="3456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4971" name="Line 11"/>
            <p:cNvSpPr>
              <a:spLocks noChangeShapeType="1"/>
            </p:cNvSpPr>
            <p:nvPr/>
          </p:nvSpPr>
          <p:spPr bwMode="auto">
            <a:xfrm>
              <a:off x="3504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4972" name="Line 12"/>
            <p:cNvSpPr>
              <a:spLocks noChangeShapeType="1"/>
            </p:cNvSpPr>
            <p:nvPr/>
          </p:nvSpPr>
          <p:spPr bwMode="auto">
            <a:xfrm>
              <a:off x="3552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4973" name="Line 13"/>
            <p:cNvSpPr>
              <a:spLocks noChangeShapeType="1"/>
            </p:cNvSpPr>
            <p:nvPr/>
          </p:nvSpPr>
          <p:spPr bwMode="auto">
            <a:xfrm>
              <a:off x="3216" y="816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05026" name="Line 66"/>
          <p:cNvSpPr>
            <a:spLocks noChangeShapeType="1"/>
          </p:cNvSpPr>
          <p:nvPr/>
        </p:nvSpPr>
        <p:spPr bwMode="auto">
          <a:xfrm rot="5400000" flipV="1">
            <a:off x="7696200" y="1981200"/>
            <a:ext cx="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5027" name="Line 67"/>
          <p:cNvSpPr>
            <a:spLocks noChangeShapeType="1"/>
          </p:cNvSpPr>
          <p:nvPr/>
        </p:nvSpPr>
        <p:spPr bwMode="auto">
          <a:xfrm rot="5400000" flipV="1">
            <a:off x="7696200" y="1295400"/>
            <a:ext cx="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705028" name="Group 68"/>
          <p:cNvGrpSpPr>
            <a:grpSpLocks/>
          </p:cNvGrpSpPr>
          <p:nvPr/>
        </p:nvGrpSpPr>
        <p:grpSpPr bwMode="auto">
          <a:xfrm>
            <a:off x="2286000" y="1143000"/>
            <a:ext cx="533400" cy="457200"/>
            <a:chOff x="2496" y="1392"/>
            <a:chExt cx="336" cy="1632"/>
          </a:xfrm>
        </p:grpSpPr>
        <p:sp>
          <p:nvSpPr>
            <p:cNvPr id="1705029" name="Line 69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30" name="Line 70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31" name="Line 71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32" name="Line 72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33" name="Line 73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34" name="Line 74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35" name="Line 75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36" name="Line 76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05039" name="Text Box 79"/>
          <p:cNvSpPr txBox="1">
            <a:spLocks noChangeArrowheads="1"/>
          </p:cNvSpPr>
          <p:nvPr/>
        </p:nvSpPr>
        <p:spPr bwMode="auto">
          <a:xfrm>
            <a:off x="7467600" y="137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05052" name="Text Box 92"/>
          <p:cNvSpPr txBox="1">
            <a:spLocks noChangeArrowheads="1"/>
          </p:cNvSpPr>
          <p:nvPr/>
        </p:nvSpPr>
        <p:spPr bwMode="auto">
          <a:xfrm>
            <a:off x="1981200" y="685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s1_bus</a:t>
            </a:r>
          </a:p>
        </p:txBody>
      </p:sp>
      <p:sp>
        <p:nvSpPr>
          <p:cNvPr id="1705053" name="Text Box 93"/>
          <p:cNvSpPr txBox="1">
            <a:spLocks noChangeArrowheads="1"/>
          </p:cNvSpPr>
          <p:nvPr/>
        </p:nvSpPr>
        <p:spPr bwMode="auto">
          <a:xfrm>
            <a:off x="3505200" y="5791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dest_bus</a:t>
            </a:r>
          </a:p>
        </p:txBody>
      </p:sp>
      <p:sp>
        <p:nvSpPr>
          <p:cNvPr id="1705059" name="Rectangle 99"/>
          <p:cNvSpPr>
            <a:spLocks noChangeArrowheads="1"/>
          </p:cNvSpPr>
          <p:nvPr/>
        </p:nvSpPr>
        <p:spPr bwMode="auto">
          <a:xfrm>
            <a:off x="2209800" y="2667000"/>
            <a:ext cx="1752600" cy="1447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Add/Sub</a:t>
            </a:r>
          </a:p>
        </p:txBody>
      </p:sp>
      <p:grpSp>
        <p:nvGrpSpPr>
          <p:cNvPr id="1705060" name="Group 100"/>
          <p:cNvGrpSpPr>
            <a:grpSpLocks/>
          </p:cNvGrpSpPr>
          <p:nvPr/>
        </p:nvGrpSpPr>
        <p:grpSpPr bwMode="auto">
          <a:xfrm>
            <a:off x="2286000" y="2438400"/>
            <a:ext cx="533400" cy="228600"/>
            <a:chOff x="2496" y="1392"/>
            <a:chExt cx="336" cy="1632"/>
          </a:xfrm>
        </p:grpSpPr>
        <p:sp>
          <p:nvSpPr>
            <p:cNvPr id="1705061" name="Line 101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62" name="Line 102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63" name="Line 103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64" name="Line 104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65" name="Line 105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66" name="Line 106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67" name="Line 107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68" name="Line 108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05069" name="Group 109"/>
          <p:cNvGrpSpPr>
            <a:grpSpLocks/>
          </p:cNvGrpSpPr>
          <p:nvPr/>
        </p:nvGrpSpPr>
        <p:grpSpPr bwMode="auto">
          <a:xfrm>
            <a:off x="2819400" y="4114800"/>
            <a:ext cx="533400" cy="228600"/>
            <a:chOff x="2496" y="1392"/>
            <a:chExt cx="336" cy="1632"/>
          </a:xfrm>
        </p:grpSpPr>
        <p:sp>
          <p:nvSpPr>
            <p:cNvPr id="1705070" name="Line 110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71" name="Line 111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72" name="Line 112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73" name="Line 113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74" name="Line 114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75" name="Line 115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76" name="Line 116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77" name="Line 117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05078" name="Group 118"/>
          <p:cNvGrpSpPr>
            <a:grpSpLocks/>
          </p:cNvGrpSpPr>
          <p:nvPr/>
        </p:nvGrpSpPr>
        <p:grpSpPr bwMode="auto">
          <a:xfrm>
            <a:off x="3352800" y="2438400"/>
            <a:ext cx="533400" cy="228600"/>
            <a:chOff x="2496" y="1392"/>
            <a:chExt cx="336" cy="1632"/>
          </a:xfrm>
        </p:grpSpPr>
        <p:sp>
          <p:nvSpPr>
            <p:cNvPr id="1705079" name="Line 119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0" name="Line 120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1" name="Line 121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2" name="Line 122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3" name="Line 123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4" name="Line 124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5" name="Line 125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6" name="Line 126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05087" name="Group 127"/>
          <p:cNvGrpSpPr>
            <a:grpSpLocks/>
          </p:cNvGrpSpPr>
          <p:nvPr/>
        </p:nvGrpSpPr>
        <p:grpSpPr bwMode="auto">
          <a:xfrm>
            <a:off x="5943600" y="1143000"/>
            <a:ext cx="533400" cy="457200"/>
            <a:chOff x="2496" y="1392"/>
            <a:chExt cx="336" cy="1632"/>
          </a:xfrm>
        </p:grpSpPr>
        <p:sp>
          <p:nvSpPr>
            <p:cNvPr id="1705088" name="Line 128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89" name="Line 129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90" name="Line 130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91" name="Line 131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92" name="Line 132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93" name="Line 133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94" name="Line 134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095" name="Line 135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05096" name="Text Box 136"/>
          <p:cNvSpPr txBox="1">
            <a:spLocks noChangeArrowheads="1"/>
          </p:cNvSpPr>
          <p:nvPr/>
        </p:nvSpPr>
        <p:spPr bwMode="auto">
          <a:xfrm>
            <a:off x="5562600" y="685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s2_bus</a:t>
            </a:r>
          </a:p>
        </p:txBody>
      </p:sp>
      <p:sp>
        <p:nvSpPr>
          <p:cNvPr id="1705098" name="Rectangle 138"/>
          <p:cNvSpPr>
            <a:spLocks noChangeArrowheads="1"/>
          </p:cNvSpPr>
          <p:nvPr/>
        </p:nvSpPr>
        <p:spPr bwMode="auto">
          <a:xfrm>
            <a:off x="4800600" y="2667000"/>
            <a:ext cx="1752600" cy="1447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Shift/Logic</a:t>
            </a:r>
          </a:p>
        </p:txBody>
      </p:sp>
      <p:grpSp>
        <p:nvGrpSpPr>
          <p:cNvPr id="1705099" name="Group 139"/>
          <p:cNvGrpSpPr>
            <a:grpSpLocks/>
          </p:cNvGrpSpPr>
          <p:nvPr/>
        </p:nvGrpSpPr>
        <p:grpSpPr bwMode="auto">
          <a:xfrm>
            <a:off x="4876800" y="2438400"/>
            <a:ext cx="533400" cy="228600"/>
            <a:chOff x="2496" y="1392"/>
            <a:chExt cx="336" cy="1632"/>
          </a:xfrm>
        </p:grpSpPr>
        <p:sp>
          <p:nvSpPr>
            <p:cNvPr id="1705100" name="Line 140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01" name="Line 141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02" name="Line 142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03" name="Line 143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04" name="Line 144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05" name="Line 145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06" name="Line 146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07" name="Line 147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05108" name="Group 148"/>
          <p:cNvGrpSpPr>
            <a:grpSpLocks/>
          </p:cNvGrpSpPr>
          <p:nvPr/>
        </p:nvGrpSpPr>
        <p:grpSpPr bwMode="auto">
          <a:xfrm>
            <a:off x="5410200" y="4114800"/>
            <a:ext cx="533400" cy="228600"/>
            <a:chOff x="2496" y="1392"/>
            <a:chExt cx="336" cy="1632"/>
          </a:xfrm>
        </p:grpSpPr>
        <p:sp>
          <p:nvSpPr>
            <p:cNvPr id="1705109" name="Line 149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0" name="Line 150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1" name="Line 151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2" name="Line 152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3" name="Line 153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4" name="Line 154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5" name="Line 155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6" name="Line 156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05117" name="Group 157"/>
          <p:cNvGrpSpPr>
            <a:grpSpLocks/>
          </p:cNvGrpSpPr>
          <p:nvPr/>
        </p:nvGrpSpPr>
        <p:grpSpPr bwMode="auto">
          <a:xfrm>
            <a:off x="5943600" y="2438400"/>
            <a:ext cx="533400" cy="228600"/>
            <a:chOff x="2496" y="1392"/>
            <a:chExt cx="336" cy="1632"/>
          </a:xfrm>
        </p:grpSpPr>
        <p:sp>
          <p:nvSpPr>
            <p:cNvPr id="1705118" name="Line 158"/>
            <p:cNvSpPr>
              <a:spLocks noChangeShapeType="1"/>
            </p:cNvSpPr>
            <p:nvPr/>
          </p:nvSpPr>
          <p:spPr bwMode="auto">
            <a:xfrm>
              <a:off x="254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19" name="Line 159"/>
            <p:cNvSpPr>
              <a:spLocks noChangeShapeType="1"/>
            </p:cNvSpPr>
            <p:nvPr/>
          </p:nvSpPr>
          <p:spPr bwMode="auto">
            <a:xfrm>
              <a:off x="259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20" name="Line 160"/>
            <p:cNvSpPr>
              <a:spLocks noChangeShapeType="1"/>
            </p:cNvSpPr>
            <p:nvPr/>
          </p:nvSpPr>
          <p:spPr bwMode="auto">
            <a:xfrm>
              <a:off x="2640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21" name="Line 161"/>
            <p:cNvSpPr>
              <a:spLocks noChangeShapeType="1"/>
            </p:cNvSpPr>
            <p:nvPr/>
          </p:nvSpPr>
          <p:spPr bwMode="auto">
            <a:xfrm>
              <a:off x="2688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22" name="Line 162"/>
            <p:cNvSpPr>
              <a:spLocks noChangeShapeType="1"/>
            </p:cNvSpPr>
            <p:nvPr/>
          </p:nvSpPr>
          <p:spPr bwMode="auto">
            <a:xfrm>
              <a:off x="273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23" name="Line 163"/>
            <p:cNvSpPr>
              <a:spLocks noChangeShapeType="1"/>
            </p:cNvSpPr>
            <p:nvPr/>
          </p:nvSpPr>
          <p:spPr bwMode="auto">
            <a:xfrm>
              <a:off x="2784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24" name="Line 164"/>
            <p:cNvSpPr>
              <a:spLocks noChangeShapeType="1"/>
            </p:cNvSpPr>
            <p:nvPr/>
          </p:nvSpPr>
          <p:spPr bwMode="auto">
            <a:xfrm>
              <a:off x="2832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5125" name="Line 165"/>
            <p:cNvSpPr>
              <a:spLocks noChangeShapeType="1"/>
            </p:cNvSpPr>
            <p:nvPr/>
          </p:nvSpPr>
          <p:spPr bwMode="auto">
            <a:xfrm>
              <a:off x="2496" y="139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05126" name="Rectangle 166"/>
          <p:cNvSpPr>
            <a:spLocks noChangeArrowheads="1"/>
          </p:cNvSpPr>
          <p:nvPr/>
        </p:nvSpPr>
        <p:spPr bwMode="auto">
          <a:xfrm>
            <a:off x="2590800" y="4343400"/>
            <a:ext cx="3505200" cy="609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5127" name="Text Box 167"/>
          <p:cNvSpPr txBox="1">
            <a:spLocks noChangeArrowheads="1"/>
          </p:cNvSpPr>
          <p:nvPr/>
        </p:nvSpPr>
        <p:spPr bwMode="auto">
          <a:xfrm>
            <a:off x="3324225" y="4408488"/>
            <a:ext cx="2162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16 to 8 MUX</a:t>
            </a:r>
          </a:p>
        </p:txBody>
      </p:sp>
      <p:sp>
        <p:nvSpPr>
          <p:cNvPr id="1705128" name="Line 168"/>
          <p:cNvSpPr>
            <a:spLocks noChangeShapeType="1"/>
          </p:cNvSpPr>
          <p:nvPr/>
        </p:nvSpPr>
        <p:spPr bwMode="auto">
          <a:xfrm rot="5400000" flipV="1">
            <a:off x="7696200" y="1447800"/>
            <a:ext cx="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5129" name="Line 169"/>
          <p:cNvSpPr>
            <a:spLocks noChangeShapeType="1"/>
          </p:cNvSpPr>
          <p:nvPr/>
        </p:nvSpPr>
        <p:spPr bwMode="auto">
          <a:xfrm>
            <a:off x="7772400" y="2209800"/>
            <a:ext cx="0" cy="381000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130" name="Line 170"/>
          <p:cNvSpPr>
            <a:spLocks noChangeShapeType="1"/>
          </p:cNvSpPr>
          <p:nvPr/>
        </p:nvSpPr>
        <p:spPr bwMode="auto">
          <a:xfrm rot="5400000" flipV="1">
            <a:off x="6705600" y="29718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5131" name="Line 171"/>
          <p:cNvSpPr>
            <a:spLocks noChangeShapeType="1"/>
          </p:cNvSpPr>
          <p:nvPr/>
        </p:nvSpPr>
        <p:spPr bwMode="auto">
          <a:xfrm rot="5400000" flipV="1">
            <a:off x="6705600" y="30480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5132" name="Line 172"/>
          <p:cNvSpPr>
            <a:spLocks noChangeShapeType="1"/>
          </p:cNvSpPr>
          <p:nvPr/>
        </p:nvSpPr>
        <p:spPr bwMode="auto">
          <a:xfrm rot="5400000" flipV="1">
            <a:off x="6705600" y="31242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5133" name="Line 173"/>
          <p:cNvSpPr>
            <a:spLocks noChangeShapeType="1"/>
          </p:cNvSpPr>
          <p:nvPr/>
        </p:nvSpPr>
        <p:spPr bwMode="auto">
          <a:xfrm rot="5400000" flipV="1">
            <a:off x="4114800" y="29718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5134" name="Line 174"/>
          <p:cNvSpPr>
            <a:spLocks noChangeShapeType="1"/>
          </p:cNvSpPr>
          <p:nvPr/>
        </p:nvSpPr>
        <p:spPr bwMode="auto">
          <a:xfrm rot="5400000" flipV="1">
            <a:off x="4114800" y="30480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5136" name="Line 176"/>
          <p:cNvSpPr>
            <a:spLocks noChangeShapeType="1"/>
          </p:cNvSpPr>
          <p:nvPr/>
        </p:nvSpPr>
        <p:spPr bwMode="auto">
          <a:xfrm>
            <a:off x="2514600" y="1676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137" name="Line 177"/>
          <p:cNvSpPr>
            <a:spLocks noChangeShapeType="1"/>
          </p:cNvSpPr>
          <p:nvPr/>
        </p:nvSpPr>
        <p:spPr bwMode="auto">
          <a:xfrm>
            <a:off x="2590800" y="1676400"/>
            <a:ext cx="2590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138" name="Line 178"/>
          <p:cNvSpPr>
            <a:spLocks noChangeShapeType="1"/>
          </p:cNvSpPr>
          <p:nvPr/>
        </p:nvSpPr>
        <p:spPr bwMode="auto">
          <a:xfrm>
            <a:off x="6248400" y="1676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139" name="Line 179"/>
          <p:cNvSpPr>
            <a:spLocks noChangeShapeType="1"/>
          </p:cNvSpPr>
          <p:nvPr/>
        </p:nvSpPr>
        <p:spPr bwMode="auto">
          <a:xfrm flipH="1">
            <a:off x="3657600" y="1676400"/>
            <a:ext cx="25146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73"/>
          <p:cNvSpPr>
            <a:spLocks noChangeShapeType="1"/>
          </p:cNvSpPr>
          <p:nvPr/>
        </p:nvSpPr>
        <p:spPr bwMode="auto">
          <a:xfrm rot="5400000" flipV="1">
            <a:off x="6248400" y="44196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52400"/>
            <a:ext cx="7162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about the Control?</a:t>
            </a:r>
          </a:p>
        </p:txBody>
      </p:sp>
      <p:sp>
        <p:nvSpPr>
          <p:cNvPr id="1702915" name="Text Box 3"/>
          <p:cNvSpPr txBox="1">
            <a:spLocks noChangeArrowheads="1"/>
          </p:cNvSpPr>
          <p:nvPr/>
        </p:nvSpPr>
        <p:spPr bwMode="auto">
          <a:xfrm>
            <a:off x="322263" y="2932113"/>
            <a:ext cx="270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Register File</a:t>
            </a:r>
          </a:p>
        </p:txBody>
      </p:sp>
      <p:grpSp>
        <p:nvGrpSpPr>
          <p:cNvPr id="1702916" name="Group 4"/>
          <p:cNvGrpSpPr>
            <a:grpSpLocks/>
          </p:cNvGrpSpPr>
          <p:nvPr/>
        </p:nvGrpSpPr>
        <p:grpSpPr bwMode="auto">
          <a:xfrm>
            <a:off x="685800" y="2457450"/>
            <a:ext cx="1981200" cy="2711450"/>
            <a:chOff x="432" y="1196"/>
            <a:chExt cx="1248" cy="1848"/>
          </a:xfrm>
        </p:grpSpPr>
        <p:grpSp>
          <p:nvGrpSpPr>
            <p:cNvPr id="1702917" name="Group 5"/>
            <p:cNvGrpSpPr>
              <a:grpSpLocks/>
            </p:cNvGrpSpPr>
            <p:nvPr/>
          </p:nvGrpSpPr>
          <p:grpSpPr bwMode="auto">
            <a:xfrm>
              <a:off x="462" y="2266"/>
              <a:ext cx="1218" cy="778"/>
              <a:chOff x="1238" y="1440"/>
              <a:chExt cx="1690" cy="672"/>
            </a:xfrm>
          </p:grpSpPr>
          <p:sp>
            <p:nvSpPr>
              <p:cNvPr id="1702918" name="Line 6"/>
              <p:cNvSpPr>
                <a:spLocks noChangeShapeType="1"/>
              </p:cNvSpPr>
              <p:nvPr/>
            </p:nvSpPr>
            <p:spPr bwMode="auto">
              <a:xfrm>
                <a:off x="1238" y="1450"/>
                <a:ext cx="672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2919" name="Line 7"/>
              <p:cNvSpPr>
                <a:spLocks noChangeShapeType="1"/>
              </p:cNvSpPr>
              <p:nvPr/>
            </p:nvSpPr>
            <p:spPr bwMode="auto">
              <a:xfrm>
                <a:off x="2256" y="1458"/>
                <a:ext cx="672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2920" name="Line 8"/>
              <p:cNvSpPr>
                <a:spLocks noChangeShapeType="1"/>
              </p:cNvSpPr>
              <p:nvPr/>
            </p:nvSpPr>
            <p:spPr bwMode="auto">
              <a:xfrm>
                <a:off x="1708" y="2102"/>
                <a:ext cx="72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2921" name="Line 9"/>
              <p:cNvSpPr>
                <a:spLocks noChangeShapeType="1"/>
              </p:cNvSpPr>
              <p:nvPr/>
            </p:nvSpPr>
            <p:spPr bwMode="auto">
              <a:xfrm flipH="1" flipV="1">
                <a:off x="1248" y="1440"/>
                <a:ext cx="480" cy="67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2922" name="Line 10"/>
              <p:cNvSpPr>
                <a:spLocks noChangeShapeType="1"/>
              </p:cNvSpPr>
              <p:nvPr/>
            </p:nvSpPr>
            <p:spPr bwMode="auto">
              <a:xfrm flipH="1">
                <a:off x="2400" y="1440"/>
                <a:ext cx="528" cy="67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2923" name="Line 11"/>
              <p:cNvSpPr>
                <a:spLocks noChangeShapeType="1"/>
              </p:cNvSpPr>
              <p:nvPr/>
            </p:nvSpPr>
            <p:spPr bwMode="auto">
              <a:xfrm>
                <a:off x="1872" y="1440"/>
                <a:ext cx="192" cy="28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2924" name="Line 12"/>
              <p:cNvSpPr>
                <a:spLocks noChangeShapeType="1"/>
              </p:cNvSpPr>
              <p:nvPr/>
            </p:nvSpPr>
            <p:spPr bwMode="auto">
              <a:xfrm flipV="1">
                <a:off x="2064" y="1440"/>
                <a:ext cx="192" cy="28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702925" name="Rectangle 13"/>
            <p:cNvSpPr>
              <a:spLocks noChangeArrowheads="1"/>
            </p:cNvSpPr>
            <p:nvPr/>
          </p:nvSpPr>
          <p:spPr bwMode="auto">
            <a:xfrm>
              <a:off x="521" y="1838"/>
              <a:ext cx="476" cy="195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702926" name="Rectangle 14"/>
            <p:cNvSpPr>
              <a:spLocks noChangeArrowheads="1"/>
            </p:cNvSpPr>
            <p:nvPr/>
          </p:nvSpPr>
          <p:spPr bwMode="auto">
            <a:xfrm>
              <a:off x="432" y="1216"/>
              <a:ext cx="1218" cy="895"/>
            </a:xfrm>
            <a:prstGeom prst="rect">
              <a:avLst/>
            </a:prstGeom>
            <a:noFill/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2927" name="Line 15"/>
            <p:cNvSpPr>
              <a:spLocks noChangeShapeType="1"/>
            </p:cNvSpPr>
            <p:nvPr/>
          </p:nvSpPr>
          <p:spPr bwMode="auto">
            <a:xfrm>
              <a:off x="729" y="2095"/>
              <a:ext cx="1" cy="19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02928" name="Line 16"/>
            <p:cNvSpPr>
              <a:spLocks noChangeShapeType="1"/>
            </p:cNvSpPr>
            <p:nvPr/>
          </p:nvSpPr>
          <p:spPr bwMode="auto">
            <a:xfrm>
              <a:off x="1383" y="2096"/>
              <a:ext cx="1" cy="19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1702929" name="AutoShape 17"/>
            <p:cNvCxnSpPr>
              <a:cxnSpLocks noChangeShapeType="1"/>
              <a:endCxn id="1702926" idx="0"/>
            </p:cNvCxnSpPr>
            <p:nvPr/>
          </p:nvCxnSpPr>
          <p:spPr bwMode="auto">
            <a:xfrm rot="16200000">
              <a:off x="108" y="2104"/>
              <a:ext cx="1841" cy="25"/>
            </a:xfrm>
            <a:prstGeom prst="bentConnector5">
              <a:avLst>
                <a:gd name="adj1" fmla="val -13583"/>
                <a:gd name="adj2" fmla="val 3112000"/>
                <a:gd name="adj3" fmla="val 114662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02930" name="Text Box 18"/>
            <p:cNvSpPr txBox="1">
              <a:spLocks noChangeArrowheads="1"/>
            </p:cNvSpPr>
            <p:nvPr/>
          </p:nvSpPr>
          <p:spPr bwMode="auto">
            <a:xfrm>
              <a:off x="480" y="2624"/>
              <a:ext cx="11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ALU</a:t>
              </a:r>
            </a:p>
          </p:txBody>
        </p:sp>
        <p:sp>
          <p:nvSpPr>
            <p:cNvPr id="1702931" name="Rectangle 19"/>
            <p:cNvSpPr>
              <a:spLocks noChangeArrowheads="1"/>
            </p:cNvSpPr>
            <p:nvPr/>
          </p:nvSpPr>
          <p:spPr bwMode="auto">
            <a:xfrm>
              <a:off x="1115" y="1838"/>
              <a:ext cx="476" cy="195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702932" name="Rectangle 20"/>
            <p:cNvSpPr>
              <a:spLocks noChangeArrowheads="1"/>
            </p:cNvSpPr>
            <p:nvPr/>
          </p:nvSpPr>
          <p:spPr bwMode="auto">
            <a:xfrm>
              <a:off x="821" y="1294"/>
              <a:ext cx="475" cy="194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1702933" name="Rectangle 21"/>
          <p:cNvSpPr>
            <a:spLocks noChangeArrowheads="1"/>
          </p:cNvSpPr>
          <p:nvPr/>
        </p:nvSpPr>
        <p:spPr bwMode="auto">
          <a:xfrm>
            <a:off x="381000" y="1858963"/>
            <a:ext cx="2743200" cy="387350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02934" name="Text Box 22"/>
          <p:cNvSpPr txBox="1">
            <a:spLocks noChangeArrowheads="1"/>
          </p:cNvSpPr>
          <p:nvPr/>
        </p:nvSpPr>
        <p:spPr bwMode="auto">
          <a:xfrm>
            <a:off x="381000" y="136525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Datapath</a:t>
            </a:r>
          </a:p>
        </p:txBody>
      </p:sp>
      <p:sp>
        <p:nvSpPr>
          <p:cNvPr id="1702935" name="Rectangle 23"/>
          <p:cNvSpPr>
            <a:spLocks noChangeArrowheads="1"/>
          </p:cNvSpPr>
          <p:nvPr/>
        </p:nvSpPr>
        <p:spPr bwMode="auto">
          <a:xfrm>
            <a:off x="3581400" y="2492375"/>
            <a:ext cx="2160588" cy="446088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1702936" name="Rectangle 24"/>
          <p:cNvSpPr>
            <a:spLocks noChangeArrowheads="1"/>
          </p:cNvSpPr>
          <p:nvPr/>
        </p:nvSpPr>
        <p:spPr bwMode="auto">
          <a:xfrm>
            <a:off x="3581400" y="1789113"/>
            <a:ext cx="2160588" cy="446087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1702937" name="Line 25"/>
          <p:cNvSpPr>
            <a:spLocks noChangeShapeType="1"/>
          </p:cNvSpPr>
          <p:nvPr/>
        </p:nvSpPr>
        <p:spPr bwMode="auto">
          <a:xfrm>
            <a:off x="4648200" y="2914650"/>
            <a:ext cx="0" cy="4238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02938" name="Line 26"/>
          <p:cNvSpPr>
            <a:spLocks noChangeShapeType="1"/>
          </p:cNvSpPr>
          <p:nvPr/>
        </p:nvSpPr>
        <p:spPr bwMode="auto">
          <a:xfrm flipH="1">
            <a:off x="3124200" y="5099050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02939" name="Line 27"/>
          <p:cNvSpPr>
            <a:spLocks noChangeShapeType="1"/>
          </p:cNvSpPr>
          <p:nvPr/>
        </p:nvSpPr>
        <p:spPr bwMode="auto">
          <a:xfrm flipH="1">
            <a:off x="3124200" y="4887913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02940" name="Line 28"/>
          <p:cNvSpPr>
            <a:spLocks noChangeShapeType="1"/>
          </p:cNvSpPr>
          <p:nvPr/>
        </p:nvSpPr>
        <p:spPr bwMode="auto">
          <a:xfrm flipH="1">
            <a:off x="3124200" y="4605338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02941" name="Line 29"/>
          <p:cNvSpPr>
            <a:spLocks noChangeShapeType="1"/>
          </p:cNvSpPr>
          <p:nvPr/>
        </p:nvSpPr>
        <p:spPr bwMode="auto">
          <a:xfrm flipH="1">
            <a:off x="3124200" y="4324350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02942" name="Line 30"/>
          <p:cNvSpPr>
            <a:spLocks noChangeShapeType="1"/>
          </p:cNvSpPr>
          <p:nvPr/>
        </p:nvSpPr>
        <p:spPr bwMode="auto">
          <a:xfrm flipH="1">
            <a:off x="3124200" y="4041775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02943" name="Line 31"/>
          <p:cNvSpPr>
            <a:spLocks noChangeShapeType="1"/>
          </p:cNvSpPr>
          <p:nvPr/>
        </p:nvSpPr>
        <p:spPr bwMode="auto">
          <a:xfrm flipH="1">
            <a:off x="3124200" y="3760788"/>
            <a:ext cx="457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02944" name="Rectangle 32"/>
          <p:cNvSpPr>
            <a:spLocks noChangeArrowheads="1"/>
          </p:cNvSpPr>
          <p:nvPr/>
        </p:nvSpPr>
        <p:spPr bwMode="auto">
          <a:xfrm>
            <a:off x="152400" y="1295400"/>
            <a:ext cx="5867400" cy="464820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02945" name="Text Box 33"/>
          <p:cNvSpPr txBox="1">
            <a:spLocks noChangeArrowheads="1"/>
          </p:cNvSpPr>
          <p:nvPr/>
        </p:nvSpPr>
        <p:spPr bwMode="auto">
          <a:xfrm>
            <a:off x="1600200" y="76200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CPU </a:t>
            </a:r>
          </a:p>
        </p:txBody>
      </p:sp>
      <p:grpSp>
        <p:nvGrpSpPr>
          <p:cNvPr id="1702946" name="Group 34"/>
          <p:cNvGrpSpPr>
            <a:grpSpLocks/>
          </p:cNvGrpSpPr>
          <p:nvPr/>
        </p:nvGrpSpPr>
        <p:grpSpPr bwMode="auto">
          <a:xfrm>
            <a:off x="7315200" y="1295400"/>
            <a:ext cx="1600200" cy="4648200"/>
            <a:chOff x="4272" y="816"/>
            <a:chExt cx="1344" cy="2928"/>
          </a:xfrm>
        </p:grpSpPr>
        <p:sp>
          <p:nvSpPr>
            <p:cNvPr id="1702947" name="Rectangle 35"/>
            <p:cNvSpPr>
              <a:spLocks noChangeArrowheads="1"/>
            </p:cNvSpPr>
            <p:nvPr/>
          </p:nvSpPr>
          <p:spPr bwMode="auto">
            <a:xfrm>
              <a:off x="4272" y="816"/>
              <a:ext cx="1344" cy="2928"/>
            </a:xfrm>
            <a:prstGeom prst="rect">
              <a:avLst/>
            </a:prstGeom>
            <a:solidFill>
              <a:srgbClr val="FFFFFF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02948" name="Line 36"/>
            <p:cNvSpPr>
              <a:spLocks noChangeShapeType="1"/>
            </p:cNvSpPr>
            <p:nvPr/>
          </p:nvSpPr>
          <p:spPr bwMode="auto">
            <a:xfrm flipH="1">
              <a:off x="4272" y="1104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49" name="Line 37"/>
            <p:cNvSpPr>
              <a:spLocks noChangeShapeType="1"/>
            </p:cNvSpPr>
            <p:nvPr/>
          </p:nvSpPr>
          <p:spPr bwMode="auto">
            <a:xfrm flipH="1">
              <a:off x="4272" y="1392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50" name="Line 38"/>
            <p:cNvSpPr>
              <a:spLocks noChangeShapeType="1"/>
            </p:cNvSpPr>
            <p:nvPr/>
          </p:nvSpPr>
          <p:spPr bwMode="auto">
            <a:xfrm flipH="1">
              <a:off x="4272" y="1680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51" name="Line 39"/>
            <p:cNvSpPr>
              <a:spLocks noChangeShapeType="1"/>
            </p:cNvSpPr>
            <p:nvPr/>
          </p:nvSpPr>
          <p:spPr bwMode="auto">
            <a:xfrm flipH="1">
              <a:off x="4272" y="1968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52" name="Line 40"/>
            <p:cNvSpPr>
              <a:spLocks noChangeShapeType="1"/>
            </p:cNvSpPr>
            <p:nvPr/>
          </p:nvSpPr>
          <p:spPr bwMode="auto">
            <a:xfrm flipH="1">
              <a:off x="4272" y="2256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53" name="Line 41"/>
            <p:cNvSpPr>
              <a:spLocks noChangeShapeType="1"/>
            </p:cNvSpPr>
            <p:nvPr/>
          </p:nvSpPr>
          <p:spPr bwMode="auto">
            <a:xfrm flipH="1">
              <a:off x="4272" y="2544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54" name="Line 42"/>
            <p:cNvSpPr>
              <a:spLocks noChangeShapeType="1"/>
            </p:cNvSpPr>
            <p:nvPr/>
          </p:nvSpPr>
          <p:spPr bwMode="auto">
            <a:xfrm flipH="1">
              <a:off x="4272" y="2832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55" name="Line 43"/>
            <p:cNvSpPr>
              <a:spLocks noChangeShapeType="1"/>
            </p:cNvSpPr>
            <p:nvPr/>
          </p:nvSpPr>
          <p:spPr bwMode="auto">
            <a:xfrm flipH="1">
              <a:off x="4272" y="3120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02956" name="Line 44"/>
            <p:cNvSpPr>
              <a:spLocks noChangeShapeType="1"/>
            </p:cNvSpPr>
            <p:nvPr/>
          </p:nvSpPr>
          <p:spPr bwMode="auto">
            <a:xfrm flipH="1">
              <a:off x="4272" y="3408"/>
              <a:ext cx="13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02957" name="Text Box 45"/>
          <p:cNvSpPr txBox="1">
            <a:spLocks noChangeArrowheads="1"/>
          </p:cNvSpPr>
          <p:nvPr/>
        </p:nvSpPr>
        <p:spPr bwMode="auto">
          <a:xfrm>
            <a:off x="7283450" y="762000"/>
            <a:ext cx="155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Memory </a:t>
            </a:r>
          </a:p>
        </p:txBody>
      </p:sp>
      <p:sp>
        <p:nvSpPr>
          <p:cNvPr id="1702958" name="Line 46"/>
          <p:cNvSpPr>
            <a:spLocks noChangeShapeType="1"/>
          </p:cNvSpPr>
          <p:nvPr/>
        </p:nvSpPr>
        <p:spPr bwMode="auto">
          <a:xfrm>
            <a:off x="6019800" y="2438400"/>
            <a:ext cx="1295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cxnSp>
        <p:nvCxnSpPr>
          <p:cNvPr id="1702959" name="AutoShape 47"/>
          <p:cNvCxnSpPr>
            <a:cxnSpLocks noChangeShapeType="1"/>
          </p:cNvCxnSpPr>
          <p:nvPr/>
        </p:nvCxnSpPr>
        <p:spPr bwMode="auto">
          <a:xfrm>
            <a:off x="6051550" y="4267200"/>
            <a:ext cx="1231900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02960" name="Text Box 48"/>
          <p:cNvSpPr txBox="1">
            <a:spLocks noChangeArrowheads="1"/>
          </p:cNvSpPr>
          <p:nvPr/>
        </p:nvSpPr>
        <p:spPr bwMode="auto">
          <a:xfrm>
            <a:off x="60960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702961" name="Text Box 49"/>
          <p:cNvSpPr txBox="1">
            <a:spLocks noChangeArrowheads="1"/>
          </p:cNvSpPr>
          <p:nvPr/>
        </p:nvSpPr>
        <p:spPr bwMode="auto">
          <a:xfrm>
            <a:off x="5867400" y="3733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1702962" name="Rectangle 50"/>
          <p:cNvSpPr>
            <a:spLocks noChangeArrowheads="1"/>
          </p:cNvSpPr>
          <p:nvPr/>
        </p:nvSpPr>
        <p:spPr bwMode="auto">
          <a:xfrm>
            <a:off x="3581400" y="3338513"/>
            <a:ext cx="2160588" cy="239395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Control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Unit</a:t>
            </a:r>
          </a:p>
        </p:txBody>
      </p:sp>
      <p:sp>
        <p:nvSpPr>
          <p:cNvPr id="1702963" name="Rectangle 51"/>
          <p:cNvSpPr>
            <a:spLocks noChangeArrowheads="1"/>
          </p:cNvSpPr>
          <p:nvPr/>
        </p:nvSpPr>
        <p:spPr bwMode="auto">
          <a:xfrm>
            <a:off x="3429000" y="3048000"/>
            <a:ext cx="2514600" cy="2819400"/>
          </a:xfrm>
          <a:prstGeom prst="rect">
            <a:avLst/>
          </a:prstGeom>
          <a:solidFill>
            <a:srgbClr val="33996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0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296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34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Control Unit</a:t>
            </a:r>
          </a:p>
        </p:txBody>
      </p:sp>
      <p:grpSp>
        <p:nvGrpSpPr>
          <p:cNvPr id="1703939" name="Group 3"/>
          <p:cNvGrpSpPr>
            <a:grpSpLocks/>
          </p:cNvGrpSpPr>
          <p:nvPr/>
        </p:nvGrpSpPr>
        <p:grpSpPr bwMode="auto">
          <a:xfrm>
            <a:off x="1752600" y="990600"/>
            <a:ext cx="5486400" cy="5181600"/>
            <a:chOff x="1296" y="624"/>
            <a:chExt cx="3456" cy="3264"/>
          </a:xfrm>
        </p:grpSpPr>
        <p:grpSp>
          <p:nvGrpSpPr>
            <p:cNvPr id="1703940" name="Group 4"/>
            <p:cNvGrpSpPr>
              <a:grpSpLocks/>
            </p:cNvGrpSpPr>
            <p:nvPr/>
          </p:nvGrpSpPr>
          <p:grpSpPr bwMode="auto">
            <a:xfrm>
              <a:off x="1296" y="624"/>
              <a:ext cx="3456" cy="3264"/>
              <a:chOff x="871" y="480"/>
              <a:chExt cx="4601" cy="3504"/>
            </a:xfrm>
          </p:grpSpPr>
          <p:pic>
            <p:nvPicPr>
              <p:cNvPr id="170394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" y="480"/>
                <a:ext cx="4601" cy="3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33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703942" name="Rectangle 6"/>
              <p:cNvSpPr>
                <a:spLocks noChangeArrowheads="1"/>
              </p:cNvSpPr>
              <p:nvPr/>
            </p:nvSpPr>
            <p:spPr bwMode="auto">
              <a:xfrm>
                <a:off x="2016" y="1344"/>
                <a:ext cx="182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33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03943" name="Text Box 7"/>
            <p:cNvSpPr txBox="1">
              <a:spLocks noChangeArrowheads="1"/>
            </p:cNvSpPr>
            <p:nvPr/>
          </p:nvSpPr>
          <p:spPr bwMode="auto">
            <a:xfrm>
              <a:off x="1680" y="1200"/>
              <a:ext cx="2064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Control Logic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9737"/>
            <a:ext cx="9067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FSM for addition in Load/Store Architecture</a:t>
            </a:r>
          </a:p>
        </p:txBody>
      </p:sp>
      <p:sp>
        <p:nvSpPr>
          <p:cNvPr id="1708036" name="Oval 4"/>
          <p:cNvSpPr>
            <a:spLocks noChangeArrowheads="1"/>
          </p:cNvSpPr>
          <p:nvPr/>
        </p:nvSpPr>
        <p:spPr bwMode="auto">
          <a:xfrm>
            <a:off x="2133600" y="2071687"/>
            <a:ext cx="12192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Fetch</a:t>
            </a:r>
          </a:p>
        </p:txBody>
      </p:sp>
      <p:sp>
        <p:nvSpPr>
          <p:cNvPr id="1708037" name="Oval 5"/>
          <p:cNvSpPr>
            <a:spLocks noChangeArrowheads="1"/>
          </p:cNvSpPr>
          <p:nvPr/>
        </p:nvSpPr>
        <p:spPr bwMode="auto">
          <a:xfrm>
            <a:off x="5257800" y="1995487"/>
            <a:ext cx="12192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Decode</a:t>
            </a:r>
          </a:p>
        </p:txBody>
      </p:sp>
      <p:sp>
        <p:nvSpPr>
          <p:cNvPr id="1708038" name="Oval 6"/>
          <p:cNvSpPr>
            <a:spLocks noChangeArrowheads="1"/>
          </p:cNvSpPr>
          <p:nvPr/>
        </p:nvSpPr>
        <p:spPr bwMode="auto">
          <a:xfrm>
            <a:off x="990600" y="4586287"/>
            <a:ext cx="21336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Store result</a:t>
            </a:r>
          </a:p>
        </p:txBody>
      </p:sp>
      <p:sp>
        <p:nvSpPr>
          <p:cNvPr id="1708039" name="Oval 7"/>
          <p:cNvSpPr>
            <a:spLocks noChangeArrowheads="1"/>
          </p:cNvSpPr>
          <p:nvPr/>
        </p:nvSpPr>
        <p:spPr bwMode="auto">
          <a:xfrm>
            <a:off x="4114800" y="4586287"/>
            <a:ext cx="19812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ALU Execute</a:t>
            </a:r>
          </a:p>
        </p:txBody>
      </p:sp>
      <p:sp>
        <p:nvSpPr>
          <p:cNvPr id="1708040" name="Line 8"/>
          <p:cNvSpPr>
            <a:spLocks noChangeShapeType="1"/>
          </p:cNvSpPr>
          <p:nvPr/>
        </p:nvSpPr>
        <p:spPr bwMode="auto">
          <a:xfrm>
            <a:off x="3505200" y="2452687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708041" name="Line 9"/>
          <p:cNvSpPr>
            <a:spLocks noChangeShapeType="1"/>
          </p:cNvSpPr>
          <p:nvPr/>
        </p:nvSpPr>
        <p:spPr bwMode="auto">
          <a:xfrm flipH="1">
            <a:off x="3124200" y="5195887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708046" name="Line 14"/>
          <p:cNvSpPr>
            <a:spLocks noChangeShapeType="1"/>
          </p:cNvSpPr>
          <p:nvPr/>
        </p:nvSpPr>
        <p:spPr bwMode="auto">
          <a:xfrm flipH="1">
            <a:off x="5105400" y="2681287"/>
            <a:ext cx="4572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708057" name="Oval 25"/>
          <p:cNvSpPr>
            <a:spLocks noChangeArrowheads="1"/>
          </p:cNvSpPr>
          <p:nvPr/>
        </p:nvSpPr>
        <p:spPr bwMode="auto">
          <a:xfrm>
            <a:off x="2057400" y="1995487"/>
            <a:ext cx="1371600" cy="914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08060" name="Text Box 28"/>
          <p:cNvSpPr txBox="1">
            <a:spLocks noChangeArrowheads="1"/>
          </p:cNvSpPr>
          <p:nvPr/>
        </p:nvSpPr>
        <p:spPr bwMode="auto">
          <a:xfrm>
            <a:off x="609600" y="5881687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Store result in R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08069" name="Text Box 37"/>
          <p:cNvSpPr txBox="1">
            <a:spLocks noChangeArrowheads="1"/>
          </p:cNvSpPr>
          <p:nvPr/>
        </p:nvSpPr>
        <p:spPr bwMode="auto">
          <a:xfrm>
            <a:off x="5410200" y="3290887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Send signal to ALU to perform addition</a:t>
            </a:r>
          </a:p>
        </p:txBody>
      </p:sp>
      <p:sp>
        <p:nvSpPr>
          <p:cNvPr id="1708070" name="Text Box 38"/>
          <p:cNvSpPr txBox="1">
            <a:spLocks noChangeArrowheads="1"/>
          </p:cNvSpPr>
          <p:nvPr/>
        </p:nvSpPr>
        <p:spPr bwMode="auto">
          <a:xfrm>
            <a:off x="1371600" y="1462087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Fetch Instruction (Add R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, R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n-US" sz="18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08071" name="Text Box 39"/>
          <p:cNvSpPr txBox="1">
            <a:spLocks noChangeArrowheads="1"/>
          </p:cNvSpPr>
          <p:nvPr/>
        </p:nvSpPr>
        <p:spPr bwMode="auto">
          <a:xfrm>
            <a:off x="4953000" y="1538287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Registers R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and R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08072" name="Line 40"/>
          <p:cNvSpPr>
            <a:spLocks noChangeShapeType="1"/>
          </p:cNvSpPr>
          <p:nvPr/>
        </p:nvSpPr>
        <p:spPr bwMode="auto">
          <a:xfrm flipV="1">
            <a:off x="2057400" y="2909887"/>
            <a:ext cx="533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708073" name="Text Box 41"/>
          <p:cNvSpPr txBox="1">
            <a:spLocks noChangeArrowheads="1"/>
          </p:cNvSpPr>
          <p:nvPr/>
        </p:nvSpPr>
        <p:spPr bwMode="auto">
          <a:xfrm>
            <a:off x="152400" y="3519487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Fetch next instruction</a:t>
            </a:r>
            <a:endParaRPr lang="en-US" sz="18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8040" grpId="0" animBg="1"/>
      <p:bldP spid="1708041" grpId="0" animBg="1"/>
      <p:bldP spid="1708046" grpId="0" animBg="1"/>
      <p:bldP spid="1708057" grpId="0" animBg="1"/>
      <p:bldP spid="17080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Single Cycle to Superscalar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874837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Intel Pentium4 (2003) </a:t>
            </a:r>
          </a:p>
          <a:p>
            <a:r>
              <a:rPr lang="en-US" dirty="0" smtClean="0"/>
              <a:t>Application</a:t>
            </a:r>
            <a:r>
              <a:rPr lang="en-US" dirty="0"/>
              <a:t>: desktop/server </a:t>
            </a:r>
          </a:p>
          <a:p>
            <a:r>
              <a:rPr lang="en-US" dirty="0" smtClean="0"/>
              <a:t>Technology</a:t>
            </a:r>
            <a:r>
              <a:rPr lang="en-US" dirty="0"/>
              <a:t>: 90nm (1/100x) </a:t>
            </a:r>
          </a:p>
          <a:p>
            <a:r>
              <a:rPr lang="en-US" dirty="0" smtClean="0"/>
              <a:t>55M </a:t>
            </a:r>
            <a:r>
              <a:rPr lang="en-US" dirty="0"/>
              <a:t>transistors (20,000x) </a:t>
            </a:r>
          </a:p>
          <a:p>
            <a:r>
              <a:rPr lang="en-US" dirty="0" smtClean="0"/>
              <a:t>101 </a:t>
            </a:r>
            <a:r>
              <a:rPr lang="en-US" dirty="0"/>
              <a:t>mm2 </a:t>
            </a:r>
            <a:r>
              <a:rPr lang="en-US" dirty="0" smtClean="0"/>
              <a:t>(</a:t>
            </a:r>
            <a:r>
              <a:rPr lang="en-US" dirty="0"/>
              <a:t>10x) </a:t>
            </a:r>
          </a:p>
          <a:p>
            <a:r>
              <a:rPr lang="en-US" dirty="0" smtClean="0"/>
              <a:t>3.4 </a:t>
            </a:r>
            <a:r>
              <a:rPr lang="en-US" dirty="0"/>
              <a:t>GHz (10,000x) </a:t>
            </a:r>
          </a:p>
          <a:p>
            <a:r>
              <a:rPr lang="en-US" dirty="0" smtClean="0"/>
              <a:t>1.2 </a:t>
            </a:r>
            <a:r>
              <a:rPr lang="en-US" dirty="0"/>
              <a:t>Volts (1/10x) </a:t>
            </a:r>
          </a:p>
          <a:p>
            <a:r>
              <a:rPr lang="en-US" dirty="0" smtClean="0"/>
              <a:t>32/64-bit </a:t>
            </a:r>
            <a:r>
              <a:rPr lang="en-US" dirty="0"/>
              <a:t>data (16x) </a:t>
            </a:r>
          </a:p>
          <a:p>
            <a:r>
              <a:rPr lang="en-US" dirty="0" smtClean="0"/>
              <a:t>22-stage </a:t>
            </a:r>
            <a:r>
              <a:rPr lang="en-US" dirty="0"/>
              <a:t>pipelined </a:t>
            </a:r>
            <a:r>
              <a:rPr lang="en-US" dirty="0" err="1"/>
              <a:t>datapath</a:t>
            </a:r>
            <a:r>
              <a:rPr lang="en-US" dirty="0"/>
              <a:t> </a:t>
            </a:r>
          </a:p>
          <a:p>
            <a:r>
              <a:rPr lang="en-US" dirty="0" smtClean="0"/>
              <a:t>3 </a:t>
            </a:r>
            <a:r>
              <a:rPr lang="en-US" dirty="0"/>
              <a:t>instructions per cycle (superscalar)  </a:t>
            </a:r>
          </a:p>
          <a:p>
            <a:r>
              <a:rPr lang="en-US" dirty="0" smtClean="0"/>
              <a:t>Two </a:t>
            </a:r>
            <a:r>
              <a:rPr lang="en-US" dirty="0"/>
              <a:t>levels of on-chip cache </a:t>
            </a:r>
          </a:p>
          <a:p>
            <a:r>
              <a:rPr lang="en-US" dirty="0" smtClean="0"/>
              <a:t>Data-parallel </a:t>
            </a:r>
            <a:r>
              <a:rPr lang="en-US" dirty="0"/>
              <a:t>vector (SIMD) instructions, </a:t>
            </a:r>
            <a:r>
              <a:rPr lang="en-US" dirty="0" err="1"/>
              <a:t>hyperthreading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74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500" dirty="0" smtClean="0"/>
              <a:t>Intel </a:t>
            </a:r>
            <a:r>
              <a:rPr lang="en-US" sz="2500" dirty="0"/>
              <a:t>4004 (1971) </a:t>
            </a:r>
          </a:p>
          <a:p>
            <a:r>
              <a:rPr lang="en-US" sz="2000" dirty="0" smtClean="0"/>
              <a:t>Application</a:t>
            </a:r>
            <a:r>
              <a:rPr lang="en-US" sz="2000" dirty="0"/>
              <a:t>: calculators </a:t>
            </a:r>
          </a:p>
          <a:p>
            <a:r>
              <a:rPr lang="en-US" sz="2000" dirty="0" smtClean="0"/>
              <a:t>Technology</a:t>
            </a:r>
            <a:r>
              <a:rPr lang="en-US" sz="2000" dirty="0"/>
              <a:t>: 10000 nm </a:t>
            </a:r>
          </a:p>
          <a:p>
            <a:r>
              <a:rPr lang="en-US" sz="2000" dirty="0" smtClean="0"/>
              <a:t>2300 </a:t>
            </a:r>
            <a:r>
              <a:rPr lang="en-US" sz="2000" dirty="0"/>
              <a:t>transistors </a:t>
            </a:r>
          </a:p>
          <a:p>
            <a:r>
              <a:rPr lang="en-US" sz="2000" dirty="0" smtClean="0"/>
              <a:t>13 </a:t>
            </a:r>
            <a:r>
              <a:rPr lang="en-US" sz="2000" dirty="0"/>
              <a:t>mm2 </a:t>
            </a:r>
          </a:p>
          <a:p>
            <a:r>
              <a:rPr lang="en-US" sz="2000" dirty="0" smtClean="0"/>
              <a:t>108 </a:t>
            </a:r>
            <a:r>
              <a:rPr lang="en-US" sz="2000" dirty="0"/>
              <a:t>KHz </a:t>
            </a:r>
          </a:p>
          <a:p>
            <a:r>
              <a:rPr lang="en-US" sz="2000" dirty="0" smtClean="0"/>
              <a:t>12 </a:t>
            </a:r>
            <a:r>
              <a:rPr lang="en-US" sz="2000" dirty="0"/>
              <a:t>Volts </a:t>
            </a:r>
          </a:p>
          <a:p>
            <a:r>
              <a:rPr lang="en-US" sz="2000" dirty="0" smtClean="0"/>
              <a:t>4-bit </a:t>
            </a:r>
            <a:r>
              <a:rPr lang="en-US" sz="2000" dirty="0"/>
              <a:t>data </a:t>
            </a:r>
          </a:p>
          <a:p>
            <a:r>
              <a:rPr lang="en-US" sz="2000" dirty="0" smtClean="0"/>
              <a:t>Single-cycle </a:t>
            </a:r>
            <a:r>
              <a:rPr lang="en-US" sz="2000" dirty="0" err="1"/>
              <a:t>datapath</a:t>
            </a:r>
            <a:r>
              <a:rPr lang="en-US" sz="2000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7" y="304800"/>
            <a:ext cx="1891603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2445"/>
            <a:ext cx="1452000" cy="1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5988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Control Unit When Add is </a:t>
            </a:r>
            <a:r>
              <a:rPr lang="en-US" dirty="0" smtClean="0"/>
              <a:t>Executing</a:t>
            </a:r>
            <a:endParaRPr lang="en-US" dirty="0"/>
          </a:p>
        </p:txBody>
      </p:sp>
      <p:sp>
        <p:nvSpPr>
          <p:cNvPr id="1711112" name="Rectangle 8"/>
          <p:cNvSpPr>
            <a:spLocks noChangeArrowheads="1"/>
          </p:cNvSpPr>
          <p:nvPr/>
        </p:nvSpPr>
        <p:spPr bwMode="auto">
          <a:xfrm>
            <a:off x="1905000" y="1752600"/>
            <a:ext cx="4191000" cy="3124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Control Logic</a:t>
            </a:r>
          </a:p>
        </p:txBody>
      </p:sp>
      <p:sp>
        <p:nvSpPr>
          <p:cNvPr id="1711113" name="Rectangle 9"/>
          <p:cNvSpPr>
            <a:spLocks noChangeArrowheads="1"/>
          </p:cNvSpPr>
          <p:nvPr/>
        </p:nvSpPr>
        <p:spPr bwMode="auto">
          <a:xfrm>
            <a:off x="1981200" y="5562600"/>
            <a:ext cx="20574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Instruction</a:t>
            </a:r>
          </a:p>
        </p:txBody>
      </p:sp>
      <p:sp>
        <p:nvSpPr>
          <p:cNvPr id="1711114" name="Line 10"/>
          <p:cNvSpPr>
            <a:spLocks noChangeShapeType="1"/>
          </p:cNvSpPr>
          <p:nvPr/>
        </p:nvSpPr>
        <p:spPr bwMode="auto">
          <a:xfrm flipV="1">
            <a:off x="3048000" y="487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11115" name="Line 11"/>
          <p:cNvSpPr>
            <a:spLocks noChangeShapeType="1"/>
          </p:cNvSpPr>
          <p:nvPr/>
        </p:nvSpPr>
        <p:spPr bwMode="auto">
          <a:xfrm>
            <a:off x="60960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11116" name="Rectangle 12"/>
          <p:cNvSpPr>
            <a:spLocks noChangeArrowheads="1"/>
          </p:cNvSpPr>
          <p:nvPr/>
        </p:nvSpPr>
        <p:spPr bwMode="auto">
          <a:xfrm>
            <a:off x="6934200" y="2438400"/>
            <a:ext cx="1981200" cy="3581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The control </a:t>
            </a:r>
          </a:p>
          <a:p>
            <a:pPr algn="ctr"/>
            <a:r>
              <a:rPr lang="en-US"/>
              <a:t>Turns on</a:t>
            </a:r>
          </a:p>
          <a:p>
            <a:pPr algn="ctr"/>
            <a:r>
              <a:rPr lang="en-US"/>
              <a:t>the required</a:t>
            </a:r>
          </a:p>
          <a:p>
            <a:pPr algn="ctr"/>
            <a:r>
              <a:rPr lang="en-US"/>
              <a:t>lines. In the</a:t>
            </a:r>
          </a:p>
          <a:p>
            <a:pPr algn="ctr"/>
            <a:r>
              <a:rPr lang="en-US"/>
              <a:t>Case of add,</a:t>
            </a:r>
          </a:p>
          <a:p>
            <a:pPr algn="ctr"/>
            <a:r>
              <a:rPr lang="en-US"/>
              <a:t>Ex: ALU OP,</a:t>
            </a:r>
          </a:p>
          <a:p>
            <a:pPr algn="ctr"/>
            <a:r>
              <a:rPr lang="en-US"/>
              <a:t>ALU source,</a:t>
            </a:r>
          </a:p>
          <a:p>
            <a:pPr algn="ctr"/>
            <a:r>
              <a:rPr lang="en-US"/>
              <a:t>Etc.</a:t>
            </a:r>
          </a:p>
        </p:txBody>
      </p:sp>
      <p:sp>
        <p:nvSpPr>
          <p:cNvPr id="8" name="Oval 7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152400"/>
            <a:ext cx="8343900" cy="4492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cs typeface="Times New Roman" pitchFamily="18" charset="0"/>
              </a:rPr>
              <a:t>Possible Execution Steps of Any </a:t>
            </a:r>
            <a:r>
              <a:rPr lang="en-US" sz="3200" dirty="0" smtClean="0">
                <a:cs typeface="Times New Roman" pitchFamily="18" charset="0"/>
              </a:rPr>
              <a:t>Instruction</a:t>
            </a:r>
            <a:endParaRPr lang="en-US" sz="3200" dirty="0"/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3621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Instruction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Fetch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Instruction </a:t>
            </a: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Decode</a:t>
            </a:r>
            <a:r>
              <a:rPr lang="en-US" sz="2800" dirty="0"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Register Fetch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Execution of the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Memory</a:t>
            </a:r>
            <a:r>
              <a:rPr lang="en-US" sz="2800" dirty="0">
                <a:cs typeface="Times New Roman" pitchFamily="18" charset="0"/>
              </a:rPr>
              <a:t> Reference Instruction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Execution of </a:t>
            </a: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Arithmetic-Logical</a:t>
            </a:r>
            <a:r>
              <a:rPr lang="en-US" sz="2800" dirty="0">
                <a:cs typeface="Times New Roman" pitchFamily="18" charset="0"/>
              </a:rPr>
              <a:t> operations 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Branch</a:t>
            </a:r>
            <a:r>
              <a:rPr lang="en-US" sz="2800" dirty="0">
                <a:cs typeface="Times New Roman" pitchFamily="18" charset="0"/>
              </a:rPr>
              <a:t> Instruction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Jump</a:t>
            </a:r>
            <a:r>
              <a:rPr lang="en-US" sz="2800" dirty="0">
                <a:cs typeface="Times New Roman" pitchFamily="18" charset="0"/>
              </a:rPr>
              <a:t> Instruction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62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15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Processing</a:t>
            </a:r>
          </a:p>
        </p:txBody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54063"/>
            <a:ext cx="7848600" cy="24130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Five steps:</a:t>
            </a:r>
          </a:p>
          <a:p>
            <a:pPr lvl="1"/>
            <a:r>
              <a:rPr lang="en-US" sz="2200"/>
              <a:t>Instruction fetch (IF)</a:t>
            </a:r>
          </a:p>
          <a:p>
            <a:pPr lvl="1"/>
            <a:r>
              <a:rPr lang="en-US" sz="2200"/>
              <a:t>Instruction decode and operand fetch (ID)</a:t>
            </a:r>
          </a:p>
          <a:p>
            <a:pPr lvl="1"/>
            <a:r>
              <a:rPr lang="en-US" sz="2200"/>
              <a:t>ALU/execute (EX)</a:t>
            </a:r>
          </a:p>
          <a:p>
            <a:pPr lvl="1"/>
            <a:r>
              <a:rPr lang="en-US" sz="2200"/>
              <a:t>Memory (not required) (MEM)</a:t>
            </a:r>
          </a:p>
          <a:p>
            <a:pPr lvl="1"/>
            <a:r>
              <a:rPr lang="en-US" sz="2200"/>
              <a:t>Write-back (WB)</a:t>
            </a:r>
          </a:p>
        </p:txBody>
      </p:sp>
      <p:pic>
        <p:nvPicPr>
          <p:cNvPr id="1679365" name="Picture 5" descr="F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413125"/>
            <a:ext cx="8991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66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500063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IF</a:t>
            </a:r>
          </a:p>
        </p:txBody>
      </p:sp>
      <p:sp>
        <p:nvSpPr>
          <p:cNvPr id="1679367" name="Text Box 7"/>
          <p:cNvSpPr txBox="1">
            <a:spLocks noChangeArrowheads="1"/>
          </p:cNvSpPr>
          <p:nvPr/>
        </p:nvSpPr>
        <p:spPr bwMode="auto">
          <a:xfrm>
            <a:off x="2495550" y="5791200"/>
            <a:ext cx="539750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ID</a:t>
            </a:r>
          </a:p>
        </p:txBody>
      </p:sp>
      <p:sp>
        <p:nvSpPr>
          <p:cNvPr id="1679368" name="Text Box 8"/>
          <p:cNvSpPr txBox="1">
            <a:spLocks noChangeArrowheads="1"/>
          </p:cNvSpPr>
          <p:nvPr/>
        </p:nvSpPr>
        <p:spPr bwMode="auto">
          <a:xfrm>
            <a:off x="5819775" y="5257800"/>
            <a:ext cx="657225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EX</a:t>
            </a:r>
          </a:p>
        </p:txBody>
      </p:sp>
      <p:sp>
        <p:nvSpPr>
          <p:cNvPr id="1679369" name="Text Box 9"/>
          <p:cNvSpPr txBox="1">
            <a:spLocks noChangeArrowheads="1"/>
          </p:cNvSpPr>
          <p:nvPr/>
        </p:nvSpPr>
        <p:spPr bwMode="auto">
          <a:xfrm>
            <a:off x="7443788" y="5943600"/>
            <a:ext cx="1014412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</a:t>
            </a:r>
          </a:p>
        </p:txBody>
      </p:sp>
      <p:sp>
        <p:nvSpPr>
          <p:cNvPr id="1679370" name="Text Box 10"/>
          <p:cNvSpPr txBox="1">
            <a:spLocks noChangeArrowheads="1"/>
          </p:cNvSpPr>
          <p:nvPr/>
        </p:nvSpPr>
        <p:spPr bwMode="auto">
          <a:xfrm>
            <a:off x="6635750" y="3581400"/>
            <a:ext cx="755650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39676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410200" cy="4746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Datapath</a:t>
            </a:r>
            <a:r>
              <a:rPr lang="en-US" dirty="0"/>
              <a:t> &amp; Control </a:t>
            </a:r>
          </a:p>
        </p:txBody>
      </p:sp>
      <p:sp>
        <p:nvSpPr>
          <p:cNvPr id="1642499" name="AutoShape 3"/>
          <p:cNvSpPr>
            <a:spLocks noChangeAspect="1" noChangeArrowheads="1" noTextEdit="1"/>
          </p:cNvSpPr>
          <p:nvPr/>
        </p:nvSpPr>
        <p:spPr bwMode="auto">
          <a:xfrm>
            <a:off x="76200" y="781050"/>
            <a:ext cx="89154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2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1050"/>
            <a:ext cx="893445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200400" y="4648200"/>
            <a:ext cx="1066800" cy="1143000"/>
          </a:xfrm>
          <a:prstGeom prst="rect">
            <a:avLst/>
          </a:prstGeom>
          <a:solidFill>
            <a:srgbClr val="09FFE8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642502" name="Line 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867400" cy="4746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Datapath</a:t>
            </a:r>
            <a:r>
              <a:rPr lang="en-US" dirty="0"/>
              <a:t> Elements 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38274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he-IL" sz="2800"/>
              <a:t>	The data path contains 2 types of logic elements:</a:t>
            </a:r>
          </a:p>
          <a:p>
            <a:pPr lvl="1">
              <a:lnSpc>
                <a:spcPct val="115000"/>
              </a:lnSpc>
            </a:pPr>
            <a:r>
              <a:rPr lang="en-US" altLang="he-IL" i="1">
                <a:solidFill>
                  <a:srgbClr val="FF0000"/>
                </a:solidFill>
              </a:rPr>
              <a:t>Combinational</a:t>
            </a:r>
            <a:r>
              <a:rPr lang="en-US" altLang="he-IL"/>
              <a:t>: (e.g. ALU) </a:t>
            </a:r>
            <a:br>
              <a:rPr lang="en-US" altLang="he-IL"/>
            </a:br>
            <a:r>
              <a:rPr lang="en-US" altLang="he-IL"/>
              <a:t>Elements that operate on data values. Their outputs depend on their inputs. </a:t>
            </a:r>
          </a:p>
          <a:p>
            <a:pPr lvl="1">
              <a:lnSpc>
                <a:spcPct val="115000"/>
              </a:lnSpc>
            </a:pPr>
            <a:r>
              <a:rPr lang="en-US" altLang="he-IL" i="1">
                <a:solidFill>
                  <a:srgbClr val="3333CC"/>
                </a:solidFill>
              </a:rPr>
              <a:t>State</a:t>
            </a:r>
            <a:r>
              <a:rPr lang="en-US" altLang="he-IL"/>
              <a:t>: (e.g. Registers &amp; Memory) </a:t>
            </a:r>
            <a:br>
              <a:rPr lang="en-US" altLang="he-IL"/>
            </a:br>
            <a:r>
              <a:rPr lang="en-US" altLang="he-IL"/>
              <a:t>Elements with internal storage. Their state is defined by the values they contain.</a:t>
            </a:r>
          </a:p>
        </p:txBody>
      </p:sp>
    </p:spTree>
    <p:extLst>
      <p:ext uri="{BB962C8B-B14F-4D97-AF65-F5344CB8AC3E}">
        <p14:creationId xmlns:p14="http://schemas.microsoft.com/office/powerpoint/2010/main" val="25012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Pentium Processor Die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0" y="1264920"/>
            <a:ext cx="4606925" cy="4953000"/>
            <a:chOff x="3352800" y="1143000"/>
            <a:chExt cx="4606925" cy="4953000"/>
          </a:xfrm>
        </p:grpSpPr>
        <p:pic>
          <p:nvPicPr>
            <p:cNvPr id="1674243" name="Picture 3" descr="pent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143000"/>
              <a:ext cx="4606925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74245" name="Group 5"/>
            <p:cNvGrpSpPr>
              <a:grpSpLocks/>
            </p:cNvGrpSpPr>
            <p:nvPr/>
          </p:nvGrpSpPr>
          <p:grpSpPr bwMode="auto">
            <a:xfrm>
              <a:off x="3436620" y="1303020"/>
              <a:ext cx="2590800" cy="4267200"/>
              <a:chOff x="2688" y="1104"/>
              <a:chExt cx="1632" cy="2688"/>
            </a:xfrm>
          </p:grpSpPr>
          <p:sp>
            <p:nvSpPr>
              <p:cNvPr id="1674246" name="Freeform 6"/>
              <p:cNvSpPr>
                <a:spLocks/>
              </p:cNvSpPr>
              <p:nvPr/>
            </p:nvSpPr>
            <p:spPr bwMode="auto">
              <a:xfrm>
                <a:off x="2688" y="1104"/>
                <a:ext cx="1248" cy="1056"/>
              </a:xfrm>
              <a:custGeom>
                <a:avLst/>
                <a:gdLst>
                  <a:gd name="T0" fmla="*/ 0 w 1248"/>
                  <a:gd name="T1" fmla="*/ 0 h 1056"/>
                  <a:gd name="T2" fmla="*/ 1248 w 1248"/>
                  <a:gd name="T3" fmla="*/ 0 h 1056"/>
                  <a:gd name="T4" fmla="*/ 1248 w 1248"/>
                  <a:gd name="T5" fmla="*/ 864 h 1056"/>
                  <a:gd name="T6" fmla="*/ 624 w 1248"/>
                  <a:gd name="T7" fmla="*/ 864 h 1056"/>
                  <a:gd name="T8" fmla="*/ 624 w 1248"/>
                  <a:gd name="T9" fmla="*/ 1056 h 1056"/>
                  <a:gd name="T10" fmla="*/ 0 w 1248"/>
                  <a:gd name="T11" fmla="*/ 1056 h 1056"/>
                  <a:gd name="T12" fmla="*/ 0 w 1248"/>
                  <a:gd name="T1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8" h="1056">
                    <a:moveTo>
                      <a:pt x="0" y="0"/>
                    </a:moveTo>
                    <a:lnTo>
                      <a:pt x="1248" y="0"/>
                    </a:lnTo>
                    <a:lnTo>
                      <a:pt x="1248" y="864"/>
                    </a:lnTo>
                    <a:lnTo>
                      <a:pt x="624" y="864"/>
                    </a:lnTo>
                    <a:lnTo>
                      <a:pt x="624" y="1056"/>
                    </a:lnTo>
                    <a:lnTo>
                      <a:pt x="0" y="105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4247" name="Freeform 7"/>
              <p:cNvSpPr>
                <a:spLocks/>
              </p:cNvSpPr>
              <p:nvPr/>
            </p:nvSpPr>
            <p:spPr bwMode="auto">
              <a:xfrm>
                <a:off x="2688" y="2688"/>
                <a:ext cx="1248" cy="1104"/>
              </a:xfrm>
              <a:custGeom>
                <a:avLst/>
                <a:gdLst>
                  <a:gd name="T0" fmla="*/ 0 w 1248"/>
                  <a:gd name="T1" fmla="*/ 0 h 1104"/>
                  <a:gd name="T2" fmla="*/ 1248 w 1248"/>
                  <a:gd name="T3" fmla="*/ 0 h 1104"/>
                  <a:gd name="T4" fmla="*/ 1248 w 1248"/>
                  <a:gd name="T5" fmla="*/ 1104 h 1104"/>
                  <a:gd name="T6" fmla="*/ 0 w 1248"/>
                  <a:gd name="T7" fmla="*/ 1104 h 1104"/>
                  <a:gd name="T8" fmla="*/ 0 w 1248"/>
                  <a:gd name="T9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8" h="1104">
                    <a:moveTo>
                      <a:pt x="0" y="0"/>
                    </a:moveTo>
                    <a:lnTo>
                      <a:pt x="1248" y="0"/>
                    </a:lnTo>
                    <a:lnTo>
                      <a:pt x="1248" y="1104"/>
                    </a:lnTo>
                    <a:lnTo>
                      <a:pt x="0" y="11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4248" name="Rectangle 8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384" cy="336"/>
              </a:xfrm>
              <a:prstGeom prst="rect">
                <a:avLst/>
              </a:prstGeom>
              <a:noFill/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4249" name="Freeform 9"/>
            <p:cNvSpPr>
              <a:spLocks/>
            </p:cNvSpPr>
            <p:nvPr/>
          </p:nvSpPr>
          <p:spPr bwMode="auto">
            <a:xfrm>
              <a:off x="5494020" y="2979420"/>
              <a:ext cx="2438400" cy="3048000"/>
            </a:xfrm>
            <a:custGeom>
              <a:avLst/>
              <a:gdLst>
                <a:gd name="T0" fmla="*/ 0 w 1536"/>
                <a:gd name="T1" fmla="*/ 384 h 1920"/>
                <a:gd name="T2" fmla="*/ 0 w 1536"/>
                <a:gd name="T3" fmla="*/ 1584 h 1920"/>
                <a:gd name="T4" fmla="*/ 144 w 1536"/>
                <a:gd name="T5" fmla="*/ 1584 h 1920"/>
                <a:gd name="T6" fmla="*/ 144 w 1536"/>
                <a:gd name="T7" fmla="*/ 1920 h 1920"/>
                <a:gd name="T8" fmla="*/ 1536 w 1536"/>
                <a:gd name="T9" fmla="*/ 1920 h 1920"/>
                <a:gd name="T10" fmla="*/ 1536 w 1536"/>
                <a:gd name="T11" fmla="*/ 624 h 1920"/>
                <a:gd name="T12" fmla="*/ 768 w 1536"/>
                <a:gd name="T13" fmla="*/ 624 h 1920"/>
                <a:gd name="T14" fmla="*/ 768 w 1536"/>
                <a:gd name="T15" fmla="*/ 0 h 1920"/>
                <a:gd name="T16" fmla="*/ 384 w 1536"/>
                <a:gd name="T17" fmla="*/ 0 h 1920"/>
                <a:gd name="T18" fmla="*/ 384 w 1536"/>
                <a:gd name="T19" fmla="*/ 384 h 1920"/>
                <a:gd name="T20" fmla="*/ 0 w 1536"/>
                <a:gd name="T21" fmla="*/ 384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6" h="1920">
                  <a:moveTo>
                    <a:pt x="0" y="384"/>
                  </a:moveTo>
                  <a:lnTo>
                    <a:pt x="0" y="1584"/>
                  </a:lnTo>
                  <a:lnTo>
                    <a:pt x="144" y="1584"/>
                  </a:lnTo>
                  <a:lnTo>
                    <a:pt x="144" y="1920"/>
                  </a:lnTo>
                  <a:lnTo>
                    <a:pt x="1536" y="1920"/>
                  </a:lnTo>
                  <a:lnTo>
                    <a:pt x="1536" y="624"/>
                  </a:lnTo>
                  <a:lnTo>
                    <a:pt x="768" y="62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384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762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4250" name="Text Box 10"/>
            <p:cNvSpPr txBox="1">
              <a:spLocks noChangeArrowheads="1"/>
            </p:cNvSpPr>
            <p:nvPr/>
          </p:nvSpPr>
          <p:spPr bwMode="auto">
            <a:xfrm>
              <a:off x="5478145" y="3066733"/>
              <a:ext cx="5397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REG</a:t>
              </a:r>
            </a:p>
          </p:txBody>
        </p:sp>
        <p:grpSp>
          <p:nvGrpSpPr>
            <p:cNvPr id="1674251" name="Group 11"/>
            <p:cNvGrpSpPr>
              <a:grpSpLocks/>
            </p:cNvGrpSpPr>
            <p:nvPr/>
          </p:nvGrpSpPr>
          <p:grpSpPr bwMode="auto">
            <a:xfrm>
              <a:off x="5494020" y="1912620"/>
              <a:ext cx="2438400" cy="1981200"/>
              <a:chOff x="3984" y="1488"/>
              <a:chExt cx="1536" cy="1248"/>
            </a:xfrm>
          </p:grpSpPr>
          <p:sp>
            <p:nvSpPr>
              <p:cNvPr id="1674252" name="Rectangle 1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816" cy="624"/>
              </a:xfrm>
              <a:prstGeom prst="rect">
                <a:avLst/>
              </a:prstGeom>
              <a:noFill/>
              <a:ln w="762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4253" name="Rectangle 13"/>
              <p:cNvSpPr>
                <a:spLocks noChangeArrowheads="1"/>
              </p:cNvSpPr>
              <p:nvPr/>
            </p:nvSpPr>
            <p:spPr bwMode="auto">
              <a:xfrm>
                <a:off x="4800" y="1920"/>
                <a:ext cx="720" cy="816"/>
              </a:xfrm>
              <a:prstGeom prst="rect">
                <a:avLst/>
              </a:prstGeom>
              <a:noFill/>
              <a:ln w="762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6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Abstract View of the Datapath</a:t>
            </a:r>
          </a:p>
        </p:txBody>
      </p:sp>
      <p:pic>
        <p:nvPicPr>
          <p:cNvPr id="1644547" name="Picture 3" descr="F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4663"/>
          </a:xfrm>
        </p:spPr>
        <p:txBody>
          <a:bodyPr>
            <a:normAutofit fontScale="90000"/>
          </a:bodyPr>
          <a:lstStyle/>
          <a:p>
            <a:r>
              <a:rPr lang="en-US" altLang="he-IL" dirty="0"/>
              <a:t>Single Cycle Implementation</a:t>
            </a:r>
          </a:p>
        </p:txBody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848600" cy="18415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he-IL" sz="2800"/>
              <a:t>This simple processor can compute ALU instructions, access memory or compute the next instruction's address in a single cycle.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flipV="1">
            <a:off x="546100" y="3698875"/>
            <a:ext cx="8039100" cy="228600"/>
            <a:chOff x="248" y="938"/>
            <a:chExt cx="5064" cy="14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48" y="938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80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736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088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488" y="1082"/>
              <a:ext cx="1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688" y="938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680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744" y="1082"/>
              <a:ext cx="1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944" y="938"/>
              <a:ext cx="1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936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5088" y="1082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36563" y="3581400"/>
            <a:ext cx="4968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Clk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81000" y="3048000"/>
            <a:ext cx="3017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latin typeface="Arial" pitchFamily="34" charset="0"/>
              </a:rPr>
              <a:t>Single Cycle Implementation: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27100" y="4321175"/>
            <a:ext cx="35560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508500" y="4321175"/>
            <a:ext cx="3708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265363" y="4302125"/>
            <a:ext cx="6651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Load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096000" y="4302125"/>
            <a:ext cx="625172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ADD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914400" y="33813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417763" y="338772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495800" y="33813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8229600" y="33813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999163" y="338772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927100" y="3546475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4508500" y="3546475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6769100" y="3546475"/>
            <a:ext cx="147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>
            <a:off x="3263900" y="3546475"/>
            <a:ext cx="109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152400"/>
            <a:ext cx="8343900" cy="4492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cs typeface="Times New Roman" pitchFamily="18" charset="0"/>
              </a:rPr>
              <a:t>Possible Execution Steps of Any Instructions</a:t>
            </a:r>
            <a:endParaRPr lang="en-US" sz="3600" dirty="0"/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79512"/>
            <a:ext cx="8534400" cy="3621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Instruction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Fetch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Instruction </a:t>
            </a: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Decode</a:t>
            </a:r>
            <a:r>
              <a:rPr lang="en-US" sz="2800" dirty="0"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Register Fetch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Execution of the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Memory</a:t>
            </a:r>
            <a:r>
              <a:rPr lang="en-US" sz="2800" dirty="0">
                <a:cs typeface="Times New Roman" pitchFamily="18" charset="0"/>
              </a:rPr>
              <a:t> Reference Instruction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cs typeface="Times New Roman" pitchFamily="18" charset="0"/>
              </a:rPr>
              <a:t>Execution of </a:t>
            </a: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Arithmetic-Logical</a:t>
            </a:r>
            <a:r>
              <a:rPr lang="en-US" sz="2800" dirty="0">
                <a:cs typeface="Times New Roman" pitchFamily="18" charset="0"/>
              </a:rPr>
              <a:t> operations 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Branch</a:t>
            </a:r>
            <a:r>
              <a:rPr lang="en-US" sz="2800" dirty="0">
                <a:cs typeface="Times New Roman" pitchFamily="18" charset="0"/>
              </a:rPr>
              <a:t> Instruction</a:t>
            </a:r>
            <a:r>
              <a:rPr lang="en-US" sz="28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3333CC"/>
                </a:solidFill>
                <a:cs typeface="Times New Roman" pitchFamily="18" charset="0"/>
              </a:rPr>
              <a:t>Jump</a:t>
            </a:r>
            <a:r>
              <a:rPr lang="en-US" sz="2800" dirty="0">
                <a:cs typeface="Times New Roman" pitchFamily="18" charset="0"/>
              </a:rPr>
              <a:t> Instruction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83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019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Processing</a:t>
            </a:r>
          </a:p>
        </p:txBody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54063"/>
            <a:ext cx="7848600" cy="24130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Five steps:</a:t>
            </a:r>
          </a:p>
          <a:p>
            <a:pPr lvl="1"/>
            <a:r>
              <a:rPr lang="en-US" sz="2200"/>
              <a:t>Instruction fetch (IF)</a:t>
            </a:r>
          </a:p>
          <a:p>
            <a:pPr lvl="1"/>
            <a:r>
              <a:rPr lang="en-US" sz="2200"/>
              <a:t>Instruction decode and operand fetch (ID)</a:t>
            </a:r>
          </a:p>
          <a:p>
            <a:pPr lvl="1"/>
            <a:r>
              <a:rPr lang="en-US" sz="2200"/>
              <a:t>ALU/execute (EX)</a:t>
            </a:r>
          </a:p>
          <a:p>
            <a:pPr lvl="1"/>
            <a:r>
              <a:rPr lang="en-US" sz="2200"/>
              <a:t>Memory (not required) (MEM)</a:t>
            </a:r>
          </a:p>
          <a:p>
            <a:pPr lvl="1"/>
            <a:r>
              <a:rPr lang="en-US" sz="2200"/>
              <a:t>Write-back (WB)</a:t>
            </a:r>
          </a:p>
        </p:txBody>
      </p:sp>
      <p:pic>
        <p:nvPicPr>
          <p:cNvPr id="1679365" name="Picture 5" descr="F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413125"/>
            <a:ext cx="8991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66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500063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IF</a:t>
            </a:r>
          </a:p>
        </p:txBody>
      </p:sp>
      <p:sp>
        <p:nvSpPr>
          <p:cNvPr id="1679367" name="Text Box 7"/>
          <p:cNvSpPr txBox="1">
            <a:spLocks noChangeArrowheads="1"/>
          </p:cNvSpPr>
          <p:nvPr/>
        </p:nvSpPr>
        <p:spPr bwMode="auto">
          <a:xfrm>
            <a:off x="2495550" y="5791200"/>
            <a:ext cx="539750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ID</a:t>
            </a:r>
          </a:p>
        </p:txBody>
      </p:sp>
      <p:sp>
        <p:nvSpPr>
          <p:cNvPr id="1679368" name="Text Box 8"/>
          <p:cNvSpPr txBox="1">
            <a:spLocks noChangeArrowheads="1"/>
          </p:cNvSpPr>
          <p:nvPr/>
        </p:nvSpPr>
        <p:spPr bwMode="auto">
          <a:xfrm>
            <a:off x="5819775" y="5257800"/>
            <a:ext cx="657225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EX</a:t>
            </a:r>
          </a:p>
        </p:txBody>
      </p:sp>
      <p:sp>
        <p:nvSpPr>
          <p:cNvPr id="1679369" name="Text Box 9"/>
          <p:cNvSpPr txBox="1">
            <a:spLocks noChangeArrowheads="1"/>
          </p:cNvSpPr>
          <p:nvPr/>
        </p:nvSpPr>
        <p:spPr bwMode="auto">
          <a:xfrm>
            <a:off x="7443788" y="5943600"/>
            <a:ext cx="1014412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</a:t>
            </a:r>
          </a:p>
        </p:txBody>
      </p:sp>
      <p:sp>
        <p:nvSpPr>
          <p:cNvPr id="1679370" name="Text Box 10"/>
          <p:cNvSpPr txBox="1">
            <a:spLocks noChangeArrowheads="1"/>
          </p:cNvSpPr>
          <p:nvPr/>
        </p:nvSpPr>
        <p:spPr bwMode="auto">
          <a:xfrm>
            <a:off x="6635750" y="3581400"/>
            <a:ext cx="755650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3736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1"/>
            <a:ext cx="7848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Moore’s </a:t>
            </a:r>
            <a:r>
              <a:rPr lang="en-US" dirty="0" smtClean="0"/>
              <a:t>Law—Walls</a:t>
            </a:r>
            <a:endParaRPr lang="en-US" dirty="0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238750"/>
          </a:xfrm>
        </p:spPr>
        <p:txBody>
          <a:bodyPr/>
          <a:lstStyle/>
          <a:p>
            <a:pPr marL="0" indent="0">
              <a:lnSpc>
                <a:spcPct val="65000"/>
              </a:lnSpc>
              <a:buNone/>
            </a:pPr>
            <a:r>
              <a:rPr lang="en-US" dirty="0"/>
              <a:t>A number of “walls</a:t>
            </a:r>
            <a:r>
              <a:rPr lang="en-US" dirty="0" smtClean="0"/>
              <a:t>”</a:t>
            </a:r>
          </a:p>
          <a:p>
            <a:pPr marL="0" indent="0">
              <a:lnSpc>
                <a:spcPct val="65000"/>
              </a:lnSpc>
              <a:buNone/>
            </a:pPr>
            <a:endParaRPr lang="en-US" dirty="0"/>
          </a:p>
          <a:p>
            <a:pPr lvl="1">
              <a:lnSpc>
                <a:spcPct val="75000"/>
              </a:lnSpc>
            </a:pPr>
            <a:r>
              <a:rPr lang="en-US" dirty="0"/>
              <a:t>Physical process </a:t>
            </a:r>
            <a:r>
              <a:rPr lang="en-US" dirty="0" smtClean="0"/>
              <a:t>wall</a:t>
            </a:r>
          </a:p>
          <a:p>
            <a:pPr lvl="2">
              <a:lnSpc>
                <a:spcPct val="75000"/>
              </a:lnSpc>
            </a:pPr>
            <a:r>
              <a:rPr lang="en-US" dirty="0" smtClean="0"/>
              <a:t>Impossible </a:t>
            </a:r>
            <a:r>
              <a:rPr lang="en-US" dirty="0"/>
              <a:t>to continue shrinking transistor sizes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Already leading to low yield, soft-errors, process </a:t>
            </a:r>
            <a:r>
              <a:rPr lang="en-US" dirty="0" smtClean="0"/>
              <a:t>variations</a:t>
            </a:r>
          </a:p>
          <a:p>
            <a:pPr marL="914400" lvl="2" indent="0">
              <a:lnSpc>
                <a:spcPct val="75000"/>
              </a:lnSpc>
              <a:buNone/>
            </a:pPr>
            <a:endParaRPr lang="en-US" dirty="0"/>
          </a:p>
          <a:p>
            <a:pPr lvl="1">
              <a:lnSpc>
                <a:spcPct val="75000"/>
              </a:lnSpc>
            </a:pPr>
            <a:r>
              <a:rPr lang="en-US" dirty="0"/>
              <a:t>Power wall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Power consumption and density have also </a:t>
            </a:r>
            <a:r>
              <a:rPr lang="en-US" dirty="0" smtClean="0"/>
              <a:t>been increasing</a:t>
            </a:r>
          </a:p>
          <a:p>
            <a:pPr marL="914400" lvl="2" indent="0">
              <a:lnSpc>
                <a:spcPct val="75000"/>
              </a:lnSpc>
              <a:buNone/>
            </a:pPr>
            <a:endParaRPr lang="en-US" dirty="0"/>
          </a:p>
          <a:p>
            <a:pPr lvl="1">
              <a:lnSpc>
                <a:spcPct val="75000"/>
              </a:lnSpc>
            </a:pPr>
            <a:r>
              <a:rPr lang="en-US" dirty="0"/>
              <a:t>Other issues: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What to do with the transistors?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Wire </a:t>
            </a:r>
            <a:r>
              <a:rPr lang="en-US" dirty="0" smtClean="0"/>
              <a:t>delays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1800" cy="474663"/>
          </a:xfrm>
        </p:spPr>
        <p:txBody>
          <a:bodyPr>
            <a:normAutofit fontScale="90000"/>
          </a:bodyPr>
          <a:lstStyle/>
          <a:p>
            <a:r>
              <a:rPr lang="en-US" altLang="he-IL" dirty="0"/>
              <a:t>Single Cycle Implementation </a:t>
            </a:r>
          </a:p>
        </p:txBody>
      </p:sp>
      <p:pic>
        <p:nvPicPr>
          <p:cNvPr id="1656835" name="Picture 3" descr="F05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838200"/>
            <a:ext cx="890428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4663"/>
          </a:xfrm>
        </p:spPr>
        <p:txBody>
          <a:bodyPr>
            <a:normAutofit fontScale="90000"/>
          </a:bodyPr>
          <a:lstStyle/>
          <a:p>
            <a:r>
              <a:rPr lang="en-US" altLang="he-IL" dirty="0"/>
              <a:t>Multiple ALUs and Memory Units </a:t>
            </a:r>
          </a:p>
        </p:txBody>
      </p:sp>
      <p:pic>
        <p:nvPicPr>
          <p:cNvPr id="1712131" name="Picture 3" descr="F05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838200"/>
            <a:ext cx="890428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2132" name="Rectangle 4"/>
          <p:cNvSpPr>
            <a:spLocks noChangeArrowheads="1"/>
          </p:cNvSpPr>
          <p:nvPr/>
        </p:nvSpPr>
        <p:spPr bwMode="auto">
          <a:xfrm>
            <a:off x="1295400" y="914400"/>
            <a:ext cx="685800" cy="1295400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133" name="Rectangle 5"/>
          <p:cNvSpPr>
            <a:spLocks noChangeArrowheads="1"/>
          </p:cNvSpPr>
          <p:nvPr/>
        </p:nvSpPr>
        <p:spPr bwMode="auto">
          <a:xfrm>
            <a:off x="5486400" y="1295400"/>
            <a:ext cx="990600" cy="1295400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134" name="Rectangle 6"/>
          <p:cNvSpPr>
            <a:spLocks noChangeArrowheads="1"/>
          </p:cNvSpPr>
          <p:nvPr/>
        </p:nvSpPr>
        <p:spPr bwMode="auto">
          <a:xfrm>
            <a:off x="5486400" y="2819400"/>
            <a:ext cx="990600" cy="1295400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135" name="Rectangle 7"/>
          <p:cNvSpPr>
            <a:spLocks noChangeArrowheads="1"/>
          </p:cNvSpPr>
          <p:nvPr/>
        </p:nvSpPr>
        <p:spPr bwMode="auto">
          <a:xfrm>
            <a:off x="6781800" y="3048000"/>
            <a:ext cx="1371600" cy="1524000"/>
          </a:xfrm>
          <a:prstGeom prst="rect">
            <a:avLst/>
          </a:prstGeom>
          <a:solidFill>
            <a:srgbClr val="FF99CC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2136" name="Rectangle 8"/>
          <p:cNvSpPr>
            <a:spLocks noChangeArrowheads="1"/>
          </p:cNvSpPr>
          <p:nvPr/>
        </p:nvSpPr>
        <p:spPr bwMode="auto">
          <a:xfrm>
            <a:off x="914400" y="2667000"/>
            <a:ext cx="1371600" cy="1524000"/>
          </a:xfrm>
          <a:prstGeom prst="rect">
            <a:avLst/>
          </a:prstGeom>
          <a:solidFill>
            <a:srgbClr val="FF99CC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34400" y="6248400"/>
            <a:ext cx="5334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12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Cycle </a:t>
            </a:r>
            <a:r>
              <a:rPr lang="en-US" dirty="0" err="1"/>
              <a:t>Datapath</a:t>
            </a:r>
            <a:r>
              <a:rPr lang="en-US" dirty="0"/>
              <a:t> </a:t>
            </a:r>
          </a:p>
        </p:txBody>
      </p:sp>
      <p:sp>
        <p:nvSpPr>
          <p:cNvPr id="1658886" name="Line 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8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38200"/>
            <a:ext cx="8977312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Wrong with Single Cycle?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141788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All instructions run at the speed of the slowest instruction.</a:t>
            </a:r>
          </a:p>
          <a:p>
            <a:r>
              <a:rPr lang="en-US" sz="2400"/>
              <a:t>Adding a long instruction can hurt performance</a:t>
            </a:r>
          </a:p>
          <a:p>
            <a:pPr lvl="1"/>
            <a:r>
              <a:rPr lang="en-US" sz="2000"/>
              <a:t>What if you wanted to include multiply?</a:t>
            </a:r>
          </a:p>
          <a:p>
            <a:r>
              <a:rPr lang="en-US" sz="2400"/>
              <a:t>You cannot reuse any parts of the processor</a:t>
            </a:r>
          </a:p>
          <a:p>
            <a:pPr lvl="1"/>
            <a:r>
              <a:rPr lang="en-US" sz="2000"/>
              <a:t>We have 3 different adders to calculate PC+4, PC+4+offset and the ALU</a:t>
            </a:r>
          </a:p>
          <a:p>
            <a:r>
              <a:rPr lang="en-US" sz="2400"/>
              <a:t>No profit in making the common case fast</a:t>
            </a:r>
          </a:p>
          <a:p>
            <a:pPr lvl="1"/>
            <a:r>
              <a:rPr lang="en-US" sz="2000"/>
              <a:t>Since every instruction runs at the slowest instruction speed</a:t>
            </a:r>
          </a:p>
          <a:p>
            <a:pPr lvl="2"/>
            <a:r>
              <a:rPr lang="en-US" sz="1800"/>
              <a:t>This is particularly important for loads as we will see later</a:t>
            </a:r>
          </a:p>
        </p:txBody>
      </p:sp>
    </p:spTree>
    <p:extLst>
      <p:ext uri="{BB962C8B-B14F-4D97-AF65-F5344CB8AC3E}">
        <p14:creationId xmlns:p14="http://schemas.microsoft.com/office/powerpoint/2010/main" val="20453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Wrong with Single Cycle?</a:t>
            </a:r>
          </a:p>
        </p:txBody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12603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1 ns –  Register read/write time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2 ns – ALU/adder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2 ns – memory access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0 ns – MUX, PC access, sign extend, ROM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add: 2ns   +   1ns   +   2ns                 +  1ns    = 6 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beq: 2ns   +   1ns   +   2ns                               = 5 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sw:  </a:t>
            </a:r>
            <a:r>
              <a:rPr lang="en-US" sz="1200"/>
              <a:t> </a:t>
            </a:r>
            <a:r>
              <a:rPr lang="en-US" sz="2400"/>
              <a:t>2ns   +   1ns   +   2ns   +   2ns                 = 7 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lw:   2ns   +   1ns   +   2ns   +   2ns   +  1ns    </a:t>
            </a:r>
            <a:r>
              <a:rPr lang="en-US" sz="800"/>
              <a:t> </a:t>
            </a:r>
            <a:r>
              <a:rPr lang="en-US" sz="2400"/>
              <a:t>= 8 ns</a:t>
            </a:r>
          </a:p>
        </p:txBody>
      </p:sp>
      <p:sp>
        <p:nvSpPr>
          <p:cNvPr id="1676292" name="Text Box 4"/>
          <p:cNvSpPr txBox="1">
            <a:spLocks noChangeArrowheads="1"/>
          </p:cNvSpPr>
          <p:nvPr/>
        </p:nvSpPr>
        <p:spPr bwMode="auto">
          <a:xfrm>
            <a:off x="1600200" y="2750399"/>
            <a:ext cx="4867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Get          read        ALU      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</a:rPr>
              <a:t>mem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       write</a:t>
            </a:r>
          </a:p>
          <a:p>
            <a:pPr algn="l" eaLnBrk="1" hangingPunct="1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</a:rPr>
              <a:t>Instr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      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</a:rPr>
              <a:t>reg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    operation                    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</a:rPr>
              <a:t>reg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Execution Time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4981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Assume:  100 instructions executed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25% of instructions are loads,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10% of instructions are stores,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45% of instructions are adds, and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20% of instructions are branches.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Single-cycle execution: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	100 * 8ns = </a:t>
            </a:r>
            <a:r>
              <a:rPr lang="en-US" sz="2800" b="0" u="sng" dirty="0">
                <a:solidFill>
                  <a:srgbClr val="FF9900"/>
                </a:solidFill>
              </a:rPr>
              <a:t>800</a:t>
            </a:r>
            <a:r>
              <a:rPr lang="en-US" sz="2800" b="0" dirty="0">
                <a:solidFill>
                  <a:srgbClr val="FF9900"/>
                </a:solidFill>
              </a:rPr>
              <a:t> </a:t>
            </a:r>
            <a:r>
              <a:rPr lang="en-US" sz="2800" dirty="0">
                <a:solidFill>
                  <a:srgbClr val="FF9900"/>
                </a:solidFill>
              </a:rPr>
              <a:t>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Optimal execution: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25*8ns + 10*7ns + 45*6ns + 20*5ns = </a:t>
            </a:r>
            <a:r>
              <a:rPr lang="en-US" sz="2800" b="0" u="sng" dirty="0">
                <a:solidFill>
                  <a:srgbClr val="FF9900"/>
                </a:solidFill>
              </a:rPr>
              <a:t>640</a:t>
            </a:r>
            <a:r>
              <a:rPr lang="en-US" sz="2800" b="0" dirty="0">
                <a:solidFill>
                  <a:srgbClr val="FF9900"/>
                </a:solidFill>
              </a:rPr>
              <a:t> </a:t>
            </a:r>
            <a:r>
              <a:rPr lang="en-US" sz="2800" dirty="0">
                <a:solidFill>
                  <a:srgbClr val="FF9900"/>
                </a:solidFill>
              </a:rPr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2929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0071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Cycle Problems</a:t>
            </a:r>
          </a:p>
        </p:txBody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146843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z="2400"/>
              <a:t>A sequence of instructions:</a:t>
            </a:r>
          </a:p>
          <a:p>
            <a:pPr marL="1371600" lvl="2" indent="-457200">
              <a:buFontTx/>
              <a:buAutoNum type="arabicPeriod"/>
            </a:pPr>
            <a:r>
              <a:rPr lang="en-US" sz="2000" b="0"/>
              <a:t>LW (IF, ID, EX, MEM, WB)</a:t>
            </a:r>
          </a:p>
          <a:p>
            <a:pPr marL="1371600" lvl="2" indent="-457200">
              <a:buFontTx/>
              <a:buAutoNum type="arabicPeriod"/>
            </a:pPr>
            <a:r>
              <a:rPr lang="en-US" sz="2000" b="0"/>
              <a:t>SW (IF, ID, EX, MEM)</a:t>
            </a:r>
          </a:p>
          <a:p>
            <a:pPr marL="1371600" lvl="2" indent="-457200">
              <a:buFontTx/>
              <a:buAutoNum type="arabicPeriod"/>
            </a:pPr>
            <a:r>
              <a:rPr lang="en-US" sz="2000" b="0"/>
              <a:t>etc</a:t>
            </a:r>
          </a:p>
        </p:txBody>
      </p:sp>
      <p:grpSp>
        <p:nvGrpSpPr>
          <p:cNvPr id="1703940" name="Group 4"/>
          <p:cNvGrpSpPr>
            <a:grpSpLocks/>
          </p:cNvGrpSpPr>
          <p:nvPr/>
        </p:nvGrpSpPr>
        <p:grpSpPr bwMode="auto">
          <a:xfrm flipV="1">
            <a:off x="546100" y="3241675"/>
            <a:ext cx="8039100" cy="228600"/>
            <a:chOff x="248" y="938"/>
            <a:chExt cx="5064" cy="144"/>
          </a:xfrm>
        </p:grpSpPr>
        <p:sp>
          <p:nvSpPr>
            <p:cNvPr id="1703941" name="Line 5"/>
            <p:cNvSpPr>
              <a:spLocks noChangeShapeType="1"/>
            </p:cNvSpPr>
            <p:nvPr/>
          </p:nvSpPr>
          <p:spPr bwMode="auto">
            <a:xfrm>
              <a:off x="248" y="938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2" name="Line 6"/>
            <p:cNvSpPr>
              <a:spLocks noChangeShapeType="1"/>
            </p:cNvSpPr>
            <p:nvPr/>
          </p:nvSpPr>
          <p:spPr bwMode="auto">
            <a:xfrm>
              <a:off x="480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3" name="Line 7"/>
            <p:cNvSpPr>
              <a:spLocks noChangeShapeType="1"/>
            </p:cNvSpPr>
            <p:nvPr/>
          </p:nvSpPr>
          <p:spPr bwMode="auto">
            <a:xfrm>
              <a:off x="2736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4" name="Line 8"/>
            <p:cNvSpPr>
              <a:spLocks noChangeShapeType="1"/>
            </p:cNvSpPr>
            <p:nvPr/>
          </p:nvSpPr>
          <p:spPr bwMode="auto">
            <a:xfrm>
              <a:off x="5088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5" name="Line 9"/>
            <p:cNvSpPr>
              <a:spLocks noChangeShapeType="1"/>
            </p:cNvSpPr>
            <p:nvPr/>
          </p:nvSpPr>
          <p:spPr bwMode="auto">
            <a:xfrm>
              <a:off x="488" y="1082"/>
              <a:ext cx="1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6" name="Line 10"/>
            <p:cNvSpPr>
              <a:spLocks noChangeShapeType="1"/>
            </p:cNvSpPr>
            <p:nvPr/>
          </p:nvSpPr>
          <p:spPr bwMode="auto">
            <a:xfrm>
              <a:off x="1688" y="938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7" name="Line 11"/>
            <p:cNvSpPr>
              <a:spLocks noChangeShapeType="1"/>
            </p:cNvSpPr>
            <p:nvPr/>
          </p:nvSpPr>
          <p:spPr bwMode="auto">
            <a:xfrm>
              <a:off x="1680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8" name="Line 12"/>
            <p:cNvSpPr>
              <a:spLocks noChangeShapeType="1"/>
            </p:cNvSpPr>
            <p:nvPr/>
          </p:nvSpPr>
          <p:spPr bwMode="auto">
            <a:xfrm>
              <a:off x="2744" y="1082"/>
              <a:ext cx="1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49" name="Line 13"/>
            <p:cNvSpPr>
              <a:spLocks noChangeShapeType="1"/>
            </p:cNvSpPr>
            <p:nvPr/>
          </p:nvSpPr>
          <p:spPr bwMode="auto">
            <a:xfrm>
              <a:off x="3944" y="938"/>
              <a:ext cx="1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50" name="Line 14"/>
            <p:cNvSpPr>
              <a:spLocks noChangeShapeType="1"/>
            </p:cNvSpPr>
            <p:nvPr/>
          </p:nvSpPr>
          <p:spPr bwMode="auto">
            <a:xfrm>
              <a:off x="3936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951" name="Line 15"/>
            <p:cNvSpPr>
              <a:spLocks noChangeShapeType="1"/>
            </p:cNvSpPr>
            <p:nvPr/>
          </p:nvSpPr>
          <p:spPr bwMode="auto">
            <a:xfrm>
              <a:off x="5088" y="1082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03952" name="Rectangle 16"/>
          <p:cNvSpPr>
            <a:spLocks noChangeArrowheads="1"/>
          </p:cNvSpPr>
          <p:nvPr/>
        </p:nvSpPr>
        <p:spPr bwMode="auto">
          <a:xfrm>
            <a:off x="436563" y="3124200"/>
            <a:ext cx="4968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Clk</a:t>
            </a:r>
          </a:p>
        </p:txBody>
      </p:sp>
      <p:sp>
        <p:nvSpPr>
          <p:cNvPr id="1703953" name="Rectangle 17"/>
          <p:cNvSpPr>
            <a:spLocks noChangeArrowheads="1"/>
          </p:cNvSpPr>
          <p:nvPr/>
        </p:nvSpPr>
        <p:spPr bwMode="auto">
          <a:xfrm>
            <a:off x="381000" y="2590800"/>
            <a:ext cx="3017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latin typeface="Arial" pitchFamily="34" charset="0"/>
              </a:rPr>
              <a:t>Single Cycle Implementation:</a:t>
            </a:r>
          </a:p>
        </p:txBody>
      </p:sp>
      <p:sp>
        <p:nvSpPr>
          <p:cNvPr id="1703954" name="Rectangle 18"/>
          <p:cNvSpPr>
            <a:spLocks noChangeArrowheads="1"/>
          </p:cNvSpPr>
          <p:nvPr/>
        </p:nvSpPr>
        <p:spPr bwMode="auto">
          <a:xfrm>
            <a:off x="927100" y="3863975"/>
            <a:ext cx="35560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55" name="Rectangle 19"/>
          <p:cNvSpPr>
            <a:spLocks noChangeArrowheads="1"/>
          </p:cNvSpPr>
          <p:nvPr/>
        </p:nvSpPr>
        <p:spPr bwMode="auto">
          <a:xfrm>
            <a:off x="4508500" y="3863975"/>
            <a:ext cx="3708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56" name="Rectangle 20"/>
          <p:cNvSpPr>
            <a:spLocks noChangeArrowheads="1"/>
          </p:cNvSpPr>
          <p:nvPr/>
        </p:nvSpPr>
        <p:spPr bwMode="auto">
          <a:xfrm>
            <a:off x="2265363" y="3844925"/>
            <a:ext cx="6651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Load</a:t>
            </a:r>
          </a:p>
        </p:txBody>
      </p:sp>
      <p:sp>
        <p:nvSpPr>
          <p:cNvPr id="1703957" name="Rectangle 21"/>
          <p:cNvSpPr>
            <a:spLocks noChangeArrowheads="1"/>
          </p:cNvSpPr>
          <p:nvPr/>
        </p:nvSpPr>
        <p:spPr bwMode="auto">
          <a:xfrm>
            <a:off x="5867400" y="3844925"/>
            <a:ext cx="700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Store</a:t>
            </a:r>
          </a:p>
        </p:txBody>
      </p:sp>
      <p:sp>
        <p:nvSpPr>
          <p:cNvPr id="1703958" name="Line 22"/>
          <p:cNvSpPr>
            <a:spLocks noChangeShapeType="1"/>
          </p:cNvSpPr>
          <p:nvPr/>
        </p:nvSpPr>
        <p:spPr bwMode="auto">
          <a:xfrm flipV="1">
            <a:off x="7543800" y="38385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59" name="Rectangle 23"/>
          <p:cNvSpPr>
            <a:spLocks noChangeArrowheads="1"/>
          </p:cNvSpPr>
          <p:nvPr/>
        </p:nvSpPr>
        <p:spPr bwMode="auto">
          <a:xfrm>
            <a:off x="7523163" y="3844925"/>
            <a:ext cx="779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accent1"/>
                </a:solidFill>
                <a:latin typeface="Arial" pitchFamily="34" charset="0"/>
              </a:rPr>
              <a:t>Waste</a:t>
            </a:r>
          </a:p>
        </p:txBody>
      </p:sp>
      <p:sp>
        <p:nvSpPr>
          <p:cNvPr id="1703960" name="Line 24"/>
          <p:cNvSpPr>
            <a:spLocks noChangeShapeType="1"/>
          </p:cNvSpPr>
          <p:nvPr/>
        </p:nvSpPr>
        <p:spPr bwMode="auto">
          <a:xfrm flipV="1">
            <a:off x="914400" y="29241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61" name="Rectangle 25"/>
          <p:cNvSpPr>
            <a:spLocks noChangeArrowheads="1"/>
          </p:cNvSpPr>
          <p:nvPr/>
        </p:nvSpPr>
        <p:spPr bwMode="auto">
          <a:xfrm>
            <a:off x="2417763" y="293052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sp>
        <p:nvSpPr>
          <p:cNvPr id="1703962" name="Line 26"/>
          <p:cNvSpPr>
            <a:spLocks noChangeShapeType="1"/>
          </p:cNvSpPr>
          <p:nvPr/>
        </p:nvSpPr>
        <p:spPr bwMode="auto">
          <a:xfrm flipV="1">
            <a:off x="4495800" y="29241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63" name="Line 27"/>
          <p:cNvSpPr>
            <a:spLocks noChangeShapeType="1"/>
          </p:cNvSpPr>
          <p:nvPr/>
        </p:nvSpPr>
        <p:spPr bwMode="auto">
          <a:xfrm flipV="1">
            <a:off x="8229600" y="29241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64" name="Rectangle 28"/>
          <p:cNvSpPr>
            <a:spLocks noChangeArrowheads="1"/>
          </p:cNvSpPr>
          <p:nvPr/>
        </p:nvSpPr>
        <p:spPr bwMode="auto">
          <a:xfrm>
            <a:off x="5999163" y="293052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1703965" name="Line 29"/>
          <p:cNvSpPr>
            <a:spLocks noChangeShapeType="1"/>
          </p:cNvSpPr>
          <p:nvPr/>
        </p:nvSpPr>
        <p:spPr bwMode="auto">
          <a:xfrm>
            <a:off x="927100" y="3089275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66" name="Line 30"/>
          <p:cNvSpPr>
            <a:spLocks noChangeShapeType="1"/>
          </p:cNvSpPr>
          <p:nvPr/>
        </p:nvSpPr>
        <p:spPr bwMode="auto">
          <a:xfrm>
            <a:off x="4508500" y="3089275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67" name="Line 31"/>
          <p:cNvSpPr>
            <a:spLocks noChangeShapeType="1"/>
          </p:cNvSpPr>
          <p:nvPr/>
        </p:nvSpPr>
        <p:spPr bwMode="auto">
          <a:xfrm flipH="1">
            <a:off x="6769100" y="3089275"/>
            <a:ext cx="147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68" name="Line 32"/>
          <p:cNvSpPr>
            <a:spLocks noChangeShapeType="1"/>
          </p:cNvSpPr>
          <p:nvPr/>
        </p:nvSpPr>
        <p:spPr bwMode="auto">
          <a:xfrm flipH="1">
            <a:off x="3263900" y="3089275"/>
            <a:ext cx="109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3970" name="Rectangle 34"/>
          <p:cNvSpPr>
            <a:spLocks noChangeArrowheads="1"/>
          </p:cNvSpPr>
          <p:nvPr/>
        </p:nvSpPr>
        <p:spPr bwMode="auto">
          <a:xfrm>
            <a:off x="381000" y="44196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what if we had a more complicated instruction like floating point?</a:t>
            </a:r>
          </a:p>
          <a:p>
            <a:pPr lvl="4" algn="l"/>
            <a:endParaRPr lang="en-US" sz="2000" b="1" dirty="0">
              <a:solidFill>
                <a:schemeClr val="tx1"/>
              </a:solidFill>
            </a:endParaRPr>
          </a:p>
          <a:p>
            <a:pPr lvl="1" algn="l"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wasteful of area</a:t>
            </a:r>
          </a:p>
        </p:txBody>
      </p:sp>
    </p:spTree>
    <p:extLst>
      <p:ext uri="{BB962C8B-B14F-4D97-AF65-F5344CB8AC3E}">
        <p14:creationId xmlns:p14="http://schemas.microsoft.com/office/powerpoint/2010/main" val="1406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wrap="square" lIns="90488" tIns="44450" rIns="90488" bIns="44450" anchor="ctr"/>
          <a:lstStyle/>
          <a:p>
            <a:r>
              <a:rPr lang="en-US" dirty="0"/>
              <a:t>Multiple Cycle Solution</a:t>
            </a:r>
          </a:p>
        </p:txBody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8238"/>
            <a:ext cx="7848600" cy="2138362"/>
          </a:xfrm>
          <a:noFill/>
          <a:ln/>
        </p:spPr>
        <p:txBody>
          <a:bodyPr lIns="90488" tIns="44450" rIns="90488" bIns="44450"/>
          <a:lstStyle/>
          <a:p>
            <a:pPr lvl="1"/>
            <a:r>
              <a:rPr lang="en-US" sz="2000"/>
              <a:t>use a “smaller” cycle time</a:t>
            </a:r>
          </a:p>
          <a:p>
            <a:pPr lvl="1"/>
            <a:r>
              <a:rPr lang="en-US" sz="2000"/>
              <a:t>have different instructions take different numbers of cycles</a:t>
            </a:r>
          </a:p>
          <a:p>
            <a:pPr lvl="1"/>
            <a:r>
              <a:rPr lang="en-US" sz="2000"/>
              <a:t>a “multicycle” datapath:</a:t>
            </a:r>
          </a:p>
        </p:txBody>
      </p:sp>
      <p:pic>
        <p:nvPicPr>
          <p:cNvPr id="1705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5344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866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2"/>
          <p:cNvSpPr>
            <a:spLocks noChangeArrowheads="1"/>
          </p:cNvSpPr>
          <p:nvPr/>
        </p:nvSpPr>
        <p:spPr bwMode="auto">
          <a:xfrm>
            <a:off x="225425" y="312738"/>
            <a:ext cx="23431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991600" cy="4648200"/>
          </a:xfrm>
          <a:noFill/>
          <a:ln/>
        </p:spPr>
        <p:txBody>
          <a:bodyPr lIns="90488" tIns="44450" rIns="90488" bIns="44450"/>
          <a:lstStyle/>
          <a:p>
            <a:r>
              <a:rPr lang="en-US" sz="2400" dirty="0"/>
              <a:t>We will be reusing functional units</a:t>
            </a:r>
          </a:p>
          <a:p>
            <a:pPr lvl="1"/>
            <a:r>
              <a:rPr lang="en-US" sz="2200" dirty="0"/>
              <a:t>ALU used to compute address and to increment PC</a:t>
            </a:r>
          </a:p>
          <a:p>
            <a:pPr lvl="1"/>
            <a:r>
              <a:rPr lang="en-US" sz="2200" dirty="0"/>
              <a:t>Memory used for instruction and data</a:t>
            </a:r>
          </a:p>
          <a:p>
            <a:r>
              <a:rPr lang="en-US" sz="2400" dirty="0" smtClean="0"/>
              <a:t>We will </a:t>
            </a:r>
            <a:r>
              <a:rPr lang="en-US" sz="2400" dirty="0"/>
              <a:t>use a finite state machine for control</a:t>
            </a:r>
          </a:p>
        </p:txBody>
      </p:sp>
      <p:sp>
        <p:nvSpPr>
          <p:cNvPr id="1708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dirty="0" err="1"/>
              <a:t>Multicycle</a:t>
            </a:r>
            <a:r>
              <a:rPr lang="en-US" dirty="0"/>
              <a:t> Approach</a:t>
            </a:r>
          </a:p>
        </p:txBody>
      </p:sp>
      <p:pic>
        <p:nvPicPr>
          <p:cNvPr id="17080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44800"/>
            <a:ext cx="85344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45564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46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The Five Stages of an Instruction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87675"/>
            <a:ext cx="8534400" cy="2193925"/>
          </a:xfrm>
          <a:noFill/>
          <a:ln/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sz="2400"/>
              <a:t>IF: Instruction Fetch and Update PC</a:t>
            </a:r>
          </a:p>
          <a:p>
            <a:pPr>
              <a:lnSpc>
                <a:spcPct val="65000"/>
              </a:lnSpc>
            </a:pPr>
            <a:r>
              <a:rPr lang="en-US" sz="2400"/>
              <a:t>ID: Instruction Decode and Registers Fetch</a:t>
            </a:r>
          </a:p>
          <a:p>
            <a:pPr>
              <a:lnSpc>
                <a:spcPct val="65000"/>
              </a:lnSpc>
            </a:pPr>
            <a:r>
              <a:rPr lang="en-US" sz="2400"/>
              <a:t>Ex: Execute R-type; calculate memory address</a:t>
            </a:r>
          </a:p>
          <a:p>
            <a:pPr>
              <a:lnSpc>
                <a:spcPct val="65000"/>
              </a:lnSpc>
            </a:pPr>
            <a:r>
              <a:rPr lang="en-US" sz="2400"/>
              <a:t>Mem: Read/write the data from/to the Data Memory</a:t>
            </a:r>
          </a:p>
          <a:p>
            <a:pPr>
              <a:lnSpc>
                <a:spcPct val="65000"/>
              </a:lnSpc>
            </a:pPr>
            <a:r>
              <a:rPr lang="en-US" sz="2400"/>
              <a:t>WB: Write the result data into the register file</a:t>
            </a:r>
          </a:p>
        </p:txBody>
      </p:sp>
      <p:grpSp>
        <p:nvGrpSpPr>
          <p:cNvPr id="1745924" name="Group 4"/>
          <p:cNvGrpSpPr>
            <a:grpSpLocks/>
          </p:cNvGrpSpPr>
          <p:nvPr/>
        </p:nvGrpSpPr>
        <p:grpSpPr bwMode="auto">
          <a:xfrm>
            <a:off x="2133600" y="1482725"/>
            <a:ext cx="825500" cy="254000"/>
            <a:chOff x="1248" y="712"/>
            <a:chExt cx="520" cy="160"/>
          </a:xfrm>
        </p:grpSpPr>
        <p:sp>
          <p:nvSpPr>
            <p:cNvPr id="174592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2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2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2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5929" name="Group 9"/>
          <p:cNvGrpSpPr>
            <a:grpSpLocks/>
          </p:cNvGrpSpPr>
          <p:nvPr/>
        </p:nvGrpSpPr>
        <p:grpSpPr bwMode="auto">
          <a:xfrm>
            <a:off x="2971800" y="1482725"/>
            <a:ext cx="825500" cy="254000"/>
            <a:chOff x="1776" y="712"/>
            <a:chExt cx="520" cy="160"/>
          </a:xfrm>
        </p:grpSpPr>
        <p:sp>
          <p:nvSpPr>
            <p:cNvPr id="1745930" name="Line 10"/>
            <p:cNvSpPr>
              <a:spLocks noChangeShapeType="1"/>
            </p:cNvSpPr>
            <p:nvPr/>
          </p:nvSpPr>
          <p:spPr bwMode="auto">
            <a:xfrm>
              <a:off x="1784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31" name="Line 11"/>
            <p:cNvSpPr>
              <a:spLocks noChangeShapeType="1"/>
            </p:cNvSpPr>
            <p:nvPr/>
          </p:nvSpPr>
          <p:spPr bwMode="auto">
            <a:xfrm>
              <a:off x="1776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32" name="Line 12"/>
            <p:cNvSpPr>
              <a:spLocks noChangeShapeType="1"/>
            </p:cNvSpPr>
            <p:nvPr/>
          </p:nvSpPr>
          <p:spPr bwMode="auto">
            <a:xfrm flipV="1">
              <a:off x="2064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33" name="Line 13"/>
            <p:cNvSpPr>
              <a:spLocks noChangeShapeType="1"/>
            </p:cNvSpPr>
            <p:nvPr/>
          </p:nvSpPr>
          <p:spPr bwMode="auto">
            <a:xfrm>
              <a:off x="2072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5934" name="Group 14"/>
          <p:cNvGrpSpPr>
            <a:grpSpLocks/>
          </p:cNvGrpSpPr>
          <p:nvPr/>
        </p:nvGrpSpPr>
        <p:grpSpPr bwMode="auto">
          <a:xfrm>
            <a:off x="3810000" y="1482725"/>
            <a:ext cx="825500" cy="254000"/>
            <a:chOff x="2304" y="712"/>
            <a:chExt cx="520" cy="160"/>
          </a:xfrm>
        </p:grpSpPr>
        <p:sp>
          <p:nvSpPr>
            <p:cNvPr id="1745935" name="Line 15"/>
            <p:cNvSpPr>
              <a:spLocks noChangeShapeType="1"/>
            </p:cNvSpPr>
            <p:nvPr/>
          </p:nvSpPr>
          <p:spPr bwMode="auto">
            <a:xfrm>
              <a:off x="2312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36" name="Line 16"/>
            <p:cNvSpPr>
              <a:spLocks noChangeShapeType="1"/>
            </p:cNvSpPr>
            <p:nvPr/>
          </p:nvSpPr>
          <p:spPr bwMode="auto">
            <a:xfrm>
              <a:off x="2304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37" name="Line 17"/>
            <p:cNvSpPr>
              <a:spLocks noChangeShapeType="1"/>
            </p:cNvSpPr>
            <p:nvPr/>
          </p:nvSpPr>
          <p:spPr bwMode="auto">
            <a:xfrm flipV="1">
              <a:off x="2592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38" name="Line 18"/>
            <p:cNvSpPr>
              <a:spLocks noChangeShapeType="1"/>
            </p:cNvSpPr>
            <p:nvPr/>
          </p:nvSpPr>
          <p:spPr bwMode="auto">
            <a:xfrm>
              <a:off x="2600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5939" name="Group 19"/>
          <p:cNvGrpSpPr>
            <a:grpSpLocks/>
          </p:cNvGrpSpPr>
          <p:nvPr/>
        </p:nvGrpSpPr>
        <p:grpSpPr bwMode="auto">
          <a:xfrm>
            <a:off x="4648200" y="1482725"/>
            <a:ext cx="825500" cy="254000"/>
            <a:chOff x="2832" y="712"/>
            <a:chExt cx="520" cy="160"/>
          </a:xfrm>
        </p:grpSpPr>
        <p:sp>
          <p:nvSpPr>
            <p:cNvPr id="1745940" name="Line 20"/>
            <p:cNvSpPr>
              <a:spLocks noChangeShapeType="1"/>
            </p:cNvSpPr>
            <p:nvPr/>
          </p:nvSpPr>
          <p:spPr bwMode="auto">
            <a:xfrm>
              <a:off x="2840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41" name="Line 21"/>
            <p:cNvSpPr>
              <a:spLocks noChangeShapeType="1"/>
            </p:cNvSpPr>
            <p:nvPr/>
          </p:nvSpPr>
          <p:spPr bwMode="auto">
            <a:xfrm>
              <a:off x="2832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42" name="Line 22"/>
            <p:cNvSpPr>
              <a:spLocks noChangeShapeType="1"/>
            </p:cNvSpPr>
            <p:nvPr/>
          </p:nvSpPr>
          <p:spPr bwMode="auto">
            <a:xfrm flipV="1">
              <a:off x="3120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43" name="Line 23"/>
            <p:cNvSpPr>
              <a:spLocks noChangeShapeType="1"/>
            </p:cNvSpPr>
            <p:nvPr/>
          </p:nvSpPr>
          <p:spPr bwMode="auto">
            <a:xfrm>
              <a:off x="3128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5944" name="Group 24"/>
          <p:cNvGrpSpPr>
            <a:grpSpLocks/>
          </p:cNvGrpSpPr>
          <p:nvPr/>
        </p:nvGrpSpPr>
        <p:grpSpPr bwMode="auto">
          <a:xfrm>
            <a:off x="5486400" y="1482725"/>
            <a:ext cx="825500" cy="254000"/>
            <a:chOff x="3360" y="712"/>
            <a:chExt cx="520" cy="160"/>
          </a:xfrm>
        </p:grpSpPr>
        <p:sp>
          <p:nvSpPr>
            <p:cNvPr id="1745945" name="Line 25"/>
            <p:cNvSpPr>
              <a:spLocks noChangeShapeType="1"/>
            </p:cNvSpPr>
            <p:nvPr/>
          </p:nvSpPr>
          <p:spPr bwMode="auto">
            <a:xfrm>
              <a:off x="3368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46" name="Line 26"/>
            <p:cNvSpPr>
              <a:spLocks noChangeShapeType="1"/>
            </p:cNvSpPr>
            <p:nvPr/>
          </p:nvSpPr>
          <p:spPr bwMode="auto">
            <a:xfrm>
              <a:off x="3360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47" name="Line 27"/>
            <p:cNvSpPr>
              <a:spLocks noChangeShapeType="1"/>
            </p:cNvSpPr>
            <p:nvPr/>
          </p:nvSpPr>
          <p:spPr bwMode="auto">
            <a:xfrm flipV="1">
              <a:off x="3648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48" name="Line 28"/>
            <p:cNvSpPr>
              <a:spLocks noChangeShapeType="1"/>
            </p:cNvSpPr>
            <p:nvPr/>
          </p:nvSpPr>
          <p:spPr bwMode="auto">
            <a:xfrm>
              <a:off x="3656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5949" name="Line 29"/>
          <p:cNvSpPr>
            <a:spLocks noChangeShapeType="1"/>
          </p:cNvSpPr>
          <p:nvPr/>
        </p:nvSpPr>
        <p:spPr bwMode="auto">
          <a:xfrm>
            <a:off x="6337300" y="1724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0" name="Line 30"/>
          <p:cNvSpPr>
            <a:spLocks noChangeShapeType="1"/>
          </p:cNvSpPr>
          <p:nvPr/>
        </p:nvSpPr>
        <p:spPr bwMode="auto">
          <a:xfrm>
            <a:off x="6324600" y="1508125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1" name="Line 31"/>
          <p:cNvSpPr>
            <a:spLocks noChangeShapeType="1"/>
          </p:cNvSpPr>
          <p:nvPr/>
        </p:nvSpPr>
        <p:spPr bwMode="auto">
          <a:xfrm>
            <a:off x="1765300" y="1495425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2" name="Line 32"/>
          <p:cNvSpPr>
            <a:spLocks noChangeShapeType="1"/>
          </p:cNvSpPr>
          <p:nvPr/>
        </p:nvSpPr>
        <p:spPr bwMode="auto">
          <a:xfrm flipV="1">
            <a:off x="21336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3" name="Line 33"/>
          <p:cNvSpPr>
            <a:spLocks noChangeShapeType="1"/>
          </p:cNvSpPr>
          <p:nvPr/>
        </p:nvSpPr>
        <p:spPr bwMode="auto">
          <a:xfrm flipV="1">
            <a:off x="29718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4" name="Rectangle 34"/>
          <p:cNvSpPr>
            <a:spLocks noChangeArrowheads="1"/>
          </p:cNvSpPr>
          <p:nvPr/>
        </p:nvSpPr>
        <p:spPr bwMode="auto">
          <a:xfrm>
            <a:off x="21891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sp>
        <p:nvSpPr>
          <p:cNvPr id="1745955" name="Rectangle 35"/>
          <p:cNvSpPr>
            <a:spLocks noChangeArrowheads="1"/>
          </p:cNvSpPr>
          <p:nvPr/>
        </p:nvSpPr>
        <p:spPr bwMode="auto">
          <a:xfrm>
            <a:off x="29511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1745956" name="Line 36"/>
          <p:cNvSpPr>
            <a:spLocks noChangeShapeType="1"/>
          </p:cNvSpPr>
          <p:nvPr/>
        </p:nvSpPr>
        <p:spPr bwMode="auto">
          <a:xfrm flipV="1">
            <a:off x="38100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7" name="Line 37"/>
          <p:cNvSpPr>
            <a:spLocks noChangeShapeType="1"/>
          </p:cNvSpPr>
          <p:nvPr/>
        </p:nvSpPr>
        <p:spPr bwMode="auto">
          <a:xfrm flipV="1">
            <a:off x="46482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8" name="Line 38"/>
          <p:cNvSpPr>
            <a:spLocks noChangeShapeType="1"/>
          </p:cNvSpPr>
          <p:nvPr/>
        </p:nvSpPr>
        <p:spPr bwMode="auto">
          <a:xfrm flipV="1">
            <a:off x="54864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59" name="Line 39"/>
          <p:cNvSpPr>
            <a:spLocks noChangeShapeType="1"/>
          </p:cNvSpPr>
          <p:nvPr/>
        </p:nvSpPr>
        <p:spPr bwMode="auto">
          <a:xfrm flipV="1">
            <a:off x="63246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60" name="Rectangle 40"/>
          <p:cNvSpPr>
            <a:spLocks noChangeArrowheads="1"/>
          </p:cNvSpPr>
          <p:nvPr/>
        </p:nvSpPr>
        <p:spPr bwMode="auto">
          <a:xfrm>
            <a:off x="38655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3</a:t>
            </a:r>
          </a:p>
        </p:txBody>
      </p:sp>
      <p:sp>
        <p:nvSpPr>
          <p:cNvPr id="1745961" name="Rectangle 41"/>
          <p:cNvSpPr>
            <a:spLocks noChangeArrowheads="1"/>
          </p:cNvSpPr>
          <p:nvPr/>
        </p:nvSpPr>
        <p:spPr bwMode="auto">
          <a:xfrm>
            <a:off x="46275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4</a:t>
            </a:r>
          </a:p>
        </p:txBody>
      </p:sp>
      <p:sp>
        <p:nvSpPr>
          <p:cNvPr id="1745962" name="Rectangle 42"/>
          <p:cNvSpPr>
            <a:spLocks noChangeArrowheads="1"/>
          </p:cNvSpPr>
          <p:nvPr/>
        </p:nvSpPr>
        <p:spPr bwMode="auto">
          <a:xfrm>
            <a:off x="54657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5</a:t>
            </a:r>
          </a:p>
        </p:txBody>
      </p:sp>
      <p:grpSp>
        <p:nvGrpSpPr>
          <p:cNvPr id="1745963" name="Group 43"/>
          <p:cNvGrpSpPr>
            <a:grpSpLocks/>
          </p:cNvGrpSpPr>
          <p:nvPr/>
        </p:nvGrpSpPr>
        <p:grpSpPr bwMode="auto">
          <a:xfrm>
            <a:off x="2146300" y="1946275"/>
            <a:ext cx="4165600" cy="333375"/>
            <a:chOff x="1256" y="1004"/>
            <a:chExt cx="2624" cy="210"/>
          </a:xfrm>
        </p:grpSpPr>
        <p:grpSp>
          <p:nvGrpSpPr>
            <p:cNvPr id="1745964" name="Group 44"/>
            <p:cNvGrpSpPr>
              <a:grpSpLocks/>
            </p:cNvGrpSpPr>
            <p:nvPr/>
          </p:nvGrpSpPr>
          <p:grpSpPr bwMode="auto">
            <a:xfrm>
              <a:off x="1256" y="1004"/>
              <a:ext cx="512" cy="210"/>
              <a:chOff x="1256" y="1004"/>
              <a:chExt cx="512" cy="210"/>
            </a:xfrm>
          </p:grpSpPr>
          <p:sp>
            <p:nvSpPr>
              <p:cNvPr id="1745965" name="Rectangle 45"/>
              <p:cNvSpPr>
                <a:spLocks noChangeArrowheads="1"/>
              </p:cNvSpPr>
              <p:nvPr/>
            </p:nvSpPr>
            <p:spPr bwMode="auto">
              <a:xfrm>
                <a:off x="1256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66" name="Rectangle 46"/>
              <p:cNvSpPr>
                <a:spLocks noChangeArrowheads="1"/>
              </p:cNvSpPr>
              <p:nvPr/>
            </p:nvSpPr>
            <p:spPr bwMode="auto">
              <a:xfrm>
                <a:off x="1293" y="1004"/>
                <a:ext cx="22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</p:grpSp>
        <p:grpSp>
          <p:nvGrpSpPr>
            <p:cNvPr id="1745967" name="Group 47"/>
            <p:cNvGrpSpPr>
              <a:grpSpLocks/>
            </p:cNvGrpSpPr>
            <p:nvPr/>
          </p:nvGrpSpPr>
          <p:grpSpPr bwMode="auto">
            <a:xfrm>
              <a:off x="1763" y="1004"/>
              <a:ext cx="533" cy="210"/>
              <a:chOff x="1763" y="1004"/>
              <a:chExt cx="533" cy="210"/>
            </a:xfrm>
          </p:grpSpPr>
          <p:sp>
            <p:nvSpPr>
              <p:cNvPr id="1745968" name="Rectangle 48"/>
              <p:cNvSpPr>
                <a:spLocks noChangeArrowheads="1"/>
              </p:cNvSpPr>
              <p:nvPr/>
            </p:nvSpPr>
            <p:spPr bwMode="auto">
              <a:xfrm>
                <a:off x="1784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69" name="Rectangle 49"/>
              <p:cNvSpPr>
                <a:spLocks noChangeArrowheads="1"/>
              </p:cNvSpPr>
              <p:nvPr/>
            </p:nvSpPr>
            <p:spPr bwMode="auto">
              <a:xfrm>
                <a:off x="1763" y="1004"/>
                <a:ext cx="24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ID</a:t>
                </a:r>
              </a:p>
            </p:txBody>
          </p:sp>
        </p:grpSp>
        <p:grpSp>
          <p:nvGrpSpPr>
            <p:cNvPr id="1745970" name="Group 50"/>
            <p:cNvGrpSpPr>
              <a:grpSpLocks/>
            </p:cNvGrpSpPr>
            <p:nvPr/>
          </p:nvGrpSpPr>
          <p:grpSpPr bwMode="auto">
            <a:xfrm>
              <a:off x="2312" y="1004"/>
              <a:ext cx="512" cy="210"/>
              <a:chOff x="2312" y="1004"/>
              <a:chExt cx="512" cy="210"/>
            </a:xfrm>
          </p:grpSpPr>
          <p:sp>
            <p:nvSpPr>
              <p:cNvPr id="1745971" name="Rectangle 51"/>
              <p:cNvSpPr>
                <a:spLocks noChangeArrowheads="1"/>
              </p:cNvSpPr>
              <p:nvPr/>
            </p:nvSpPr>
            <p:spPr bwMode="auto">
              <a:xfrm>
                <a:off x="2312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72" name="Rectangle 52"/>
              <p:cNvSpPr>
                <a:spLocks noChangeArrowheads="1"/>
              </p:cNvSpPr>
              <p:nvPr/>
            </p:nvSpPr>
            <p:spPr bwMode="auto">
              <a:xfrm>
                <a:off x="2387" y="1004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</p:grpSp>
        <p:grpSp>
          <p:nvGrpSpPr>
            <p:cNvPr id="1745973" name="Group 53"/>
            <p:cNvGrpSpPr>
              <a:grpSpLocks/>
            </p:cNvGrpSpPr>
            <p:nvPr/>
          </p:nvGrpSpPr>
          <p:grpSpPr bwMode="auto">
            <a:xfrm>
              <a:off x="2840" y="1004"/>
              <a:ext cx="512" cy="210"/>
              <a:chOff x="2840" y="1004"/>
              <a:chExt cx="512" cy="210"/>
            </a:xfrm>
          </p:grpSpPr>
          <p:sp>
            <p:nvSpPr>
              <p:cNvPr id="1745974" name="Rectangle 54"/>
              <p:cNvSpPr>
                <a:spLocks noChangeArrowheads="1"/>
              </p:cNvSpPr>
              <p:nvPr/>
            </p:nvSpPr>
            <p:spPr bwMode="auto">
              <a:xfrm>
                <a:off x="2840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75" name="Rectangle 55"/>
              <p:cNvSpPr>
                <a:spLocks noChangeArrowheads="1"/>
              </p:cNvSpPr>
              <p:nvPr/>
            </p:nvSpPr>
            <p:spPr bwMode="auto">
              <a:xfrm>
                <a:off x="2915" y="1004"/>
                <a:ext cx="40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1745976" name="Group 56"/>
            <p:cNvGrpSpPr>
              <a:grpSpLocks/>
            </p:cNvGrpSpPr>
            <p:nvPr/>
          </p:nvGrpSpPr>
          <p:grpSpPr bwMode="auto">
            <a:xfrm>
              <a:off x="3368" y="1004"/>
              <a:ext cx="512" cy="210"/>
              <a:chOff x="3368" y="1004"/>
              <a:chExt cx="512" cy="210"/>
            </a:xfrm>
          </p:grpSpPr>
          <p:sp>
            <p:nvSpPr>
              <p:cNvPr id="1745977" name="Rectangle 57"/>
              <p:cNvSpPr>
                <a:spLocks noChangeArrowheads="1"/>
              </p:cNvSpPr>
              <p:nvPr/>
            </p:nvSpPr>
            <p:spPr bwMode="auto">
              <a:xfrm>
                <a:off x="3368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78" name="Rectangle 58"/>
              <p:cNvSpPr>
                <a:spLocks noChangeArrowheads="1"/>
              </p:cNvSpPr>
              <p:nvPr/>
            </p:nvSpPr>
            <p:spPr bwMode="auto">
              <a:xfrm>
                <a:off x="3443" y="1004"/>
                <a:ext cx="32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52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Single to Multi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Intel Pentium4 (2003) </a:t>
            </a:r>
          </a:p>
          <a:p>
            <a:r>
              <a:rPr lang="en-US" dirty="0" smtClean="0"/>
              <a:t>Application</a:t>
            </a:r>
            <a:r>
              <a:rPr lang="en-US" dirty="0"/>
              <a:t>: desktop/server </a:t>
            </a:r>
          </a:p>
          <a:p>
            <a:r>
              <a:rPr lang="en-US" dirty="0" smtClean="0"/>
              <a:t>Technology</a:t>
            </a:r>
            <a:r>
              <a:rPr lang="en-US" dirty="0"/>
              <a:t>: 90nm (1/100x) </a:t>
            </a:r>
          </a:p>
          <a:p>
            <a:r>
              <a:rPr lang="en-US" dirty="0" smtClean="0"/>
              <a:t>55M </a:t>
            </a:r>
            <a:r>
              <a:rPr lang="en-US" dirty="0"/>
              <a:t>transistors (20,000x) </a:t>
            </a:r>
          </a:p>
          <a:p>
            <a:r>
              <a:rPr lang="en-US" dirty="0" smtClean="0"/>
              <a:t>101 </a:t>
            </a:r>
            <a:r>
              <a:rPr lang="en-US" dirty="0"/>
              <a:t>mm2 </a:t>
            </a:r>
            <a:r>
              <a:rPr lang="en-US" dirty="0" smtClean="0"/>
              <a:t>(</a:t>
            </a:r>
            <a:r>
              <a:rPr lang="en-US" dirty="0"/>
              <a:t>10x) </a:t>
            </a:r>
          </a:p>
          <a:p>
            <a:r>
              <a:rPr lang="en-US" dirty="0" smtClean="0"/>
              <a:t>3.4 </a:t>
            </a:r>
            <a:r>
              <a:rPr lang="en-US" dirty="0"/>
              <a:t>GHz (10,000x) </a:t>
            </a:r>
          </a:p>
          <a:p>
            <a:r>
              <a:rPr lang="en-US" dirty="0" smtClean="0"/>
              <a:t>1.2 </a:t>
            </a:r>
            <a:r>
              <a:rPr lang="en-US" dirty="0"/>
              <a:t>Volts (1/10x) </a:t>
            </a:r>
          </a:p>
          <a:p>
            <a:r>
              <a:rPr lang="en-US" dirty="0" smtClean="0"/>
              <a:t>32/64-bit </a:t>
            </a:r>
            <a:r>
              <a:rPr lang="en-US" dirty="0"/>
              <a:t>data (16x) </a:t>
            </a:r>
          </a:p>
          <a:p>
            <a:r>
              <a:rPr lang="en-US" dirty="0" smtClean="0"/>
              <a:t>22-stage </a:t>
            </a:r>
            <a:r>
              <a:rPr lang="en-US" dirty="0"/>
              <a:t>pipelined </a:t>
            </a:r>
            <a:r>
              <a:rPr lang="en-US" dirty="0" err="1"/>
              <a:t>datapath</a:t>
            </a:r>
            <a:r>
              <a:rPr lang="en-US" dirty="0"/>
              <a:t> </a:t>
            </a:r>
          </a:p>
          <a:p>
            <a:r>
              <a:rPr lang="en-US" dirty="0" smtClean="0"/>
              <a:t>3 </a:t>
            </a:r>
            <a:r>
              <a:rPr lang="en-US" dirty="0"/>
              <a:t>instructions per cycle (superscalar)  </a:t>
            </a:r>
          </a:p>
          <a:p>
            <a:r>
              <a:rPr lang="en-US" dirty="0" smtClean="0"/>
              <a:t>Two </a:t>
            </a:r>
            <a:r>
              <a:rPr lang="en-US" dirty="0"/>
              <a:t>levels of on-chip cache </a:t>
            </a:r>
          </a:p>
          <a:p>
            <a:r>
              <a:rPr lang="en-US" dirty="0" smtClean="0"/>
              <a:t>Data-parallel </a:t>
            </a:r>
            <a:r>
              <a:rPr lang="en-US" dirty="0"/>
              <a:t>vector (SIMD) instructions, </a:t>
            </a:r>
            <a:r>
              <a:rPr lang="en-US" dirty="0" err="1"/>
              <a:t>hyperthreading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874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Intel </a:t>
            </a:r>
            <a:r>
              <a:rPr lang="en-US" sz="2800" dirty="0"/>
              <a:t>Core i7 (2009)</a:t>
            </a:r>
          </a:p>
          <a:p>
            <a:r>
              <a:rPr lang="en-US" sz="2000" dirty="0" smtClean="0"/>
              <a:t>Application</a:t>
            </a:r>
            <a:r>
              <a:rPr lang="en-US" sz="2000" dirty="0"/>
              <a:t>: desktop/server</a:t>
            </a:r>
          </a:p>
          <a:p>
            <a:r>
              <a:rPr lang="en-US" sz="2000" dirty="0" smtClean="0"/>
              <a:t>Technology</a:t>
            </a:r>
            <a:r>
              <a:rPr lang="en-US" sz="2000" dirty="0"/>
              <a:t>: 45nm (1/2x)</a:t>
            </a:r>
          </a:p>
          <a:p>
            <a:r>
              <a:rPr lang="en-US" sz="2000" dirty="0" smtClean="0"/>
              <a:t>774M </a:t>
            </a:r>
            <a:r>
              <a:rPr lang="en-US" sz="2000" dirty="0"/>
              <a:t>transistors (12x)</a:t>
            </a:r>
          </a:p>
          <a:p>
            <a:r>
              <a:rPr lang="en-US" sz="2000" dirty="0" smtClean="0"/>
              <a:t>296 </a:t>
            </a:r>
            <a:r>
              <a:rPr lang="en-US" sz="2000" dirty="0"/>
              <a:t>mm2 (3x)</a:t>
            </a:r>
          </a:p>
          <a:p>
            <a:r>
              <a:rPr lang="en-US" sz="2000" dirty="0" smtClean="0"/>
              <a:t>3.2 </a:t>
            </a:r>
            <a:r>
              <a:rPr lang="en-US" sz="2000" dirty="0"/>
              <a:t>GHz to 3.6 </a:t>
            </a:r>
            <a:r>
              <a:rPr lang="en-US" sz="2000" dirty="0" err="1"/>
              <a:t>Ghz</a:t>
            </a:r>
            <a:r>
              <a:rPr lang="en-US" sz="2000" dirty="0"/>
              <a:t> (~1x)</a:t>
            </a:r>
          </a:p>
          <a:p>
            <a:r>
              <a:rPr lang="en-US" sz="2000" dirty="0" smtClean="0"/>
              <a:t>0.7 </a:t>
            </a:r>
            <a:r>
              <a:rPr lang="en-US" sz="2000" dirty="0"/>
              <a:t>to 1.4 Volts (~1x)</a:t>
            </a:r>
          </a:p>
          <a:p>
            <a:r>
              <a:rPr lang="en-US" sz="2000" dirty="0" smtClean="0"/>
              <a:t>128-bit </a:t>
            </a:r>
            <a:r>
              <a:rPr lang="en-US" sz="2000" dirty="0"/>
              <a:t>data (2x)</a:t>
            </a:r>
          </a:p>
          <a:p>
            <a:r>
              <a:rPr lang="en-US" sz="2000" dirty="0" smtClean="0"/>
              <a:t>14-stage </a:t>
            </a:r>
            <a:r>
              <a:rPr lang="en-US" sz="2000" dirty="0"/>
              <a:t>pipelined </a:t>
            </a:r>
            <a:r>
              <a:rPr lang="en-US" sz="2000" dirty="0" err="1"/>
              <a:t>datapath</a:t>
            </a:r>
            <a:r>
              <a:rPr lang="en-US" sz="2000" dirty="0"/>
              <a:t> (0.5x)</a:t>
            </a:r>
          </a:p>
          <a:p>
            <a:r>
              <a:rPr lang="fr-FR" sz="2000" dirty="0" smtClean="0"/>
              <a:t>4 </a:t>
            </a:r>
            <a:r>
              <a:rPr lang="fr-FR" sz="2000" dirty="0"/>
              <a:t>instructions per cycle (~1x)</a:t>
            </a:r>
          </a:p>
          <a:p>
            <a:r>
              <a:rPr lang="en-US" sz="2000" dirty="0" smtClean="0"/>
              <a:t>Three </a:t>
            </a:r>
            <a:r>
              <a:rPr lang="en-US" sz="2000" dirty="0"/>
              <a:t>levels of on-chip cache</a:t>
            </a:r>
          </a:p>
          <a:p>
            <a:r>
              <a:rPr lang="en-US" sz="2000" dirty="0" smtClean="0"/>
              <a:t>data-parallel </a:t>
            </a:r>
            <a:r>
              <a:rPr lang="en-US" sz="2000" dirty="0"/>
              <a:t>vector (SIMD) instructions, </a:t>
            </a:r>
            <a:r>
              <a:rPr lang="en-US" sz="2000" dirty="0" err="1"/>
              <a:t>hyperthreading</a:t>
            </a:r>
            <a:endParaRPr lang="en-US" sz="2000" dirty="0"/>
          </a:p>
          <a:p>
            <a:r>
              <a:rPr lang="en-US" sz="2000" dirty="0" smtClean="0"/>
              <a:t>Four-core </a:t>
            </a:r>
            <a:r>
              <a:rPr lang="en-US" sz="2000" dirty="0"/>
              <a:t>multicore (4x)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045"/>
            <a:ext cx="1452000" cy="1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2" y="169045"/>
            <a:ext cx="2607212" cy="159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ChangeArrowheads="1"/>
          </p:cNvSpPr>
          <p:nvPr/>
        </p:nvSpPr>
        <p:spPr bwMode="auto">
          <a:xfrm>
            <a:off x="225425" y="312738"/>
            <a:ext cx="43084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85837"/>
            <a:ext cx="7848600" cy="2138363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US" sz="2000" dirty="0"/>
              <a:t>Break up the instructions into steps, each step takes a cycle</a:t>
            </a:r>
          </a:p>
          <a:p>
            <a:pPr lvl="1"/>
            <a:r>
              <a:rPr lang="en-US" sz="2000" dirty="0"/>
              <a:t>balance the amount of work to be done</a:t>
            </a:r>
          </a:p>
          <a:p>
            <a:pPr lvl="1"/>
            <a:r>
              <a:rPr lang="en-US" sz="2000" dirty="0"/>
              <a:t>restrict each cycle to use only one major functional unit</a:t>
            </a:r>
          </a:p>
          <a:p>
            <a:r>
              <a:rPr lang="en-US" sz="2000" dirty="0"/>
              <a:t>At the end of a cycle</a:t>
            </a:r>
          </a:p>
          <a:p>
            <a:pPr lvl="1"/>
            <a:r>
              <a:rPr lang="en-US" sz="2000" dirty="0"/>
              <a:t>store values for use in later cycles (easiest thing to do)</a:t>
            </a:r>
          </a:p>
          <a:p>
            <a:pPr lvl="1"/>
            <a:r>
              <a:rPr lang="en-US" sz="2000" dirty="0"/>
              <a:t>introduce additional “internal” registers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710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dirty="0" err="1"/>
              <a:t>Multicycle</a:t>
            </a:r>
            <a:r>
              <a:rPr lang="en-US" dirty="0"/>
              <a:t> Implementation</a:t>
            </a:r>
          </a:p>
        </p:txBody>
      </p:sp>
      <p:pic>
        <p:nvPicPr>
          <p:cNvPr id="17100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4676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68501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4746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The Five Stages of Load Instruction</a:t>
            </a:r>
          </a:p>
        </p:txBody>
      </p:sp>
      <p:sp>
        <p:nvSpPr>
          <p:cNvPr id="169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87675"/>
            <a:ext cx="8534400" cy="2193925"/>
          </a:xfrm>
          <a:noFill/>
          <a:ln/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sz="2400" dirty="0"/>
              <a:t>IF: Instruction Fetch and Update PC</a:t>
            </a:r>
          </a:p>
          <a:p>
            <a:pPr>
              <a:lnSpc>
                <a:spcPct val="65000"/>
              </a:lnSpc>
            </a:pPr>
            <a:r>
              <a:rPr lang="en-US" sz="2400" dirty="0"/>
              <a:t>ID: Instruction Decode and Registers Fetch</a:t>
            </a:r>
          </a:p>
          <a:p>
            <a:pPr>
              <a:lnSpc>
                <a:spcPct val="65000"/>
              </a:lnSpc>
            </a:pPr>
            <a:r>
              <a:rPr lang="en-US" sz="2400" dirty="0"/>
              <a:t>Ex: Execute R-type; calculate memory address</a:t>
            </a:r>
          </a:p>
          <a:p>
            <a:pPr>
              <a:lnSpc>
                <a:spcPct val="65000"/>
              </a:lnSpc>
            </a:pPr>
            <a:r>
              <a:rPr lang="en-US" sz="2400" dirty="0" err="1"/>
              <a:t>Mem</a:t>
            </a:r>
            <a:r>
              <a:rPr lang="en-US" sz="2400" dirty="0"/>
              <a:t>: Read/write the data from/to the Data Memory</a:t>
            </a:r>
          </a:p>
          <a:p>
            <a:pPr>
              <a:lnSpc>
                <a:spcPct val="65000"/>
              </a:lnSpc>
            </a:pPr>
            <a:r>
              <a:rPr lang="en-US" sz="2400" dirty="0"/>
              <a:t>WB: Write the result data into the register file</a:t>
            </a:r>
          </a:p>
        </p:txBody>
      </p:sp>
      <p:grpSp>
        <p:nvGrpSpPr>
          <p:cNvPr id="1695748" name="Group 4"/>
          <p:cNvGrpSpPr>
            <a:grpSpLocks/>
          </p:cNvGrpSpPr>
          <p:nvPr/>
        </p:nvGrpSpPr>
        <p:grpSpPr bwMode="auto">
          <a:xfrm>
            <a:off x="2133600" y="1482725"/>
            <a:ext cx="825500" cy="254000"/>
            <a:chOff x="1248" y="712"/>
            <a:chExt cx="520" cy="160"/>
          </a:xfrm>
        </p:grpSpPr>
        <p:sp>
          <p:nvSpPr>
            <p:cNvPr id="169574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5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5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5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5753" name="Group 9"/>
          <p:cNvGrpSpPr>
            <a:grpSpLocks/>
          </p:cNvGrpSpPr>
          <p:nvPr/>
        </p:nvGrpSpPr>
        <p:grpSpPr bwMode="auto">
          <a:xfrm>
            <a:off x="2971800" y="1482725"/>
            <a:ext cx="825500" cy="254000"/>
            <a:chOff x="1776" y="712"/>
            <a:chExt cx="520" cy="160"/>
          </a:xfrm>
        </p:grpSpPr>
        <p:sp>
          <p:nvSpPr>
            <p:cNvPr id="1695754" name="Line 10"/>
            <p:cNvSpPr>
              <a:spLocks noChangeShapeType="1"/>
            </p:cNvSpPr>
            <p:nvPr/>
          </p:nvSpPr>
          <p:spPr bwMode="auto">
            <a:xfrm>
              <a:off x="1784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55" name="Line 11"/>
            <p:cNvSpPr>
              <a:spLocks noChangeShapeType="1"/>
            </p:cNvSpPr>
            <p:nvPr/>
          </p:nvSpPr>
          <p:spPr bwMode="auto">
            <a:xfrm>
              <a:off x="1776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56" name="Line 12"/>
            <p:cNvSpPr>
              <a:spLocks noChangeShapeType="1"/>
            </p:cNvSpPr>
            <p:nvPr/>
          </p:nvSpPr>
          <p:spPr bwMode="auto">
            <a:xfrm flipV="1">
              <a:off x="2064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57" name="Line 13"/>
            <p:cNvSpPr>
              <a:spLocks noChangeShapeType="1"/>
            </p:cNvSpPr>
            <p:nvPr/>
          </p:nvSpPr>
          <p:spPr bwMode="auto">
            <a:xfrm>
              <a:off x="2072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5758" name="Group 14"/>
          <p:cNvGrpSpPr>
            <a:grpSpLocks/>
          </p:cNvGrpSpPr>
          <p:nvPr/>
        </p:nvGrpSpPr>
        <p:grpSpPr bwMode="auto">
          <a:xfrm>
            <a:off x="3810000" y="1482725"/>
            <a:ext cx="825500" cy="254000"/>
            <a:chOff x="2304" y="712"/>
            <a:chExt cx="520" cy="160"/>
          </a:xfrm>
        </p:grpSpPr>
        <p:sp>
          <p:nvSpPr>
            <p:cNvPr id="1695759" name="Line 15"/>
            <p:cNvSpPr>
              <a:spLocks noChangeShapeType="1"/>
            </p:cNvSpPr>
            <p:nvPr/>
          </p:nvSpPr>
          <p:spPr bwMode="auto">
            <a:xfrm>
              <a:off x="2312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60" name="Line 16"/>
            <p:cNvSpPr>
              <a:spLocks noChangeShapeType="1"/>
            </p:cNvSpPr>
            <p:nvPr/>
          </p:nvSpPr>
          <p:spPr bwMode="auto">
            <a:xfrm>
              <a:off x="2304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61" name="Line 17"/>
            <p:cNvSpPr>
              <a:spLocks noChangeShapeType="1"/>
            </p:cNvSpPr>
            <p:nvPr/>
          </p:nvSpPr>
          <p:spPr bwMode="auto">
            <a:xfrm flipV="1">
              <a:off x="2592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62" name="Line 18"/>
            <p:cNvSpPr>
              <a:spLocks noChangeShapeType="1"/>
            </p:cNvSpPr>
            <p:nvPr/>
          </p:nvSpPr>
          <p:spPr bwMode="auto">
            <a:xfrm>
              <a:off x="2600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5763" name="Group 19"/>
          <p:cNvGrpSpPr>
            <a:grpSpLocks/>
          </p:cNvGrpSpPr>
          <p:nvPr/>
        </p:nvGrpSpPr>
        <p:grpSpPr bwMode="auto">
          <a:xfrm>
            <a:off x="4648200" y="1482725"/>
            <a:ext cx="825500" cy="254000"/>
            <a:chOff x="2832" y="712"/>
            <a:chExt cx="520" cy="160"/>
          </a:xfrm>
        </p:grpSpPr>
        <p:sp>
          <p:nvSpPr>
            <p:cNvPr id="1695764" name="Line 20"/>
            <p:cNvSpPr>
              <a:spLocks noChangeShapeType="1"/>
            </p:cNvSpPr>
            <p:nvPr/>
          </p:nvSpPr>
          <p:spPr bwMode="auto">
            <a:xfrm>
              <a:off x="2840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65" name="Line 21"/>
            <p:cNvSpPr>
              <a:spLocks noChangeShapeType="1"/>
            </p:cNvSpPr>
            <p:nvPr/>
          </p:nvSpPr>
          <p:spPr bwMode="auto">
            <a:xfrm>
              <a:off x="2832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66" name="Line 22"/>
            <p:cNvSpPr>
              <a:spLocks noChangeShapeType="1"/>
            </p:cNvSpPr>
            <p:nvPr/>
          </p:nvSpPr>
          <p:spPr bwMode="auto">
            <a:xfrm flipV="1">
              <a:off x="3120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67" name="Line 23"/>
            <p:cNvSpPr>
              <a:spLocks noChangeShapeType="1"/>
            </p:cNvSpPr>
            <p:nvPr/>
          </p:nvSpPr>
          <p:spPr bwMode="auto">
            <a:xfrm>
              <a:off x="3128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5768" name="Group 24"/>
          <p:cNvGrpSpPr>
            <a:grpSpLocks/>
          </p:cNvGrpSpPr>
          <p:nvPr/>
        </p:nvGrpSpPr>
        <p:grpSpPr bwMode="auto">
          <a:xfrm>
            <a:off x="5486400" y="1482725"/>
            <a:ext cx="825500" cy="254000"/>
            <a:chOff x="3360" y="712"/>
            <a:chExt cx="520" cy="160"/>
          </a:xfrm>
        </p:grpSpPr>
        <p:sp>
          <p:nvSpPr>
            <p:cNvPr id="1695769" name="Line 25"/>
            <p:cNvSpPr>
              <a:spLocks noChangeShapeType="1"/>
            </p:cNvSpPr>
            <p:nvPr/>
          </p:nvSpPr>
          <p:spPr bwMode="auto">
            <a:xfrm>
              <a:off x="3368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70" name="Line 26"/>
            <p:cNvSpPr>
              <a:spLocks noChangeShapeType="1"/>
            </p:cNvSpPr>
            <p:nvPr/>
          </p:nvSpPr>
          <p:spPr bwMode="auto">
            <a:xfrm>
              <a:off x="3360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71" name="Line 27"/>
            <p:cNvSpPr>
              <a:spLocks noChangeShapeType="1"/>
            </p:cNvSpPr>
            <p:nvPr/>
          </p:nvSpPr>
          <p:spPr bwMode="auto">
            <a:xfrm flipV="1">
              <a:off x="3648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772" name="Line 28"/>
            <p:cNvSpPr>
              <a:spLocks noChangeShapeType="1"/>
            </p:cNvSpPr>
            <p:nvPr/>
          </p:nvSpPr>
          <p:spPr bwMode="auto">
            <a:xfrm>
              <a:off x="3656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5773" name="Line 29"/>
          <p:cNvSpPr>
            <a:spLocks noChangeShapeType="1"/>
          </p:cNvSpPr>
          <p:nvPr/>
        </p:nvSpPr>
        <p:spPr bwMode="auto">
          <a:xfrm>
            <a:off x="6337300" y="1724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74" name="Line 30"/>
          <p:cNvSpPr>
            <a:spLocks noChangeShapeType="1"/>
          </p:cNvSpPr>
          <p:nvPr/>
        </p:nvSpPr>
        <p:spPr bwMode="auto">
          <a:xfrm>
            <a:off x="6324600" y="1508125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75" name="Line 31"/>
          <p:cNvSpPr>
            <a:spLocks noChangeShapeType="1"/>
          </p:cNvSpPr>
          <p:nvPr/>
        </p:nvSpPr>
        <p:spPr bwMode="auto">
          <a:xfrm>
            <a:off x="1765300" y="1495425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76" name="Line 32"/>
          <p:cNvSpPr>
            <a:spLocks noChangeShapeType="1"/>
          </p:cNvSpPr>
          <p:nvPr/>
        </p:nvSpPr>
        <p:spPr bwMode="auto">
          <a:xfrm flipV="1">
            <a:off x="21336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77" name="Line 33"/>
          <p:cNvSpPr>
            <a:spLocks noChangeShapeType="1"/>
          </p:cNvSpPr>
          <p:nvPr/>
        </p:nvSpPr>
        <p:spPr bwMode="auto">
          <a:xfrm flipV="1">
            <a:off x="29718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78" name="Rectangle 34"/>
          <p:cNvSpPr>
            <a:spLocks noChangeArrowheads="1"/>
          </p:cNvSpPr>
          <p:nvPr/>
        </p:nvSpPr>
        <p:spPr bwMode="auto">
          <a:xfrm>
            <a:off x="21891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sp>
        <p:nvSpPr>
          <p:cNvPr id="1695779" name="Rectangle 35"/>
          <p:cNvSpPr>
            <a:spLocks noChangeArrowheads="1"/>
          </p:cNvSpPr>
          <p:nvPr/>
        </p:nvSpPr>
        <p:spPr bwMode="auto">
          <a:xfrm>
            <a:off x="29511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1695780" name="Line 36"/>
          <p:cNvSpPr>
            <a:spLocks noChangeShapeType="1"/>
          </p:cNvSpPr>
          <p:nvPr/>
        </p:nvSpPr>
        <p:spPr bwMode="auto">
          <a:xfrm flipV="1">
            <a:off x="38100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81" name="Line 37"/>
          <p:cNvSpPr>
            <a:spLocks noChangeShapeType="1"/>
          </p:cNvSpPr>
          <p:nvPr/>
        </p:nvSpPr>
        <p:spPr bwMode="auto">
          <a:xfrm flipV="1">
            <a:off x="46482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82" name="Line 38"/>
          <p:cNvSpPr>
            <a:spLocks noChangeShapeType="1"/>
          </p:cNvSpPr>
          <p:nvPr/>
        </p:nvSpPr>
        <p:spPr bwMode="auto">
          <a:xfrm flipV="1">
            <a:off x="54864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83" name="Line 39"/>
          <p:cNvSpPr>
            <a:spLocks noChangeShapeType="1"/>
          </p:cNvSpPr>
          <p:nvPr/>
        </p:nvSpPr>
        <p:spPr bwMode="auto">
          <a:xfrm flipV="1">
            <a:off x="6324600" y="110172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84" name="Rectangle 40"/>
          <p:cNvSpPr>
            <a:spLocks noChangeArrowheads="1"/>
          </p:cNvSpPr>
          <p:nvPr/>
        </p:nvSpPr>
        <p:spPr bwMode="auto">
          <a:xfrm>
            <a:off x="38655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3</a:t>
            </a:r>
          </a:p>
        </p:txBody>
      </p:sp>
      <p:sp>
        <p:nvSpPr>
          <p:cNvPr id="1695785" name="Rectangle 41"/>
          <p:cNvSpPr>
            <a:spLocks noChangeArrowheads="1"/>
          </p:cNvSpPr>
          <p:nvPr/>
        </p:nvSpPr>
        <p:spPr bwMode="auto">
          <a:xfrm>
            <a:off x="46275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4</a:t>
            </a:r>
          </a:p>
        </p:txBody>
      </p:sp>
      <p:sp>
        <p:nvSpPr>
          <p:cNvPr id="1695786" name="Rectangle 42"/>
          <p:cNvSpPr>
            <a:spLocks noChangeArrowheads="1"/>
          </p:cNvSpPr>
          <p:nvPr/>
        </p:nvSpPr>
        <p:spPr bwMode="auto">
          <a:xfrm>
            <a:off x="5465763" y="110807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5</a:t>
            </a:r>
          </a:p>
        </p:txBody>
      </p:sp>
      <p:grpSp>
        <p:nvGrpSpPr>
          <p:cNvPr id="1695787" name="Group 43"/>
          <p:cNvGrpSpPr>
            <a:grpSpLocks/>
          </p:cNvGrpSpPr>
          <p:nvPr/>
        </p:nvGrpSpPr>
        <p:grpSpPr bwMode="auto">
          <a:xfrm>
            <a:off x="2146300" y="1946275"/>
            <a:ext cx="4165600" cy="333375"/>
            <a:chOff x="1256" y="1004"/>
            <a:chExt cx="2624" cy="210"/>
          </a:xfrm>
        </p:grpSpPr>
        <p:grpSp>
          <p:nvGrpSpPr>
            <p:cNvPr id="1695788" name="Group 44"/>
            <p:cNvGrpSpPr>
              <a:grpSpLocks/>
            </p:cNvGrpSpPr>
            <p:nvPr/>
          </p:nvGrpSpPr>
          <p:grpSpPr bwMode="auto">
            <a:xfrm>
              <a:off x="1256" y="1004"/>
              <a:ext cx="512" cy="210"/>
              <a:chOff x="1256" y="1004"/>
              <a:chExt cx="512" cy="210"/>
            </a:xfrm>
          </p:grpSpPr>
          <p:sp>
            <p:nvSpPr>
              <p:cNvPr id="1695789" name="Rectangle 45"/>
              <p:cNvSpPr>
                <a:spLocks noChangeArrowheads="1"/>
              </p:cNvSpPr>
              <p:nvPr/>
            </p:nvSpPr>
            <p:spPr bwMode="auto">
              <a:xfrm>
                <a:off x="1256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5790" name="Rectangle 46"/>
              <p:cNvSpPr>
                <a:spLocks noChangeArrowheads="1"/>
              </p:cNvSpPr>
              <p:nvPr/>
            </p:nvSpPr>
            <p:spPr bwMode="auto">
              <a:xfrm>
                <a:off x="1293" y="1004"/>
                <a:ext cx="22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</p:grpSp>
        <p:grpSp>
          <p:nvGrpSpPr>
            <p:cNvPr id="1695791" name="Group 47"/>
            <p:cNvGrpSpPr>
              <a:grpSpLocks/>
            </p:cNvGrpSpPr>
            <p:nvPr/>
          </p:nvGrpSpPr>
          <p:grpSpPr bwMode="auto">
            <a:xfrm>
              <a:off x="1763" y="1004"/>
              <a:ext cx="533" cy="210"/>
              <a:chOff x="1763" y="1004"/>
              <a:chExt cx="533" cy="210"/>
            </a:xfrm>
          </p:grpSpPr>
          <p:sp>
            <p:nvSpPr>
              <p:cNvPr id="1695792" name="Rectangle 48"/>
              <p:cNvSpPr>
                <a:spLocks noChangeArrowheads="1"/>
              </p:cNvSpPr>
              <p:nvPr/>
            </p:nvSpPr>
            <p:spPr bwMode="auto">
              <a:xfrm>
                <a:off x="1784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5793" name="Rectangle 49"/>
              <p:cNvSpPr>
                <a:spLocks noChangeArrowheads="1"/>
              </p:cNvSpPr>
              <p:nvPr/>
            </p:nvSpPr>
            <p:spPr bwMode="auto">
              <a:xfrm>
                <a:off x="1763" y="1004"/>
                <a:ext cx="24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ID</a:t>
                </a:r>
              </a:p>
            </p:txBody>
          </p:sp>
        </p:grpSp>
        <p:grpSp>
          <p:nvGrpSpPr>
            <p:cNvPr id="1695794" name="Group 50"/>
            <p:cNvGrpSpPr>
              <a:grpSpLocks/>
            </p:cNvGrpSpPr>
            <p:nvPr/>
          </p:nvGrpSpPr>
          <p:grpSpPr bwMode="auto">
            <a:xfrm>
              <a:off x="2312" y="1004"/>
              <a:ext cx="512" cy="210"/>
              <a:chOff x="2312" y="1004"/>
              <a:chExt cx="512" cy="210"/>
            </a:xfrm>
          </p:grpSpPr>
          <p:sp>
            <p:nvSpPr>
              <p:cNvPr id="1695795" name="Rectangle 51"/>
              <p:cNvSpPr>
                <a:spLocks noChangeArrowheads="1"/>
              </p:cNvSpPr>
              <p:nvPr/>
            </p:nvSpPr>
            <p:spPr bwMode="auto">
              <a:xfrm>
                <a:off x="2312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5796" name="Rectangle 52"/>
              <p:cNvSpPr>
                <a:spLocks noChangeArrowheads="1"/>
              </p:cNvSpPr>
              <p:nvPr/>
            </p:nvSpPr>
            <p:spPr bwMode="auto">
              <a:xfrm>
                <a:off x="2387" y="1004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</p:grpSp>
        <p:grpSp>
          <p:nvGrpSpPr>
            <p:cNvPr id="1695797" name="Group 53"/>
            <p:cNvGrpSpPr>
              <a:grpSpLocks/>
            </p:cNvGrpSpPr>
            <p:nvPr/>
          </p:nvGrpSpPr>
          <p:grpSpPr bwMode="auto">
            <a:xfrm>
              <a:off x="2840" y="1004"/>
              <a:ext cx="512" cy="210"/>
              <a:chOff x="2840" y="1004"/>
              <a:chExt cx="512" cy="210"/>
            </a:xfrm>
          </p:grpSpPr>
          <p:sp>
            <p:nvSpPr>
              <p:cNvPr id="1695798" name="Rectangle 54"/>
              <p:cNvSpPr>
                <a:spLocks noChangeArrowheads="1"/>
              </p:cNvSpPr>
              <p:nvPr/>
            </p:nvSpPr>
            <p:spPr bwMode="auto">
              <a:xfrm>
                <a:off x="2840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5799" name="Rectangle 55"/>
              <p:cNvSpPr>
                <a:spLocks noChangeArrowheads="1"/>
              </p:cNvSpPr>
              <p:nvPr/>
            </p:nvSpPr>
            <p:spPr bwMode="auto">
              <a:xfrm>
                <a:off x="2915" y="1004"/>
                <a:ext cx="40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1695800" name="Group 56"/>
            <p:cNvGrpSpPr>
              <a:grpSpLocks/>
            </p:cNvGrpSpPr>
            <p:nvPr/>
          </p:nvGrpSpPr>
          <p:grpSpPr bwMode="auto">
            <a:xfrm>
              <a:off x="3368" y="1004"/>
              <a:ext cx="512" cy="210"/>
              <a:chOff x="3368" y="1004"/>
              <a:chExt cx="512" cy="210"/>
            </a:xfrm>
          </p:grpSpPr>
          <p:sp>
            <p:nvSpPr>
              <p:cNvPr id="1695801" name="Rectangle 57"/>
              <p:cNvSpPr>
                <a:spLocks noChangeArrowheads="1"/>
              </p:cNvSpPr>
              <p:nvPr/>
            </p:nvSpPr>
            <p:spPr bwMode="auto">
              <a:xfrm>
                <a:off x="3368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5802" name="Rectangle 58"/>
              <p:cNvSpPr>
                <a:spLocks noChangeArrowheads="1"/>
              </p:cNvSpPr>
              <p:nvPr/>
            </p:nvSpPr>
            <p:spPr bwMode="auto">
              <a:xfrm>
                <a:off x="3443" y="1004"/>
                <a:ext cx="32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</p:grpSp>
      </p:grpSp>
      <p:sp>
        <p:nvSpPr>
          <p:cNvPr id="1695803" name="Rectangle 59"/>
          <p:cNvSpPr>
            <a:spLocks noChangeArrowheads="1"/>
          </p:cNvSpPr>
          <p:nvPr/>
        </p:nvSpPr>
        <p:spPr bwMode="auto">
          <a:xfrm>
            <a:off x="1143000" y="1952625"/>
            <a:ext cx="396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lw</a:t>
            </a:r>
          </a:p>
        </p:txBody>
      </p:sp>
    </p:spTree>
    <p:extLst>
      <p:ext uri="{BB962C8B-B14F-4D97-AF65-F5344CB8AC3E}">
        <p14:creationId xmlns:p14="http://schemas.microsoft.com/office/powerpoint/2010/main" val="282478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4605338"/>
          </a:xfrm>
        </p:spPr>
        <p:txBody>
          <a:bodyPr/>
          <a:lstStyle/>
          <a:p>
            <a:r>
              <a:rPr lang="en-US" sz="1800" dirty="0"/>
              <a:t>Break the instruction execution into Clock Cycles</a:t>
            </a:r>
          </a:p>
          <a:p>
            <a:pPr lvl="1"/>
            <a:r>
              <a:rPr lang="en-US" sz="1800" dirty="0"/>
              <a:t>Different instructions require a different number of clock cycles</a:t>
            </a:r>
          </a:p>
          <a:p>
            <a:pPr lvl="1"/>
            <a:r>
              <a:rPr lang="en-US" sz="1800" dirty="0"/>
              <a:t>Clock cycle is limited by the slowest stage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Instruction </a:t>
            </a:r>
            <a:r>
              <a:rPr lang="en-US" sz="1800" u="sng" dirty="0">
                <a:solidFill>
                  <a:schemeClr val="accent1"/>
                </a:solidFill>
              </a:rPr>
              <a:t>latency</a:t>
            </a:r>
            <a:r>
              <a:rPr lang="en-US" sz="1800" dirty="0"/>
              <a:t> is not reduced (time from the start of an instruction to its completion)</a:t>
            </a:r>
          </a:p>
        </p:txBody>
      </p:sp>
      <p:sp>
        <p:nvSpPr>
          <p:cNvPr id="169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10525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Cycle Implementation</a:t>
            </a:r>
          </a:p>
        </p:txBody>
      </p:sp>
      <p:grpSp>
        <p:nvGrpSpPr>
          <p:cNvPr id="1697796" name="Group 4"/>
          <p:cNvGrpSpPr>
            <a:grpSpLocks/>
          </p:cNvGrpSpPr>
          <p:nvPr/>
        </p:nvGrpSpPr>
        <p:grpSpPr bwMode="auto">
          <a:xfrm>
            <a:off x="673100" y="2667000"/>
            <a:ext cx="825500" cy="254000"/>
            <a:chOff x="1248" y="712"/>
            <a:chExt cx="520" cy="160"/>
          </a:xfrm>
        </p:grpSpPr>
        <p:sp>
          <p:nvSpPr>
            <p:cNvPr id="1697797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798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799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00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7801" name="Group 9"/>
          <p:cNvGrpSpPr>
            <a:grpSpLocks/>
          </p:cNvGrpSpPr>
          <p:nvPr/>
        </p:nvGrpSpPr>
        <p:grpSpPr bwMode="auto">
          <a:xfrm>
            <a:off x="1511300" y="2667000"/>
            <a:ext cx="825500" cy="254000"/>
            <a:chOff x="1776" y="712"/>
            <a:chExt cx="520" cy="160"/>
          </a:xfrm>
        </p:grpSpPr>
        <p:sp>
          <p:nvSpPr>
            <p:cNvPr id="1697802" name="Line 10"/>
            <p:cNvSpPr>
              <a:spLocks noChangeShapeType="1"/>
            </p:cNvSpPr>
            <p:nvPr/>
          </p:nvSpPr>
          <p:spPr bwMode="auto">
            <a:xfrm>
              <a:off x="1784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03" name="Line 11"/>
            <p:cNvSpPr>
              <a:spLocks noChangeShapeType="1"/>
            </p:cNvSpPr>
            <p:nvPr/>
          </p:nvSpPr>
          <p:spPr bwMode="auto">
            <a:xfrm>
              <a:off x="1776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04" name="Line 12"/>
            <p:cNvSpPr>
              <a:spLocks noChangeShapeType="1"/>
            </p:cNvSpPr>
            <p:nvPr/>
          </p:nvSpPr>
          <p:spPr bwMode="auto">
            <a:xfrm flipV="1">
              <a:off x="2064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05" name="Line 13"/>
            <p:cNvSpPr>
              <a:spLocks noChangeShapeType="1"/>
            </p:cNvSpPr>
            <p:nvPr/>
          </p:nvSpPr>
          <p:spPr bwMode="auto">
            <a:xfrm>
              <a:off x="2072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7806" name="Group 14"/>
          <p:cNvGrpSpPr>
            <a:grpSpLocks/>
          </p:cNvGrpSpPr>
          <p:nvPr/>
        </p:nvGrpSpPr>
        <p:grpSpPr bwMode="auto">
          <a:xfrm>
            <a:off x="2349500" y="2667000"/>
            <a:ext cx="825500" cy="254000"/>
            <a:chOff x="2304" y="712"/>
            <a:chExt cx="520" cy="160"/>
          </a:xfrm>
        </p:grpSpPr>
        <p:sp>
          <p:nvSpPr>
            <p:cNvPr id="1697807" name="Line 15"/>
            <p:cNvSpPr>
              <a:spLocks noChangeShapeType="1"/>
            </p:cNvSpPr>
            <p:nvPr/>
          </p:nvSpPr>
          <p:spPr bwMode="auto">
            <a:xfrm>
              <a:off x="2312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08" name="Line 16"/>
            <p:cNvSpPr>
              <a:spLocks noChangeShapeType="1"/>
            </p:cNvSpPr>
            <p:nvPr/>
          </p:nvSpPr>
          <p:spPr bwMode="auto">
            <a:xfrm>
              <a:off x="2304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09" name="Line 17"/>
            <p:cNvSpPr>
              <a:spLocks noChangeShapeType="1"/>
            </p:cNvSpPr>
            <p:nvPr/>
          </p:nvSpPr>
          <p:spPr bwMode="auto">
            <a:xfrm flipV="1">
              <a:off x="2592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10" name="Line 18"/>
            <p:cNvSpPr>
              <a:spLocks noChangeShapeType="1"/>
            </p:cNvSpPr>
            <p:nvPr/>
          </p:nvSpPr>
          <p:spPr bwMode="auto">
            <a:xfrm>
              <a:off x="2600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7811" name="Group 19"/>
          <p:cNvGrpSpPr>
            <a:grpSpLocks/>
          </p:cNvGrpSpPr>
          <p:nvPr/>
        </p:nvGrpSpPr>
        <p:grpSpPr bwMode="auto">
          <a:xfrm>
            <a:off x="3187700" y="2667000"/>
            <a:ext cx="825500" cy="254000"/>
            <a:chOff x="2832" y="712"/>
            <a:chExt cx="520" cy="160"/>
          </a:xfrm>
        </p:grpSpPr>
        <p:sp>
          <p:nvSpPr>
            <p:cNvPr id="1697812" name="Line 20"/>
            <p:cNvSpPr>
              <a:spLocks noChangeShapeType="1"/>
            </p:cNvSpPr>
            <p:nvPr/>
          </p:nvSpPr>
          <p:spPr bwMode="auto">
            <a:xfrm>
              <a:off x="2840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13" name="Line 21"/>
            <p:cNvSpPr>
              <a:spLocks noChangeShapeType="1"/>
            </p:cNvSpPr>
            <p:nvPr/>
          </p:nvSpPr>
          <p:spPr bwMode="auto">
            <a:xfrm>
              <a:off x="2832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14" name="Line 22"/>
            <p:cNvSpPr>
              <a:spLocks noChangeShapeType="1"/>
            </p:cNvSpPr>
            <p:nvPr/>
          </p:nvSpPr>
          <p:spPr bwMode="auto">
            <a:xfrm flipV="1">
              <a:off x="3120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15" name="Line 23"/>
            <p:cNvSpPr>
              <a:spLocks noChangeShapeType="1"/>
            </p:cNvSpPr>
            <p:nvPr/>
          </p:nvSpPr>
          <p:spPr bwMode="auto">
            <a:xfrm>
              <a:off x="3128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7816" name="Group 24"/>
          <p:cNvGrpSpPr>
            <a:grpSpLocks/>
          </p:cNvGrpSpPr>
          <p:nvPr/>
        </p:nvGrpSpPr>
        <p:grpSpPr bwMode="auto">
          <a:xfrm>
            <a:off x="4025900" y="2667000"/>
            <a:ext cx="825500" cy="254000"/>
            <a:chOff x="3360" y="712"/>
            <a:chExt cx="520" cy="160"/>
          </a:xfrm>
        </p:grpSpPr>
        <p:sp>
          <p:nvSpPr>
            <p:cNvPr id="1697817" name="Line 25"/>
            <p:cNvSpPr>
              <a:spLocks noChangeShapeType="1"/>
            </p:cNvSpPr>
            <p:nvPr/>
          </p:nvSpPr>
          <p:spPr bwMode="auto">
            <a:xfrm>
              <a:off x="3368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18" name="Line 26"/>
            <p:cNvSpPr>
              <a:spLocks noChangeShapeType="1"/>
            </p:cNvSpPr>
            <p:nvPr/>
          </p:nvSpPr>
          <p:spPr bwMode="auto">
            <a:xfrm>
              <a:off x="3360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19" name="Line 27"/>
            <p:cNvSpPr>
              <a:spLocks noChangeShapeType="1"/>
            </p:cNvSpPr>
            <p:nvPr/>
          </p:nvSpPr>
          <p:spPr bwMode="auto">
            <a:xfrm flipV="1">
              <a:off x="3648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20" name="Line 28"/>
            <p:cNvSpPr>
              <a:spLocks noChangeShapeType="1"/>
            </p:cNvSpPr>
            <p:nvPr/>
          </p:nvSpPr>
          <p:spPr bwMode="auto">
            <a:xfrm>
              <a:off x="3656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7821" name="Line 29"/>
          <p:cNvSpPr>
            <a:spLocks noChangeShapeType="1"/>
          </p:cNvSpPr>
          <p:nvPr/>
        </p:nvSpPr>
        <p:spPr bwMode="auto">
          <a:xfrm>
            <a:off x="304800" y="26797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22" name="Line 30"/>
          <p:cNvSpPr>
            <a:spLocks noChangeShapeType="1"/>
          </p:cNvSpPr>
          <p:nvPr/>
        </p:nvSpPr>
        <p:spPr bwMode="auto">
          <a:xfrm flipV="1">
            <a:off x="6731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23" name="Line 31"/>
          <p:cNvSpPr>
            <a:spLocks noChangeShapeType="1"/>
          </p:cNvSpPr>
          <p:nvPr/>
        </p:nvSpPr>
        <p:spPr bwMode="auto">
          <a:xfrm flipV="1">
            <a:off x="15113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24" name="Rectangle 32"/>
          <p:cNvSpPr>
            <a:spLocks noChangeArrowheads="1"/>
          </p:cNvSpPr>
          <p:nvPr/>
        </p:nvSpPr>
        <p:spPr bwMode="auto">
          <a:xfrm>
            <a:off x="609600" y="229235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sp>
        <p:nvSpPr>
          <p:cNvPr id="1697825" name="Rectangle 33"/>
          <p:cNvSpPr>
            <a:spLocks noChangeArrowheads="1"/>
          </p:cNvSpPr>
          <p:nvPr/>
        </p:nvSpPr>
        <p:spPr bwMode="auto">
          <a:xfrm>
            <a:off x="1490663" y="2292350"/>
            <a:ext cx="801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1697826" name="Line 34"/>
          <p:cNvSpPr>
            <a:spLocks noChangeShapeType="1"/>
          </p:cNvSpPr>
          <p:nvPr/>
        </p:nvSpPr>
        <p:spPr bwMode="auto">
          <a:xfrm flipV="1">
            <a:off x="23495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27" name="Line 35"/>
          <p:cNvSpPr>
            <a:spLocks noChangeShapeType="1"/>
          </p:cNvSpPr>
          <p:nvPr/>
        </p:nvSpPr>
        <p:spPr bwMode="auto">
          <a:xfrm flipV="1">
            <a:off x="31877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28" name="Line 36"/>
          <p:cNvSpPr>
            <a:spLocks noChangeShapeType="1"/>
          </p:cNvSpPr>
          <p:nvPr/>
        </p:nvSpPr>
        <p:spPr bwMode="auto">
          <a:xfrm flipV="1">
            <a:off x="40259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29" name="Line 37"/>
          <p:cNvSpPr>
            <a:spLocks noChangeShapeType="1"/>
          </p:cNvSpPr>
          <p:nvPr/>
        </p:nvSpPr>
        <p:spPr bwMode="auto">
          <a:xfrm flipV="1">
            <a:off x="48641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30" name="Rectangle 38"/>
          <p:cNvSpPr>
            <a:spLocks noChangeArrowheads="1"/>
          </p:cNvSpPr>
          <p:nvPr/>
        </p:nvSpPr>
        <p:spPr bwMode="auto">
          <a:xfrm>
            <a:off x="2405063" y="2292350"/>
            <a:ext cx="801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3</a:t>
            </a:r>
          </a:p>
        </p:txBody>
      </p:sp>
      <p:sp>
        <p:nvSpPr>
          <p:cNvPr id="1697831" name="Rectangle 39"/>
          <p:cNvSpPr>
            <a:spLocks noChangeArrowheads="1"/>
          </p:cNvSpPr>
          <p:nvPr/>
        </p:nvSpPr>
        <p:spPr bwMode="auto">
          <a:xfrm>
            <a:off x="3167063" y="2292350"/>
            <a:ext cx="801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4</a:t>
            </a:r>
          </a:p>
        </p:txBody>
      </p:sp>
      <p:sp>
        <p:nvSpPr>
          <p:cNvPr id="1697832" name="Rectangle 40"/>
          <p:cNvSpPr>
            <a:spLocks noChangeArrowheads="1"/>
          </p:cNvSpPr>
          <p:nvPr/>
        </p:nvSpPr>
        <p:spPr bwMode="auto">
          <a:xfrm>
            <a:off x="4005263" y="2292350"/>
            <a:ext cx="801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5</a:t>
            </a:r>
          </a:p>
        </p:txBody>
      </p:sp>
      <p:grpSp>
        <p:nvGrpSpPr>
          <p:cNvPr id="1697833" name="Group 41"/>
          <p:cNvGrpSpPr>
            <a:grpSpLocks/>
          </p:cNvGrpSpPr>
          <p:nvPr/>
        </p:nvGrpSpPr>
        <p:grpSpPr bwMode="auto">
          <a:xfrm>
            <a:off x="685800" y="3130550"/>
            <a:ext cx="4165600" cy="336550"/>
            <a:chOff x="1256" y="1004"/>
            <a:chExt cx="2624" cy="212"/>
          </a:xfrm>
        </p:grpSpPr>
        <p:grpSp>
          <p:nvGrpSpPr>
            <p:cNvPr id="1697834" name="Group 42"/>
            <p:cNvGrpSpPr>
              <a:grpSpLocks/>
            </p:cNvGrpSpPr>
            <p:nvPr/>
          </p:nvGrpSpPr>
          <p:grpSpPr bwMode="auto">
            <a:xfrm>
              <a:off x="1256" y="1004"/>
              <a:ext cx="531" cy="212"/>
              <a:chOff x="1256" y="1004"/>
              <a:chExt cx="531" cy="212"/>
            </a:xfrm>
          </p:grpSpPr>
          <p:sp>
            <p:nvSpPr>
              <p:cNvPr id="1697835" name="Rectangle 43"/>
              <p:cNvSpPr>
                <a:spLocks noChangeArrowheads="1"/>
              </p:cNvSpPr>
              <p:nvPr/>
            </p:nvSpPr>
            <p:spPr bwMode="auto">
              <a:xfrm>
                <a:off x="1256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36" name="Rectangle 44"/>
              <p:cNvSpPr>
                <a:spLocks noChangeArrowheads="1"/>
              </p:cNvSpPr>
              <p:nvPr/>
            </p:nvSpPr>
            <p:spPr bwMode="auto">
              <a:xfrm>
                <a:off x="1291" y="1004"/>
                <a:ext cx="4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IFetch</a:t>
                </a:r>
              </a:p>
            </p:txBody>
          </p:sp>
        </p:grpSp>
        <p:grpSp>
          <p:nvGrpSpPr>
            <p:cNvPr id="1697837" name="Group 45"/>
            <p:cNvGrpSpPr>
              <a:grpSpLocks/>
            </p:cNvGrpSpPr>
            <p:nvPr/>
          </p:nvGrpSpPr>
          <p:grpSpPr bwMode="auto">
            <a:xfrm>
              <a:off x="1761" y="1004"/>
              <a:ext cx="535" cy="212"/>
              <a:chOff x="1761" y="1004"/>
              <a:chExt cx="535" cy="212"/>
            </a:xfrm>
          </p:grpSpPr>
          <p:sp>
            <p:nvSpPr>
              <p:cNvPr id="1697838" name="Rectangle 46"/>
              <p:cNvSpPr>
                <a:spLocks noChangeArrowheads="1"/>
              </p:cNvSpPr>
              <p:nvPr/>
            </p:nvSpPr>
            <p:spPr bwMode="auto">
              <a:xfrm>
                <a:off x="1784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39" name="Rectangle 47"/>
              <p:cNvSpPr>
                <a:spLocks noChangeArrowheads="1"/>
              </p:cNvSpPr>
              <p:nvPr/>
            </p:nvSpPr>
            <p:spPr bwMode="auto">
              <a:xfrm>
                <a:off x="1761" y="1004"/>
                <a:ext cx="35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Dec</a:t>
                </a:r>
              </a:p>
            </p:txBody>
          </p:sp>
        </p:grpSp>
        <p:grpSp>
          <p:nvGrpSpPr>
            <p:cNvPr id="1697840" name="Group 48"/>
            <p:cNvGrpSpPr>
              <a:grpSpLocks/>
            </p:cNvGrpSpPr>
            <p:nvPr/>
          </p:nvGrpSpPr>
          <p:grpSpPr bwMode="auto">
            <a:xfrm>
              <a:off x="2312" y="1004"/>
              <a:ext cx="512" cy="212"/>
              <a:chOff x="2312" y="1004"/>
              <a:chExt cx="512" cy="212"/>
            </a:xfrm>
          </p:grpSpPr>
          <p:sp>
            <p:nvSpPr>
              <p:cNvPr id="1697841" name="Rectangle 49"/>
              <p:cNvSpPr>
                <a:spLocks noChangeArrowheads="1"/>
              </p:cNvSpPr>
              <p:nvPr/>
            </p:nvSpPr>
            <p:spPr bwMode="auto">
              <a:xfrm>
                <a:off x="2312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42" name="Rectangle 50"/>
              <p:cNvSpPr>
                <a:spLocks noChangeArrowheads="1"/>
              </p:cNvSpPr>
              <p:nvPr/>
            </p:nvSpPr>
            <p:spPr bwMode="auto">
              <a:xfrm>
                <a:off x="2385" y="1004"/>
                <a:ext cx="4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Exec</a:t>
                </a:r>
              </a:p>
            </p:txBody>
          </p:sp>
        </p:grpSp>
        <p:grpSp>
          <p:nvGrpSpPr>
            <p:cNvPr id="1697843" name="Group 51"/>
            <p:cNvGrpSpPr>
              <a:grpSpLocks/>
            </p:cNvGrpSpPr>
            <p:nvPr/>
          </p:nvGrpSpPr>
          <p:grpSpPr bwMode="auto">
            <a:xfrm>
              <a:off x="2840" y="1004"/>
              <a:ext cx="512" cy="212"/>
              <a:chOff x="2840" y="1004"/>
              <a:chExt cx="512" cy="212"/>
            </a:xfrm>
          </p:grpSpPr>
          <p:sp>
            <p:nvSpPr>
              <p:cNvPr id="1697844" name="Rectangle 52"/>
              <p:cNvSpPr>
                <a:spLocks noChangeArrowheads="1"/>
              </p:cNvSpPr>
              <p:nvPr/>
            </p:nvSpPr>
            <p:spPr bwMode="auto">
              <a:xfrm>
                <a:off x="2840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45" name="Rectangle 53"/>
              <p:cNvSpPr>
                <a:spLocks noChangeArrowheads="1"/>
              </p:cNvSpPr>
              <p:nvPr/>
            </p:nvSpPr>
            <p:spPr bwMode="auto">
              <a:xfrm>
                <a:off x="2913" y="1004"/>
                <a:ext cx="41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1697846" name="Group 54"/>
            <p:cNvGrpSpPr>
              <a:grpSpLocks/>
            </p:cNvGrpSpPr>
            <p:nvPr/>
          </p:nvGrpSpPr>
          <p:grpSpPr bwMode="auto">
            <a:xfrm>
              <a:off x="3368" y="1004"/>
              <a:ext cx="512" cy="212"/>
              <a:chOff x="3368" y="1004"/>
              <a:chExt cx="512" cy="212"/>
            </a:xfrm>
          </p:grpSpPr>
          <p:sp>
            <p:nvSpPr>
              <p:cNvPr id="1697847" name="Rectangle 55"/>
              <p:cNvSpPr>
                <a:spLocks noChangeArrowheads="1"/>
              </p:cNvSpPr>
              <p:nvPr/>
            </p:nvSpPr>
            <p:spPr bwMode="auto">
              <a:xfrm>
                <a:off x="3368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48" name="Rectangle 56"/>
              <p:cNvSpPr>
                <a:spLocks noChangeArrowheads="1"/>
              </p:cNvSpPr>
              <p:nvPr/>
            </p:nvSpPr>
            <p:spPr bwMode="auto">
              <a:xfrm>
                <a:off x="3441" y="1004"/>
                <a:ext cx="3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</p:grpSp>
      </p:grpSp>
      <p:sp>
        <p:nvSpPr>
          <p:cNvPr id="1697849" name="Rectangle 57"/>
          <p:cNvSpPr>
            <a:spLocks noChangeArrowheads="1"/>
          </p:cNvSpPr>
          <p:nvPr/>
        </p:nvSpPr>
        <p:spPr bwMode="auto">
          <a:xfrm>
            <a:off x="137762" y="3136900"/>
            <a:ext cx="400752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lw</a:t>
            </a:r>
          </a:p>
        </p:txBody>
      </p:sp>
      <p:grpSp>
        <p:nvGrpSpPr>
          <p:cNvPr id="1697850" name="Group 58"/>
          <p:cNvGrpSpPr>
            <a:grpSpLocks/>
          </p:cNvGrpSpPr>
          <p:nvPr/>
        </p:nvGrpSpPr>
        <p:grpSpPr bwMode="auto">
          <a:xfrm>
            <a:off x="4876800" y="2673350"/>
            <a:ext cx="825500" cy="254000"/>
            <a:chOff x="3360" y="712"/>
            <a:chExt cx="520" cy="160"/>
          </a:xfrm>
        </p:grpSpPr>
        <p:sp>
          <p:nvSpPr>
            <p:cNvPr id="1697851" name="Line 59"/>
            <p:cNvSpPr>
              <a:spLocks noChangeShapeType="1"/>
            </p:cNvSpPr>
            <p:nvPr/>
          </p:nvSpPr>
          <p:spPr bwMode="auto">
            <a:xfrm>
              <a:off x="3368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52" name="Line 60"/>
            <p:cNvSpPr>
              <a:spLocks noChangeShapeType="1"/>
            </p:cNvSpPr>
            <p:nvPr/>
          </p:nvSpPr>
          <p:spPr bwMode="auto">
            <a:xfrm>
              <a:off x="3360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53" name="Line 61"/>
            <p:cNvSpPr>
              <a:spLocks noChangeShapeType="1"/>
            </p:cNvSpPr>
            <p:nvPr/>
          </p:nvSpPr>
          <p:spPr bwMode="auto">
            <a:xfrm flipV="1">
              <a:off x="3648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54" name="Line 62"/>
            <p:cNvSpPr>
              <a:spLocks noChangeShapeType="1"/>
            </p:cNvSpPr>
            <p:nvPr/>
          </p:nvSpPr>
          <p:spPr bwMode="auto">
            <a:xfrm>
              <a:off x="3656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7855" name="Group 63"/>
          <p:cNvGrpSpPr>
            <a:grpSpLocks/>
          </p:cNvGrpSpPr>
          <p:nvPr/>
        </p:nvGrpSpPr>
        <p:grpSpPr bwMode="auto">
          <a:xfrm>
            <a:off x="5715000" y="2673350"/>
            <a:ext cx="825500" cy="254000"/>
            <a:chOff x="3360" y="712"/>
            <a:chExt cx="520" cy="160"/>
          </a:xfrm>
        </p:grpSpPr>
        <p:sp>
          <p:nvSpPr>
            <p:cNvPr id="1697856" name="Line 64"/>
            <p:cNvSpPr>
              <a:spLocks noChangeShapeType="1"/>
            </p:cNvSpPr>
            <p:nvPr/>
          </p:nvSpPr>
          <p:spPr bwMode="auto">
            <a:xfrm>
              <a:off x="3368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57" name="Line 65"/>
            <p:cNvSpPr>
              <a:spLocks noChangeShapeType="1"/>
            </p:cNvSpPr>
            <p:nvPr/>
          </p:nvSpPr>
          <p:spPr bwMode="auto">
            <a:xfrm>
              <a:off x="3360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58" name="Line 66"/>
            <p:cNvSpPr>
              <a:spLocks noChangeShapeType="1"/>
            </p:cNvSpPr>
            <p:nvPr/>
          </p:nvSpPr>
          <p:spPr bwMode="auto">
            <a:xfrm flipV="1">
              <a:off x="3648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59" name="Line 67"/>
            <p:cNvSpPr>
              <a:spLocks noChangeShapeType="1"/>
            </p:cNvSpPr>
            <p:nvPr/>
          </p:nvSpPr>
          <p:spPr bwMode="auto">
            <a:xfrm>
              <a:off x="3656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7860" name="Group 68"/>
          <p:cNvGrpSpPr>
            <a:grpSpLocks/>
          </p:cNvGrpSpPr>
          <p:nvPr/>
        </p:nvGrpSpPr>
        <p:grpSpPr bwMode="auto">
          <a:xfrm>
            <a:off x="6553200" y="2673350"/>
            <a:ext cx="825500" cy="254000"/>
            <a:chOff x="3360" y="712"/>
            <a:chExt cx="520" cy="160"/>
          </a:xfrm>
        </p:grpSpPr>
        <p:sp>
          <p:nvSpPr>
            <p:cNvPr id="1697861" name="Line 69"/>
            <p:cNvSpPr>
              <a:spLocks noChangeShapeType="1"/>
            </p:cNvSpPr>
            <p:nvPr/>
          </p:nvSpPr>
          <p:spPr bwMode="auto">
            <a:xfrm>
              <a:off x="3368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62" name="Line 70"/>
            <p:cNvSpPr>
              <a:spLocks noChangeShapeType="1"/>
            </p:cNvSpPr>
            <p:nvPr/>
          </p:nvSpPr>
          <p:spPr bwMode="auto">
            <a:xfrm>
              <a:off x="3360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63" name="Line 71"/>
            <p:cNvSpPr>
              <a:spLocks noChangeShapeType="1"/>
            </p:cNvSpPr>
            <p:nvPr/>
          </p:nvSpPr>
          <p:spPr bwMode="auto">
            <a:xfrm flipV="1">
              <a:off x="3648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7864" name="Line 72"/>
            <p:cNvSpPr>
              <a:spLocks noChangeShapeType="1"/>
            </p:cNvSpPr>
            <p:nvPr/>
          </p:nvSpPr>
          <p:spPr bwMode="auto">
            <a:xfrm>
              <a:off x="3656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7865" name="Rectangle 73"/>
          <p:cNvSpPr>
            <a:spLocks noChangeArrowheads="1"/>
          </p:cNvSpPr>
          <p:nvPr/>
        </p:nvSpPr>
        <p:spPr bwMode="auto">
          <a:xfrm>
            <a:off x="5638800" y="229235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7</a:t>
            </a:r>
          </a:p>
        </p:txBody>
      </p:sp>
      <p:sp>
        <p:nvSpPr>
          <p:cNvPr id="1697866" name="Line 74"/>
          <p:cNvSpPr>
            <a:spLocks noChangeShapeType="1"/>
          </p:cNvSpPr>
          <p:nvPr/>
        </p:nvSpPr>
        <p:spPr bwMode="auto">
          <a:xfrm flipV="1">
            <a:off x="5715000" y="22923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67" name="Line 75"/>
          <p:cNvSpPr>
            <a:spLocks noChangeShapeType="1"/>
          </p:cNvSpPr>
          <p:nvPr/>
        </p:nvSpPr>
        <p:spPr bwMode="auto">
          <a:xfrm flipV="1">
            <a:off x="6553200" y="22923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68" name="Line 76"/>
          <p:cNvSpPr>
            <a:spLocks noChangeShapeType="1"/>
          </p:cNvSpPr>
          <p:nvPr/>
        </p:nvSpPr>
        <p:spPr bwMode="auto">
          <a:xfrm flipV="1">
            <a:off x="7391400" y="22923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69" name="Rectangle 77"/>
          <p:cNvSpPr>
            <a:spLocks noChangeArrowheads="1"/>
          </p:cNvSpPr>
          <p:nvPr/>
        </p:nvSpPr>
        <p:spPr bwMode="auto">
          <a:xfrm>
            <a:off x="4800600" y="229235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6</a:t>
            </a:r>
          </a:p>
        </p:txBody>
      </p:sp>
      <p:sp>
        <p:nvSpPr>
          <p:cNvPr id="1697870" name="Rectangle 78"/>
          <p:cNvSpPr>
            <a:spLocks noChangeArrowheads="1"/>
          </p:cNvSpPr>
          <p:nvPr/>
        </p:nvSpPr>
        <p:spPr bwMode="auto">
          <a:xfrm>
            <a:off x="6477000" y="229235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Cycle 8</a:t>
            </a:r>
          </a:p>
        </p:txBody>
      </p:sp>
      <p:sp>
        <p:nvSpPr>
          <p:cNvPr id="1697871" name="Rectangle 79"/>
          <p:cNvSpPr>
            <a:spLocks noChangeArrowheads="1"/>
          </p:cNvSpPr>
          <p:nvPr/>
        </p:nvSpPr>
        <p:spPr bwMode="auto">
          <a:xfrm>
            <a:off x="150191" y="3663950"/>
            <a:ext cx="45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sw</a:t>
            </a:r>
          </a:p>
        </p:txBody>
      </p:sp>
      <p:grpSp>
        <p:nvGrpSpPr>
          <p:cNvPr id="1697872" name="Group 80"/>
          <p:cNvGrpSpPr>
            <a:grpSpLocks/>
          </p:cNvGrpSpPr>
          <p:nvPr/>
        </p:nvGrpSpPr>
        <p:grpSpPr bwMode="auto">
          <a:xfrm>
            <a:off x="4902200" y="3587750"/>
            <a:ext cx="4165600" cy="336550"/>
            <a:chOff x="1256" y="1004"/>
            <a:chExt cx="2624" cy="212"/>
          </a:xfrm>
        </p:grpSpPr>
        <p:grpSp>
          <p:nvGrpSpPr>
            <p:cNvPr id="1697873" name="Group 81"/>
            <p:cNvGrpSpPr>
              <a:grpSpLocks/>
            </p:cNvGrpSpPr>
            <p:nvPr/>
          </p:nvGrpSpPr>
          <p:grpSpPr bwMode="auto">
            <a:xfrm>
              <a:off x="1256" y="1004"/>
              <a:ext cx="531" cy="212"/>
              <a:chOff x="1256" y="1004"/>
              <a:chExt cx="531" cy="212"/>
            </a:xfrm>
          </p:grpSpPr>
          <p:sp>
            <p:nvSpPr>
              <p:cNvPr id="1697874" name="Rectangle 82"/>
              <p:cNvSpPr>
                <a:spLocks noChangeArrowheads="1"/>
              </p:cNvSpPr>
              <p:nvPr/>
            </p:nvSpPr>
            <p:spPr bwMode="auto">
              <a:xfrm>
                <a:off x="1256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75" name="Rectangle 83"/>
              <p:cNvSpPr>
                <a:spLocks noChangeArrowheads="1"/>
              </p:cNvSpPr>
              <p:nvPr/>
            </p:nvSpPr>
            <p:spPr bwMode="auto">
              <a:xfrm>
                <a:off x="1291" y="1004"/>
                <a:ext cx="4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IFetch</a:t>
                </a:r>
              </a:p>
            </p:txBody>
          </p:sp>
        </p:grpSp>
        <p:grpSp>
          <p:nvGrpSpPr>
            <p:cNvPr id="1697876" name="Group 84"/>
            <p:cNvGrpSpPr>
              <a:grpSpLocks/>
            </p:cNvGrpSpPr>
            <p:nvPr/>
          </p:nvGrpSpPr>
          <p:grpSpPr bwMode="auto">
            <a:xfrm>
              <a:off x="1761" y="1004"/>
              <a:ext cx="535" cy="212"/>
              <a:chOff x="1761" y="1004"/>
              <a:chExt cx="535" cy="212"/>
            </a:xfrm>
          </p:grpSpPr>
          <p:sp>
            <p:nvSpPr>
              <p:cNvPr id="1697877" name="Rectangle 85"/>
              <p:cNvSpPr>
                <a:spLocks noChangeArrowheads="1"/>
              </p:cNvSpPr>
              <p:nvPr/>
            </p:nvSpPr>
            <p:spPr bwMode="auto">
              <a:xfrm>
                <a:off x="1784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78" name="Rectangle 86"/>
              <p:cNvSpPr>
                <a:spLocks noChangeArrowheads="1"/>
              </p:cNvSpPr>
              <p:nvPr/>
            </p:nvSpPr>
            <p:spPr bwMode="auto">
              <a:xfrm>
                <a:off x="1761" y="1004"/>
                <a:ext cx="35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Dec</a:t>
                </a:r>
              </a:p>
            </p:txBody>
          </p:sp>
        </p:grpSp>
        <p:grpSp>
          <p:nvGrpSpPr>
            <p:cNvPr id="1697879" name="Group 87"/>
            <p:cNvGrpSpPr>
              <a:grpSpLocks/>
            </p:cNvGrpSpPr>
            <p:nvPr/>
          </p:nvGrpSpPr>
          <p:grpSpPr bwMode="auto">
            <a:xfrm>
              <a:off x="2312" y="1004"/>
              <a:ext cx="512" cy="212"/>
              <a:chOff x="2312" y="1004"/>
              <a:chExt cx="512" cy="212"/>
            </a:xfrm>
          </p:grpSpPr>
          <p:sp>
            <p:nvSpPr>
              <p:cNvPr id="1697880" name="Rectangle 88"/>
              <p:cNvSpPr>
                <a:spLocks noChangeArrowheads="1"/>
              </p:cNvSpPr>
              <p:nvPr/>
            </p:nvSpPr>
            <p:spPr bwMode="auto">
              <a:xfrm>
                <a:off x="2312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81" name="Rectangle 89"/>
              <p:cNvSpPr>
                <a:spLocks noChangeArrowheads="1"/>
              </p:cNvSpPr>
              <p:nvPr/>
            </p:nvSpPr>
            <p:spPr bwMode="auto">
              <a:xfrm>
                <a:off x="2385" y="1004"/>
                <a:ext cx="4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Exec</a:t>
                </a:r>
              </a:p>
            </p:txBody>
          </p:sp>
        </p:grpSp>
        <p:grpSp>
          <p:nvGrpSpPr>
            <p:cNvPr id="1697882" name="Group 90"/>
            <p:cNvGrpSpPr>
              <a:grpSpLocks/>
            </p:cNvGrpSpPr>
            <p:nvPr/>
          </p:nvGrpSpPr>
          <p:grpSpPr bwMode="auto">
            <a:xfrm>
              <a:off x="2840" y="1004"/>
              <a:ext cx="512" cy="212"/>
              <a:chOff x="2840" y="1004"/>
              <a:chExt cx="512" cy="212"/>
            </a:xfrm>
          </p:grpSpPr>
          <p:sp>
            <p:nvSpPr>
              <p:cNvPr id="1697883" name="Rectangle 91"/>
              <p:cNvSpPr>
                <a:spLocks noChangeArrowheads="1"/>
              </p:cNvSpPr>
              <p:nvPr/>
            </p:nvSpPr>
            <p:spPr bwMode="auto">
              <a:xfrm>
                <a:off x="2840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84" name="Rectangle 92"/>
              <p:cNvSpPr>
                <a:spLocks noChangeArrowheads="1"/>
              </p:cNvSpPr>
              <p:nvPr/>
            </p:nvSpPr>
            <p:spPr bwMode="auto">
              <a:xfrm>
                <a:off x="2913" y="1004"/>
                <a:ext cx="41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1697885" name="Group 93"/>
            <p:cNvGrpSpPr>
              <a:grpSpLocks/>
            </p:cNvGrpSpPr>
            <p:nvPr/>
          </p:nvGrpSpPr>
          <p:grpSpPr bwMode="auto">
            <a:xfrm>
              <a:off x="3368" y="1004"/>
              <a:ext cx="512" cy="212"/>
              <a:chOff x="3368" y="1004"/>
              <a:chExt cx="512" cy="212"/>
            </a:xfrm>
          </p:grpSpPr>
          <p:sp>
            <p:nvSpPr>
              <p:cNvPr id="1697886" name="Rectangle 94"/>
              <p:cNvSpPr>
                <a:spLocks noChangeArrowheads="1"/>
              </p:cNvSpPr>
              <p:nvPr/>
            </p:nvSpPr>
            <p:spPr bwMode="auto">
              <a:xfrm>
                <a:off x="3368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887" name="Rectangle 95"/>
              <p:cNvSpPr>
                <a:spLocks noChangeArrowheads="1"/>
              </p:cNvSpPr>
              <p:nvPr/>
            </p:nvSpPr>
            <p:spPr bwMode="auto">
              <a:xfrm>
                <a:off x="3441" y="1004"/>
                <a:ext cx="3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accent1"/>
                    </a:solidFill>
                    <a:latin typeface="Arial" pitchFamily="34" charset="0"/>
                  </a:rPr>
                  <a:t>WB</a:t>
                </a:r>
              </a:p>
            </p:txBody>
          </p:sp>
        </p:grpSp>
      </p:grpSp>
      <p:grpSp>
        <p:nvGrpSpPr>
          <p:cNvPr id="96" name="Group 68"/>
          <p:cNvGrpSpPr>
            <a:grpSpLocks/>
          </p:cNvGrpSpPr>
          <p:nvPr/>
        </p:nvGrpSpPr>
        <p:grpSpPr bwMode="auto">
          <a:xfrm>
            <a:off x="7391400" y="2667000"/>
            <a:ext cx="825500" cy="254000"/>
            <a:chOff x="3360" y="712"/>
            <a:chExt cx="520" cy="160"/>
          </a:xfrm>
        </p:grpSpPr>
        <p:sp>
          <p:nvSpPr>
            <p:cNvPr id="97" name="Line 69"/>
            <p:cNvSpPr>
              <a:spLocks noChangeShapeType="1"/>
            </p:cNvSpPr>
            <p:nvPr/>
          </p:nvSpPr>
          <p:spPr bwMode="auto">
            <a:xfrm>
              <a:off x="3368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70"/>
            <p:cNvSpPr>
              <a:spLocks noChangeShapeType="1"/>
            </p:cNvSpPr>
            <p:nvPr/>
          </p:nvSpPr>
          <p:spPr bwMode="auto">
            <a:xfrm>
              <a:off x="3360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71"/>
            <p:cNvSpPr>
              <a:spLocks noChangeShapeType="1"/>
            </p:cNvSpPr>
            <p:nvPr/>
          </p:nvSpPr>
          <p:spPr bwMode="auto">
            <a:xfrm flipV="1">
              <a:off x="3648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72"/>
            <p:cNvSpPr>
              <a:spLocks noChangeShapeType="1"/>
            </p:cNvSpPr>
            <p:nvPr/>
          </p:nvSpPr>
          <p:spPr bwMode="auto">
            <a:xfrm>
              <a:off x="3656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75"/>
          <p:cNvSpPr>
            <a:spLocks noChangeShapeType="1"/>
          </p:cNvSpPr>
          <p:nvPr/>
        </p:nvSpPr>
        <p:spPr bwMode="auto">
          <a:xfrm flipV="1">
            <a:off x="73914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76"/>
          <p:cNvSpPr>
            <a:spLocks noChangeShapeType="1"/>
          </p:cNvSpPr>
          <p:nvPr/>
        </p:nvSpPr>
        <p:spPr bwMode="auto">
          <a:xfrm flipV="1">
            <a:off x="8229600" y="22860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78"/>
          <p:cNvSpPr>
            <a:spLocks noChangeArrowheads="1"/>
          </p:cNvSpPr>
          <p:nvPr/>
        </p:nvSpPr>
        <p:spPr bwMode="auto">
          <a:xfrm>
            <a:off x="7315200" y="2286000"/>
            <a:ext cx="80951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Cycle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9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8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474663"/>
          </a:xfrm>
          <a:noFill/>
          <a:ln/>
        </p:spPr>
        <p:txBody>
          <a:bodyPr wrap="square">
            <a:normAutofit fontScale="90000"/>
          </a:bodyPr>
          <a:lstStyle/>
          <a:p>
            <a:r>
              <a:rPr lang="en-US"/>
              <a:t>Single Cycle vs.  Multiple Cycle</a:t>
            </a:r>
          </a:p>
        </p:txBody>
      </p:sp>
      <p:sp>
        <p:nvSpPr>
          <p:cNvPr id="1699843" name="Rectangle 3"/>
          <p:cNvSpPr>
            <a:spLocks noChangeArrowheads="1"/>
          </p:cNvSpPr>
          <p:nvPr/>
        </p:nvSpPr>
        <p:spPr bwMode="auto">
          <a:xfrm>
            <a:off x="381000" y="3810000"/>
            <a:ext cx="496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Clk</a:t>
            </a:r>
          </a:p>
        </p:txBody>
      </p:sp>
      <p:sp>
        <p:nvSpPr>
          <p:cNvPr id="1699844" name="Line 4"/>
          <p:cNvSpPr>
            <a:spLocks noChangeShapeType="1"/>
          </p:cNvSpPr>
          <p:nvPr/>
        </p:nvSpPr>
        <p:spPr bwMode="auto">
          <a:xfrm>
            <a:off x="554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45" name="Line 5"/>
          <p:cNvSpPr>
            <a:spLocks noChangeShapeType="1"/>
          </p:cNvSpPr>
          <p:nvPr/>
        </p:nvSpPr>
        <p:spPr bwMode="auto">
          <a:xfrm>
            <a:off x="85550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46" name="Line 6"/>
          <p:cNvSpPr>
            <a:spLocks noChangeShapeType="1"/>
          </p:cNvSpPr>
          <p:nvPr/>
        </p:nvSpPr>
        <p:spPr bwMode="auto">
          <a:xfrm flipV="1">
            <a:off x="922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47" name="Line 7"/>
          <p:cNvSpPr>
            <a:spLocks noChangeShapeType="1"/>
          </p:cNvSpPr>
          <p:nvPr/>
        </p:nvSpPr>
        <p:spPr bwMode="auto">
          <a:xfrm>
            <a:off x="935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48" name="Line 8"/>
          <p:cNvSpPr>
            <a:spLocks noChangeShapeType="1"/>
          </p:cNvSpPr>
          <p:nvPr/>
        </p:nvSpPr>
        <p:spPr bwMode="auto">
          <a:xfrm>
            <a:off x="1303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49" name="Line 9"/>
          <p:cNvSpPr>
            <a:spLocks noChangeShapeType="1"/>
          </p:cNvSpPr>
          <p:nvPr/>
        </p:nvSpPr>
        <p:spPr bwMode="auto">
          <a:xfrm>
            <a:off x="8428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50" name="Rectangle 10"/>
          <p:cNvSpPr>
            <a:spLocks noChangeArrowheads="1"/>
          </p:cNvSpPr>
          <p:nvPr/>
        </p:nvSpPr>
        <p:spPr bwMode="auto">
          <a:xfrm>
            <a:off x="914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sp>
        <p:nvSpPr>
          <p:cNvPr id="1699851" name="Rectangle 11"/>
          <p:cNvSpPr>
            <a:spLocks noChangeArrowheads="1"/>
          </p:cNvSpPr>
          <p:nvPr/>
        </p:nvSpPr>
        <p:spPr bwMode="auto">
          <a:xfrm>
            <a:off x="423863" y="3095625"/>
            <a:ext cx="3178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latin typeface="Arial" pitchFamily="34" charset="0"/>
              </a:rPr>
              <a:t>Multiple Cycle Implementation:</a:t>
            </a:r>
          </a:p>
        </p:txBody>
      </p:sp>
      <p:grpSp>
        <p:nvGrpSpPr>
          <p:cNvPr id="1699852" name="Group 12"/>
          <p:cNvGrpSpPr>
            <a:grpSpLocks/>
          </p:cNvGrpSpPr>
          <p:nvPr/>
        </p:nvGrpSpPr>
        <p:grpSpPr bwMode="auto">
          <a:xfrm>
            <a:off x="947738" y="4543425"/>
            <a:ext cx="3784600" cy="333375"/>
            <a:chOff x="488" y="2540"/>
            <a:chExt cx="2384" cy="210"/>
          </a:xfrm>
        </p:grpSpPr>
        <p:grpSp>
          <p:nvGrpSpPr>
            <p:cNvPr id="1699853" name="Group 13"/>
            <p:cNvGrpSpPr>
              <a:grpSpLocks/>
            </p:cNvGrpSpPr>
            <p:nvPr/>
          </p:nvGrpSpPr>
          <p:grpSpPr bwMode="auto">
            <a:xfrm>
              <a:off x="488" y="2540"/>
              <a:ext cx="518" cy="210"/>
              <a:chOff x="488" y="2540"/>
              <a:chExt cx="518" cy="210"/>
            </a:xfrm>
          </p:grpSpPr>
          <p:sp>
            <p:nvSpPr>
              <p:cNvPr id="1699854" name="Rectangle 14"/>
              <p:cNvSpPr>
                <a:spLocks noChangeArrowheads="1"/>
              </p:cNvSpPr>
              <p:nvPr/>
            </p:nvSpPr>
            <p:spPr bwMode="auto">
              <a:xfrm>
                <a:off x="48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855" name="Rectangle 15"/>
              <p:cNvSpPr>
                <a:spLocks noChangeArrowheads="1"/>
              </p:cNvSpPr>
              <p:nvPr/>
            </p:nvSpPr>
            <p:spPr bwMode="auto">
              <a:xfrm>
                <a:off x="515" y="2540"/>
                <a:ext cx="491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IFetch</a:t>
                </a:r>
              </a:p>
            </p:txBody>
          </p:sp>
        </p:grpSp>
        <p:grpSp>
          <p:nvGrpSpPr>
            <p:cNvPr id="1699856" name="Group 16"/>
            <p:cNvGrpSpPr>
              <a:grpSpLocks/>
            </p:cNvGrpSpPr>
            <p:nvPr/>
          </p:nvGrpSpPr>
          <p:grpSpPr bwMode="auto">
            <a:xfrm>
              <a:off x="968" y="2540"/>
              <a:ext cx="464" cy="210"/>
              <a:chOff x="968" y="2540"/>
              <a:chExt cx="464" cy="210"/>
            </a:xfrm>
          </p:grpSpPr>
          <p:sp>
            <p:nvSpPr>
              <p:cNvPr id="1699857" name="Rectangle 17"/>
              <p:cNvSpPr>
                <a:spLocks noChangeArrowheads="1"/>
              </p:cNvSpPr>
              <p:nvPr/>
            </p:nvSpPr>
            <p:spPr bwMode="auto">
              <a:xfrm>
                <a:off x="96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858" name="Rectangle 18"/>
              <p:cNvSpPr>
                <a:spLocks noChangeArrowheads="1"/>
              </p:cNvSpPr>
              <p:nvPr/>
            </p:nvSpPr>
            <p:spPr bwMode="auto">
              <a:xfrm>
                <a:off x="1043" y="2540"/>
                <a:ext cx="34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Dec</a:t>
                </a:r>
              </a:p>
            </p:txBody>
          </p:sp>
        </p:grpSp>
        <p:grpSp>
          <p:nvGrpSpPr>
            <p:cNvPr id="1699859" name="Group 19"/>
            <p:cNvGrpSpPr>
              <a:grpSpLocks/>
            </p:cNvGrpSpPr>
            <p:nvPr/>
          </p:nvGrpSpPr>
          <p:grpSpPr bwMode="auto">
            <a:xfrm>
              <a:off x="1448" y="2540"/>
              <a:ext cx="464" cy="210"/>
              <a:chOff x="1448" y="2540"/>
              <a:chExt cx="464" cy="210"/>
            </a:xfrm>
          </p:grpSpPr>
          <p:sp>
            <p:nvSpPr>
              <p:cNvPr id="1699860" name="Rectangle 20"/>
              <p:cNvSpPr>
                <a:spLocks noChangeArrowheads="1"/>
              </p:cNvSpPr>
              <p:nvPr/>
            </p:nvSpPr>
            <p:spPr bwMode="auto">
              <a:xfrm>
                <a:off x="144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861" name="Rectangle 21"/>
              <p:cNvSpPr>
                <a:spLocks noChangeArrowheads="1"/>
              </p:cNvSpPr>
              <p:nvPr/>
            </p:nvSpPr>
            <p:spPr bwMode="auto">
              <a:xfrm>
                <a:off x="1475" y="2540"/>
                <a:ext cx="41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Exec</a:t>
                </a:r>
              </a:p>
            </p:txBody>
          </p:sp>
        </p:grpSp>
        <p:grpSp>
          <p:nvGrpSpPr>
            <p:cNvPr id="1699862" name="Group 22"/>
            <p:cNvGrpSpPr>
              <a:grpSpLocks/>
            </p:cNvGrpSpPr>
            <p:nvPr/>
          </p:nvGrpSpPr>
          <p:grpSpPr bwMode="auto">
            <a:xfrm>
              <a:off x="1928" y="2540"/>
              <a:ext cx="464" cy="210"/>
              <a:chOff x="1928" y="2540"/>
              <a:chExt cx="464" cy="210"/>
            </a:xfrm>
          </p:grpSpPr>
          <p:sp>
            <p:nvSpPr>
              <p:cNvPr id="1699863" name="Rectangle 23"/>
              <p:cNvSpPr>
                <a:spLocks noChangeArrowheads="1"/>
              </p:cNvSpPr>
              <p:nvPr/>
            </p:nvSpPr>
            <p:spPr bwMode="auto">
              <a:xfrm>
                <a:off x="192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864" name="Rectangle 24"/>
              <p:cNvSpPr>
                <a:spLocks noChangeArrowheads="1"/>
              </p:cNvSpPr>
              <p:nvPr/>
            </p:nvSpPr>
            <p:spPr bwMode="auto">
              <a:xfrm>
                <a:off x="1955" y="2540"/>
                <a:ext cx="40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1699865" name="Group 25"/>
            <p:cNvGrpSpPr>
              <a:grpSpLocks/>
            </p:cNvGrpSpPr>
            <p:nvPr/>
          </p:nvGrpSpPr>
          <p:grpSpPr bwMode="auto">
            <a:xfrm>
              <a:off x="2408" y="2540"/>
              <a:ext cx="464" cy="210"/>
              <a:chOff x="2408" y="2540"/>
              <a:chExt cx="464" cy="210"/>
            </a:xfrm>
          </p:grpSpPr>
          <p:sp>
            <p:nvSpPr>
              <p:cNvPr id="1699866" name="Rectangle 26"/>
              <p:cNvSpPr>
                <a:spLocks noChangeArrowheads="1"/>
              </p:cNvSpPr>
              <p:nvPr/>
            </p:nvSpPr>
            <p:spPr bwMode="auto">
              <a:xfrm>
                <a:off x="240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867" name="Rectangle 27"/>
              <p:cNvSpPr>
                <a:spLocks noChangeArrowheads="1"/>
              </p:cNvSpPr>
              <p:nvPr/>
            </p:nvSpPr>
            <p:spPr bwMode="auto">
              <a:xfrm>
                <a:off x="2483" y="2540"/>
                <a:ext cx="32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</p:grpSp>
      </p:grpSp>
      <p:sp>
        <p:nvSpPr>
          <p:cNvPr id="1699868" name="Line 28"/>
          <p:cNvSpPr>
            <a:spLocks noChangeShapeType="1"/>
          </p:cNvSpPr>
          <p:nvPr/>
        </p:nvSpPr>
        <p:spPr bwMode="auto">
          <a:xfrm>
            <a:off x="1316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69" name="Line 29"/>
          <p:cNvSpPr>
            <a:spLocks noChangeShapeType="1"/>
          </p:cNvSpPr>
          <p:nvPr/>
        </p:nvSpPr>
        <p:spPr bwMode="auto">
          <a:xfrm flipV="1">
            <a:off x="1684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0" name="Line 30"/>
          <p:cNvSpPr>
            <a:spLocks noChangeShapeType="1"/>
          </p:cNvSpPr>
          <p:nvPr/>
        </p:nvSpPr>
        <p:spPr bwMode="auto">
          <a:xfrm>
            <a:off x="1697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1" name="Line 31"/>
          <p:cNvSpPr>
            <a:spLocks noChangeShapeType="1"/>
          </p:cNvSpPr>
          <p:nvPr/>
        </p:nvSpPr>
        <p:spPr bwMode="auto">
          <a:xfrm>
            <a:off x="2065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2" name="Line 32"/>
          <p:cNvSpPr>
            <a:spLocks noChangeShapeType="1"/>
          </p:cNvSpPr>
          <p:nvPr/>
        </p:nvSpPr>
        <p:spPr bwMode="auto">
          <a:xfrm flipV="1">
            <a:off x="1697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3" name="Rectangle 33"/>
          <p:cNvSpPr>
            <a:spLocks noChangeArrowheads="1"/>
          </p:cNvSpPr>
          <p:nvPr/>
        </p:nvSpPr>
        <p:spPr bwMode="auto">
          <a:xfrm>
            <a:off x="1676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1699874" name="Line 34"/>
          <p:cNvSpPr>
            <a:spLocks noChangeShapeType="1"/>
          </p:cNvSpPr>
          <p:nvPr/>
        </p:nvSpPr>
        <p:spPr bwMode="auto">
          <a:xfrm>
            <a:off x="2078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5" name="Line 35"/>
          <p:cNvSpPr>
            <a:spLocks noChangeShapeType="1"/>
          </p:cNvSpPr>
          <p:nvPr/>
        </p:nvSpPr>
        <p:spPr bwMode="auto">
          <a:xfrm flipV="1">
            <a:off x="2446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6" name="Line 36"/>
          <p:cNvSpPr>
            <a:spLocks noChangeShapeType="1"/>
          </p:cNvSpPr>
          <p:nvPr/>
        </p:nvSpPr>
        <p:spPr bwMode="auto">
          <a:xfrm>
            <a:off x="2459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7" name="Line 37"/>
          <p:cNvSpPr>
            <a:spLocks noChangeShapeType="1"/>
          </p:cNvSpPr>
          <p:nvPr/>
        </p:nvSpPr>
        <p:spPr bwMode="auto">
          <a:xfrm>
            <a:off x="2827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8" name="Line 38"/>
          <p:cNvSpPr>
            <a:spLocks noChangeShapeType="1"/>
          </p:cNvSpPr>
          <p:nvPr/>
        </p:nvSpPr>
        <p:spPr bwMode="auto">
          <a:xfrm flipV="1">
            <a:off x="2459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9" name="Rectangle 39"/>
          <p:cNvSpPr>
            <a:spLocks noChangeArrowheads="1"/>
          </p:cNvSpPr>
          <p:nvPr/>
        </p:nvSpPr>
        <p:spPr bwMode="auto">
          <a:xfrm>
            <a:off x="2438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3</a:t>
            </a:r>
          </a:p>
        </p:txBody>
      </p:sp>
      <p:sp>
        <p:nvSpPr>
          <p:cNvPr id="1699880" name="Line 40"/>
          <p:cNvSpPr>
            <a:spLocks noChangeShapeType="1"/>
          </p:cNvSpPr>
          <p:nvPr/>
        </p:nvSpPr>
        <p:spPr bwMode="auto">
          <a:xfrm>
            <a:off x="2840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1" name="Line 41"/>
          <p:cNvSpPr>
            <a:spLocks noChangeShapeType="1"/>
          </p:cNvSpPr>
          <p:nvPr/>
        </p:nvSpPr>
        <p:spPr bwMode="auto">
          <a:xfrm flipV="1">
            <a:off x="3208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2" name="Line 42"/>
          <p:cNvSpPr>
            <a:spLocks noChangeShapeType="1"/>
          </p:cNvSpPr>
          <p:nvPr/>
        </p:nvSpPr>
        <p:spPr bwMode="auto">
          <a:xfrm>
            <a:off x="3221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3" name="Line 43"/>
          <p:cNvSpPr>
            <a:spLocks noChangeShapeType="1"/>
          </p:cNvSpPr>
          <p:nvPr/>
        </p:nvSpPr>
        <p:spPr bwMode="auto">
          <a:xfrm>
            <a:off x="3589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4" name="Line 44"/>
          <p:cNvSpPr>
            <a:spLocks noChangeShapeType="1"/>
          </p:cNvSpPr>
          <p:nvPr/>
        </p:nvSpPr>
        <p:spPr bwMode="auto">
          <a:xfrm flipV="1">
            <a:off x="3221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5" name="Rectangle 45"/>
          <p:cNvSpPr>
            <a:spLocks noChangeArrowheads="1"/>
          </p:cNvSpPr>
          <p:nvPr/>
        </p:nvSpPr>
        <p:spPr bwMode="auto">
          <a:xfrm>
            <a:off x="3200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4</a:t>
            </a:r>
          </a:p>
        </p:txBody>
      </p:sp>
      <p:sp>
        <p:nvSpPr>
          <p:cNvPr id="1699886" name="Line 46"/>
          <p:cNvSpPr>
            <a:spLocks noChangeShapeType="1"/>
          </p:cNvSpPr>
          <p:nvPr/>
        </p:nvSpPr>
        <p:spPr bwMode="auto">
          <a:xfrm>
            <a:off x="3602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7" name="Line 47"/>
          <p:cNvSpPr>
            <a:spLocks noChangeShapeType="1"/>
          </p:cNvSpPr>
          <p:nvPr/>
        </p:nvSpPr>
        <p:spPr bwMode="auto">
          <a:xfrm flipV="1">
            <a:off x="3970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8" name="Line 48"/>
          <p:cNvSpPr>
            <a:spLocks noChangeShapeType="1"/>
          </p:cNvSpPr>
          <p:nvPr/>
        </p:nvSpPr>
        <p:spPr bwMode="auto">
          <a:xfrm>
            <a:off x="3983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9" name="Line 49"/>
          <p:cNvSpPr>
            <a:spLocks noChangeShapeType="1"/>
          </p:cNvSpPr>
          <p:nvPr/>
        </p:nvSpPr>
        <p:spPr bwMode="auto">
          <a:xfrm>
            <a:off x="4351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0" name="Line 50"/>
          <p:cNvSpPr>
            <a:spLocks noChangeShapeType="1"/>
          </p:cNvSpPr>
          <p:nvPr/>
        </p:nvSpPr>
        <p:spPr bwMode="auto">
          <a:xfrm flipV="1">
            <a:off x="3983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1" name="Rectangle 51"/>
          <p:cNvSpPr>
            <a:spLocks noChangeArrowheads="1"/>
          </p:cNvSpPr>
          <p:nvPr/>
        </p:nvSpPr>
        <p:spPr bwMode="auto">
          <a:xfrm>
            <a:off x="3962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5</a:t>
            </a:r>
          </a:p>
        </p:txBody>
      </p:sp>
      <p:sp>
        <p:nvSpPr>
          <p:cNvPr id="1699892" name="Line 52"/>
          <p:cNvSpPr>
            <a:spLocks noChangeShapeType="1"/>
          </p:cNvSpPr>
          <p:nvPr/>
        </p:nvSpPr>
        <p:spPr bwMode="auto">
          <a:xfrm>
            <a:off x="4364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3" name="Line 53"/>
          <p:cNvSpPr>
            <a:spLocks noChangeShapeType="1"/>
          </p:cNvSpPr>
          <p:nvPr/>
        </p:nvSpPr>
        <p:spPr bwMode="auto">
          <a:xfrm flipV="1">
            <a:off x="4732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4" name="Line 54"/>
          <p:cNvSpPr>
            <a:spLocks noChangeShapeType="1"/>
          </p:cNvSpPr>
          <p:nvPr/>
        </p:nvSpPr>
        <p:spPr bwMode="auto">
          <a:xfrm>
            <a:off x="4745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5" name="Line 55"/>
          <p:cNvSpPr>
            <a:spLocks noChangeShapeType="1"/>
          </p:cNvSpPr>
          <p:nvPr/>
        </p:nvSpPr>
        <p:spPr bwMode="auto">
          <a:xfrm>
            <a:off x="5113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6" name="Rectangle 56"/>
          <p:cNvSpPr>
            <a:spLocks noChangeArrowheads="1"/>
          </p:cNvSpPr>
          <p:nvPr/>
        </p:nvSpPr>
        <p:spPr bwMode="auto">
          <a:xfrm>
            <a:off x="4724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6</a:t>
            </a:r>
          </a:p>
        </p:txBody>
      </p:sp>
      <p:sp>
        <p:nvSpPr>
          <p:cNvPr id="1699897" name="Line 57"/>
          <p:cNvSpPr>
            <a:spLocks noChangeShapeType="1"/>
          </p:cNvSpPr>
          <p:nvPr/>
        </p:nvSpPr>
        <p:spPr bwMode="auto">
          <a:xfrm>
            <a:off x="5126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8" name="Line 58"/>
          <p:cNvSpPr>
            <a:spLocks noChangeShapeType="1"/>
          </p:cNvSpPr>
          <p:nvPr/>
        </p:nvSpPr>
        <p:spPr bwMode="auto">
          <a:xfrm flipV="1">
            <a:off x="5494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9" name="Line 59"/>
          <p:cNvSpPr>
            <a:spLocks noChangeShapeType="1"/>
          </p:cNvSpPr>
          <p:nvPr/>
        </p:nvSpPr>
        <p:spPr bwMode="auto">
          <a:xfrm>
            <a:off x="5507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0" name="Line 60"/>
          <p:cNvSpPr>
            <a:spLocks noChangeShapeType="1"/>
          </p:cNvSpPr>
          <p:nvPr/>
        </p:nvSpPr>
        <p:spPr bwMode="auto">
          <a:xfrm>
            <a:off x="5875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1" name="Line 61"/>
          <p:cNvSpPr>
            <a:spLocks noChangeShapeType="1"/>
          </p:cNvSpPr>
          <p:nvPr/>
        </p:nvSpPr>
        <p:spPr bwMode="auto">
          <a:xfrm flipV="1">
            <a:off x="5507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2" name="Rectangle 62"/>
          <p:cNvSpPr>
            <a:spLocks noChangeArrowheads="1"/>
          </p:cNvSpPr>
          <p:nvPr/>
        </p:nvSpPr>
        <p:spPr bwMode="auto">
          <a:xfrm>
            <a:off x="5486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7</a:t>
            </a:r>
          </a:p>
        </p:txBody>
      </p:sp>
      <p:sp>
        <p:nvSpPr>
          <p:cNvPr id="1699903" name="Line 63"/>
          <p:cNvSpPr>
            <a:spLocks noChangeShapeType="1"/>
          </p:cNvSpPr>
          <p:nvPr/>
        </p:nvSpPr>
        <p:spPr bwMode="auto">
          <a:xfrm>
            <a:off x="5888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4" name="Line 64"/>
          <p:cNvSpPr>
            <a:spLocks noChangeShapeType="1"/>
          </p:cNvSpPr>
          <p:nvPr/>
        </p:nvSpPr>
        <p:spPr bwMode="auto">
          <a:xfrm flipV="1">
            <a:off x="6256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5" name="Line 65"/>
          <p:cNvSpPr>
            <a:spLocks noChangeShapeType="1"/>
          </p:cNvSpPr>
          <p:nvPr/>
        </p:nvSpPr>
        <p:spPr bwMode="auto">
          <a:xfrm>
            <a:off x="6269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6" name="Line 66"/>
          <p:cNvSpPr>
            <a:spLocks noChangeShapeType="1"/>
          </p:cNvSpPr>
          <p:nvPr/>
        </p:nvSpPr>
        <p:spPr bwMode="auto">
          <a:xfrm>
            <a:off x="6637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7" name="Line 67"/>
          <p:cNvSpPr>
            <a:spLocks noChangeShapeType="1"/>
          </p:cNvSpPr>
          <p:nvPr/>
        </p:nvSpPr>
        <p:spPr bwMode="auto">
          <a:xfrm flipV="1">
            <a:off x="6269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8" name="Rectangle 68"/>
          <p:cNvSpPr>
            <a:spLocks noChangeArrowheads="1"/>
          </p:cNvSpPr>
          <p:nvPr/>
        </p:nvSpPr>
        <p:spPr bwMode="auto">
          <a:xfrm>
            <a:off x="6248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8</a:t>
            </a:r>
          </a:p>
        </p:txBody>
      </p:sp>
      <p:sp>
        <p:nvSpPr>
          <p:cNvPr id="1699909" name="Line 69"/>
          <p:cNvSpPr>
            <a:spLocks noChangeShapeType="1"/>
          </p:cNvSpPr>
          <p:nvPr/>
        </p:nvSpPr>
        <p:spPr bwMode="auto">
          <a:xfrm>
            <a:off x="6650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0" name="Line 70"/>
          <p:cNvSpPr>
            <a:spLocks noChangeShapeType="1"/>
          </p:cNvSpPr>
          <p:nvPr/>
        </p:nvSpPr>
        <p:spPr bwMode="auto">
          <a:xfrm flipV="1">
            <a:off x="7018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1" name="Line 71"/>
          <p:cNvSpPr>
            <a:spLocks noChangeShapeType="1"/>
          </p:cNvSpPr>
          <p:nvPr/>
        </p:nvSpPr>
        <p:spPr bwMode="auto">
          <a:xfrm>
            <a:off x="7031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2" name="Line 72"/>
          <p:cNvSpPr>
            <a:spLocks noChangeShapeType="1"/>
          </p:cNvSpPr>
          <p:nvPr/>
        </p:nvSpPr>
        <p:spPr bwMode="auto">
          <a:xfrm>
            <a:off x="7399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3" name="Line 73"/>
          <p:cNvSpPr>
            <a:spLocks noChangeShapeType="1"/>
          </p:cNvSpPr>
          <p:nvPr/>
        </p:nvSpPr>
        <p:spPr bwMode="auto">
          <a:xfrm flipV="1">
            <a:off x="7031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4" name="Rectangle 74"/>
          <p:cNvSpPr>
            <a:spLocks noChangeArrowheads="1"/>
          </p:cNvSpPr>
          <p:nvPr/>
        </p:nvSpPr>
        <p:spPr bwMode="auto">
          <a:xfrm>
            <a:off x="7010400" y="35306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9</a:t>
            </a:r>
          </a:p>
        </p:txBody>
      </p:sp>
      <p:sp>
        <p:nvSpPr>
          <p:cNvPr id="1699915" name="Line 75"/>
          <p:cNvSpPr>
            <a:spLocks noChangeShapeType="1"/>
          </p:cNvSpPr>
          <p:nvPr/>
        </p:nvSpPr>
        <p:spPr bwMode="auto">
          <a:xfrm>
            <a:off x="7412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6" name="Line 76"/>
          <p:cNvSpPr>
            <a:spLocks noChangeShapeType="1"/>
          </p:cNvSpPr>
          <p:nvPr/>
        </p:nvSpPr>
        <p:spPr bwMode="auto">
          <a:xfrm flipV="1">
            <a:off x="7780338" y="39052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7" name="Line 77"/>
          <p:cNvSpPr>
            <a:spLocks noChangeShapeType="1"/>
          </p:cNvSpPr>
          <p:nvPr/>
        </p:nvSpPr>
        <p:spPr bwMode="auto">
          <a:xfrm>
            <a:off x="7793038" y="39179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8" name="Line 78"/>
          <p:cNvSpPr>
            <a:spLocks noChangeShapeType="1"/>
          </p:cNvSpPr>
          <p:nvPr/>
        </p:nvSpPr>
        <p:spPr bwMode="auto">
          <a:xfrm>
            <a:off x="8161338" y="39306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9" name="Line 79"/>
          <p:cNvSpPr>
            <a:spLocks noChangeShapeType="1"/>
          </p:cNvSpPr>
          <p:nvPr/>
        </p:nvSpPr>
        <p:spPr bwMode="auto">
          <a:xfrm flipV="1">
            <a:off x="7793038" y="35242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0" name="Rectangle 80"/>
          <p:cNvSpPr>
            <a:spLocks noChangeArrowheads="1"/>
          </p:cNvSpPr>
          <p:nvPr/>
        </p:nvSpPr>
        <p:spPr bwMode="auto">
          <a:xfrm>
            <a:off x="7754938" y="3530600"/>
            <a:ext cx="900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10</a:t>
            </a:r>
          </a:p>
        </p:txBody>
      </p:sp>
      <p:sp>
        <p:nvSpPr>
          <p:cNvPr id="1699921" name="Line 81"/>
          <p:cNvSpPr>
            <a:spLocks noChangeShapeType="1"/>
          </p:cNvSpPr>
          <p:nvPr/>
        </p:nvSpPr>
        <p:spPr bwMode="auto">
          <a:xfrm>
            <a:off x="8174038" y="41465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9939" name="Group 99"/>
          <p:cNvGrpSpPr>
            <a:grpSpLocks/>
          </p:cNvGrpSpPr>
          <p:nvPr/>
        </p:nvGrpSpPr>
        <p:grpSpPr bwMode="auto">
          <a:xfrm>
            <a:off x="4757738" y="4543425"/>
            <a:ext cx="822325" cy="333375"/>
            <a:chOff x="2888" y="2540"/>
            <a:chExt cx="518" cy="210"/>
          </a:xfrm>
        </p:grpSpPr>
        <p:sp>
          <p:nvSpPr>
            <p:cNvPr id="1699940" name="Rectangle 100"/>
            <p:cNvSpPr>
              <a:spLocks noChangeArrowheads="1"/>
            </p:cNvSpPr>
            <p:nvPr/>
          </p:nvSpPr>
          <p:spPr bwMode="auto">
            <a:xfrm>
              <a:off x="288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41" name="Rectangle 101"/>
            <p:cNvSpPr>
              <a:spLocks noChangeArrowheads="1"/>
            </p:cNvSpPr>
            <p:nvPr/>
          </p:nvSpPr>
          <p:spPr bwMode="auto">
            <a:xfrm>
              <a:off x="2915" y="2540"/>
              <a:ext cx="49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IFetch</a:t>
              </a:r>
            </a:p>
          </p:txBody>
        </p:sp>
      </p:grpSp>
      <p:grpSp>
        <p:nvGrpSpPr>
          <p:cNvPr id="1699942" name="Group 102"/>
          <p:cNvGrpSpPr>
            <a:grpSpLocks/>
          </p:cNvGrpSpPr>
          <p:nvPr/>
        </p:nvGrpSpPr>
        <p:grpSpPr bwMode="auto">
          <a:xfrm>
            <a:off x="5519738" y="4543425"/>
            <a:ext cx="736600" cy="333375"/>
            <a:chOff x="3368" y="2540"/>
            <a:chExt cx="464" cy="210"/>
          </a:xfrm>
        </p:grpSpPr>
        <p:sp>
          <p:nvSpPr>
            <p:cNvPr id="1699943" name="Rectangle 103"/>
            <p:cNvSpPr>
              <a:spLocks noChangeArrowheads="1"/>
            </p:cNvSpPr>
            <p:nvPr/>
          </p:nvSpPr>
          <p:spPr bwMode="auto">
            <a:xfrm>
              <a:off x="336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44" name="Rectangle 104"/>
            <p:cNvSpPr>
              <a:spLocks noChangeArrowheads="1"/>
            </p:cNvSpPr>
            <p:nvPr/>
          </p:nvSpPr>
          <p:spPr bwMode="auto">
            <a:xfrm>
              <a:off x="3443" y="2540"/>
              <a:ext cx="34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Dec</a:t>
              </a:r>
            </a:p>
          </p:txBody>
        </p:sp>
      </p:grpSp>
      <p:grpSp>
        <p:nvGrpSpPr>
          <p:cNvPr id="1699945" name="Group 105"/>
          <p:cNvGrpSpPr>
            <a:grpSpLocks/>
          </p:cNvGrpSpPr>
          <p:nvPr/>
        </p:nvGrpSpPr>
        <p:grpSpPr bwMode="auto">
          <a:xfrm>
            <a:off x="6281738" y="4543425"/>
            <a:ext cx="736600" cy="333375"/>
            <a:chOff x="3848" y="2540"/>
            <a:chExt cx="464" cy="210"/>
          </a:xfrm>
        </p:grpSpPr>
        <p:sp>
          <p:nvSpPr>
            <p:cNvPr id="1699946" name="Rectangle 106"/>
            <p:cNvSpPr>
              <a:spLocks noChangeArrowheads="1"/>
            </p:cNvSpPr>
            <p:nvPr/>
          </p:nvSpPr>
          <p:spPr bwMode="auto">
            <a:xfrm>
              <a:off x="384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47" name="Rectangle 107"/>
            <p:cNvSpPr>
              <a:spLocks noChangeArrowheads="1"/>
            </p:cNvSpPr>
            <p:nvPr/>
          </p:nvSpPr>
          <p:spPr bwMode="auto">
            <a:xfrm>
              <a:off x="3875" y="2540"/>
              <a:ext cx="41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Exec</a:t>
              </a:r>
            </a:p>
          </p:txBody>
        </p:sp>
      </p:grpSp>
      <p:grpSp>
        <p:nvGrpSpPr>
          <p:cNvPr id="1699948" name="Group 108"/>
          <p:cNvGrpSpPr>
            <a:grpSpLocks/>
          </p:cNvGrpSpPr>
          <p:nvPr/>
        </p:nvGrpSpPr>
        <p:grpSpPr bwMode="auto">
          <a:xfrm>
            <a:off x="7043738" y="4543425"/>
            <a:ext cx="736600" cy="333375"/>
            <a:chOff x="4328" y="2540"/>
            <a:chExt cx="464" cy="210"/>
          </a:xfrm>
        </p:grpSpPr>
        <p:sp>
          <p:nvSpPr>
            <p:cNvPr id="1699949" name="Rectangle 109"/>
            <p:cNvSpPr>
              <a:spLocks noChangeArrowheads="1"/>
            </p:cNvSpPr>
            <p:nvPr/>
          </p:nvSpPr>
          <p:spPr bwMode="auto">
            <a:xfrm>
              <a:off x="432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50" name="Rectangle 110"/>
            <p:cNvSpPr>
              <a:spLocks noChangeArrowheads="1"/>
            </p:cNvSpPr>
            <p:nvPr/>
          </p:nvSpPr>
          <p:spPr bwMode="auto">
            <a:xfrm>
              <a:off x="4355" y="2540"/>
              <a:ext cx="40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Mem</a:t>
              </a:r>
            </a:p>
          </p:txBody>
        </p:sp>
      </p:grpSp>
      <p:sp>
        <p:nvSpPr>
          <p:cNvPr id="1699951" name="Rectangle 111"/>
          <p:cNvSpPr>
            <a:spLocks noChangeArrowheads="1"/>
          </p:cNvSpPr>
          <p:nvPr/>
        </p:nvSpPr>
        <p:spPr bwMode="auto">
          <a:xfrm>
            <a:off x="914400" y="4238625"/>
            <a:ext cx="396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lw</a:t>
            </a:r>
          </a:p>
        </p:txBody>
      </p:sp>
      <p:sp>
        <p:nvSpPr>
          <p:cNvPr id="1699952" name="Rectangle 112"/>
          <p:cNvSpPr>
            <a:spLocks noChangeArrowheads="1"/>
          </p:cNvSpPr>
          <p:nvPr/>
        </p:nvSpPr>
        <p:spPr bwMode="auto">
          <a:xfrm>
            <a:off x="4724400" y="4238625"/>
            <a:ext cx="4524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sw</a:t>
            </a:r>
          </a:p>
        </p:txBody>
      </p:sp>
      <p:sp>
        <p:nvSpPr>
          <p:cNvPr id="1699971" name="Line 131"/>
          <p:cNvSpPr>
            <a:spLocks noChangeShapeType="1"/>
          </p:cNvSpPr>
          <p:nvPr/>
        </p:nvSpPr>
        <p:spPr bwMode="auto">
          <a:xfrm flipV="1">
            <a:off x="935038" y="1828800"/>
            <a:ext cx="0" cy="335280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72" name="Line 132"/>
          <p:cNvSpPr>
            <a:spLocks noChangeShapeType="1"/>
          </p:cNvSpPr>
          <p:nvPr/>
        </p:nvSpPr>
        <p:spPr bwMode="auto">
          <a:xfrm flipV="1">
            <a:off x="4514850" y="1565275"/>
            <a:ext cx="0" cy="3616325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73" name="Line 133"/>
          <p:cNvSpPr>
            <a:spLocks noChangeShapeType="1"/>
          </p:cNvSpPr>
          <p:nvPr/>
        </p:nvSpPr>
        <p:spPr bwMode="auto">
          <a:xfrm flipV="1">
            <a:off x="8250238" y="1752600"/>
            <a:ext cx="0" cy="342900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9974" name="Group 134"/>
          <p:cNvGrpSpPr>
            <a:grpSpLocks/>
          </p:cNvGrpSpPr>
          <p:nvPr/>
        </p:nvGrpSpPr>
        <p:grpSpPr bwMode="auto">
          <a:xfrm flipV="1">
            <a:off x="566738" y="1870075"/>
            <a:ext cx="8039100" cy="228600"/>
            <a:chOff x="248" y="938"/>
            <a:chExt cx="5064" cy="144"/>
          </a:xfrm>
        </p:grpSpPr>
        <p:sp>
          <p:nvSpPr>
            <p:cNvPr id="1699975" name="Line 135"/>
            <p:cNvSpPr>
              <a:spLocks noChangeShapeType="1"/>
            </p:cNvSpPr>
            <p:nvPr/>
          </p:nvSpPr>
          <p:spPr bwMode="auto">
            <a:xfrm>
              <a:off x="248" y="938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76" name="Line 136"/>
            <p:cNvSpPr>
              <a:spLocks noChangeShapeType="1"/>
            </p:cNvSpPr>
            <p:nvPr/>
          </p:nvSpPr>
          <p:spPr bwMode="auto">
            <a:xfrm>
              <a:off x="480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77" name="Line 137"/>
            <p:cNvSpPr>
              <a:spLocks noChangeShapeType="1"/>
            </p:cNvSpPr>
            <p:nvPr/>
          </p:nvSpPr>
          <p:spPr bwMode="auto">
            <a:xfrm>
              <a:off x="2736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78" name="Line 138"/>
            <p:cNvSpPr>
              <a:spLocks noChangeShapeType="1"/>
            </p:cNvSpPr>
            <p:nvPr/>
          </p:nvSpPr>
          <p:spPr bwMode="auto">
            <a:xfrm>
              <a:off x="5088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79" name="Line 139"/>
            <p:cNvSpPr>
              <a:spLocks noChangeShapeType="1"/>
            </p:cNvSpPr>
            <p:nvPr/>
          </p:nvSpPr>
          <p:spPr bwMode="auto">
            <a:xfrm>
              <a:off x="488" y="1082"/>
              <a:ext cx="1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0" name="Line 140"/>
            <p:cNvSpPr>
              <a:spLocks noChangeShapeType="1"/>
            </p:cNvSpPr>
            <p:nvPr/>
          </p:nvSpPr>
          <p:spPr bwMode="auto">
            <a:xfrm>
              <a:off x="1688" y="938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1" name="Line 141"/>
            <p:cNvSpPr>
              <a:spLocks noChangeShapeType="1"/>
            </p:cNvSpPr>
            <p:nvPr/>
          </p:nvSpPr>
          <p:spPr bwMode="auto">
            <a:xfrm>
              <a:off x="1680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2" name="Line 142"/>
            <p:cNvSpPr>
              <a:spLocks noChangeShapeType="1"/>
            </p:cNvSpPr>
            <p:nvPr/>
          </p:nvSpPr>
          <p:spPr bwMode="auto">
            <a:xfrm>
              <a:off x="2744" y="1082"/>
              <a:ext cx="1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3" name="Line 143"/>
            <p:cNvSpPr>
              <a:spLocks noChangeShapeType="1"/>
            </p:cNvSpPr>
            <p:nvPr/>
          </p:nvSpPr>
          <p:spPr bwMode="auto">
            <a:xfrm>
              <a:off x="3944" y="938"/>
              <a:ext cx="1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4" name="Line 144"/>
            <p:cNvSpPr>
              <a:spLocks noChangeShapeType="1"/>
            </p:cNvSpPr>
            <p:nvPr/>
          </p:nvSpPr>
          <p:spPr bwMode="auto">
            <a:xfrm>
              <a:off x="3936" y="946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5" name="Line 145"/>
            <p:cNvSpPr>
              <a:spLocks noChangeShapeType="1"/>
            </p:cNvSpPr>
            <p:nvPr/>
          </p:nvSpPr>
          <p:spPr bwMode="auto">
            <a:xfrm>
              <a:off x="5088" y="1082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9986" name="Rectangle 146"/>
          <p:cNvSpPr>
            <a:spLocks noChangeArrowheads="1"/>
          </p:cNvSpPr>
          <p:nvPr/>
        </p:nvSpPr>
        <p:spPr bwMode="auto">
          <a:xfrm>
            <a:off x="457200" y="1752600"/>
            <a:ext cx="496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Clk</a:t>
            </a:r>
          </a:p>
        </p:txBody>
      </p:sp>
      <p:sp>
        <p:nvSpPr>
          <p:cNvPr id="1699987" name="Rectangle 147"/>
          <p:cNvSpPr>
            <a:spLocks noChangeArrowheads="1"/>
          </p:cNvSpPr>
          <p:nvPr/>
        </p:nvSpPr>
        <p:spPr bwMode="auto">
          <a:xfrm>
            <a:off x="401638" y="1219200"/>
            <a:ext cx="30178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latin typeface="Arial" pitchFamily="34" charset="0"/>
              </a:rPr>
              <a:t>Single Cycle Implementation:</a:t>
            </a:r>
          </a:p>
        </p:txBody>
      </p:sp>
      <p:sp>
        <p:nvSpPr>
          <p:cNvPr id="1699988" name="Rectangle 148"/>
          <p:cNvSpPr>
            <a:spLocks noChangeArrowheads="1"/>
          </p:cNvSpPr>
          <p:nvPr/>
        </p:nvSpPr>
        <p:spPr bwMode="auto">
          <a:xfrm>
            <a:off x="947738" y="2492375"/>
            <a:ext cx="35560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89" name="Rectangle 149"/>
          <p:cNvSpPr>
            <a:spLocks noChangeArrowheads="1"/>
          </p:cNvSpPr>
          <p:nvPr/>
        </p:nvSpPr>
        <p:spPr bwMode="auto">
          <a:xfrm>
            <a:off x="4529138" y="2492375"/>
            <a:ext cx="3708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90" name="Rectangle 150"/>
          <p:cNvSpPr>
            <a:spLocks noChangeArrowheads="1"/>
          </p:cNvSpPr>
          <p:nvPr/>
        </p:nvSpPr>
        <p:spPr bwMode="auto">
          <a:xfrm>
            <a:off x="2286000" y="2473325"/>
            <a:ext cx="6651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Load</a:t>
            </a:r>
          </a:p>
        </p:txBody>
      </p:sp>
      <p:sp>
        <p:nvSpPr>
          <p:cNvPr id="1699991" name="Rectangle 151"/>
          <p:cNvSpPr>
            <a:spLocks noChangeArrowheads="1"/>
          </p:cNvSpPr>
          <p:nvPr/>
        </p:nvSpPr>
        <p:spPr bwMode="auto">
          <a:xfrm>
            <a:off x="6096000" y="2473325"/>
            <a:ext cx="700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Store</a:t>
            </a:r>
          </a:p>
        </p:txBody>
      </p:sp>
      <p:sp>
        <p:nvSpPr>
          <p:cNvPr id="1699992" name="Line 152"/>
          <p:cNvSpPr>
            <a:spLocks noChangeShapeType="1"/>
          </p:cNvSpPr>
          <p:nvPr/>
        </p:nvSpPr>
        <p:spPr bwMode="auto">
          <a:xfrm flipV="1">
            <a:off x="7564438" y="24669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93" name="Rectangle 153"/>
          <p:cNvSpPr>
            <a:spLocks noChangeArrowheads="1"/>
          </p:cNvSpPr>
          <p:nvPr/>
        </p:nvSpPr>
        <p:spPr bwMode="auto">
          <a:xfrm>
            <a:off x="7543800" y="2473325"/>
            <a:ext cx="779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accent1"/>
                </a:solidFill>
                <a:latin typeface="Arial" pitchFamily="34" charset="0"/>
              </a:rPr>
              <a:t>Waste</a:t>
            </a:r>
          </a:p>
        </p:txBody>
      </p:sp>
      <p:grpSp>
        <p:nvGrpSpPr>
          <p:cNvPr id="1699994" name="Group 154"/>
          <p:cNvGrpSpPr>
            <a:grpSpLocks/>
          </p:cNvGrpSpPr>
          <p:nvPr/>
        </p:nvGrpSpPr>
        <p:grpSpPr bwMode="auto">
          <a:xfrm>
            <a:off x="7805738" y="4543425"/>
            <a:ext cx="822325" cy="333375"/>
            <a:chOff x="4808" y="2540"/>
            <a:chExt cx="518" cy="210"/>
          </a:xfrm>
        </p:grpSpPr>
        <p:sp>
          <p:nvSpPr>
            <p:cNvPr id="1699995" name="Rectangle 155"/>
            <p:cNvSpPr>
              <a:spLocks noChangeArrowheads="1"/>
            </p:cNvSpPr>
            <p:nvPr/>
          </p:nvSpPr>
          <p:spPr bwMode="auto">
            <a:xfrm>
              <a:off x="480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96" name="Rectangle 156"/>
            <p:cNvSpPr>
              <a:spLocks noChangeArrowheads="1"/>
            </p:cNvSpPr>
            <p:nvPr/>
          </p:nvSpPr>
          <p:spPr bwMode="auto">
            <a:xfrm>
              <a:off x="4835" y="2540"/>
              <a:ext cx="49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IFetch</a:t>
              </a:r>
            </a:p>
          </p:txBody>
        </p:sp>
      </p:grpSp>
      <p:sp>
        <p:nvSpPr>
          <p:cNvPr id="1699997" name="Rectangle 157"/>
          <p:cNvSpPr>
            <a:spLocks noChangeArrowheads="1"/>
          </p:cNvSpPr>
          <p:nvPr/>
        </p:nvSpPr>
        <p:spPr bwMode="auto">
          <a:xfrm>
            <a:off x="7772400" y="4238625"/>
            <a:ext cx="812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R-type</a:t>
            </a:r>
          </a:p>
        </p:txBody>
      </p:sp>
      <p:sp>
        <p:nvSpPr>
          <p:cNvPr id="1700015" name="Line 175"/>
          <p:cNvSpPr>
            <a:spLocks noChangeShapeType="1"/>
          </p:cNvSpPr>
          <p:nvPr/>
        </p:nvSpPr>
        <p:spPr bwMode="auto">
          <a:xfrm flipV="1">
            <a:off x="935038" y="15525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16" name="Rectangle 176"/>
          <p:cNvSpPr>
            <a:spLocks noChangeArrowheads="1"/>
          </p:cNvSpPr>
          <p:nvPr/>
        </p:nvSpPr>
        <p:spPr bwMode="auto">
          <a:xfrm>
            <a:off x="2438400" y="155892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sp>
        <p:nvSpPr>
          <p:cNvPr id="1700017" name="Line 177"/>
          <p:cNvSpPr>
            <a:spLocks noChangeShapeType="1"/>
          </p:cNvSpPr>
          <p:nvPr/>
        </p:nvSpPr>
        <p:spPr bwMode="auto">
          <a:xfrm flipV="1">
            <a:off x="4516438" y="15525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18" name="Line 178"/>
          <p:cNvSpPr>
            <a:spLocks noChangeShapeType="1"/>
          </p:cNvSpPr>
          <p:nvPr/>
        </p:nvSpPr>
        <p:spPr bwMode="auto">
          <a:xfrm flipV="1">
            <a:off x="8250238" y="15525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19" name="Rectangle 179"/>
          <p:cNvSpPr>
            <a:spLocks noChangeArrowheads="1"/>
          </p:cNvSpPr>
          <p:nvPr/>
        </p:nvSpPr>
        <p:spPr bwMode="auto">
          <a:xfrm>
            <a:off x="6019800" y="1558925"/>
            <a:ext cx="892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1700020" name="Line 180"/>
          <p:cNvSpPr>
            <a:spLocks noChangeShapeType="1"/>
          </p:cNvSpPr>
          <p:nvPr/>
        </p:nvSpPr>
        <p:spPr bwMode="auto">
          <a:xfrm>
            <a:off x="947738" y="1717675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21" name="Line 181"/>
          <p:cNvSpPr>
            <a:spLocks noChangeShapeType="1"/>
          </p:cNvSpPr>
          <p:nvPr/>
        </p:nvSpPr>
        <p:spPr bwMode="auto">
          <a:xfrm>
            <a:off x="4529138" y="1717675"/>
            <a:ext cx="142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22" name="Line 182"/>
          <p:cNvSpPr>
            <a:spLocks noChangeShapeType="1"/>
          </p:cNvSpPr>
          <p:nvPr/>
        </p:nvSpPr>
        <p:spPr bwMode="auto">
          <a:xfrm flipH="1">
            <a:off x="6789738" y="1717675"/>
            <a:ext cx="147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23" name="Line 183"/>
          <p:cNvSpPr>
            <a:spLocks noChangeShapeType="1"/>
          </p:cNvSpPr>
          <p:nvPr/>
        </p:nvSpPr>
        <p:spPr bwMode="auto">
          <a:xfrm flipH="1">
            <a:off x="3284538" y="1717675"/>
            <a:ext cx="109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7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ChangeArrowheads="1"/>
          </p:cNvSpPr>
          <p:nvPr/>
        </p:nvSpPr>
        <p:spPr bwMode="auto">
          <a:xfrm>
            <a:off x="225425" y="312738"/>
            <a:ext cx="43084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7848600" cy="2138363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US" sz="2000"/>
              <a:t>Break up the instructions into steps, each step takes a cycle</a:t>
            </a:r>
          </a:p>
          <a:p>
            <a:pPr lvl="1"/>
            <a:r>
              <a:rPr lang="en-US" sz="2000"/>
              <a:t>balance the amount of work to be done</a:t>
            </a:r>
          </a:p>
          <a:p>
            <a:pPr lvl="1"/>
            <a:r>
              <a:rPr lang="en-US" sz="2000"/>
              <a:t>restrict each cycle to use only one major functional unit</a:t>
            </a:r>
          </a:p>
          <a:p>
            <a:r>
              <a:rPr lang="en-US" sz="2000"/>
              <a:t>At the end of a cycle</a:t>
            </a:r>
          </a:p>
          <a:p>
            <a:pPr lvl="1"/>
            <a:r>
              <a:rPr lang="en-US" sz="2000"/>
              <a:t>store values for use in later cycles (easiest thing to do)</a:t>
            </a:r>
          </a:p>
          <a:p>
            <a:pPr lvl="1"/>
            <a:r>
              <a:rPr lang="en-US" sz="2000"/>
              <a:t>introduce additional “internal” registers</a:t>
            </a:r>
            <a:br>
              <a:rPr lang="en-US" sz="2000"/>
            </a:br>
            <a:endParaRPr lang="en-US" sz="2000"/>
          </a:p>
        </p:txBody>
      </p:sp>
      <p:sp>
        <p:nvSpPr>
          <p:cNvPr id="1713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dirty="0" err="1"/>
              <a:t>Multicycle</a:t>
            </a:r>
            <a:r>
              <a:rPr lang="en-US" dirty="0"/>
              <a:t> Implementation</a:t>
            </a:r>
          </a:p>
        </p:txBody>
      </p:sp>
      <p:pic>
        <p:nvPicPr>
          <p:cNvPr id="17131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4676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47098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vs. Multi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Single-cycle </a:t>
            </a:r>
            <a:r>
              <a:rPr lang="en-US" sz="3400" dirty="0" err="1"/>
              <a:t>datapath</a:t>
            </a:r>
            <a:r>
              <a:rPr lang="en-US" sz="3400" dirty="0" smtClean="0"/>
              <a:t>:</a:t>
            </a:r>
          </a:p>
          <a:p>
            <a:r>
              <a:rPr lang="en-US" dirty="0" smtClean="0"/>
              <a:t>Fetch, decode, execute one complete instruction every cycle </a:t>
            </a:r>
          </a:p>
          <a:p>
            <a:r>
              <a:rPr lang="en-US" dirty="0" smtClean="0"/>
              <a:t>Takes </a:t>
            </a:r>
            <a:r>
              <a:rPr lang="en-US" dirty="0"/>
              <a:t>1 cycle to execution any instruction by definition </a:t>
            </a:r>
            <a:r>
              <a:rPr lang="en-US" dirty="0" smtClean="0"/>
              <a:t>(CPI=1</a:t>
            </a:r>
            <a:r>
              <a:rPr lang="en-US" dirty="0"/>
              <a:t>)  </a:t>
            </a:r>
          </a:p>
          <a:p>
            <a:r>
              <a:rPr lang="en-US" dirty="0" smtClean="0"/>
              <a:t>Long cycle time </a:t>
            </a:r>
            <a:r>
              <a:rPr lang="en-US" dirty="0"/>
              <a:t>to accommodate slowest instruction </a:t>
            </a:r>
          </a:p>
          <a:p>
            <a:r>
              <a:rPr lang="en-US" dirty="0"/>
              <a:t>(worst-case delay through circuit, must wait this long every time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/>
              <a:t>Multi-cycle </a:t>
            </a:r>
            <a:r>
              <a:rPr lang="en-US" sz="3400" dirty="0" err="1"/>
              <a:t>datapath</a:t>
            </a:r>
            <a:r>
              <a:rPr lang="en-US" sz="3400" dirty="0" smtClean="0"/>
              <a:t>:</a:t>
            </a:r>
          </a:p>
          <a:p>
            <a:r>
              <a:rPr lang="en-US" dirty="0" smtClean="0"/>
              <a:t>Fetch, decode, execute one complete instruction over multiple cycles </a:t>
            </a:r>
          </a:p>
          <a:p>
            <a:r>
              <a:rPr lang="en-US" dirty="0" smtClean="0"/>
              <a:t>Allows instructions </a:t>
            </a:r>
            <a:r>
              <a:rPr lang="en-US" dirty="0"/>
              <a:t>to take different number of cycles</a:t>
            </a:r>
          </a:p>
          <a:p>
            <a:r>
              <a:rPr lang="en-US" dirty="0" smtClean="0"/>
              <a:t>Short cycle time</a:t>
            </a:r>
            <a:endParaRPr lang="en-US" dirty="0"/>
          </a:p>
          <a:p>
            <a:r>
              <a:rPr lang="en-US" dirty="0" smtClean="0"/>
              <a:t>Higher CPI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ChangeArrowheads="1"/>
          </p:cNvSpPr>
          <p:nvPr/>
        </p:nvSpPr>
        <p:spPr bwMode="auto">
          <a:xfrm>
            <a:off x="225425" y="312738"/>
            <a:ext cx="43084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1"/>
            <a:ext cx="7848600" cy="9144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sz="2000" dirty="0"/>
              <a:t>How can we increase the </a:t>
            </a:r>
            <a:r>
              <a:rPr lang="en-US" sz="2000" dirty="0" smtClean="0"/>
              <a:t>IPC?    (IPC=1/CPI)</a:t>
            </a:r>
          </a:p>
          <a:p>
            <a:pPr lvl="1"/>
            <a:r>
              <a:rPr kumimoji="1" lang="en-US" altLang="ko-KR" sz="1600" dirty="0" smtClean="0">
                <a:latin typeface="Times New Roman" pitchFamily="18" charset="0"/>
                <a:ea typeface="Gulim" pitchFamily="34" charset="-127"/>
              </a:rPr>
              <a:t>CPU </a:t>
            </a:r>
            <a:r>
              <a:rPr kumimoji="1" lang="en-US" altLang="ko-KR" sz="1600" dirty="0">
                <a:latin typeface="Times New Roman" pitchFamily="18" charset="0"/>
                <a:ea typeface="Gulim" pitchFamily="34" charset="-127"/>
              </a:rPr>
              <a:t>time = Instruction count x CPI x clock cycle time</a:t>
            </a:r>
            <a:endParaRPr kumimoji="1" lang="en-US" altLang="ko-KR" sz="1600" baseline="30000" dirty="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713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noFill/>
          <a:ln/>
        </p:spPr>
        <p:txBody>
          <a:bodyPr wrap="square" lIns="90488" tIns="44450" rIns="90488" bIns="44450" anchor="ctr">
            <a:normAutofit fontScale="90000"/>
          </a:bodyPr>
          <a:lstStyle/>
          <a:p>
            <a:r>
              <a:rPr lang="en-US" dirty="0"/>
              <a:t>Pipelining and ILP</a:t>
            </a:r>
          </a:p>
        </p:txBody>
      </p:sp>
      <p:pic>
        <p:nvPicPr>
          <p:cNvPr id="17131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4676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5410200"/>
            <a:ext cx="496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Clk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54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85550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922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35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303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8428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14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1</a:t>
            </a: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947738" y="6143625"/>
            <a:ext cx="3784600" cy="333375"/>
            <a:chOff x="488" y="2540"/>
            <a:chExt cx="2384" cy="210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488" y="2540"/>
              <a:ext cx="518" cy="210"/>
              <a:chOff x="488" y="2540"/>
              <a:chExt cx="518" cy="210"/>
            </a:xfrm>
          </p:grpSpPr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48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515" y="2540"/>
                <a:ext cx="491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IFetch</a:t>
                </a: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968" y="2540"/>
              <a:ext cx="464" cy="210"/>
              <a:chOff x="968" y="2540"/>
              <a:chExt cx="464" cy="210"/>
            </a:xfrm>
          </p:grpSpPr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96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1043" y="2540"/>
                <a:ext cx="34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Dec</a:t>
                </a:r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448" y="2540"/>
              <a:ext cx="464" cy="210"/>
              <a:chOff x="1448" y="2540"/>
              <a:chExt cx="464" cy="210"/>
            </a:xfrm>
          </p:grpSpPr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144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475" y="2540"/>
                <a:ext cx="41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Exec</a:t>
                </a:r>
              </a:p>
            </p:txBody>
          </p:sp>
        </p:grp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1928" y="2540"/>
              <a:ext cx="464" cy="210"/>
              <a:chOff x="1928" y="2540"/>
              <a:chExt cx="464" cy="210"/>
            </a:xfrm>
          </p:grpSpPr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192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955" y="2540"/>
                <a:ext cx="40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2408" y="2540"/>
              <a:ext cx="464" cy="210"/>
              <a:chOff x="2408" y="2540"/>
              <a:chExt cx="464" cy="210"/>
            </a:xfrm>
          </p:grpSpPr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2408" y="2552"/>
                <a:ext cx="46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2483" y="2540"/>
                <a:ext cx="32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</p:grpSp>
      </p:grp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1316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1684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1697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2065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1697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1676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2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078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2446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2459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2827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2459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2438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3</a:t>
            </a: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2840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3208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3221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3589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3221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3200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4</a:t>
            </a:r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602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V="1">
            <a:off x="3970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3983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4351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 flipV="1">
            <a:off x="3983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3962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5</a:t>
            </a:r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4364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V="1">
            <a:off x="4732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>
            <a:off x="4745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5113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4724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6</a:t>
            </a:r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>
            <a:off x="5126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V="1">
            <a:off x="5494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5507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>
            <a:off x="5875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 flipV="1">
            <a:off x="5507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5486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7</a:t>
            </a:r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5888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 flipV="1">
            <a:off x="6256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>
            <a:off x="6269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>
            <a:off x="6637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 flipV="1">
            <a:off x="6269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6248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8</a:t>
            </a:r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6650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 flipV="1">
            <a:off x="7018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>
            <a:off x="7031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>
            <a:off x="7399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73"/>
          <p:cNvSpPr>
            <a:spLocks noChangeShapeType="1"/>
          </p:cNvSpPr>
          <p:nvPr/>
        </p:nvSpPr>
        <p:spPr bwMode="auto">
          <a:xfrm flipV="1">
            <a:off x="7031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7010400" y="5130800"/>
            <a:ext cx="801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9</a:t>
            </a:r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>
            <a:off x="7412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6"/>
          <p:cNvSpPr>
            <a:spLocks noChangeShapeType="1"/>
          </p:cNvSpPr>
          <p:nvPr/>
        </p:nvSpPr>
        <p:spPr bwMode="auto">
          <a:xfrm flipV="1">
            <a:off x="7780338" y="55054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77"/>
          <p:cNvSpPr>
            <a:spLocks noChangeShapeType="1"/>
          </p:cNvSpPr>
          <p:nvPr/>
        </p:nvSpPr>
        <p:spPr bwMode="auto">
          <a:xfrm>
            <a:off x="7793038" y="55181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78"/>
          <p:cNvSpPr>
            <a:spLocks noChangeShapeType="1"/>
          </p:cNvSpPr>
          <p:nvPr/>
        </p:nvSpPr>
        <p:spPr bwMode="auto">
          <a:xfrm>
            <a:off x="8161338" y="553085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 flipV="1">
            <a:off x="7793038" y="512445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7754938" y="5130800"/>
            <a:ext cx="900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1">
                <a:solidFill>
                  <a:schemeClr val="tx1"/>
                </a:solidFill>
                <a:latin typeface="Arial" pitchFamily="34" charset="0"/>
              </a:rPr>
              <a:t>Cycle 10</a:t>
            </a:r>
          </a:p>
        </p:txBody>
      </p:sp>
      <p:sp>
        <p:nvSpPr>
          <p:cNvPr id="84" name="Line 81"/>
          <p:cNvSpPr>
            <a:spLocks noChangeShapeType="1"/>
          </p:cNvSpPr>
          <p:nvPr/>
        </p:nvSpPr>
        <p:spPr bwMode="auto">
          <a:xfrm>
            <a:off x="8174038" y="574675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" name="Group 99"/>
          <p:cNvGrpSpPr>
            <a:grpSpLocks/>
          </p:cNvGrpSpPr>
          <p:nvPr/>
        </p:nvGrpSpPr>
        <p:grpSpPr bwMode="auto">
          <a:xfrm>
            <a:off x="4757738" y="6143625"/>
            <a:ext cx="822325" cy="333375"/>
            <a:chOff x="2888" y="2540"/>
            <a:chExt cx="518" cy="210"/>
          </a:xfrm>
        </p:grpSpPr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288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2915" y="2540"/>
              <a:ext cx="49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IFetch</a:t>
              </a:r>
            </a:p>
          </p:txBody>
        </p:sp>
      </p:grpSp>
      <p:grpSp>
        <p:nvGrpSpPr>
          <p:cNvPr id="88" name="Group 102"/>
          <p:cNvGrpSpPr>
            <a:grpSpLocks/>
          </p:cNvGrpSpPr>
          <p:nvPr/>
        </p:nvGrpSpPr>
        <p:grpSpPr bwMode="auto">
          <a:xfrm>
            <a:off x="5519738" y="6143625"/>
            <a:ext cx="736600" cy="333375"/>
            <a:chOff x="3368" y="2540"/>
            <a:chExt cx="464" cy="210"/>
          </a:xfrm>
        </p:grpSpPr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336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3443" y="2540"/>
              <a:ext cx="34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Dec</a:t>
              </a:r>
            </a:p>
          </p:txBody>
        </p:sp>
      </p:grpSp>
      <p:grpSp>
        <p:nvGrpSpPr>
          <p:cNvPr id="91" name="Group 105"/>
          <p:cNvGrpSpPr>
            <a:grpSpLocks/>
          </p:cNvGrpSpPr>
          <p:nvPr/>
        </p:nvGrpSpPr>
        <p:grpSpPr bwMode="auto">
          <a:xfrm>
            <a:off x="6281738" y="6143625"/>
            <a:ext cx="736600" cy="333375"/>
            <a:chOff x="3848" y="2540"/>
            <a:chExt cx="464" cy="210"/>
          </a:xfrm>
        </p:grpSpPr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384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3875" y="2540"/>
              <a:ext cx="41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Exec</a:t>
              </a:r>
            </a:p>
          </p:txBody>
        </p:sp>
      </p:grpSp>
      <p:grpSp>
        <p:nvGrpSpPr>
          <p:cNvPr id="94" name="Group 108"/>
          <p:cNvGrpSpPr>
            <a:grpSpLocks/>
          </p:cNvGrpSpPr>
          <p:nvPr/>
        </p:nvGrpSpPr>
        <p:grpSpPr bwMode="auto">
          <a:xfrm>
            <a:off x="7043738" y="6143625"/>
            <a:ext cx="736600" cy="333375"/>
            <a:chOff x="4328" y="2540"/>
            <a:chExt cx="464" cy="210"/>
          </a:xfrm>
        </p:grpSpPr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432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4355" y="2540"/>
              <a:ext cx="40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Mem</a:t>
              </a:r>
            </a:p>
          </p:txBody>
        </p:sp>
      </p:grpSp>
      <p:sp>
        <p:nvSpPr>
          <p:cNvPr id="97" name="Rectangle 111"/>
          <p:cNvSpPr>
            <a:spLocks noChangeArrowheads="1"/>
          </p:cNvSpPr>
          <p:nvPr/>
        </p:nvSpPr>
        <p:spPr bwMode="auto">
          <a:xfrm>
            <a:off x="914400" y="5838825"/>
            <a:ext cx="396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lw</a:t>
            </a:r>
          </a:p>
        </p:txBody>
      </p:sp>
      <p:sp>
        <p:nvSpPr>
          <p:cNvPr id="98" name="Rectangle 112"/>
          <p:cNvSpPr>
            <a:spLocks noChangeArrowheads="1"/>
          </p:cNvSpPr>
          <p:nvPr/>
        </p:nvSpPr>
        <p:spPr bwMode="auto">
          <a:xfrm>
            <a:off x="4724400" y="5838825"/>
            <a:ext cx="4524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sw</a:t>
            </a:r>
          </a:p>
        </p:txBody>
      </p:sp>
      <p:grpSp>
        <p:nvGrpSpPr>
          <p:cNvPr id="99" name="Group 154"/>
          <p:cNvGrpSpPr>
            <a:grpSpLocks/>
          </p:cNvGrpSpPr>
          <p:nvPr/>
        </p:nvGrpSpPr>
        <p:grpSpPr bwMode="auto">
          <a:xfrm>
            <a:off x="7805738" y="6143625"/>
            <a:ext cx="822325" cy="333375"/>
            <a:chOff x="4808" y="2540"/>
            <a:chExt cx="518" cy="210"/>
          </a:xfrm>
        </p:grpSpPr>
        <p:sp>
          <p:nvSpPr>
            <p:cNvPr id="100" name="Rectangle 155"/>
            <p:cNvSpPr>
              <a:spLocks noChangeArrowheads="1"/>
            </p:cNvSpPr>
            <p:nvPr/>
          </p:nvSpPr>
          <p:spPr bwMode="auto">
            <a:xfrm>
              <a:off x="4808" y="2552"/>
              <a:ext cx="464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156"/>
            <p:cNvSpPr>
              <a:spLocks noChangeArrowheads="1"/>
            </p:cNvSpPr>
            <p:nvPr/>
          </p:nvSpPr>
          <p:spPr bwMode="auto">
            <a:xfrm>
              <a:off x="4835" y="2540"/>
              <a:ext cx="49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IFetch</a:t>
              </a:r>
            </a:p>
          </p:txBody>
        </p:sp>
      </p:grpSp>
      <p:sp>
        <p:nvSpPr>
          <p:cNvPr id="102" name="Rectangle 157"/>
          <p:cNvSpPr>
            <a:spLocks noChangeArrowheads="1"/>
          </p:cNvSpPr>
          <p:nvPr/>
        </p:nvSpPr>
        <p:spPr bwMode="auto">
          <a:xfrm>
            <a:off x="7772400" y="5838825"/>
            <a:ext cx="812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Arial" pitchFamily="34" charset="0"/>
              </a:rPr>
              <a:t>R-type</a:t>
            </a:r>
          </a:p>
        </p:txBody>
      </p:sp>
    </p:spTree>
    <p:extLst>
      <p:ext uri="{BB962C8B-B14F-4D97-AF65-F5344CB8AC3E}">
        <p14:creationId xmlns:p14="http://schemas.microsoft.com/office/powerpoint/2010/main" val="3201856953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3597</Words>
  <Application>Microsoft Office PowerPoint</Application>
  <PresentationFormat>On-screen Show (4:3)</PresentationFormat>
  <Paragraphs>1089</Paragraphs>
  <Slides>96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Office Theme</vt:lpstr>
      <vt:lpstr>Equation</vt:lpstr>
      <vt:lpstr>CS15-346 Perspectives in Computer Architecture</vt:lpstr>
      <vt:lpstr>Objectives</vt:lpstr>
      <vt:lpstr>Where is “Computer Architecture”?</vt:lpstr>
      <vt:lpstr>Design Constraints &amp; Applications</vt:lpstr>
      <vt:lpstr>Moore’s Law</vt:lpstr>
      <vt:lpstr>Moore’s Law - Cont’d</vt:lpstr>
      <vt:lpstr>Single Cycle to Superscalar</vt:lpstr>
      <vt:lpstr>Moore’s Law—Walls</vt:lpstr>
      <vt:lpstr>Single to Multi Core</vt:lpstr>
      <vt:lpstr>How much progress?</vt:lpstr>
      <vt:lpstr>Anatomy: 5 Components of Computer</vt:lpstr>
      <vt:lpstr>The Five Components of a Computer</vt:lpstr>
      <vt:lpstr>Multiplication – longhand algorithm</vt:lpstr>
      <vt:lpstr>Example of shift and add multiplication</vt:lpstr>
      <vt:lpstr>Unsigned Binary Multiplication</vt:lpstr>
      <vt:lpstr>Execution of Example</vt:lpstr>
      <vt:lpstr>Flowchart for Unsigned Binary Multiplication</vt:lpstr>
      <vt:lpstr>Multiplying Negative Numbers</vt:lpstr>
      <vt:lpstr>FP Addition &amp; Subtraction Flowchart</vt:lpstr>
      <vt:lpstr>Floating point adder</vt:lpstr>
      <vt:lpstr>Execution of a Program</vt:lpstr>
      <vt:lpstr>Program -&gt; Sequence of Instructions</vt:lpstr>
      <vt:lpstr>Function of Control Unit</vt:lpstr>
      <vt:lpstr>Computer Components: Top Level View</vt:lpstr>
      <vt:lpstr>Instruction Cycle</vt:lpstr>
      <vt:lpstr>Fetch Cycle</vt:lpstr>
      <vt:lpstr>Execute Cycle</vt:lpstr>
      <vt:lpstr>Instruction Set Architecture</vt:lpstr>
      <vt:lpstr>What is an instruction set?</vt:lpstr>
      <vt:lpstr>Elements of an Instruction</vt:lpstr>
      <vt:lpstr>Operation Code</vt:lpstr>
      <vt:lpstr>Instruction Design:     Add R0, R4, R11</vt:lpstr>
      <vt:lpstr>Add R1, R2, R3        ;(= 001011011)</vt:lpstr>
      <vt:lpstr>Add R1, R2, R3     ;(= 001011011)</vt:lpstr>
      <vt:lpstr>Execution of a simple program</vt:lpstr>
      <vt:lpstr>The Program in Memory</vt:lpstr>
      <vt:lpstr>Load R2, ML4  ; 010100110 </vt:lpstr>
      <vt:lpstr>Read R3, Input14  ; 100110100  </vt:lpstr>
      <vt:lpstr>Sub R1,  R3,  R2  ; 000011110</vt:lpstr>
      <vt:lpstr>Store R1, ML5  ; 011010111</vt:lpstr>
      <vt:lpstr>In Memory</vt:lpstr>
      <vt:lpstr>Computer Performance</vt:lpstr>
      <vt:lpstr>Execution Time</vt:lpstr>
      <vt:lpstr>Execution Time</vt:lpstr>
      <vt:lpstr>Definition of Performance</vt:lpstr>
      <vt:lpstr>Definition of Performance</vt:lpstr>
      <vt:lpstr>PowerPoint Presentation</vt:lpstr>
      <vt:lpstr>Clock Cycles</vt:lpstr>
      <vt:lpstr>Clock cycles</vt:lpstr>
      <vt:lpstr>CPU Execution Time</vt:lpstr>
      <vt:lpstr>How to Improve Performance</vt:lpstr>
      <vt:lpstr>How to Improve Performance</vt:lpstr>
      <vt:lpstr>How many cycles are required for a program?</vt:lpstr>
      <vt:lpstr>Different numbers of cycles for different instructions</vt:lpstr>
      <vt:lpstr>Now that we understand cycles</vt:lpstr>
      <vt:lpstr>Implementation vs. Performance</vt:lpstr>
      <vt:lpstr>CPI, Clocks Per Instruction</vt:lpstr>
      <vt:lpstr>Performance</vt:lpstr>
      <vt:lpstr>CPU Clock Cycles</vt:lpstr>
      <vt:lpstr>Example</vt:lpstr>
      <vt:lpstr>CISC vs. RISC</vt:lpstr>
      <vt:lpstr>The Big Picture of a Computer System</vt:lpstr>
      <vt:lpstr>Focusing on CPU &amp; Memory</vt:lpstr>
      <vt:lpstr>The Datapath</vt:lpstr>
      <vt:lpstr>The Datapath</vt:lpstr>
      <vt:lpstr>Simple ALU Design</vt:lpstr>
      <vt:lpstr>How about the Control?</vt:lpstr>
      <vt:lpstr>The Control Unit</vt:lpstr>
      <vt:lpstr>FSM for addition in Load/Store Architecture</vt:lpstr>
      <vt:lpstr>The Control Unit When Add is Executing</vt:lpstr>
      <vt:lpstr>Possible Execution Steps of Any Instruction</vt:lpstr>
      <vt:lpstr>Instruction Processing</vt:lpstr>
      <vt:lpstr>Datapath &amp; Control </vt:lpstr>
      <vt:lpstr>Datapath Elements </vt:lpstr>
      <vt:lpstr>Pentium Processor Die</vt:lpstr>
      <vt:lpstr>Abstract View of the Datapath</vt:lpstr>
      <vt:lpstr>Single Cycle Implementation</vt:lpstr>
      <vt:lpstr>Possible Execution Steps of Any Instructions</vt:lpstr>
      <vt:lpstr>Instruction Processing</vt:lpstr>
      <vt:lpstr>Single Cycle Implementation </vt:lpstr>
      <vt:lpstr>Multiple ALUs and Memory Units </vt:lpstr>
      <vt:lpstr>Single Cycle Datapath </vt:lpstr>
      <vt:lpstr>What’s Wrong with Single Cycle?</vt:lpstr>
      <vt:lpstr>What’s Wrong with Single Cycle?</vt:lpstr>
      <vt:lpstr>Computing Execution Time</vt:lpstr>
      <vt:lpstr>Single Cycle Problems</vt:lpstr>
      <vt:lpstr>Multiple Cycle Solution</vt:lpstr>
      <vt:lpstr>Multicycle Approach</vt:lpstr>
      <vt:lpstr>The Five Stages of an Instruction</vt:lpstr>
      <vt:lpstr>Multicycle Implementation</vt:lpstr>
      <vt:lpstr>The Five Stages of Load Instruction</vt:lpstr>
      <vt:lpstr>Multiple Cycle Implementation</vt:lpstr>
      <vt:lpstr>Single Cycle vs.  Multiple Cycle</vt:lpstr>
      <vt:lpstr>Multicycle Implementation</vt:lpstr>
      <vt:lpstr>Single Cycle vs. Multi Cycle</vt:lpstr>
      <vt:lpstr>Pipelining and ILP</vt:lpstr>
    </vt:vector>
  </TitlesOfParts>
  <Company>Carnegie Mellon University in Qatar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Suhail Rehman</dc:creator>
  <cp:lastModifiedBy>Majd Sakr</cp:lastModifiedBy>
  <cp:revision>47</cp:revision>
  <dcterms:created xsi:type="dcterms:W3CDTF">2013-01-22T11:41:00Z</dcterms:created>
  <dcterms:modified xsi:type="dcterms:W3CDTF">2013-01-29T19:53:54Z</dcterms:modified>
</cp:coreProperties>
</file>