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62" r:id="rId2"/>
    <p:sldId id="489" r:id="rId3"/>
    <p:sldId id="495" r:id="rId4"/>
    <p:sldId id="386" r:id="rId5"/>
    <p:sldId id="496" r:id="rId6"/>
    <p:sldId id="497" r:id="rId7"/>
    <p:sldId id="498" r:id="rId8"/>
    <p:sldId id="507" r:id="rId9"/>
    <p:sldId id="490" r:id="rId10"/>
    <p:sldId id="491" r:id="rId11"/>
    <p:sldId id="492" r:id="rId12"/>
    <p:sldId id="493" r:id="rId13"/>
    <p:sldId id="494" r:id="rId14"/>
    <p:sldId id="391" r:id="rId15"/>
    <p:sldId id="392" r:id="rId16"/>
    <p:sldId id="393" r:id="rId17"/>
    <p:sldId id="394" r:id="rId18"/>
    <p:sldId id="395" r:id="rId19"/>
    <p:sldId id="396" r:id="rId20"/>
    <p:sldId id="506" r:id="rId21"/>
    <p:sldId id="397" r:id="rId22"/>
    <p:sldId id="398" r:id="rId23"/>
    <p:sldId id="399" r:id="rId24"/>
    <p:sldId id="420" r:id="rId25"/>
    <p:sldId id="401" r:id="rId26"/>
    <p:sldId id="402" r:id="rId27"/>
    <p:sldId id="40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5" r:id="rId47"/>
    <p:sldId id="446" r:id="rId48"/>
    <p:sldId id="505" r:id="rId49"/>
    <p:sldId id="443" r:id="rId50"/>
    <p:sldId id="444" r:id="rId51"/>
    <p:sldId id="453" r:id="rId52"/>
    <p:sldId id="454" r:id="rId53"/>
    <p:sldId id="449" r:id="rId54"/>
    <p:sldId id="455" r:id="rId55"/>
    <p:sldId id="463" r:id="rId56"/>
    <p:sldId id="464" r:id="rId57"/>
    <p:sldId id="465" r:id="rId58"/>
    <p:sldId id="457" r:id="rId59"/>
    <p:sldId id="458" r:id="rId60"/>
    <p:sldId id="469" r:id="rId61"/>
    <p:sldId id="456" r:id="rId62"/>
    <p:sldId id="470" r:id="rId63"/>
    <p:sldId id="471" r:id="rId64"/>
    <p:sldId id="472" r:id="rId65"/>
    <p:sldId id="473" r:id="rId66"/>
    <p:sldId id="467" r:id="rId67"/>
    <p:sldId id="468" r:id="rId68"/>
    <p:sldId id="504" r:id="rId69"/>
    <p:sldId id="459" r:id="rId70"/>
    <p:sldId id="460" r:id="rId71"/>
    <p:sldId id="461" r:id="rId72"/>
    <p:sldId id="452" r:id="rId73"/>
    <p:sldId id="450" r:id="rId74"/>
    <p:sldId id="462" r:id="rId75"/>
    <p:sldId id="474" r:id="rId76"/>
    <p:sldId id="475" r:id="rId77"/>
    <p:sldId id="476" r:id="rId78"/>
    <p:sldId id="501" r:id="rId79"/>
    <p:sldId id="502" r:id="rId80"/>
    <p:sldId id="503" r:id="rId81"/>
    <p:sldId id="477" r:id="rId82"/>
    <p:sldId id="508" r:id="rId83"/>
    <p:sldId id="478" r:id="rId84"/>
    <p:sldId id="479" r:id="rId85"/>
    <p:sldId id="480" r:id="rId86"/>
    <p:sldId id="481" r:id="rId87"/>
    <p:sldId id="482" r:id="rId88"/>
    <p:sldId id="483" r:id="rId89"/>
    <p:sldId id="484" r:id="rId90"/>
    <p:sldId id="485" r:id="rId91"/>
    <p:sldId id="486" r:id="rId92"/>
    <p:sldId id="487" r:id="rId93"/>
    <p:sldId id="488"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834" autoAdjust="0"/>
  </p:normalViewPr>
  <p:slideViewPr>
    <p:cSldViewPr>
      <p:cViewPr varScale="1">
        <p:scale>
          <a:sx n="120" d="100"/>
          <a:sy n="120" d="100"/>
        </p:scale>
        <p:origin x="-1374" y="-108"/>
      </p:cViewPr>
      <p:guideLst>
        <p:guide orient="horz" pos="2160"/>
        <p:guide pos="2880"/>
      </p:guideLst>
    </p:cSldViewPr>
  </p:slideViewPr>
  <p:notesTextViewPr>
    <p:cViewPr>
      <p:scale>
        <a:sx n="1" d="1"/>
        <a:sy n="1" d="1"/>
      </p:scale>
      <p:origin x="0" y="0"/>
    </p:cViewPr>
  </p:notesTextViewPr>
  <p:sorterViewPr>
    <p:cViewPr>
      <p:scale>
        <a:sx n="100" d="100"/>
        <a:sy n="100" d="100"/>
      </p:scale>
      <p:origin x="0" y="81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382F0-B783-4955-BD04-7DB345E2A21E}" type="datetimeFigureOut">
              <a:rPr lang="en-US" smtClean="0"/>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FBDC9-060F-41CB-A017-2C219D869217}" type="slidenum">
              <a:rPr lang="en-US" smtClean="0"/>
              <a:t>‹#›</a:t>
            </a:fld>
            <a:endParaRPr lang="en-US"/>
          </a:p>
        </p:txBody>
      </p:sp>
    </p:spTree>
    <p:extLst>
      <p:ext uri="{BB962C8B-B14F-4D97-AF65-F5344CB8AC3E}">
        <p14:creationId xmlns:p14="http://schemas.microsoft.com/office/powerpoint/2010/main" val="213552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Rot="1" noChangeAspect="1" noChangeArrowheads="1" noTextEdit="1"/>
          </p:cNvSpPr>
          <p:nvPr>
            <p:ph type="sldImg"/>
          </p:nvPr>
        </p:nvSpPr>
        <p:spPr>
          <a:xfrm>
            <a:off x="1065213" y="811213"/>
            <a:ext cx="4573587" cy="3432175"/>
          </a:xfrm>
          <a:ln w="12700" cap="flat">
            <a:solidFill>
              <a:schemeClr val="tx1"/>
            </a:solidFill>
            <a:miter lim="800000"/>
            <a:headEnd/>
            <a:tailEnd/>
          </a:ln>
        </p:spPr>
      </p:sp>
      <p:sp>
        <p:nvSpPr>
          <p:cNvPr id="1536003" name="Rectangle 3"/>
          <p:cNvSpPr>
            <a:spLocks noGrp="1" noChangeArrowheads="1"/>
          </p:cNvSpPr>
          <p:nvPr>
            <p:ph type="body" idx="1"/>
          </p:nvPr>
        </p:nvSpPr>
        <p:spPr>
          <a:xfrm>
            <a:off x="432139" y="4851539"/>
            <a:ext cx="5282861" cy="836543"/>
          </a:xfrm>
          <a:noFill/>
          <a:ln/>
        </p:spPr>
        <p:txBody>
          <a:bodyPr wrap="none" lIns="19050" tIns="26988" rIns="19050" bIns="26988"/>
          <a:lstStyle/>
          <a:p>
            <a:pPr>
              <a:lnSpc>
                <a:spcPts val="2800"/>
              </a:lnSpc>
              <a:spcBef>
                <a:spcPct val="0"/>
              </a:spcBef>
              <a:buClr>
                <a:srgbClr val="000000"/>
              </a:buClr>
              <a:buFontTx/>
              <a:buChar char="•"/>
              <a:tabLst>
                <a:tab pos="457200" algn="l"/>
                <a:tab pos="914400" algn="l"/>
                <a:tab pos="1371600" algn="l"/>
              </a:tabLst>
            </a:pPr>
            <a:r>
              <a:rPr lang="en-US" altLang="ko-KR" sz="2200" b="1">
                <a:solidFill>
                  <a:srgbClr val="000000"/>
                </a:solidFill>
                <a:ea typeface="Gulim" pitchFamily="34" charset="-127"/>
              </a:rPr>
              <a:t>Have them raise their hands when </a:t>
            </a:r>
            <a:br>
              <a:rPr lang="en-US" altLang="ko-KR" sz="2200" b="1">
                <a:solidFill>
                  <a:srgbClr val="000000"/>
                </a:solidFill>
                <a:ea typeface="Gulim" pitchFamily="34" charset="-127"/>
              </a:rPr>
            </a:br>
            <a:r>
              <a:rPr lang="en-US" altLang="ko-KR" sz="2200" b="1">
                <a:solidFill>
                  <a:srgbClr val="000000"/>
                </a:solidFill>
                <a:ea typeface="Gulim" pitchFamily="34" charset="-127"/>
              </a:rPr>
              <a:t>answering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body" idx="1"/>
          </p:nvPr>
        </p:nvSpPr>
        <p:spPr>
          <a:xfrm>
            <a:off x="516459" y="4344228"/>
            <a:ext cx="5909404" cy="4116457"/>
          </a:xfrm>
          <a:ln/>
        </p:spPr>
        <p:txBody>
          <a:bodyPr lIns="92918" tIns="45644" rIns="92918" bIns="45644"/>
          <a:lstStyle/>
          <a:p>
            <a:endParaRPr lang="en-US"/>
          </a:p>
        </p:txBody>
      </p:sp>
      <p:sp>
        <p:nvSpPr>
          <p:cNvPr id="1761283"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Rectangle 2"/>
          <p:cNvSpPr>
            <a:spLocks noGrp="1" noChangeArrowheads="1"/>
          </p:cNvSpPr>
          <p:nvPr>
            <p:ph type="body" idx="1"/>
          </p:nvPr>
        </p:nvSpPr>
        <p:spPr>
          <a:xfrm>
            <a:off x="516459" y="4344228"/>
            <a:ext cx="5909404" cy="4116457"/>
          </a:xfrm>
          <a:noFill/>
          <a:ln/>
        </p:spPr>
        <p:txBody>
          <a:bodyPr lIns="90472" tIns="44442" rIns="90472" bIns="44442"/>
          <a:lstStyle/>
          <a:p>
            <a:r>
              <a:rPr lang="en-US" altLang="en-US"/>
              <a:t>I already told you that  in order for pipeline to work perfectly, each functional unit can ONLY be used once per instruction.</a:t>
            </a:r>
          </a:p>
          <a:p>
            <a:r>
              <a:rPr lang="en-US" altLang="en-US"/>
              <a:t>What I have not told you is that this (1st bullet) is a necessary but NOT sufficient condition for pipeline to work.</a:t>
            </a:r>
          </a:p>
          <a:p>
            <a:r>
              <a:rPr lang="en-US" altLang="en-US"/>
              <a:t>The other condition to prevent pipeline hiccup is that each functional unit must be used at the same stage for all instructions.</a:t>
            </a:r>
          </a:p>
          <a:p>
            <a:r>
              <a:rPr lang="en-US" altLang="en-US"/>
              <a:t>For example here, the load instruction uses the Register File’s Wr port during its 5th stage but the R-type instruction right now will use the Register File’s port during its 4th stage.</a:t>
            </a:r>
          </a:p>
          <a:p>
            <a:r>
              <a:rPr lang="en-US" altLang="en-US"/>
              <a:t>This (5 versus 4) is what caused our problem.  How do we solve it?  We have 2 solutions.</a:t>
            </a:r>
          </a:p>
          <a:p>
            <a:endParaRPr lang="en-US" altLang="en-US"/>
          </a:p>
          <a:p>
            <a:r>
              <a:rPr lang="en-US" altLang="en-US"/>
              <a:t>+1 = 17 min. (X:57)</a:t>
            </a:r>
          </a:p>
        </p:txBody>
      </p:sp>
      <p:sp>
        <p:nvSpPr>
          <p:cNvPr id="1763331" name="Rectangle 3"/>
          <p:cNvSpPr>
            <a:spLocks noGrp="1" noRot="1" noChangeAspect="1" noChangeArrowheads="1" noTextEdit="1"/>
          </p:cNvSpPr>
          <p:nvPr>
            <p:ph type="sldImg"/>
          </p:nvPr>
        </p:nvSpPr>
        <p:spPr>
          <a:xfrm>
            <a:off x="1160463" y="587375"/>
            <a:ext cx="4554537" cy="3417888"/>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Rectangle 2"/>
          <p:cNvSpPr>
            <a:spLocks noGrp="1" noChangeArrowheads="1"/>
          </p:cNvSpPr>
          <p:nvPr>
            <p:ph type="body" idx="1"/>
          </p:nvPr>
        </p:nvSpPr>
        <p:spPr>
          <a:xfrm>
            <a:off x="516459" y="4344228"/>
            <a:ext cx="5909404" cy="4116457"/>
          </a:xfrm>
          <a:noFill/>
          <a:ln/>
        </p:spPr>
        <p:txBody>
          <a:bodyPr lIns="90472" tIns="44442" rIns="90472" bIns="44442"/>
          <a:lstStyle/>
          <a:p>
            <a:r>
              <a:rPr lang="en-US" altLang="en-US"/>
              <a:t>The first solution is to insert a “bubble” into the pipeline AFTER the load instruction to push back every instruction after the load that are already in the pipeline by one cycle.</a:t>
            </a:r>
          </a:p>
          <a:p>
            <a:r>
              <a:rPr lang="en-US" altLang="en-US"/>
              <a:t>At the same time, the bubble will delay the Instruction Fetch of the instruction that is about to enter the pipeline by one cycle.</a:t>
            </a:r>
          </a:p>
          <a:p>
            <a:r>
              <a:rPr lang="en-US" altLang="en-US"/>
              <a:t>Needless to say, the control logic to accomplish this can be complex.</a:t>
            </a:r>
          </a:p>
          <a:p>
            <a:r>
              <a:rPr lang="en-US" altLang="en-US"/>
              <a:t>Furthermore, this solution also has a negative impact on performance.</a:t>
            </a:r>
          </a:p>
          <a:p>
            <a:r>
              <a:rPr lang="en-US" altLang="en-US"/>
              <a:t>Notice that due to the “extra” stage (Mem) Load instruction has, we will not have one instruction finishes every cycle (points to Cycle 5).</a:t>
            </a:r>
          </a:p>
          <a:p>
            <a:r>
              <a:rPr lang="en-US" altLang="en-US"/>
              <a:t>Consequently, a mix of load and R-type instruction will NOT have an average CPI of 1 because in effect, the Load instruction has an effective CPI of 2.</a:t>
            </a:r>
          </a:p>
          <a:p>
            <a:r>
              <a:rPr lang="en-US" altLang="en-US"/>
              <a:t>So this is not that hot an idea  Let’s try something else.</a:t>
            </a:r>
          </a:p>
          <a:p>
            <a:endParaRPr lang="en-US" altLang="en-US"/>
          </a:p>
          <a:p>
            <a:r>
              <a:rPr lang="en-US" altLang="en-US"/>
              <a:t>+2 = 19 min. (X:59)</a:t>
            </a:r>
          </a:p>
        </p:txBody>
      </p:sp>
      <p:sp>
        <p:nvSpPr>
          <p:cNvPr id="1765379" name="Rectangle 3"/>
          <p:cNvSpPr>
            <a:spLocks noGrp="1" noRot="1" noChangeAspect="1" noChangeArrowheads="1" noTextEdit="1"/>
          </p:cNvSpPr>
          <p:nvPr>
            <p:ph type="sldImg"/>
          </p:nvPr>
        </p:nvSpPr>
        <p:spPr>
          <a:xfrm>
            <a:off x="1160463" y="587375"/>
            <a:ext cx="4554537" cy="3417888"/>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Grp="1" noChangeArrowheads="1"/>
          </p:cNvSpPr>
          <p:nvPr>
            <p:ph type="body" idx="1"/>
          </p:nvPr>
        </p:nvSpPr>
        <p:spPr>
          <a:xfrm>
            <a:off x="516459" y="4344228"/>
            <a:ext cx="5909404" cy="4116457"/>
          </a:xfrm>
          <a:noFill/>
          <a:ln/>
        </p:spPr>
        <p:txBody>
          <a:bodyPr lIns="90472" tIns="44442" rIns="90472" bIns="44442"/>
          <a:lstStyle/>
          <a:p>
            <a:r>
              <a:rPr lang="en-US" altLang="en-US"/>
              <a:t>Well one thing we can do is to add a “Nop” stage to the R-type instruction pipeline to delay its register file write by one cycle.</a:t>
            </a:r>
          </a:p>
          <a:p>
            <a:r>
              <a:rPr lang="en-US" altLang="en-US"/>
              <a:t>Now the R-type instruction ALSO uses the register file’s witer port at its 5th stage so we eliminate the write conflict with the load instruction.</a:t>
            </a:r>
          </a:p>
          <a:p>
            <a:r>
              <a:rPr lang="en-US" altLang="en-US"/>
              <a:t>This is a much simpler solution as far as the control logic is concerned. As far as performance is concerned, we also gets back to having one instruction completes per cycle.</a:t>
            </a:r>
          </a:p>
          <a:p>
            <a:r>
              <a:rPr lang="en-US" altLang="en-US"/>
              <a:t>This is kind of like promoting socialism: by making each individual R-type instruction takes 5 cycles instead of 4 cycles to finish, our overall performance is actually better off.</a:t>
            </a:r>
          </a:p>
          <a:p>
            <a:r>
              <a:rPr lang="en-US" altLang="en-US"/>
              <a:t>The reason for this higher performance is that we end up having  a more efficient pipeline.</a:t>
            </a:r>
          </a:p>
          <a:p>
            <a:endParaRPr lang="en-US" altLang="en-US"/>
          </a:p>
          <a:p>
            <a:r>
              <a:rPr lang="en-US" altLang="en-US"/>
              <a:t>+1 = 20 min. (Y:00) </a:t>
            </a:r>
          </a:p>
        </p:txBody>
      </p:sp>
      <p:sp>
        <p:nvSpPr>
          <p:cNvPr id="1767427" name="Rectangle 3"/>
          <p:cNvSpPr>
            <a:spLocks noGrp="1" noRot="1" noChangeAspect="1" noChangeArrowheads="1" noTextEdit="1"/>
          </p:cNvSpPr>
          <p:nvPr>
            <p:ph type="sldImg"/>
          </p:nvPr>
        </p:nvSpPr>
        <p:spPr>
          <a:xfrm>
            <a:off x="1160463" y="587375"/>
            <a:ext cx="4554537" cy="3417888"/>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Rectangle 2"/>
          <p:cNvSpPr>
            <a:spLocks noGrp="1" noChangeArrowheads="1"/>
          </p:cNvSpPr>
          <p:nvPr>
            <p:ph type="body" idx="1"/>
          </p:nvPr>
        </p:nvSpPr>
        <p:spPr>
          <a:xfrm>
            <a:off x="516459" y="4344228"/>
            <a:ext cx="5909404" cy="4116457"/>
          </a:xfrm>
          <a:ln/>
        </p:spPr>
        <p:txBody>
          <a:bodyPr lIns="92918" tIns="45644" rIns="92918" bIns="45644"/>
          <a:lstStyle/>
          <a:p>
            <a:endParaRPr lang="en-US"/>
          </a:p>
        </p:txBody>
      </p:sp>
      <p:sp>
        <p:nvSpPr>
          <p:cNvPr id="1769475"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Rectangle 2"/>
          <p:cNvSpPr>
            <a:spLocks noGrp="1" noChangeArrowheads="1"/>
          </p:cNvSpPr>
          <p:nvPr>
            <p:ph type="body" idx="1"/>
          </p:nvPr>
        </p:nvSpPr>
        <p:spPr>
          <a:xfrm>
            <a:off x="516459" y="4344228"/>
            <a:ext cx="5909404" cy="4116457"/>
          </a:xfrm>
          <a:ln/>
        </p:spPr>
        <p:txBody>
          <a:bodyPr lIns="92918" tIns="45644" rIns="92918" bIns="45644"/>
          <a:lstStyle/>
          <a:p>
            <a:endParaRPr lang="en-US"/>
          </a:p>
        </p:txBody>
      </p:sp>
      <p:sp>
        <p:nvSpPr>
          <p:cNvPr id="1771523"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For class handout</a:t>
            </a:r>
          </a:p>
        </p:txBody>
      </p:sp>
      <p:sp>
        <p:nvSpPr>
          <p:cNvPr id="1773571"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For lecture</a:t>
            </a:r>
          </a:p>
          <a:p>
            <a:endParaRPr lang="en-US"/>
          </a:p>
          <a:p>
            <a:r>
              <a:rPr lang="en-US"/>
              <a:t>Define register reads to occur in the second half of the cycle and register writes in the first half</a:t>
            </a:r>
          </a:p>
        </p:txBody>
      </p:sp>
      <p:sp>
        <p:nvSpPr>
          <p:cNvPr id="1775619"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For class handout</a:t>
            </a:r>
          </a:p>
        </p:txBody>
      </p:sp>
      <p:sp>
        <p:nvSpPr>
          <p:cNvPr id="1777667"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For lecture</a:t>
            </a:r>
          </a:p>
        </p:txBody>
      </p:sp>
      <p:sp>
        <p:nvSpPr>
          <p:cNvPr id="1779715"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body" idx="1"/>
          </p:nvPr>
        </p:nvSpPr>
        <p:spPr>
          <a:xfrm>
            <a:off x="913463" y="4344229"/>
            <a:ext cx="5031074" cy="4114387"/>
          </a:xfrm>
          <a:ln/>
        </p:spPr>
        <p:txBody>
          <a:bodyPr lIns="90488" tIns="44450" rIns="90488" bIns="44450"/>
          <a:lstStyle/>
          <a:p>
            <a:endParaRPr lang="en-US"/>
          </a:p>
        </p:txBody>
      </p:sp>
      <p:sp>
        <p:nvSpPr>
          <p:cNvPr id="1557507" name="Rectangle 3"/>
          <p:cNvSpPr>
            <a:spLocks noGrp="1" noRot="1" noChangeAspect="1" noChangeArrowheads="1" noTextEdit="1"/>
          </p:cNvSpPr>
          <p:nvPr>
            <p:ph type="sldImg"/>
          </p:nvPr>
        </p:nvSpPr>
        <p:spPr>
          <a:xfrm>
            <a:off x="1065213" y="811213"/>
            <a:ext cx="4573587" cy="3432175"/>
          </a:xfrm>
          <a:ln w="12700" cap="flat">
            <a:solidFill>
              <a:schemeClr val="tx1"/>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Note that lw is just another example of register usage (beyond ALU ops)</a:t>
            </a:r>
          </a:p>
        </p:txBody>
      </p:sp>
      <p:sp>
        <p:nvSpPr>
          <p:cNvPr id="1781763"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Rectangle 2"/>
          <p:cNvSpPr>
            <a:spLocks noGrp="1" noChangeArrowheads="1"/>
          </p:cNvSpPr>
          <p:nvPr>
            <p:ph type="body" idx="1"/>
          </p:nvPr>
        </p:nvSpPr>
        <p:spPr>
          <a:xfrm>
            <a:off x="516459" y="4344228"/>
            <a:ext cx="5909404" cy="4116457"/>
          </a:xfrm>
          <a:ln/>
        </p:spPr>
        <p:txBody>
          <a:bodyPr lIns="92918" tIns="45644" rIns="92918" bIns="45644"/>
          <a:lstStyle/>
          <a:p>
            <a:endParaRPr lang="en-US"/>
          </a:p>
        </p:txBody>
      </p:sp>
      <p:sp>
        <p:nvSpPr>
          <p:cNvPr id="1783811"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For class handout</a:t>
            </a:r>
          </a:p>
        </p:txBody>
      </p:sp>
      <p:sp>
        <p:nvSpPr>
          <p:cNvPr id="1785859"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For lecture</a:t>
            </a:r>
          </a:p>
          <a:p>
            <a:r>
              <a:rPr lang="en-US"/>
              <a:t>Forwarding paths are valid only if the destination stage is later in time than the source stage.</a:t>
            </a:r>
          </a:p>
          <a:p>
            <a:r>
              <a:rPr lang="en-US"/>
              <a:t>Forwarding is harder if there are multiple results to forward per instruction or if they need to write a result early in the pipeline</a:t>
            </a:r>
          </a:p>
        </p:txBody>
      </p:sp>
      <p:sp>
        <p:nvSpPr>
          <p:cNvPr id="1787907"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Note that lw is just another example of register usage (beyond ALU ops)</a:t>
            </a:r>
          </a:p>
          <a:p>
            <a:r>
              <a:rPr lang="en-US"/>
              <a:t>Need to stall even with forwarding when data hazard involves a load</a:t>
            </a:r>
          </a:p>
        </p:txBody>
      </p:sp>
      <p:sp>
        <p:nvSpPr>
          <p:cNvPr id="1789955"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body" idx="1"/>
          </p:nvPr>
        </p:nvSpPr>
        <p:spPr>
          <a:xfrm>
            <a:off x="516459" y="4344228"/>
            <a:ext cx="5909404" cy="4116457"/>
          </a:xfrm>
          <a:ln/>
        </p:spPr>
        <p:txBody>
          <a:bodyPr lIns="92918" tIns="45644" rIns="92918" bIns="45644"/>
          <a:lstStyle/>
          <a:p>
            <a:endParaRPr lang="en-US"/>
          </a:p>
        </p:txBody>
      </p:sp>
      <p:sp>
        <p:nvSpPr>
          <p:cNvPr id="1792003"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Another “solution” is to put in enough extra hardware so that we can test registers, calculate the branch address, and update the PC during the second stage of the pipeline.  That would reduce the number of stalls to only one.</a:t>
            </a:r>
          </a:p>
          <a:p>
            <a:r>
              <a:rPr lang="en-US"/>
              <a:t>A third approach is to prediction to handle branches, e.g., always predict that branches will be untaken.  When right, the pipeline proceeds at full speed.  When wrong, have to stall (and make sure nothing completes – changes machine state – that shouldn’t have).  Will talk about these options in more detail in next,next lecture.</a:t>
            </a:r>
          </a:p>
        </p:txBody>
      </p:sp>
      <p:sp>
        <p:nvSpPr>
          <p:cNvPr id="1794051"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Rot="1" noChangeAspect="1" noChangeArrowheads="1" noTextEdit="1"/>
          </p:cNvSpPr>
          <p:nvPr>
            <p:ph type="sldImg"/>
          </p:nvPr>
        </p:nvSpPr>
        <p:spPr>
          <a:xfrm>
            <a:off x="2146639" y="588066"/>
            <a:ext cx="2576434" cy="3416576"/>
          </a:xfrm>
        </p:spPr>
      </p:sp>
      <p:sp>
        <p:nvSpPr>
          <p:cNvPr id="1796099" name="Rectangle 3"/>
          <p:cNvSpPr>
            <a:spLocks noGrp="1" noChangeArrowheads="1"/>
          </p:cNvSpPr>
          <p:nvPr>
            <p:ph type="body" idx="1"/>
          </p:nvPr>
        </p:nvSpPr>
        <p:spPr>
          <a:xfrm>
            <a:off x="516459" y="4342158"/>
            <a:ext cx="5909404" cy="4114385"/>
          </a:xfrm>
        </p:spPr>
        <p:txBody>
          <a:bodyPr/>
          <a:lstStyle/>
          <a:p>
            <a:pPr marL="209550" indent="-209550"/>
            <a:r>
              <a:rPr lang="en-US"/>
              <a:t>For lecture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522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3530" eaLnBrk="0" hangingPunct="0">
              <a:defRPr sz="1000">
                <a:solidFill>
                  <a:schemeClr val="tx1"/>
                </a:solidFill>
                <a:latin typeface="Times New Roman" pitchFamily="18" charset="0"/>
              </a:defRPr>
            </a:lvl1pPr>
            <a:lvl2pPr marL="729577" indent="-280607" defTabSz="913530" eaLnBrk="0" hangingPunct="0">
              <a:defRPr sz="1000">
                <a:solidFill>
                  <a:schemeClr val="tx1"/>
                </a:solidFill>
                <a:latin typeface="Times New Roman" pitchFamily="18" charset="0"/>
              </a:defRPr>
            </a:lvl2pPr>
            <a:lvl3pPr marL="1122426" indent="-224485" defTabSz="913530" eaLnBrk="0" hangingPunct="0">
              <a:defRPr sz="1000">
                <a:solidFill>
                  <a:schemeClr val="tx1"/>
                </a:solidFill>
                <a:latin typeface="Times New Roman" pitchFamily="18" charset="0"/>
              </a:defRPr>
            </a:lvl3pPr>
            <a:lvl4pPr marL="1571396" indent="-224485" defTabSz="913530" eaLnBrk="0" hangingPunct="0">
              <a:defRPr sz="1000">
                <a:solidFill>
                  <a:schemeClr val="tx1"/>
                </a:solidFill>
                <a:latin typeface="Times New Roman" pitchFamily="18" charset="0"/>
              </a:defRPr>
            </a:lvl4pPr>
            <a:lvl5pPr marL="2020367" indent="-224485" defTabSz="913530" eaLnBrk="0" hangingPunct="0">
              <a:defRPr sz="1000">
                <a:solidFill>
                  <a:schemeClr val="tx1"/>
                </a:solidFill>
                <a:latin typeface="Times New Roman" pitchFamily="18" charset="0"/>
              </a:defRPr>
            </a:lvl5pPr>
            <a:lvl6pPr marL="2469337" indent="-224485" defTabSz="913530" eaLnBrk="0" fontAlgn="base" hangingPunct="0">
              <a:spcBef>
                <a:spcPct val="0"/>
              </a:spcBef>
              <a:spcAft>
                <a:spcPct val="0"/>
              </a:spcAft>
              <a:defRPr sz="1000">
                <a:solidFill>
                  <a:schemeClr val="tx1"/>
                </a:solidFill>
                <a:latin typeface="Times New Roman" pitchFamily="18" charset="0"/>
              </a:defRPr>
            </a:lvl6pPr>
            <a:lvl7pPr marL="2918308" indent="-224485" defTabSz="913530" eaLnBrk="0" fontAlgn="base" hangingPunct="0">
              <a:spcBef>
                <a:spcPct val="0"/>
              </a:spcBef>
              <a:spcAft>
                <a:spcPct val="0"/>
              </a:spcAft>
              <a:defRPr sz="1000">
                <a:solidFill>
                  <a:schemeClr val="tx1"/>
                </a:solidFill>
                <a:latin typeface="Times New Roman" pitchFamily="18" charset="0"/>
              </a:defRPr>
            </a:lvl7pPr>
            <a:lvl8pPr marL="3367278" indent="-224485" defTabSz="913530" eaLnBrk="0" fontAlgn="base" hangingPunct="0">
              <a:spcBef>
                <a:spcPct val="0"/>
              </a:spcBef>
              <a:spcAft>
                <a:spcPct val="0"/>
              </a:spcAft>
              <a:defRPr sz="1000">
                <a:solidFill>
                  <a:schemeClr val="tx1"/>
                </a:solidFill>
                <a:latin typeface="Times New Roman" pitchFamily="18" charset="0"/>
              </a:defRPr>
            </a:lvl8pPr>
            <a:lvl9pPr marL="3816248" indent="-224485" defTabSz="913530" eaLnBrk="0" fontAlgn="base" hangingPunct="0">
              <a:spcBef>
                <a:spcPct val="0"/>
              </a:spcBef>
              <a:spcAft>
                <a:spcPct val="0"/>
              </a:spcAft>
              <a:defRPr sz="1000">
                <a:solidFill>
                  <a:schemeClr val="tx1"/>
                </a:solidFill>
                <a:latin typeface="Times New Roman" pitchFamily="18" charset="0"/>
              </a:defRPr>
            </a:lvl9pPr>
          </a:lstStyle>
          <a:p>
            <a:fld id="{2771EB52-F5D0-4A0A-960C-19382B89069E}" type="slidenum">
              <a:rPr lang="en-US" sz="1200"/>
              <a:pPr/>
              <a:t>48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3530" eaLnBrk="0" hangingPunct="0">
              <a:defRPr sz="1000">
                <a:solidFill>
                  <a:schemeClr val="tx1"/>
                </a:solidFill>
                <a:latin typeface="Times New Roman" pitchFamily="18" charset="0"/>
              </a:defRPr>
            </a:lvl1pPr>
            <a:lvl2pPr marL="729577" indent="-280607" defTabSz="913530" eaLnBrk="0" hangingPunct="0">
              <a:defRPr sz="1000">
                <a:solidFill>
                  <a:schemeClr val="tx1"/>
                </a:solidFill>
                <a:latin typeface="Times New Roman" pitchFamily="18" charset="0"/>
              </a:defRPr>
            </a:lvl2pPr>
            <a:lvl3pPr marL="1122426" indent="-224485" defTabSz="913530" eaLnBrk="0" hangingPunct="0">
              <a:defRPr sz="1000">
                <a:solidFill>
                  <a:schemeClr val="tx1"/>
                </a:solidFill>
                <a:latin typeface="Times New Roman" pitchFamily="18" charset="0"/>
              </a:defRPr>
            </a:lvl3pPr>
            <a:lvl4pPr marL="1571396" indent="-224485" defTabSz="913530" eaLnBrk="0" hangingPunct="0">
              <a:defRPr sz="1000">
                <a:solidFill>
                  <a:schemeClr val="tx1"/>
                </a:solidFill>
                <a:latin typeface="Times New Roman" pitchFamily="18" charset="0"/>
              </a:defRPr>
            </a:lvl4pPr>
            <a:lvl5pPr marL="2020367" indent="-224485" defTabSz="913530" eaLnBrk="0" hangingPunct="0">
              <a:defRPr sz="1000">
                <a:solidFill>
                  <a:schemeClr val="tx1"/>
                </a:solidFill>
                <a:latin typeface="Times New Roman" pitchFamily="18" charset="0"/>
              </a:defRPr>
            </a:lvl5pPr>
            <a:lvl6pPr marL="2469337" indent="-224485" defTabSz="913530" eaLnBrk="0" fontAlgn="base" hangingPunct="0">
              <a:spcBef>
                <a:spcPct val="0"/>
              </a:spcBef>
              <a:spcAft>
                <a:spcPct val="0"/>
              </a:spcAft>
              <a:defRPr sz="1000">
                <a:solidFill>
                  <a:schemeClr val="tx1"/>
                </a:solidFill>
                <a:latin typeface="Times New Roman" pitchFamily="18" charset="0"/>
              </a:defRPr>
            </a:lvl6pPr>
            <a:lvl7pPr marL="2918308" indent="-224485" defTabSz="913530" eaLnBrk="0" fontAlgn="base" hangingPunct="0">
              <a:spcBef>
                <a:spcPct val="0"/>
              </a:spcBef>
              <a:spcAft>
                <a:spcPct val="0"/>
              </a:spcAft>
              <a:defRPr sz="1000">
                <a:solidFill>
                  <a:schemeClr val="tx1"/>
                </a:solidFill>
                <a:latin typeface="Times New Roman" pitchFamily="18" charset="0"/>
              </a:defRPr>
            </a:lvl7pPr>
            <a:lvl8pPr marL="3367278" indent="-224485" defTabSz="913530" eaLnBrk="0" fontAlgn="base" hangingPunct="0">
              <a:spcBef>
                <a:spcPct val="0"/>
              </a:spcBef>
              <a:spcAft>
                <a:spcPct val="0"/>
              </a:spcAft>
              <a:defRPr sz="1000">
                <a:solidFill>
                  <a:schemeClr val="tx1"/>
                </a:solidFill>
                <a:latin typeface="Times New Roman" pitchFamily="18" charset="0"/>
              </a:defRPr>
            </a:lvl8pPr>
            <a:lvl9pPr marL="3816248" indent="-224485" defTabSz="913530" eaLnBrk="0" fontAlgn="base" hangingPunct="0">
              <a:spcBef>
                <a:spcPct val="0"/>
              </a:spcBef>
              <a:spcAft>
                <a:spcPct val="0"/>
              </a:spcAft>
              <a:defRPr sz="1000">
                <a:solidFill>
                  <a:schemeClr val="tx1"/>
                </a:solidFill>
                <a:latin typeface="Times New Roman" pitchFamily="18" charset="0"/>
              </a:defRPr>
            </a:lvl9pPr>
          </a:lstStyle>
          <a:p>
            <a:fld id="{F98B07E0-6521-4685-90C6-B2E14B7A040B}" type="slidenum">
              <a:rPr lang="en-US" sz="1200"/>
              <a:pPr/>
              <a:t>68</a:t>
            </a:fld>
            <a:endParaRPr lang="en-US" sz="1200"/>
          </a:p>
        </p:txBody>
      </p:sp>
      <p:sp>
        <p:nvSpPr>
          <p:cNvPr id="57347" name="Rectangle 2"/>
          <p:cNvSpPr>
            <a:spLocks noGrp="1" noRot="1" noChangeAspect="1" noChangeArrowheads="1" noTextEdit="1"/>
          </p:cNvSpPr>
          <p:nvPr>
            <p:ph type="sldImg"/>
          </p:nvPr>
        </p:nvSpPr>
        <p:spPr>
          <a:xfrm>
            <a:off x="1153363" y="685957"/>
            <a:ext cx="4548166" cy="3428219"/>
          </a:xfrm>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Think McDonalds: even though looking over the menu is pipelined with ordering, food prep, and delivery, the two are stalled: if the person in front of you has a special order (no ketchup or pickles) and the employee can’t find it under the </a:t>
            </a:r>
            <a:r>
              <a:rPr lang="en-US" dirty="0" err="1" smtClean="0"/>
              <a:t>heatlamp</a:t>
            </a:r>
            <a:r>
              <a:rPr lang="en-US" dirty="0" smtClean="0"/>
              <a:t>, all customers behind this customer are stalled.  Another</a:t>
            </a:r>
            <a:r>
              <a:rPr lang="en-US" baseline="0" dirty="0" smtClean="0"/>
              <a:t> </a:t>
            </a:r>
            <a:r>
              <a:rPr lang="en-US" dirty="0" smtClean="0"/>
              <a:t>model is much better, where ordering is in-order, but food prep and order delivery occur out of order.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p:txBody>
      </p:sp>
      <p:sp>
        <p:nvSpPr>
          <p:cNvPr id="1700867"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09BC1-DFEC-4B9E-A413-13A6301EE112}" type="slidenum">
              <a:rPr lang="en-US"/>
              <a:pPr/>
              <a:t>78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3805" y="4343704"/>
            <a:ext cx="5030391" cy="4113892"/>
          </a:xfrm>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604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3530" eaLnBrk="0" hangingPunct="0">
              <a:defRPr sz="1000">
                <a:solidFill>
                  <a:schemeClr val="tx1"/>
                </a:solidFill>
                <a:latin typeface="Times New Roman" pitchFamily="18" charset="0"/>
              </a:defRPr>
            </a:lvl1pPr>
            <a:lvl2pPr marL="729577" indent="-280607" defTabSz="913530" eaLnBrk="0" hangingPunct="0">
              <a:defRPr sz="1000">
                <a:solidFill>
                  <a:schemeClr val="tx1"/>
                </a:solidFill>
                <a:latin typeface="Times New Roman" pitchFamily="18" charset="0"/>
              </a:defRPr>
            </a:lvl2pPr>
            <a:lvl3pPr marL="1122426" indent="-224485" defTabSz="913530" eaLnBrk="0" hangingPunct="0">
              <a:defRPr sz="1000">
                <a:solidFill>
                  <a:schemeClr val="tx1"/>
                </a:solidFill>
                <a:latin typeface="Times New Roman" pitchFamily="18" charset="0"/>
              </a:defRPr>
            </a:lvl3pPr>
            <a:lvl4pPr marL="1571396" indent="-224485" defTabSz="913530" eaLnBrk="0" hangingPunct="0">
              <a:defRPr sz="1000">
                <a:solidFill>
                  <a:schemeClr val="tx1"/>
                </a:solidFill>
                <a:latin typeface="Times New Roman" pitchFamily="18" charset="0"/>
              </a:defRPr>
            </a:lvl4pPr>
            <a:lvl5pPr marL="2020367" indent="-224485" defTabSz="913530" eaLnBrk="0" hangingPunct="0">
              <a:defRPr sz="1000">
                <a:solidFill>
                  <a:schemeClr val="tx1"/>
                </a:solidFill>
                <a:latin typeface="Times New Roman" pitchFamily="18" charset="0"/>
              </a:defRPr>
            </a:lvl5pPr>
            <a:lvl6pPr marL="2469337" indent="-224485" defTabSz="913530" eaLnBrk="0" fontAlgn="base" hangingPunct="0">
              <a:spcBef>
                <a:spcPct val="0"/>
              </a:spcBef>
              <a:spcAft>
                <a:spcPct val="0"/>
              </a:spcAft>
              <a:defRPr sz="1000">
                <a:solidFill>
                  <a:schemeClr val="tx1"/>
                </a:solidFill>
                <a:latin typeface="Times New Roman" pitchFamily="18" charset="0"/>
              </a:defRPr>
            </a:lvl6pPr>
            <a:lvl7pPr marL="2918308" indent="-224485" defTabSz="913530" eaLnBrk="0" fontAlgn="base" hangingPunct="0">
              <a:spcBef>
                <a:spcPct val="0"/>
              </a:spcBef>
              <a:spcAft>
                <a:spcPct val="0"/>
              </a:spcAft>
              <a:defRPr sz="1000">
                <a:solidFill>
                  <a:schemeClr val="tx1"/>
                </a:solidFill>
                <a:latin typeface="Times New Roman" pitchFamily="18" charset="0"/>
              </a:defRPr>
            </a:lvl7pPr>
            <a:lvl8pPr marL="3367278" indent="-224485" defTabSz="913530" eaLnBrk="0" fontAlgn="base" hangingPunct="0">
              <a:spcBef>
                <a:spcPct val="0"/>
              </a:spcBef>
              <a:spcAft>
                <a:spcPct val="0"/>
              </a:spcAft>
              <a:defRPr sz="1000">
                <a:solidFill>
                  <a:schemeClr val="tx1"/>
                </a:solidFill>
                <a:latin typeface="Times New Roman" pitchFamily="18" charset="0"/>
              </a:defRPr>
            </a:lvl8pPr>
            <a:lvl9pPr marL="3816248" indent="-224485" defTabSz="913530" eaLnBrk="0" fontAlgn="base" hangingPunct="0">
              <a:spcBef>
                <a:spcPct val="0"/>
              </a:spcBef>
              <a:spcAft>
                <a:spcPct val="0"/>
              </a:spcAft>
              <a:defRPr sz="1000">
                <a:solidFill>
                  <a:schemeClr val="tx1"/>
                </a:solidFill>
                <a:latin typeface="Times New Roman" pitchFamily="18" charset="0"/>
              </a:defRPr>
            </a:lvl9pPr>
          </a:lstStyle>
          <a:p>
            <a:fld id="{B1CD149C-6AC8-419D-A8D1-FE0190FD16D0}" type="slidenum">
              <a:rPr lang="en-US" sz="1200"/>
              <a:pPr/>
              <a:t>79</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614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3530" eaLnBrk="0" hangingPunct="0">
              <a:defRPr sz="1000">
                <a:solidFill>
                  <a:schemeClr val="tx1"/>
                </a:solidFill>
                <a:latin typeface="Times New Roman" pitchFamily="18" charset="0"/>
              </a:defRPr>
            </a:lvl1pPr>
            <a:lvl2pPr marL="729577" indent="-280607" defTabSz="913530" eaLnBrk="0" hangingPunct="0">
              <a:defRPr sz="1000">
                <a:solidFill>
                  <a:schemeClr val="tx1"/>
                </a:solidFill>
                <a:latin typeface="Times New Roman" pitchFamily="18" charset="0"/>
              </a:defRPr>
            </a:lvl2pPr>
            <a:lvl3pPr marL="1122426" indent="-224485" defTabSz="913530" eaLnBrk="0" hangingPunct="0">
              <a:defRPr sz="1000">
                <a:solidFill>
                  <a:schemeClr val="tx1"/>
                </a:solidFill>
                <a:latin typeface="Times New Roman" pitchFamily="18" charset="0"/>
              </a:defRPr>
            </a:lvl3pPr>
            <a:lvl4pPr marL="1571396" indent="-224485" defTabSz="913530" eaLnBrk="0" hangingPunct="0">
              <a:defRPr sz="1000">
                <a:solidFill>
                  <a:schemeClr val="tx1"/>
                </a:solidFill>
                <a:latin typeface="Times New Roman" pitchFamily="18" charset="0"/>
              </a:defRPr>
            </a:lvl4pPr>
            <a:lvl5pPr marL="2020367" indent="-224485" defTabSz="913530" eaLnBrk="0" hangingPunct="0">
              <a:defRPr sz="1000">
                <a:solidFill>
                  <a:schemeClr val="tx1"/>
                </a:solidFill>
                <a:latin typeface="Times New Roman" pitchFamily="18" charset="0"/>
              </a:defRPr>
            </a:lvl5pPr>
            <a:lvl6pPr marL="2469337" indent="-224485" defTabSz="913530" eaLnBrk="0" fontAlgn="base" hangingPunct="0">
              <a:spcBef>
                <a:spcPct val="0"/>
              </a:spcBef>
              <a:spcAft>
                <a:spcPct val="0"/>
              </a:spcAft>
              <a:defRPr sz="1000">
                <a:solidFill>
                  <a:schemeClr val="tx1"/>
                </a:solidFill>
                <a:latin typeface="Times New Roman" pitchFamily="18" charset="0"/>
              </a:defRPr>
            </a:lvl6pPr>
            <a:lvl7pPr marL="2918308" indent="-224485" defTabSz="913530" eaLnBrk="0" fontAlgn="base" hangingPunct="0">
              <a:spcBef>
                <a:spcPct val="0"/>
              </a:spcBef>
              <a:spcAft>
                <a:spcPct val="0"/>
              </a:spcAft>
              <a:defRPr sz="1000">
                <a:solidFill>
                  <a:schemeClr val="tx1"/>
                </a:solidFill>
                <a:latin typeface="Times New Roman" pitchFamily="18" charset="0"/>
              </a:defRPr>
            </a:lvl7pPr>
            <a:lvl8pPr marL="3367278" indent="-224485" defTabSz="913530" eaLnBrk="0" fontAlgn="base" hangingPunct="0">
              <a:spcBef>
                <a:spcPct val="0"/>
              </a:spcBef>
              <a:spcAft>
                <a:spcPct val="0"/>
              </a:spcAft>
              <a:defRPr sz="1000">
                <a:solidFill>
                  <a:schemeClr val="tx1"/>
                </a:solidFill>
                <a:latin typeface="Times New Roman" pitchFamily="18" charset="0"/>
              </a:defRPr>
            </a:lvl8pPr>
            <a:lvl9pPr marL="3816248" indent="-224485" defTabSz="913530" eaLnBrk="0" fontAlgn="base" hangingPunct="0">
              <a:spcBef>
                <a:spcPct val="0"/>
              </a:spcBef>
              <a:spcAft>
                <a:spcPct val="0"/>
              </a:spcAft>
              <a:defRPr sz="1000">
                <a:solidFill>
                  <a:schemeClr val="tx1"/>
                </a:solidFill>
                <a:latin typeface="Times New Roman" pitchFamily="18" charset="0"/>
              </a:defRPr>
            </a:lvl9pPr>
          </a:lstStyle>
          <a:p>
            <a:fld id="{F51F84BA-FA94-4087-8AC2-C739633A0DF1}" type="slidenum">
              <a:rPr lang="en-US" sz="1200"/>
              <a:pPr/>
              <a:t>80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Rectangle 2"/>
          <p:cNvSpPr>
            <a:spLocks noGrp="1" noChangeArrowheads="1"/>
          </p:cNvSpPr>
          <p:nvPr>
            <p:ph type="body" idx="1"/>
          </p:nvPr>
        </p:nvSpPr>
        <p:spPr>
          <a:xfrm>
            <a:off x="914635" y="4344229"/>
            <a:ext cx="5028732" cy="4114387"/>
          </a:xfrm>
          <a:ln/>
        </p:spPr>
        <p:txBody>
          <a:bodyPr lIns="90488" tIns="44450" rIns="90488" bIns="44450"/>
          <a:lstStyle/>
          <a:p>
            <a:endParaRPr lang="en-US"/>
          </a:p>
        </p:txBody>
      </p:sp>
      <p:sp>
        <p:nvSpPr>
          <p:cNvPr id="1714179" name="Rectangle 3"/>
          <p:cNvSpPr>
            <a:spLocks noGrp="1" noRot="1" noChangeAspect="1" noChangeArrowheads="1" noTextEdit="1"/>
          </p:cNvSpPr>
          <p:nvPr>
            <p:ph type="sldImg"/>
          </p:nvPr>
        </p:nvSpPr>
        <p:spPr>
          <a:xfrm>
            <a:off x="1152525" y="692150"/>
            <a:ext cx="4552950" cy="3416300"/>
          </a:xfrm>
          <a:ln w="12700" cap="flat">
            <a:solidFill>
              <a:schemeClr val="tx1"/>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As shown here, each of these five steps will take one clock cycle to complete.</a:t>
            </a:r>
          </a:p>
        </p:txBody>
      </p:sp>
      <p:sp>
        <p:nvSpPr>
          <p:cNvPr id="1750019"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p:cNvSpPr>
            <a:spLocks noGrp="1" noRot="1" noChangeAspect="1" noChangeArrowheads="1" noTextEdit="1"/>
          </p:cNvSpPr>
          <p:nvPr>
            <p:ph type="sldImg"/>
          </p:nvPr>
        </p:nvSpPr>
        <p:spPr>
          <a:xfrm>
            <a:off x="1158875" y="587375"/>
            <a:ext cx="4554538" cy="3417888"/>
          </a:xfrm>
        </p:spPr>
      </p:sp>
      <p:sp>
        <p:nvSpPr>
          <p:cNvPr id="1752067" name="Rectangle 3"/>
          <p:cNvSpPr>
            <a:spLocks noGrp="1" noChangeArrowheads="1"/>
          </p:cNvSpPr>
          <p:nvPr>
            <p:ph type="body" idx="1"/>
          </p:nvPr>
        </p:nvSpPr>
        <p:spPr>
          <a:xfrm>
            <a:off x="516459" y="4344229"/>
            <a:ext cx="5909404" cy="4112315"/>
          </a:xfrm>
        </p:spPr>
        <p:txBody>
          <a:bodyPr/>
          <a:lstStyle/>
          <a:p>
            <a:r>
              <a:rPr lang="en-US"/>
              <a:t>Latency = execution time (delay or response time) – the total time from start to finish of ONE instruction</a:t>
            </a:r>
          </a:p>
          <a:p>
            <a:r>
              <a:rPr lang="en-US"/>
              <a:t>For processors one important measure is THROUGHPUT (or the execution bandwidth) – the total amount of work done in a given amount of time</a:t>
            </a:r>
          </a:p>
          <a:p>
            <a:r>
              <a:rPr lang="en-US"/>
              <a:t>For memories one important measure is BANDWIDTH – the amount of information communicated across an interconnect (e.g., bus) per unit time; the number of operations performed per second (the WIDTH of the operation and the RATE of the operation)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p:txBody>
      </p:sp>
      <p:sp>
        <p:nvSpPr>
          <p:cNvPr id="1754115" name="Rectangle 3"/>
          <p:cNvSpPr>
            <a:spLocks noGrp="1" noRot="1" noChangeAspect="1" noChangeArrowheads="1" noTextEdit="1"/>
          </p:cNvSpPr>
          <p:nvPr>
            <p:ph type="sldImg"/>
          </p:nvPr>
        </p:nvSpPr>
        <p:spPr>
          <a:xfrm>
            <a:off x="2146639" y="585995"/>
            <a:ext cx="2577605" cy="3418646"/>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162" name="Rectangle 2"/>
          <p:cNvSpPr>
            <a:spLocks noGrp="1" noChangeArrowheads="1"/>
          </p:cNvSpPr>
          <p:nvPr>
            <p:ph type="body" idx="1"/>
          </p:nvPr>
        </p:nvSpPr>
        <p:spPr>
          <a:xfrm>
            <a:off x="516459" y="4344228"/>
            <a:ext cx="5909404" cy="4116457"/>
          </a:xfrm>
          <a:noFill/>
          <a:ln/>
        </p:spPr>
        <p:txBody>
          <a:bodyPr lIns="92918" tIns="45644" rIns="92918" bIns="45644"/>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p:txBody>
      </p:sp>
      <p:sp>
        <p:nvSpPr>
          <p:cNvPr id="1756163" name="Rectangle 3"/>
          <p:cNvSpPr>
            <a:spLocks noGrp="1" noRot="1" noChangeAspect="1" noChangeArrowheads="1" noTextEdit="1"/>
          </p:cNvSpPr>
          <p:nvPr>
            <p:ph type="sldImg"/>
          </p:nvPr>
        </p:nvSpPr>
        <p:spPr>
          <a:xfrm>
            <a:off x="1155700" y="585788"/>
            <a:ext cx="4559300" cy="3419475"/>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Rot="1" noChangeAspect="1" noChangeArrowheads="1" noTextEdit="1"/>
          </p:cNvSpPr>
          <p:nvPr>
            <p:ph type="sldImg"/>
          </p:nvPr>
        </p:nvSpPr>
        <p:spPr>
          <a:xfrm>
            <a:off x="2146639" y="588066"/>
            <a:ext cx="2576434" cy="3416576"/>
          </a:xfrm>
        </p:spPr>
      </p:sp>
      <p:sp>
        <p:nvSpPr>
          <p:cNvPr id="1758211" name="Rectangle 3"/>
          <p:cNvSpPr>
            <a:spLocks noGrp="1" noChangeArrowheads="1"/>
          </p:cNvSpPr>
          <p:nvPr>
            <p:ph type="body" idx="1"/>
          </p:nvPr>
        </p:nvSpPr>
        <p:spPr>
          <a:xfrm>
            <a:off x="516459" y="4342158"/>
            <a:ext cx="5909404" cy="4114385"/>
          </a:xfrm>
        </p:spPr>
        <p:txBody>
          <a:bodyPr/>
          <a:lstStyle/>
          <a:p>
            <a:pPr marL="209550" indent="-209550"/>
            <a:r>
              <a:rPr lang="en-US"/>
              <a:t>Note two exceptions to right-to-left flow</a:t>
            </a:r>
          </a:p>
          <a:p>
            <a:pPr marL="209550" indent="-209550">
              <a:buFontTx/>
              <a:buAutoNum type="arabicPeriod"/>
            </a:pPr>
            <a:r>
              <a:rPr lang="en-US"/>
              <a:t>WB that writes the result back into the register file in the middle of the datapath</a:t>
            </a:r>
          </a:p>
          <a:p>
            <a:pPr marL="209550" indent="-209550">
              <a:buFontTx/>
              <a:buAutoNum type="arabicPeriod"/>
            </a:pPr>
            <a:r>
              <a:rPr lang="en-US"/>
              <a:t>Selection of the next value of the PC, one input comes from the calculated branch address from the MEM stage</a:t>
            </a:r>
          </a:p>
          <a:p>
            <a:pPr marL="209550" indent="-209550"/>
            <a:endParaRPr lang="en-US"/>
          </a:p>
          <a:p>
            <a:pPr marL="209550" indent="-209550"/>
            <a:r>
              <a:rPr lang="en-US"/>
              <a:t>Only later instructions in the pipeline can be influenced by these two REVERSE data movements.</a:t>
            </a:r>
          </a:p>
          <a:p>
            <a:pPr marL="209550" indent="-209550"/>
            <a:r>
              <a:rPr lang="en-US"/>
              <a:t>The first one (WB to ID) leads to data hazards.</a:t>
            </a:r>
          </a:p>
          <a:p>
            <a:pPr marL="209550" indent="-209550"/>
            <a:r>
              <a:rPr lang="en-US"/>
              <a:t>The second one (MEM to IF) leads to control hazards.</a:t>
            </a:r>
          </a:p>
          <a:p>
            <a:pPr marL="209550" indent="-209550"/>
            <a:endParaRPr lang="en-US"/>
          </a:p>
          <a:p>
            <a:pPr marL="209550" indent="-209550"/>
            <a:r>
              <a:rPr lang="en-US"/>
              <a:t>All instructions must update some state in the processor – the register file, the memory, or the PC – so separate pipeline registers are redundant to the state that is updated (not needed).</a:t>
            </a:r>
          </a:p>
          <a:p>
            <a:pPr marL="209550" indent="-209550"/>
            <a:r>
              <a:rPr lang="en-US"/>
              <a:t>PC can be thought of as a pipeline register: the one that feeds the IF stage of the pipeline.  Unlike all of the other pipeline registers, the PC is part of the visible architecture state – its content must be saved when an exception occurs (the contents of the other pipe registers are discarded).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AEB7C6-3B95-4294-8DFC-53A79C2F1367}"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87736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EB7C6-3B95-4294-8DFC-53A79C2F1367}"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151642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EB7C6-3B95-4294-8DFC-53A79C2F1367}"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630651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16588"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859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16588"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3848100" cy="99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2287588"/>
            <a:ext cx="3848100" cy="99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24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16588" cy="4746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143000"/>
            <a:ext cx="7848600" cy="2138363"/>
          </a:xfrm>
        </p:spPr>
        <p:txBody>
          <a:bodyPr/>
          <a:lstStyle/>
          <a:p>
            <a:endParaRPr lang="en-US"/>
          </a:p>
        </p:txBody>
      </p:sp>
    </p:spTree>
    <p:extLst>
      <p:ext uri="{BB962C8B-B14F-4D97-AF65-F5344CB8AC3E}">
        <p14:creationId xmlns:p14="http://schemas.microsoft.com/office/powerpoint/2010/main" val="405956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EB7C6-3B95-4294-8DFC-53A79C2F1367}"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267923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EB7C6-3B95-4294-8DFC-53A79C2F1367}"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28649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EB7C6-3B95-4294-8DFC-53A79C2F1367}"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275627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EB7C6-3B95-4294-8DFC-53A79C2F1367}" type="datetimeFigureOut">
              <a:rPr lang="en-US" smtClean="0"/>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214039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EB7C6-3B95-4294-8DFC-53A79C2F1367}" type="datetimeFigureOut">
              <a:rPr lang="en-US" smtClean="0"/>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149355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EB7C6-3B95-4294-8DFC-53A79C2F1367}" type="datetimeFigureOut">
              <a:rPr lang="en-US" smtClean="0"/>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372453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EB7C6-3B95-4294-8DFC-53A79C2F1367}"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158348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EB7C6-3B95-4294-8DFC-53A79C2F1367}"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8CD09-0E07-44BE-AF9A-5534FABD1D96}" type="slidenum">
              <a:rPr lang="en-US" smtClean="0"/>
              <a:t>‹#›</a:t>
            </a:fld>
            <a:endParaRPr lang="en-US"/>
          </a:p>
        </p:txBody>
      </p:sp>
    </p:spTree>
    <p:extLst>
      <p:ext uri="{BB962C8B-B14F-4D97-AF65-F5344CB8AC3E}">
        <p14:creationId xmlns:p14="http://schemas.microsoft.com/office/powerpoint/2010/main" val="217727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EB7C6-3B95-4294-8DFC-53A79C2F1367}" type="datetimeFigureOut">
              <a:rPr lang="en-US" smtClean="0"/>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8CD09-0E07-44BE-AF9A-5534FABD1D96}" type="slidenum">
              <a:rPr lang="en-US" smtClean="0"/>
              <a:t>‹#›</a:t>
            </a:fld>
            <a:endParaRPr lang="en-US"/>
          </a:p>
        </p:txBody>
      </p:sp>
    </p:spTree>
    <p:extLst>
      <p:ext uri="{BB962C8B-B14F-4D97-AF65-F5344CB8AC3E}">
        <p14:creationId xmlns:p14="http://schemas.microsoft.com/office/powerpoint/2010/main" val="247645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8.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oleObject13.bin"/><Relationship Id="rId4" Type="http://schemas.openxmlformats.org/officeDocument/2006/relationships/image" Target="../media/image13.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19.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21.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86800" cy="1470025"/>
          </a:xfrm>
        </p:spPr>
        <p:txBody>
          <a:bodyPr>
            <a:normAutofit fontScale="90000"/>
          </a:bodyPr>
          <a:lstStyle/>
          <a:p>
            <a:r>
              <a:rPr lang="en-US" dirty="0" smtClean="0"/>
              <a:t>CS15-346</a:t>
            </a:r>
            <a:br>
              <a:rPr lang="en-US" dirty="0" smtClean="0"/>
            </a:br>
            <a:r>
              <a:rPr lang="en-US" dirty="0" smtClean="0"/>
              <a:t>Perspectives in Computer Architecture</a:t>
            </a:r>
            <a:endParaRPr lang="en-US" dirty="0"/>
          </a:p>
        </p:txBody>
      </p:sp>
      <p:sp>
        <p:nvSpPr>
          <p:cNvPr id="3" name="Subtitle 2"/>
          <p:cNvSpPr>
            <a:spLocks noGrp="1"/>
          </p:cNvSpPr>
          <p:nvPr>
            <p:ph type="subTitle" idx="1"/>
          </p:nvPr>
        </p:nvSpPr>
        <p:spPr>
          <a:xfrm>
            <a:off x="762000" y="3276600"/>
            <a:ext cx="7620000" cy="2362200"/>
          </a:xfrm>
        </p:spPr>
        <p:txBody>
          <a:bodyPr>
            <a:normAutofit/>
          </a:bodyPr>
          <a:lstStyle/>
          <a:p>
            <a:r>
              <a:rPr lang="en-US" dirty="0" smtClean="0"/>
              <a:t>Pipelining and Instruction </a:t>
            </a:r>
            <a:r>
              <a:rPr lang="en-US" dirty="0"/>
              <a:t>Level </a:t>
            </a:r>
            <a:r>
              <a:rPr lang="en-US" dirty="0" smtClean="0"/>
              <a:t>Parallelism</a:t>
            </a:r>
          </a:p>
          <a:p>
            <a:r>
              <a:rPr lang="en-US" dirty="0" smtClean="0"/>
              <a:t>Lecture 6</a:t>
            </a:r>
          </a:p>
          <a:p>
            <a:r>
              <a:rPr lang="en-US" dirty="0" smtClean="0"/>
              <a:t>January 30</a:t>
            </a:r>
            <a:r>
              <a:rPr lang="en-US" baseline="30000" dirty="0" smtClean="0"/>
              <a:t>th</a:t>
            </a:r>
            <a:r>
              <a:rPr lang="en-US" dirty="0" smtClean="0"/>
              <a:t>, 2013</a:t>
            </a:r>
            <a:endParaRPr lang="en-US" dirty="0"/>
          </a:p>
          <a:p>
            <a:endParaRPr lang="en-US" dirty="0" smtClean="0"/>
          </a:p>
        </p:txBody>
      </p:sp>
      <p:pic>
        <p:nvPicPr>
          <p:cNvPr id="2050" name="Picture 2" descr="C:\Users\suhailr\Dropbox\CCL\Resources\CMUQ Logos\cmuq_logo_color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3039" y="6019800"/>
            <a:ext cx="3897923" cy="71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0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1698" name="Rectangle 2"/>
          <p:cNvSpPr>
            <a:spLocks noGrp="1" noChangeArrowheads="1"/>
          </p:cNvSpPr>
          <p:nvPr>
            <p:ph type="title"/>
          </p:nvPr>
        </p:nvSpPr>
        <p:spPr>
          <a:xfrm>
            <a:off x="762000" y="152400"/>
            <a:ext cx="7162800" cy="533400"/>
          </a:xfrm>
          <a:noFill/>
          <a:ln/>
        </p:spPr>
        <p:txBody>
          <a:bodyPr wrap="square" lIns="90488" tIns="44450" rIns="90488" bIns="44450" anchor="ctr">
            <a:normAutofit fontScale="90000"/>
          </a:bodyPr>
          <a:lstStyle/>
          <a:p>
            <a:r>
              <a:rPr lang="en-US"/>
              <a:t>Sequential Laundry</a:t>
            </a:r>
          </a:p>
        </p:txBody>
      </p:sp>
      <p:grpSp>
        <p:nvGrpSpPr>
          <p:cNvPr id="1821699" name="Group 3"/>
          <p:cNvGrpSpPr>
            <a:grpSpLocks/>
          </p:cNvGrpSpPr>
          <p:nvPr/>
        </p:nvGrpSpPr>
        <p:grpSpPr bwMode="auto">
          <a:xfrm>
            <a:off x="844550" y="2571750"/>
            <a:ext cx="522288" cy="534988"/>
            <a:chOff x="532" y="1620"/>
            <a:chExt cx="329" cy="337"/>
          </a:xfrm>
        </p:grpSpPr>
        <p:sp>
          <p:nvSpPr>
            <p:cNvPr id="1821700" name="Freeform 4"/>
            <p:cNvSpPr>
              <a:spLocks/>
            </p:cNvSpPr>
            <p:nvPr/>
          </p:nvSpPr>
          <p:spPr bwMode="auto">
            <a:xfrm>
              <a:off x="532" y="162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701" name="Rectangle 5"/>
            <p:cNvSpPr>
              <a:spLocks noChangeArrowheads="1"/>
            </p:cNvSpPr>
            <p:nvPr/>
          </p:nvSpPr>
          <p:spPr bwMode="auto">
            <a:xfrm>
              <a:off x="593" y="1671"/>
              <a:ext cx="23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A</a:t>
              </a:r>
            </a:p>
          </p:txBody>
        </p:sp>
      </p:grpSp>
      <p:grpSp>
        <p:nvGrpSpPr>
          <p:cNvPr id="1821702" name="Group 6"/>
          <p:cNvGrpSpPr>
            <a:grpSpLocks/>
          </p:cNvGrpSpPr>
          <p:nvPr/>
        </p:nvGrpSpPr>
        <p:grpSpPr bwMode="auto">
          <a:xfrm>
            <a:off x="831850" y="3397250"/>
            <a:ext cx="522288" cy="534988"/>
            <a:chOff x="524" y="2140"/>
            <a:chExt cx="329" cy="337"/>
          </a:xfrm>
        </p:grpSpPr>
        <p:sp>
          <p:nvSpPr>
            <p:cNvPr id="1821703" name="Freeform 7"/>
            <p:cNvSpPr>
              <a:spLocks/>
            </p:cNvSpPr>
            <p:nvPr/>
          </p:nvSpPr>
          <p:spPr bwMode="auto">
            <a:xfrm>
              <a:off x="524" y="214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704" name="Rectangle 8"/>
            <p:cNvSpPr>
              <a:spLocks noChangeArrowheads="1"/>
            </p:cNvSpPr>
            <p:nvPr/>
          </p:nvSpPr>
          <p:spPr bwMode="auto">
            <a:xfrm>
              <a:off x="584" y="2191"/>
              <a:ext cx="235"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B</a:t>
              </a:r>
            </a:p>
          </p:txBody>
        </p:sp>
      </p:grpSp>
      <p:grpSp>
        <p:nvGrpSpPr>
          <p:cNvPr id="1821705" name="Group 9"/>
          <p:cNvGrpSpPr>
            <a:grpSpLocks/>
          </p:cNvGrpSpPr>
          <p:nvPr/>
        </p:nvGrpSpPr>
        <p:grpSpPr bwMode="auto">
          <a:xfrm>
            <a:off x="806450" y="4189413"/>
            <a:ext cx="522288" cy="534987"/>
            <a:chOff x="508" y="2604"/>
            <a:chExt cx="329" cy="337"/>
          </a:xfrm>
        </p:grpSpPr>
        <p:sp>
          <p:nvSpPr>
            <p:cNvPr id="1821706" name="Freeform 10"/>
            <p:cNvSpPr>
              <a:spLocks/>
            </p:cNvSpPr>
            <p:nvPr/>
          </p:nvSpPr>
          <p:spPr bwMode="auto">
            <a:xfrm>
              <a:off x="508" y="260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707" name="Rectangle 11"/>
            <p:cNvSpPr>
              <a:spLocks noChangeArrowheads="1"/>
            </p:cNvSpPr>
            <p:nvPr/>
          </p:nvSpPr>
          <p:spPr bwMode="auto">
            <a:xfrm>
              <a:off x="569" y="2655"/>
              <a:ext cx="233"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C</a:t>
              </a:r>
            </a:p>
          </p:txBody>
        </p:sp>
      </p:grpSp>
      <p:grpSp>
        <p:nvGrpSpPr>
          <p:cNvPr id="1821708" name="Group 12"/>
          <p:cNvGrpSpPr>
            <a:grpSpLocks/>
          </p:cNvGrpSpPr>
          <p:nvPr/>
        </p:nvGrpSpPr>
        <p:grpSpPr bwMode="auto">
          <a:xfrm>
            <a:off x="793750" y="4908550"/>
            <a:ext cx="522288" cy="534988"/>
            <a:chOff x="500" y="3076"/>
            <a:chExt cx="329" cy="337"/>
          </a:xfrm>
        </p:grpSpPr>
        <p:sp>
          <p:nvSpPr>
            <p:cNvPr id="1821709" name="Freeform 13"/>
            <p:cNvSpPr>
              <a:spLocks/>
            </p:cNvSpPr>
            <p:nvPr/>
          </p:nvSpPr>
          <p:spPr bwMode="auto">
            <a:xfrm>
              <a:off x="500" y="307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710" name="Rectangle 14"/>
            <p:cNvSpPr>
              <a:spLocks noChangeArrowheads="1"/>
            </p:cNvSpPr>
            <p:nvPr/>
          </p:nvSpPr>
          <p:spPr bwMode="auto">
            <a:xfrm>
              <a:off x="551" y="3127"/>
              <a:ext cx="253"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D</a:t>
              </a:r>
            </a:p>
          </p:txBody>
        </p:sp>
      </p:grpSp>
      <p:sp>
        <p:nvSpPr>
          <p:cNvPr id="1821711" name="Rectangle 15"/>
          <p:cNvSpPr>
            <a:spLocks noChangeArrowheads="1"/>
          </p:cNvSpPr>
          <p:nvPr/>
        </p:nvSpPr>
        <p:spPr bwMode="auto">
          <a:xfrm>
            <a:off x="1116013" y="976313"/>
            <a:ext cx="8588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6 PM</a:t>
            </a:r>
          </a:p>
        </p:txBody>
      </p:sp>
      <p:sp>
        <p:nvSpPr>
          <p:cNvPr id="1821712" name="Line 16"/>
          <p:cNvSpPr>
            <a:spLocks noChangeShapeType="1"/>
          </p:cNvSpPr>
          <p:nvPr/>
        </p:nvSpPr>
        <p:spPr bwMode="auto">
          <a:xfrm>
            <a:off x="1479550" y="1562100"/>
            <a:ext cx="6324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13" name="Line 17"/>
          <p:cNvSpPr>
            <a:spLocks noChangeShapeType="1"/>
          </p:cNvSpPr>
          <p:nvPr/>
        </p:nvSpPr>
        <p:spPr bwMode="auto">
          <a:xfrm>
            <a:off x="1473200" y="14287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14" name="Rectangle 18"/>
          <p:cNvSpPr>
            <a:spLocks noChangeArrowheads="1"/>
          </p:cNvSpPr>
          <p:nvPr/>
        </p:nvSpPr>
        <p:spPr bwMode="auto">
          <a:xfrm>
            <a:off x="2347913" y="989013"/>
            <a:ext cx="3381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7</a:t>
            </a:r>
          </a:p>
        </p:txBody>
      </p:sp>
      <p:sp>
        <p:nvSpPr>
          <p:cNvPr id="1821715" name="Rectangle 19"/>
          <p:cNvSpPr>
            <a:spLocks noChangeArrowheads="1"/>
          </p:cNvSpPr>
          <p:nvPr/>
        </p:nvSpPr>
        <p:spPr bwMode="auto">
          <a:xfrm>
            <a:off x="3414713" y="989013"/>
            <a:ext cx="3381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8</a:t>
            </a:r>
          </a:p>
        </p:txBody>
      </p:sp>
      <p:sp>
        <p:nvSpPr>
          <p:cNvPr id="1821716" name="Rectangle 20"/>
          <p:cNvSpPr>
            <a:spLocks noChangeArrowheads="1"/>
          </p:cNvSpPr>
          <p:nvPr/>
        </p:nvSpPr>
        <p:spPr bwMode="auto">
          <a:xfrm>
            <a:off x="4430713" y="989013"/>
            <a:ext cx="3397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9</a:t>
            </a:r>
          </a:p>
        </p:txBody>
      </p:sp>
      <p:sp>
        <p:nvSpPr>
          <p:cNvPr id="1821717" name="Rectangle 21"/>
          <p:cNvSpPr>
            <a:spLocks noChangeArrowheads="1"/>
          </p:cNvSpPr>
          <p:nvPr/>
        </p:nvSpPr>
        <p:spPr bwMode="auto">
          <a:xfrm>
            <a:off x="5370513" y="1001713"/>
            <a:ext cx="5095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10</a:t>
            </a:r>
          </a:p>
        </p:txBody>
      </p:sp>
      <p:sp>
        <p:nvSpPr>
          <p:cNvPr id="1821718" name="Rectangle 22"/>
          <p:cNvSpPr>
            <a:spLocks noChangeArrowheads="1"/>
          </p:cNvSpPr>
          <p:nvPr/>
        </p:nvSpPr>
        <p:spPr bwMode="auto">
          <a:xfrm>
            <a:off x="6462713" y="989013"/>
            <a:ext cx="5095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11</a:t>
            </a:r>
          </a:p>
        </p:txBody>
      </p:sp>
      <p:sp>
        <p:nvSpPr>
          <p:cNvPr id="1821719" name="Rectangle 23"/>
          <p:cNvSpPr>
            <a:spLocks noChangeArrowheads="1"/>
          </p:cNvSpPr>
          <p:nvPr/>
        </p:nvSpPr>
        <p:spPr bwMode="auto">
          <a:xfrm>
            <a:off x="7194550" y="976313"/>
            <a:ext cx="1331913"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Midnight</a:t>
            </a:r>
          </a:p>
        </p:txBody>
      </p:sp>
      <p:sp>
        <p:nvSpPr>
          <p:cNvPr id="1821720" name="Rectangle 24"/>
          <p:cNvSpPr>
            <a:spLocks noChangeArrowheads="1"/>
          </p:cNvSpPr>
          <p:nvPr/>
        </p:nvSpPr>
        <p:spPr bwMode="auto">
          <a:xfrm>
            <a:off x="161925" y="2454275"/>
            <a:ext cx="336550" cy="283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Comic Sans MS" pitchFamily="66" charset="0"/>
              </a:rPr>
              <a:t>T</a:t>
            </a:r>
          </a:p>
          <a:p>
            <a:r>
              <a:rPr lang="en-US" sz="1800" i="1">
                <a:solidFill>
                  <a:schemeClr val="tx1"/>
                </a:solidFill>
                <a:latin typeface="Comic Sans MS" pitchFamily="66" charset="0"/>
              </a:rPr>
              <a:t>a</a:t>
            </a:r>
          </a:p>
          <a:p>
            <a:r>
              <a:rPr lang="en-US" sz="1800" i="1">
                <a:solidFill>
                  <a:schemeClr val="tx1"/>
                </a:solidFill>
                <a:latin typeface="Comic Sans MS" pitchFamily="66" charset="0"/>
              </a:rPr>
              <a:t>s</a:t>
            </a:r>
          </a:p>
          <a:p>
            <a:r>
              <a:rPr lang="en-US" sz="1800" i="1">
                <a:solidFill>
                  <a:schemeClr val="tx1"/>
                </a:solidFill>
                <a:latin typeface="Comic Sans MS" pitchFamily="66" charset="0"/>
              </a:rPr>
              <a:t>k</a:t>
            </a:r>
          </a:p>
          <a:p>
            <a:endParaRPr lang="en-US" sz="1800" i="1">
              <a:solidFill>
                <a:schemeClr val="tx1"/>
              </a:solidFill>
              <a:latin typeface="Comic Sans MS" pitchFamily="66" charset="0"/>
            </a:endParaRPr>
          </a:p>
          <a:p>
            <a:r>
              <a:rPr lang="en-US" sz="1800" i="1">
                <a:solidFill>
                  <a:schemeClr val="tx1"/>
                </a:solidFill>
                <a:latin typeface="Comic Sans MS" pitchFamily="66" charset="0"/>
              </a:rPr>
              <a:t>O</a:t>
            </a:r>
          </a:p>
          <a:p>
            <a:r>
              <a:rPr lang="en-US" sz="1800" i="1">
                <a:solidFill>
                  <a:schemeClr val="tx1"/>
                </a:solidFill>
                <a:latin typeface="Comic Sans MS" pitchFamily="66" charset="0"/>
              </a:rPr>
              <a:t>r</a:t>
            </a:r>
          </a:p>
          <a:p>
            <a:r>
              <a:rPr lang="en-US" sz="1800" i="1">
                <a:solidFill>
                  <a:schemeClr val="tx1"/>
                </a:solidFill>
                <a:latin typeface="Comic Sans MS" pitchFamily="66" charset="0"/>
              </a:rPr>
              <a:t>d</a:t>
            </a:r>
          </a:p>
          <a:p>
            <a:r>
              <a:rPr lang="en-US" sz="1800" i="1">
                <a:solidFill>
                  <a:schemeClr val="tx1"/>
                </a:solidFill>
                <a:latin typeface="Comic Sans MS" pitchFamily="66" charset="0"/>
              </a:rPr>
              <a:t>e</a:t>
            </a:r>
          </a:p>
          <a:p>
            <a:r>
              <a:rPr lang="en-US" sz="1800" i="1">
                <a:solidFill>
                  <a:schemeClr val="tx1"/>
                </a:solidFill>
                <a:latin typeface="Comic Sans MS" pitchFamily="66" charset="0"/>
              </a:rPr>
              <a:t>r</a:t>
            </a:r>
          </a:p>
        </p:txBody>
      </p:sp>
      <p:sp>
        <p:nvSpPr>
          <p:cNvPr id="1821721" name="Line 25"/>
          <p:cNvSpPr>
            <a:spLocks noChangeShapeType="1"/>
          </p:cNvSpPr>
          <p:nvPr/>
        </p:nvSpPr>
        <p:spPr bwMode="auto">
          <a:xfrm>
            <a:off x="635000" y="2305050"/>
            <a:ext cx="0" cy="3035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22" name="Rectangle 26"/>
          <p:cNvSpPr>
            <a:spLocks noChangeArrowheads="1"/>
          </p:cNvSpPr>
          <p:nvPr/>
        </p:nvSpPr>
        <p:spPr bwMode="auto">
          <a:xfrm>
            <a:off x="4125913" y="1527175"/>
            <a:ext cx="649287"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Comic Sans MS" pitchFamily="66" charset="0"/>
              </a:rPr>
              <a:t>Time</a:t>
            </a:r>
          </a:p>
        </p:txBody>
      </p:sp>
      <p:grpSp>
        <p:nvGrpSpPr>
          <p:cNvPr id="1821723" name="Group 27"/>
          <p:cNvGrpSpPr>
            <a:grpSpLocks/>
          </p:cNvGrpSpPr>
          <p:nvPr/>
        </p:nvGrpSpPr>
        <p:grpSpPr bwMode="auto">
          <a:xfrm>
            <a:off x="1462088" y="1981200"/>
            <a:ext cx="1657350" cy="554038"/>
            <a:chOff x="921" y="1248"/>
            <a:chExt cx="1044" cy="349"/>
          </a:xfrm>
        </p:grpSpPr>
        <p:sp>
          <p:nvSpPr>
            <p:cNvPr id="1821724" name="Rectangle 28"/>
            <p:cNvSpPr>
              <a:spLocks noChangeArrowheads="1"/>
            </p:cNvSpPr>
            <p:nvPr/>
          </p:nvSpPr>
          <p:spPr bwMode="auto">
            <a:xfrm>
              <a:off x="921"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25" name="Line 29"/>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26" name="Line 30"/>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27" name="Line 31"/>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28" name="Rectangle 32"/>
            <p:cNvSpPr>
              <a:spLocks noChangeArrowheads="1"/>
            </p:cNvSpPr>
            <p:nvPr/>
          </p:nvSpPr>
          <p:spPr bwMode="auto">
            <a:xfrm>
              <a:off x="1269"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29" name="Rectangle 33"/>
            <p:cNvSpPr>
              <a:spLocks noChangeArrowheads="1"/>
            </p:cNvSpPr>
            <p:nvPr/>
          </p:nvSpPr>
          <p:spPr bwMode="auto">
            <a:xfrm>
              <a:off x="1617"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30" name="Line 34"/>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31" name="Line 35"/>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32" name="Line 36"/>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733" name="Group 37"/>
          <p:cNvGrpSpPr>
            <a:grpSpLocks/>
          </p:cNvGrpSpPr>
          <p:nvPr/>
        </p:nvGrpSpPr>
        <p:grpSpPr bwMode="auto">
          <a:xfrm>
            <a:off x="3105150" y="1981200"/>
            <a:ext cx="1657350" cy="554038"/>
            <a:chOff x="921" y="1248"/>
            <a:chExt cx="1044" cy="349"/>
          </a:xfrm>
        </p:grpSpPr>
        <p:sp>
          <p:nvSpPr>
            <p:cNvPr id="1821734" name="Rectangle 38"/>
            <p:cNvSpPr>
              <a:spLocks noChangeArrowheads="1"/>
            </p:cNvSpPr>
            <p:nvPr/>
          </p:nvSpPr>
          <p:spPr bwMode="auto">
            <a:xfrm>
              <a:off x="921"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35" name="Line 39"/>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36" name="Line 40"/>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37" name="Line 41"/>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38" name="Rectangle 42"/>
            <p:cNvSpPr>
              <a:spLocks noChangeArrowheads="1"/>
            </p:cNvSpPr>
            <p:nvPr/>
          </p:nvSpPr>
          <p:spPr bwMode="auto">
            <a:xfrm>
              <a:off x="1269"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39" name="Rectangle 43"/>
            <p:cNvSpPr>
              <a:spLocks noChangeArrowheads="1"/>
            </p:cNvSpPr>
            <p:nvPr/>
          </p:nvSpPr>
          <p:spPr bwMode="auto">
            <a:xfrm>
              <a:off x="1617"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40" name="Line 44"/>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41" name="Line 45"/>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42" name="Line 46"/>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743" name="Group 47"/>
          <p:cNvGrpSpPr>
            <a:grpSpLocks/>
          </p:cNvGrpSpPr>
          <p:nvPr/>
        </p:nvGrpSpPr>
        <p:grpSpPr bwMode="auto">
          <a:xfrm>
            <a:off x="4746625" y="1981200"/>
            <a:ext cx="1657350" cy="554038"/>
            <a:chOff x="921" y="1248"/>
            <a:chExt cx="1044" cy="349"/>
          </a:xfrm>
        </p:grpSpPr>
        <p:sp>
          <p:nvSpPr>
            <p:cNvPr id="1821744" name="Rectangle 48"/>
            <p:cNvSpPr>
              <a:spLocks noChangeArrowheads="1"/>
            </p:cNvSpPr>
            <p:nvPr/>
          </p:nvSpPr>
          <p:spPr bwMode="auto">
            <a:xfrm>
              <a:off x="921"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45" name="Line 49"/>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46" name="Line 50"/>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47" name="Line 51"/>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48" name="Rectangle 52"/>
            <p:cNvSpPr>
              <a:spLocks noChangeArrowheads="1"/>
            </p:cNvSpPr>
            <p:nvPr/>
          </p:nvSpPr>
          <p:spPr bwMode="auto">
            <a:xfrm>
              <a:off x="1269"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49" name="Rectangle 53"/>
            <p:cNvSpPr>
              <a:spLocks noChangeArrowheads="1"/>
            </p:cNvSpPr>
            <p:nvPr/>
          </p:nvSpPr>
          <p:spPr bwMode="auto">
            <a:xfrm>
              <a:off x="1617"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50" name="Line 54"/>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51" name="Line 55"/>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52" name="Line 56"/>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753" name="Group 57"/>
          <p:cNvGrpSpPr>
            <a:grpSpLocks/>
          </p:cNvGrpSpPr>
          <p:nvPr/>
        </p:nvGrpSpPr>
        <p:grpSpPr bwMode="auto">
          <a:xfrm>
            <a:off x="6392863" y="1981200"/>
            <a:ext cx="1657350" cy="554038"/>
            <a:chOff x="921" y="1248"/>
            <a:chExt cx="1044" cy="349"/>
          </a:xfrm>
        </p:grpSpPr>
        <p:sp>
          <p:nvSpPr>
            <p:cNvPr id="1821754" name="Rectangle 58"/>
            <p:cNvSpPr>
              <a:spLocks noChangeArrowheads="1"/>
            </p:cNvSpPr>
            <p:nvPr/>
          </p:nvSpPr>
          <p:spPr bwMode="auto">
            <a:xfrm>
              <a:off x="921"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55" name="Line 59"/>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56" name="Line 60"/>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57" name="Line 61"/>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58" name="Rectangle 62"/>
            <p:cNvSpPr>
              <a:spLocks noChangeArrowheads="1"/>
            </p:cNvSpPr>
            <p:nvPr/>
          </p:nvSpPr>
          <p:spPr bwMode="auto">
            <a:xfrm>
              <a:off x="1269"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59" name="Rectangle 63"/>
            <p:cNvSpPr>
              <a:spLocks noChangeArrowheads="1"/>
            </p:cNvSpPr>
            <p:nvPr/>
          </p:nvSpPr>
          <p:spPr bwMode="auto">
            <a:xfrm>
              <a:off x="1617"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1760" name="Line 64"/>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61" name="Line 65"/>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62" name="Line 66"/>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763" name="Group 67"/>
          <p:cNvGrpSpPr>
            <a:grpSpLocks/>
          </p:cNvGrpSpPr>
          <p:nvPr/>
        </p:nvGrpSpPr>
        <p:grpSpPr bwMode="auto">
          <a:xfrm>
            <a:off x="2667000" y="4102100"/>
            <a:ext cx="1631950" cy="711200"/>
            <a:chOff x="940" y="1556"/>
            <a:chExt cx="980" cy="448"/>
          </a:xfrm>
        </p:grpSpPr>
        <p:grpSp>
          <p:nvGrpSpPr>
            <p:cNvPr id="1821764" name="Group 68"/>
            <p:cNvGrpSpPr>
              <a:grpSpLocks/>
            </p:cNvGrpSpPr>
            <p:nvPr/>
          </p:nvGrpSpPr>
          <p:grpSpPr bwMode="auto">
            <a:xfrm>
              <a:off x="940" y="1556"/>
              <a:ext cx="305" cy="448"/>
              <a:chOff x="940" y="1556"/>
              <a:chExt cx="305" cy="448"/>
            </a:xfrm>
          </p:grpSpPr>
          <p:grpSp>
            <p:nvGrpSpPr>
              <p:cNvPr id="1821765" name="Group 69"/>
              <p:cNvGrpSpPr>
                <a:grpSpLocks/>
              </p:cNvGrpSpPr>
              <p:nvPr/>
            </p:nvGrpSpPr>
            <p:grpSpPr bwMode="auto">
              <a:xfrm>
                <a:off x="940" y="1556"/>
                <a:ext cx="305" cy="448"/>
                <a:chOff x="940" y="1556"/>
                <a:chExt cx="305" cy="448"/>
              </a:xfrm>
            </p:grpSpPr>
            <p:sp>
              <p:nvSpPr>
                <p:cNvPr id="1821766" name="AutoShape 70"/>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67" name="AutoShape 71"/>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768" name="AutoShape 72"/>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769" name="Group 73"/>
            <p:cNvGrpSpPr>
              <a:grpSpLocks/>
            </p:cNvGrpSpPr>
            <p:nvPr/>
          </p:nvGrpSpPr>
          <p:grpSpPr bwMode="auto">
            <a:xfrm>
              <a:off x="1300" y="1556"/>
              <a:ext cx="295" cy="448"/>
              <a:chOff x="1241" y="1556"/>
              <a:chExt cx="378" cy="448"/>
            </a:xfrm>
          </p:grpSpPr>
          <p:grpSp>
            <p:nvGrpSpPr>
              <p:cNvPr id="1821770" name="Group 74"/>
              <p:cNvGrpSpPr>
                <a:grpSpLocks/>
              </p:cNvGrpSpPr>
              <p:nvPr/>
            </p:nvGrpSpPr>
            <p:grpSpPr bwMode="auto">
              <a:xfrm>
                <a:off x="1241" y="1556"/>
                <a:ext cx="378" cy="448"/>
                <a:chOff x="1241" y="1556"/>
                <a:chExt cx="378" cy="448"/>
              </a:xfrm>
            </p:grpSpPr>
            <p:sp>
              <p:nvSpPr>
                <p:cNvPr id="1821771" name="AutoShape 75"/>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72" name="AutoShape 76"/>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773" name="Oval 77"/>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74" name="AutoShape 78"/>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775" name="Group 79"/>
            <p:cNvGrpSpPr>
              <a:grpSpLocks/>
            </p:cNvGrpSpPr>
            <p:nvPr/>
          </p:nvGrpSpPr>
          <p:grpSpPr bwMode="auto">
            <a:xfrm>
              <a:off x="1671" y="1613"/>
              <a:ext cx="249" cy="364"/>
              <a:chOff x="1623" y="1613"/>
              <a:chExt cx="284" cy="364"/>
            </a:xfrm>
          </p:grpSpPr>
          <p:sp>
            <p:nvSpPr>
              <p:cNvPr id="1821776" name="Freeform 80"/>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777" name="Rectangle 81"/>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78" name="Rectangle 82"/>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79" name="Rectangle 83"/>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1780" name="Group 84"/>
              <p:cNvGrpSpPr>
                <a:grpSpLocks/>
              </p:cNvGrpSpPr>
              <p:nvPr/>
            </p:nvGrpSpPr>
            <p:grpSpPr bwMode="auto">
              <a:xfrm>
                <a:off x="1623" y="1613"/>
                <a:ext cx="194" cy="364"/>
                <a:chOff x="1623" y="1613"/>
                <a:chExt cx="194" cy="364"/>
              </a:xfrm>
            </p:grpSpPr>
            <p:sp>
              <p:nvSpPr>
                <p:cNvPr id="1821781" name="Oval 85"/>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82" name="Freeform 86"/>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1783" name="Group 87"/>
          <p:cNvGrpSpPr>
            <a:grpSpLocks/>
          </p:cNvGrpSpPr>
          <p:nvPr/>
        </p:nvGrpSpPr>
        <p:grpSpPr bwMode="auto">
          <a:xfrm>
            <a:off x="2063750" y="3314700"/>
            <a:ext cx="1631950" cy="711200"/>
            <a:chOff x="940" y="1556"/>
            <a:chExt cx="980" cy="448"/>
          </a:xfrm>
        </p:grpSpPr>
        <p:grpSp>
          <p:nvGrpSpPr>
            <p:cNvPr id="1821784" name="Group 88"/>
            <p:cNvGrpSpPr>
              <a:grpSpLocks/>
            </p:cNvGrpSpPr>
            <p:nvPr/>
          </p:nvGrpSpPr>
          <p:grpSpPr bwMode="auto">
            <a:xfrm>
              <a:off x="940" y="1556"/>
              <a:ext cx="305" cy="448"/>
              <a:chOff x="940" y="1556"/>
              <a:chExt cx="305" cy="448"/>
            </a:xfrm>
          </p:grpSpPr>
          <p:grpSp>
            <p:nvGrpSpPr>
              <p:cNvPr id="1821785" name="Group 89"/>
              <p:cNvGrpSpPr>
                <a:grpSpLocks/>
              </p:cNvGrpSpPr>
              <p:nvPr/>
            </p:nvGrpSpPr>
            <p:grpSpPr bwMode="auto">
              <a:xfrm>
                <a:off x="940" y="1556"/>
                <a:ext cx="305" cy="448"/>
                <a:chOff x="940" y="1556"/>
                <a:chExt cx="305" cy="448"/>
              </a:xfrm>
            </p:grpSpPr>
            <p:sp>
              <p:nvSpPr>
                <p:cNvPr id="1821786" name="AutoShape 90"/>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87" name="AutoShape 91"/>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788" name="AutoShape 92"/>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789" name="Group 93"/>
            <p:cNvGrpSpPr>
              <a:grpSpLocks/>
            </p:cNvGrpSpPr>
            <p:nvPr/>
          </p:nvGrpSpPr>
          <p:grpSpPr bwMode="auto">
            <a:xfrm>
              <a:off x="1300" y="1556"/>
              <a:ext cx="295" cy="448"/>
              <a:chOff x="1241" y="1556"/>
              <a:chExt cx="378" cy="448"/>
            </a:xfrm>
          </p:grpSpPr>
          <p:grpSp>
            <p:nvGrpSpPr>
              <p:cNvPr id="1821790" name="Group 94"/>
              <p:cNvGrpSpPr>
                <a:grpSpLocks/>
              </p:cNvGrpSpPr>
              <p:nvPr/>
            </p:nvGrpSpPr>
            <p:grpSpPr bwMode="auto">
              <a:xfrm>
                <a:off x="1241" y="1556"/>
                <a:ext cx="378" cy="448"/>
                <a:chOff x="1241" y="1556"/>
                <a:chExt cx="378" cy="448"/>
              </a:xfrm>
            </p:grpSpPr>
            <p:sp>
              <p:nvSpPr>
                <p:cNvPr id="1821791" name="AutoShape 95"/>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92" name="AutoShape 96"/>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793" name="Oval 97"/>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94" name="AutoShape 98"/>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795" name="Group 99"/>
            <p:cNvGrpSpPr>
              <a:grpSpLocks/>
            </p:cNvGrpSpPr>
            <p:nvPr/>
          </p:nvGrpSpPr>
          <p:grpSpPr bwMode="auto">
            <a:xfrm>
              <a:off x="1671" y="1613"/>
              <a:ext cx="249" cy="364"/>
              <a:chOff x="1623" y="1613"/>
              <a:chExt cx="284" cy="364"/>
            </a:xfrm>
          </p:grpSpPr>
          <p:sp>
            <p:nvSpPr>
              <p:cNvPr id="1821796" name="Freeform 100"/>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797" name="Rectangle 101"/>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98" name="Rectangle 102"/>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799" name="Rectangle 103"/>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1800" name="Group 104"/>
              <p:cNvGrpSpPr>
                <a:grpSpLocks/>
              </p:cNvGrpSpPr>
              <p:nvPr/>
            </p:nvGrpSpPr>
            <p:grpSpPr bwMode="auto">
              <a:xfrm>
                <a:off x="1623" y="1613"/>
                <a:ext cx="194" cy="364"/>
                <a:chOff x="1623" y="1613"/>
                <a:chExt cx="194" cy="364"/>
              </a:xfrm>
            </p:grpSpPr>
            <p:sp>
              <p:nvSpPr>
                <p:cNvPr id="1821801" name="Oval 105"/>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02" name="Freeform 106"/>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1803" name="Group 107"/>
          <p:cNvGrpSpPr>
            <a:grpSpLocks/>
          </p:cNvGrpSpPr>
          <p:nvPr/>
        </p:nvGrpSpPr>
        <p:grpSpPr bwMode="auto">
          <a:xfrm>
            <a:off x="1466850" y="2527300"/>
            <a:ext cx="1631950" cy="711200"/>
            <a:chOff x="940" y="1556"/>
            <a:chExt cx="980" cy="448"/>
          </a:xfrm>
        </p:grpSpPr>
        <p:grpSp>
          <p:nvGrpSpPr>
            <p:cNvPr id="1821804" name="Group 108"/>
            <p:cNvGrpSpPr>
              <a:grpSpLocks/>
            </p:cNvGrpSpPr>
            <p:nvPr/>
          </p:nvGrpSpPr>
          <p:grpSpPr bwMode="auto">
            <a:xfrm>
              <a:off x="940" y="1556"/>
              <a:ext cx="305" cy="448"/>
              <a:chOff x="940" y="1556"/>
              <a:chExt cx="305" cy="448"/>
            </a:xfrm>
          </p:grpSpPr>
          <p:grpSp>
            <p:nvGrpSpPr>
              <p:cNvPr id="1821805" name="Group 109"/>
              <p:cNvGrpSpPr>
                <a:grpSpLocks/>
              </p:cNvGrpSpPr>
              <p:nvPr/>
            </p:nvGrpSpPr>
            <p:grpSpPr bwMode="auto">
              <a:xfrm>
                <a:off x="940" y="1556"/>
                <a:ext cx="305" cy="448"/>
                <a:chOff x="940" y="1556"/>
                <a:chExt cx="305" cy="448"/>
              </a:xfrm>
            </p:grpSpPr>
            <p:sp>
              <p:nvSpPr>
                <p:cNvPr id="1821806" name="AutoShape 110"/>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07" name="AutoShape 111"/>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808" name="AutoShape 112"/>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809" name="Group 113"/>
            <p:cNvGrpSpPr>
              <a:grpSpLocks/>
            </p:cNvGrpSpPr>
            <p:nvPr/>
          </p:nvGrpSpPr>
          <p:grpSpPr bwMode="auto">
            <a:xfrm>
              <a:off x="1300" y="1556"/>
              <a:ext cx="295" cy="448"/>
              <a:chOff x="1241" y="1556"/>
              <a:chExt cx="378" cy="448"/>
            </a:xfrm>
          </p:grpSpPr>
          <p:grpSp>
            <p:nvGrpSpPr>
              <p:cNvPr id="1821810" name="Group 114"/>
              <p:cNvGrpSpPr>
                <a:grpSpLocks/>
              </p:cNvGrpSpPr>
              <p:nvPr/>
            </p:nvGrpSpPr>
            <p:grpSpPr bwMode="auto">
              <a:xfrm>
                <a:off x="1241" y="1556"/>
                <a:ext cx="378" cy="448"/>
                <a:chOff x="1241" y="1556"/>
                <a:chExt cx="378" cy="448"/>
              </a:xfrm>
            </p:grpSpPr>
            <p:sp>
              <p:nvSpPr>
                <p:cNvPr id="1821811" name="AutoShape 115"/>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12" name="AutoShape 116"/>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813" name="Oval 117"/>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14" name="AutoShape 118"/>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815" name="Group 119"/>
            <p:cNvGrpSpPr>
              <a:grpSpLocks/>
            </p:cNvGrpSpPr>
            <p:nvPr/>
          </p:nvGrpSpPr>
          <p:grpSpPr bwMode="auto">
            <a:xfrm>
              <a:off x="1671" y="1613"/>
              <a:ext cx="249" cy="364"/>
              <a:chOff x="1623" y="1613"/>
              <a:chExt cx="284" cy="364"/>
            </a:xfrm>
          </p:grpSpPr>
          <p:sp>
            <p:nvSpPr>
              <p:cNvPr id="1821816" name="Freeform 120"/>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817" name="Rectangle 121"/>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18" name="Rectangle 122"/>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19" name="Rectangle 123"/>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1820" name="Group 124"/>
              <p:cNvGrpSpPr>
                <a:grpSpLocks/>
              </p:cNvGrpSpPr>
              <p:nvPr/>
            </p:nvGrpSpPr>
            <p:grpSpPr bwMode="auto">
              <a:xfrm>
                <a:off x="1623" y="1613"/>
                <a:ext cx="194" cy="364"/>
                <a:chOff x="1623" y="1613"/>
                <a:chExt cx="194" cy="364"/>
              </a:xfrm>
            </p:grpSpPr>
            <p:sp>
              <p:nvSpPr>
                <p:cNvPr id="1821821" name="Oval 125"/>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22" name="Freeform 126"/>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1823" name="Group 127"/>
          <p:cNvGrpSpPr>
            <a:grpSpLocks/>
          </p:cNvGrpSpPr>
          <p:nvPr/>
        </p:nvGrpSpPr>
        <p:grpSpPr bwMode="auto">
          <a:xfrm>
            <a:off x="3200400" y="4876800"/>
            <a:ext cx="1631950" cy="711200"/>
            <a:chOff x="940" y="1556"/>
            <a:chExt cx="980" cy="448"/>
          </a:xfrm>
        </p:grpSpPr>
        <p:grpSp>
          <p:nvGrpSpPr>
            <p:cNvPr id="1821824" name="Group 128"/>
            <p:cNvGrpSpPr>
              <a:grpSpLocks/>
            </p:cNvGrpSpPr>
            <p:nvPr/>
          </p:nvGrpSpPr>
          <p:grpSpPr bwMode="auto">
            <a:xfrm>
              <a:off x="940" y="1556"/>
              <a:ext cx="305" cy="448"/>
              <a:chOff x="940" y="1556"/>
              <a:chExt cx="305" cy="448"/>
            </a:xfrm>
          </p:grpSpPr>
          <p:grpSp>
            <p:nvGrpSpPr>
              <p:cNvPr id="1821825" name="Group 129"/>
              <p:cNvGrpSpPr>
                <a:grpSpLocks/>
              </p:cNvGrpSpPr>
              <p:nvPr/>
            </p:nvGrpSpPr>
            <p:grpSpPr bwMode="auto">
              <a:xfrm>
                <a:off x="940" y="1556"/>
                <a:ext cx="305" cy="448"/>
                <a:chOff x="940" y="1556"/>
                <a:chExt cx="305" cy="448"/>
              </a:xfrm>
            </p:grpSpPr>
            <p:sp>
              <p:nvSpPr>
                <p:cNvPr id="1821826" name="AutoShape 130"/>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27" name="AutoShape 131"/>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828" name="AutoShape 132"/>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829" name="Group 133"/>
            <p:cNvGrpSpPr>
              <a:grpSpLocks/>
            </p:cNvGrpSpPr>
            <p:nvPr/>
          </p:nvGrpSpPr>
          <p:grpSpPr bwMode="auto">
            <a:xfrm>
              <a:off x="1300" y="1556"/>
              <a:ext cx="295" cy="448"/>
              <a:chOff x="1241" y="1556"/>
              <a:chExt cx="378" cy="448"/>
            </a:xfrm>
          </p:grpSpPr>
          <p:grpSp>
            <p:nvGrpSpPr>
              <p:cNvPr id="1821830" name="Group 134"/>
              <p:cNvGrpSpPr>
                <a:grpSpLocks/>
              </p:cNvGrpSpPr>
              <p:nvPr/>
            </p:nvGrpSpPr>
            <p:grpSpPr bwMode="auto">
              <a:xfrm>
                <a:off x="1241" y="1556"/>
                <a:ext cx="378" cy="448"/>
                <a:chOff x="1241" y="1556"/>
                <a:chExt cx="378" cy="448"/>
              </a:xfrm>
            </p:grpSpPr>
            <p:sp>
              <p:nvSpPr>
                <p:cNvPr id="1821831" name="AutoShape 135"/>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32" name="AutoShape 136"/>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833" name="Oval 137"/>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34" name="AutoShape 138"/>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835" name="Group 139"/>
            <p:cNvGrpSpPr>
              <a:grpSpLocks/>
            </p:cNvGrpSpPr>
            <p:nvPr/>
          </p:nvGrpSpPr>
          <p:grpSpPr bwMode="auto">
            <a:xfrm>
              <a:off x="1671" y="1613"/>
              <a:ext cx="249" cy="364"/>
              <a:chOff x="1623" y="1613"/>
              <a:chExt cx="284" cy="364"/>
            </a:xfrm>
          </p:grpSpPr>
          <p:sp>
            <p:nvSpPr>
              <p:cNvPr id="1821836" name="Freeform 140"/>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837" name="Rectangle 141"/>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38" name="Rectangle 142"/>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39" name="Rectangle 143"/>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1840" name="Group 144"/>
              <p:cNvGrpSpPr>
                <a:grpSpLocks/>
              </p:cNvGrpSpPr>
              <p:nvPr/>
            </p:nvGrpSpPr>
            <p:grpSpPr bwMode="auto">
              <a:xfrm>
                <a:off x="1623" y="1613"/>
                <a:ext cx="194" cy="364"/>
                <a:chOff x="1623" y="1613"/>
                <a:chExt cx="194" cy="364"/>
              </a:xfrm>
            </p:grpSpPr>
            <p:sp>
              <p:nvSpPr>
                <p:cNvPr id="1821841" name="Oval 145"/>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842" name="Freeform 146"/>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47" name="Text Box 344"/>
          <p:cNvSpPr txBox="1">
            <a:spLocks noChangeArrowheads="1"/>
          </p:cNvSpPr>
          <p:nvPr/>
        </p:nvSpPr>
        <p:spPr bwMode="auto">
          <a:xfrm>
            <a:off x="422275" y="5939135"/>
            <a:ext cx="46689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dirty="0" smtClean="0">
                <a:solidFill>
                  <a:srgbClr val="C00000"/>
                </a:solidFill>
              </a:rPr>
              <a:t>1 load = 1.5 hours; 4 loads = 3 hours</a:t>
            </a:r>
            <a:endParaRPr lang="en-US" sz="2400" dirty="0">
              <a:solidFill>
                <a:srgbClr val="C00000"/>
              </a:solidFill>
            </a:endParaRPr>
          </a:p>
        </p:txBody>
      </p:sp>
    </p:spTree>
    <p:extLst>
      <p:ext uri="{BB962C8B-B14F-4D97-AF65-F5344CB8AC3E}">
        <p14:creationId xmlns:p14="http://schemas.microsoft.com/office/powerpoint/2010/main" val="19234048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53" name="Rectangle 33"/>
          <p:cNvSpPr>
            <a:spLocks noChangeArrowheads="1"/>
          </p:cNvSpPr>
          <p:nvPr/>
        </p:nvSpPr>
        <p:spPr bwMode="auto">
          <a:xfrm>
            <a:off x="2281238" y="3903663"/>
            <a:ext cx="3968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762" name="Rectangle 42"/>
          <p:cNvSpPr>
            <a:spLocks noChangeArrowheads="1"/>
          </p:cNvSpPr>
          <p:nvPr/>
        </p:nvSpPr>
        <p:spPr bwMode="auto">
          <a:xfrm>
            <a:off x="3214688" y="3903663"/>
            <a:ext cx="3968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722" name="Rectangle 2"/>
          <p:cNvSpPr>
            <a:spLocks noGrp="1" noChangeArrowheads="1"/>
          </p:cNvSpPr>
          <p:nvPr>
            <p:ph type="title"/>
          </p:nvPr>
        </p:nvSpPr>
        <p:spPr>
          <a:xfrm>
            <a:off x="762000" y="152400"/>
            <a:ext cx="7162800" cy="533400"/>
          </a:xfrm>
          <a:noFill/>
          <a:ln/>
        </p:spPr>
        <p:txBody>
          <a:bodyPr wrap="square" lIns="90488" tIns="44450" rIns="90488" bIns="44450" anchor="ctr">
            <a:normAutofit fontScale="90000"/>
          </a:bodyPr>
          <a:lstStyle/>
          <a:p>
            <a:r>
              <a:rPr lang="en-US"/>
              <a:t>Sequential Laundry</a:t>
            </a:r>
          </a:p>
        </p:txBody>
      </p:sp>
      <p:grpSp>
        <p:nvGrpSpPr>
          <p:cNvPr id="1822723" name="Group 3"/>
          <p:cNvGrpSpPr>
            <a:grpSpLocks/>
          </p:cNvGrpSpPr>
          <p:nvPr/>
        </p:nvGrpSpPr>
        <p:grpSpPr bwMode="auto">
          <a:xfrm>
            <a:off x="766763" y="4181475"/>
            <a:ext cx="447675" cy="347663"/>
            <a:chOff x="532" y="1620"/>
            <a:chExt cx="329" cy="385"/>
          </a:xfrm>
        </p:grpSpPr>
        <p:sp>
          <p:nvSpPr>
            <p:cNvPr id="1822724" name="Freeform 4"/>
            <p:cNvSpPr>
              <a:spLocks/>
            </p:cNvSpPr>
            <p:nvPr/>
          </p:nvSpPr>
          <p:spPr bwMode="auto">
            <a:xfrm>
              <a:off x="532" y="162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25" name="Rectangle 5"/>
            <p:cNvSpPr>
              <a:spLocks noChangeArrowheads="1"/>
            </p:cNvSpPr>
            <p:nvPr/>
          </p:nvSpPr>
          <p:spPr bwMode="auto">
            <a:xfrm>
              <a:off x="596" y="1671"/>
              <a:ext cx="231"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A</a:t>
              </a:r>
            </a:p>
          </p:txBody>
        </p:sp>
      </p:grpSp>
      <p:grpSp>
        <p:nvGrpSpPr>
          <p:cNvPr id="1822726" name="Group 6"/>
          <p:cNvGrpSpPr>
            <a:grpSpLocks/>
          </p:cNvGrpSpPr>
          <p:nvPr/>
        </p:nvGrpSpPr>
        <p:grpSpPr bwMode="auto">
          <a:xfrm>
            <a:off x="757238" y="4649788"/>
            <a:ext cx="446087" cy="347662"/>
            <a:chOff x="524" y="2140"/>
            <a:chExt cx="329" cy="385"/>
          </a:xfrm>
        </p:grpSpPr>
        <p:sp>
          <p:nvSpPr>
            <p:cNvPr id="1822727" name="Freeform 7"/>
            <p:cNvSpPr>
              <a:spLocks/>
            </p:cNvSpPr>
            <p:nvPr/>
          </p:nvSpPr>
          <p:spPr bwMode="auto">
            <a:xfrm>
              <a:off x="524" y="214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28" name="Rectangle 8"/>
            <p:cNvSpPr>
              <a:spLocks noChangeArrowheads="1"/>
            </p:cNvSpPr>
            <p:nvPr/>
          </p:nvSpPr>
          <p:spPr bwMode="auto">
            <a:xfrm>
              <a:off x="595" y="2191"/>
              <a:ext cx="218"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B</a:t>
              </a:r>
            </a:p>
          </p:txBody>
        </p:sp>
      </p:grpSp>
      <p:grpSp>
        <p:nvGrpSpPr>
          <p:cNvPr id="1822729" name="Group 9"/>
          <p:cNvGrpSpPr>
            <a:grpSpLocks/>
          </p:cNvGrpSpPr>
          <p:nvPr/>
        </p:nvGrpSpPr>
        <p:grpSpPr bwMode="auto">
          <a:xfrm>
            <a:off x="735013" y="5099050"/>
            <a:ext cx="447675" cy="347663"/>
            <a:chOff x="508" y="2604"/>
            <a:chExt cx="329" cy="385"/>
          </a:xfrm>
        </p:grpSpPr>
        <p:sp>
          <p:nvSpPr>
            <p:cNvPr id="1822730" name="Freeform 10"/>
            <p:cNvSpPr>
              <a:spLocks/>
            </p:cNvSpPr>
            <p:nvPr/>
          </p:nvSpPr>
          <p:spPr bwMode="auto">
            <a:xfrm>
              <a:off x="508" y="260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31" name="Rectangle 11"/>
            <p:cNvSpPr>
              <a:spLocks noChangeArrowheads="1"/>
            </p:cNvSpPr>
            <p:nvPr/>
          </p:nvSpPr>
          <p:spPr bwMode="auto">
            <a:xfrm>
              <a:off x="579" y="2655"/>
              <a:ext cx="216"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C</a:t>
              </a:r>
            </a:p>
          </p:txBody>
        </p:sp>
      </p:grpSp>
      <p:grpSp>
        <p:nvGrpSpPr>
          <p:cNvPr id="1822732" name="Group 12"/>
          <p:cNvGrpSpPr>
            <a:grpSpLocks/>
          </p:cNvGrpSpPr>
          <p:nvPr/>
        </p:nvGrpSpPr>
        <p:grpSpPr bwMode="auto">
          <a:xfrm>
            <a:off x="723900" y="5507038"/>
            <a:ext cx="447675" cy="347662"/>
            <a:chOff x="500" y="3076"/>
            <a:chExt cx="329" cy="385"/>
          </a:xfrm>
        </p:grpSpPr>
        <p:sp>
          <p:nvSpPr>
            <p:cNvPr id="1822733" name="Freeform 13"/>
            <p:cNvSpPr>
              <a:spLocks/>
            </p:cNvSpPr>
            <p:nvPr/>
          </p:nvSpPr>
          <p:spPr bwMode="auto">
            <a:xfrm>
              <a:off x="500" y="307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34" name="Rectangle 14"/>
            <p:cNvSpPr>
              <a:spLocks noChangeArrowheads="1"/>
            </p:cNvSpPr>
            <p:nvPr/>
          </p:nvSpPr>
          <p:spPr bwMode="auto">
            <a:xfrm>
              <a:off x="562" y="3127"/>
              <a:ext cx="230"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D</a:t>
              </a:r>
            </a:p>
          </p:txBody>
        </p:sp>
      </p:grpSp>
      <p:sp>
        <p:nvSpPr>
          <p:cNvPr id="1822735" name="Rectangle 15"/>
          <p:cNvSpPr>
            <a:spLocks noChangeArrowheads="1"/>
          </p:cNvSpPr>
          <p:nvPr/>
        </p:nvSpPr>
        <p:spPr bwMode="auto">
          <a:xfrm>
            <a:off x="1001713" y="3276600"/>
            <a:ext cx="6191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6 PM</a:t>
            </a:r>
          </a:p>
        </p:txBody>
      </p:sp>
      <p:sp>
        <p:nvSpPr>
          <p:cNvPr id="1822736" name="Line 16"/>
          <p:cNvSpPr>
            <a:spLocks noChangeShapeType="1"/>
          </p:cNvSpPr>
          <p:nvPr/>
        </p:nvSpPr>
        <p:spPr bwMode="auto">
          <a:xfrm>
            <a:off x="1311275" y="3608388"/>
            <a:ext cx="5416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37" name="Line 17"/>
          <p:cNvSpPr>
            <a:spLocks noChangeShapeType="1"/>
          </p:cNvSpPr>
          <p:nvPr/>
        </p:nvSpPr>
        <p:spPr bwMode="auto">
          <a:xfrm>
            <a:off x="1306513" y="3533775"/>
            <a:ext cx="0" cy="173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38" name="Rectangle 18"/>
          <p:cNvSpPr>
            <a:spLocks noChangeArrowheads="1"/>
          </p:cNvSpPr>
          <p:nvPr/>
        </p:nvSpPr>
        <p:spPr bwMode="auto">
          <a:xfrm>
            <a:off x="2054225" y="3284538"/>
            <a:ext cx="2889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7</a:t>
            </a:r>
          </a:p>
        </p:txBody>
      </p:sp>
      <p:sp>
        <p:nvSpPr>
          <p:cNvPr id="1822739" name="Rectangle 19"/>
          <p:cNvSpPr>
            <a:spLocks noChangeArrowheads="1"/>
          </p:cNvSpPr>
          <p:nvPr/>
        </p:nvSpPr>
        <p:spPr bwMode="auto">
          <a:xfrm>
            <a:off x="2968625" y="3284538"/>
            <a:ext cx="2889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8</a:t>
            </a:r>
          </a:p>
        </p:txBody>
      </p:sp>
      <p:sp>
        <p:nvSpPr>
          <p:cNvPr id="1822740" name="Rectangle 20"/>
          <p:cNvSpPr>
            <a:spLocks noChangeArrowheads="1"/>
          </p:cNvSpPr>
          <p:nvPr/>
        </p:nvSpPr>
        <p:spPr bwMode="auto">
          <a:xfrm>
            <a:off x="3836988" y="3284538"/>
            <a:ext cx="2889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9</a:t>
            </a:r>
          </a:p>
        </p:txBody>
      </p:sp>
      <p:sp>
        <p:nvSpPr>
          <p:cNvPr id="1822741" name="Rectangle 21"/>
          <p:cNvSpPr>
            <a:spLocks noChangeArrowheads="1"/>
          </p:cNvSpPr>
          <p:nvPr/>
        </p:nvSpPr>
        <p:spPr bwMode="auto">
          <a:xfrm>
            <a:off x="4643438" y="3290888"/>
            <a:ext cx="3968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10</a:t>
            </a:r>
          </a:p>
        </p:txBody>
      </p:sp>
      <p:sp>
        <p:nvSpPr>
          <p:cNvPr id="1822742" name="Rectangle 22"/>
          <p:cNvSpPr>
            <a:spLocks noChangeArrowheads="1"/>
          </p:cNvSpPr>
          <p:nvPr/>
        </p:nvSpPr>
        <p:spPr bwMode="auto">
          <a:xfrm>
            <a:off x="5578475" y="3284538"/>
            <a:ext cx="3968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11</a:t>
            </a:r>
          </a:p>
        </p:txBody>
      </p:sp>
      <p:sp>
        <p:nvSpPr>
          <p:cNvPr id="1822743" name="Rectangle 23"/>
          <p:cNvSpPr>
            <a:spLocks noChangeArrowheads="1"/>
          </p:cNvSpPr>
          <p:nvPr/>
        </p:nvSpPr>
        <p:spPr bwMode="auto">
          <a:xfrm>
            <a:off x="6319838" y="3276600"/>
            <a:ext cx="914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Midnight</a:t>
            </a:r>
          </a:p>
        </p:txBody>
      </p:sp>
      <p:sp>
        <p:nvSpPr>
          <p:cNvPr id="1822744" name="Rectangle 24"/>
          <p:cNvSpPr>
            <a:spLocks noChangeArrowheads="1"/>
          </p:cNvSpPr>
          <p:nvPr/>
        </p:nvSpPr>
        <p:spPr bwMode="auto">
          <a:xfrm>
            <a:off x="165100" y="4114800"/>
            <a:ext cx="322263" cy="221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i="1">
                <a:solidFill>
                  <a:schemeClr val="tx1"/>
                </a:solidFill>
                <a:latin typeface="Comic Sans MS" pitchFamily="66" charset="0"/>
              </a:rPr>
              <a:t>T</a:t>
            </a:r>
          </a:p>
          <a:p>
            <a:r>
              <a:rPr lang="en-US" sz="1400" i="1">
                <a:solidFill>
                  <a:schemeClr val="tx1"/>
                </a:solidFill>
                <a:latin typeface="Comic Sans MS" pitchFamily="66" charset="0"/>
              </a:rPr>
              <a:t>a</a:t>
            </a:r>
          </a:p>
          <a:p>
            <a:r>
              <a:rPr lang="en-US" sz="1400" i="1">
                <a:solidFill>
                  <a:schemeClr val="tx1"/>
                </a:solidFill>
                <a:latin typeface="Comic Sans MS" pitchFamily="66" charset="0"/>
              </a:rPr>
              <a:t>s</a:t>
            </a:r>
          </a:p>
          <a:p>
            <a:r>
              <a:rPr lang="en-US" sz="1400" i="1">
                <a:solidFill>
                  <a:schemeClr val="tx1"/>
                </a:solidFill>
                <a:latin typeface="Comic Sans MS" pitchFamily="66" charset="0"/>
              </a:rPr>
              <a:t>k</a:t>
            </a:r>
          </a:p>
          <a:p>
            <a:endParaRPr lang="en-US" sz="1400" i="1">
              <a:solidFill>
                <a:schemeClr val="tx1"/>
              </a:solidFill>
              <a:latin typeface="Comic Sans MS" pitchFamily="66" charset="0"/>
            </a:endParaRPr>
          </a:p>
          <a:p>
            <a:r>
              <a:rPr lang="en-US" sz="1400" i="1">
                <a:solidFill>
                  <a:schemeClr val="tx1"/>
                </a:solidFill>
                <a:latin typeface="Comic Sans MS" pitchFamily="66" charset="0"/>
              </a:rPr>
              <a:t>O</a:t>
            </a:r>
          </a:p>
          <a:p>
            <a:r>
              <a:rPr lang="en-US" sz="1400" i="1">
                <a:solidFill>
                  <a:schemeClr val="tx1"/>
                </a:solidFill>
                <a:latin typeface="Comic Sans MS" pitchFamily="66" charset="0"/>
              </a:rPr>
              <a:t>r</a:t>
            </a:r>
          </a:p>
          <a:p>
            <a:r>
              <a:rPr lang="en-US" sz="1400" i="1">
                <a:solidFill>
                  <a:schemeClr val="tx1"/>
                </a:solidFill>
                <a:latin typeface="Comic Sans MS" pitchFamily="66" charset="0"/>
              </a:rPr>
              <a:t>d</a:t>
            </a:r>
          </a:p>
          <a:p>
            <a:r>
              <a:rPr lang="en-US" sz="1400" i="1">
                <a:solidFill>
                  <a:schemeClr val="tx1"/>
                </a:solidFill>
                <a:latin typeface="Comic Sans MS" pitchFamily="66" charset="0"/>
              </a:rPr>
              <a:t>e</a:t>
            </a:r>
          </a:p>
          <a:p>
            <a:r>
              <a:rPr lang="en-US" sz="1400" i="1">
                <a:solidFill>
                  <a:schemeClr val="tx1"/>
                </a:solidFill>
                <a:latin typeface="Comic Sans MS" pitchFamily="66" charset="0"/>
              </a:rPr>
              <a:t>r</a:t>
            </a:r>
          </a:p>
        </p:txBody>
      </p:sp>
      <p:sp>
        <p:nvSpPr>
          <p:cNvPr id="1822745" name="Line 25"/>
          <p:cNvSpPr>
            <a:spLocks noChangeShapeType="1"/>
          </p:cNvSpPr>
          <p:nvPr/>
        </p:nvSpPr>
        <p:spPr bwMode="auto">
          <a:xfrm>
            <a:off x="587375" y="4030663"/>
            <a:ext cx="0" cy="17224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46" name="Rectangle 26"/>
          <p:cNvSpPr>
            <a:spLocks noChangeArrowheads="1"/>
          </p:cNvSpPr>
          <p:nvPr/>
        </p:nvSpPr>
        <p:spPr bwMode="auto">
          <a:xfrm>
            <a:off x="3576638" y="3589338"/>
            <a:ext cx="585787"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i="1">
                <a:solidFill>
                  <a:schemeClr val="tx1"/>
                </a:solidFill>
                <a:latin typeface="Comic Sans MS" pitchFamily="66" charset="0"/>
              </a:rPr>
              <a:t>Time</a:t>
            </a:r>
          </a:p>
        </p:txBody>
      </p:sp>
      <p:sp>
        <p:nvSpPr>
          <p:cNvPr id="1822748" name="Rectangle 28"/>
          <p:cNvSpPr>
            <a:spLocks noChangeArrowheads="1"/>
          </p:cNvSpPr>
          <p:nvPr/>
        </p:nvSpPr>
        <p:spPr bwMode="auto">
          <a:xfrm>
            <a:off x="1331913" y="3903663"/>
            <a:ext cx="396875" cy="303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749" name="Line 29"/>
          <p:cNvSpPr>
            <a:spLocks noChangeShapeType="1"/>
          </p:cNvSpPr>
          <p:nvPr/>
        </p:nvSpPr>
        <p:spPr bwMode="auto">
          <a:xfrm>
            <a:off x="1349375" y="3800475"/>
            <a:ext cx="392113"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50" name="Line 30"/>
          <p:cNvSpPr>
            <a:spLocks noChangeShapeType="1"/>
          </p:cNvSpPr>
          <p:nvPr/>
        </p:nvSpPr>
        <p:spPr bwMode="auto">
          <a:xfrm>
            <a:off x="1817688" y="3873500"/>
            <a:ext cx="390525"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51" name="Line 31"/>
          <p:cNvSpPr>
            <a:spLocks noChangeShapeType="1"/>
          </p:cNvSpPr>
          <p:nvPr/>
        </p:nvSpPr>
        <p:spPr bwMode="auto">
          <a:xfrm>
            <a:off x="2284413" y="3948113"/>
            <a:ext cx="392112"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52" name="Rectangle 32"/>
          <p:cNvSpPr>
            <a:spLocks noChangeArrowheads="1"/>
          </p:cNvSpPr>
          <p:nvPr/>
        </p:nvSpPr>
        <p:spPr bwMode="auto">
          <a:xfrm>
            <a:off x="1809750" y="3903663"/>
            <a:ext cx="3968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754" name="Line 34"/>
          <p:cNvSpPr>
            <a:spLocks noChangeShapeType="1"/>
          </p:cNvSpPr>
          <p:nvPr/>
        </p:nvSpPr>
        <p:spPr bwMode="auto">
          <a:xfrm>
            <a:off x="1779588" y="3846513"/>
            <a:ext cx="0" cy="173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55" name="Line 35"/>
          <p:cNvSpPr>
            <a:spLocks noChangeShapeType="1"/>
          </p:cNvSpPr>
          <p:nvPr/>
        </p:nvSpPr>
        <p:spPr bwMode="auto">
          <a:xfrm>
            <a:off x="2716213" y="3846513"/>
            <a:ext cx="0" cy="173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56" name="Line 36"/>
          <p:cNvSpPr>
            <a:spLocks noChangeShapeType="1"/>
          </p:cNvSpPr>
          <p:nvPr/>
        </p:nvSpPr>
        <p:spPr bwMode="auto">
          <a:xfrm>
            <a:off x="2246313" y="3846513"/>
            <a:ext cx="0" cy="173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58" name="Rectangle 38"/>
          <p:cNvSpPr>
            <a:spLocks noChangeArrowheads="1"/>
          </p:cNvSpPr>
          <p:nvPr/>
        </p:nvSpPr>
        <p:spPr bwMode="auto">
          <a:xfrm>
            <a:off x="2743200" y="3903663"/>
            <a:ext cx="396875" cy="303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759" name="Line 39"/>
          <p:cNvSpPr>
            <a:spLocks noChangeShapeType="1"/>
          </p:cNvSpPr>
          <p:nvPr/>
        </p:nvSpPr>
        <p:spPr bwMode="auto">
          <a:xfrm>
            <a:off x="2757488" y="3800475"/>
            <a:ext cx="390525"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60" name="Line 40"/>
          <p:cNvSpPr>
            <a:spLocks noChangeShapeType="1"/>
          </p:cNvSpPr>
          <p:nvPr/>
        </p:nvSpPr>
        <p:spPr bwMode="auto">
          <a:xfrm>
            <a:off x="3224213" y="3873500"/>
            <a:ext cx="392112"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61" name="Line 41"/>
          <p:cNvSpPr>
            <a:spLocks noChangeShapeType="1"/>
          </p:cNvSpPr>
          <p:nvPr/>
        </p:nvSpPr>
        <p:spPr bwMode="auto">
          <a:xfrm>
            <a:off x="3692525" y="3948113"/>
            <a:ext cx="390525"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63" name="Rectangle 43"/>
          <p:cNvSpPr>
            <a:spLocks noChangeArrowheads="1"/>
          </p:cNvSpPr>
          <p:nvPr/>
        </p:nvSpPr>
        <p:spPr bwMode="auto">
          <a:xfrm>
            <a:off x="3687763" y="3903663"/>
            <a:ext cx="3968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764" name="Line 44"/>
          <p:cNvSpPr>
            <a:spLocks noChangeShapeType="1"/>
          </p:cNvSpPr>
          <p:nvPr/>
        </p:nvSpPr>
        <p:spPr bwMode="auto">
          <a:xfrm>
            <a:off x="3186113" y="3846513"/>
            <a:ext cx="0" cy="173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65" name="Line 45"/>
          <p:cNvSpPr>
            <a:spLocks noChangeShapeType="1"/>
          </p:cNvSpPr>
          <p:nvPr/>
        </p:nvSpPr>
        <p:spPr bwMode="auto">
          <a:xfrm>
            <a:off x="4122738" y="3846513"/>
            <a:ext cx="0" cy="173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66" name="Line 46"/>
          <p:cNvSpPr>
            <a:spLocks noChangeShapeType="1"/>
          </p:cNvSpPr>
          <p:nvPr/>
        </p:nvSpPr>
        <p:spPr bwMode="auto">
          <a:xfrm>
            <a:off x="3654425" y="3846513"/>
            <a:ext cx="0" cy="173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787" name="Group 67"/>
          <p:cNvGrpSpPr>
            <a:grpSpLocks/>
          </p:cNvGrpSpPr>
          <p:nvPr/>
        </p:nvGrpSpPr>
        <p:grpSpPr bwMode="auto">
          <a:xfrm>
            <a:off x="2286000" y="5049838"/>
            <a:ext cx="1295400" cy="403225"/>
            <a:chOff x="940" y="1556"/>
            <a:chExt cx="980" cy="448"/>
          </a:xfrm>
        </p:grpSpPr>
        <p:grpSp>
          <p:nvGrpSpPr>
            <p:cNvPr id="1822788" name="Group 68"/>
            <p:cNvGrpSpPr>
              <a:grpSpLocks/>
            </p:cNvGrpSpPr>
            <p:nvPr/>
          </p:nvGrpSpPr>
          <p:grpSpPr bwMode="auto">
            <a:xfrm>
              <a:off x="940" y="1556"/>
              <a:ext cx="305" cy="448"/>
              <a:chOff x="940" y="1556"/>
              <a:chExt cx="305" cy="448"/>
            </a:xfrm>
          </p:grpSpPr>
          <p:grpSp>
            <p:nvGrpSpPr>
              <p:cNvPr id="1822789" name="Group 69"/>
              <p:cNvGrpSpPr>
                <a:grpSpLocks/>
              </p:cNvGrpSpPr>
              <p:nvPr/>
            </p:nvGrpSpPr>
            <p:grpSpPr bwMode="auto">
              <a:xfrm>
                <a:off x="940" y="1556"/>
                <a:ext cx="305" cy="448"/>
                <a:chOff x="940" y="1556"/>
                <a:chExt cx="305" cy="448"/>
              </a:xfrm>
            </p:grpSpPr>
            <p:sp>
              <p:nvSpPr>
                <p:cNvPr id="1822790" name="AutoShape 70"/>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91" name="AutoShape 71"/>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792" name="AutoShape 72"/>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793" name="Group 73"/>
            <p:cNvGrpSpPr>
              <a:grpSpLocks/>
            </p:cNvGrpSpPr>
            <p:nvPr/>
          </p:nvGrpSpPr>
          <p:grpSpPr bwMode="auto">
            <a:xfrm>
              <a:off x="1300" y="1556"/>
              <a:ext cx="295" cy="448"/>
              <a:chOff x="1241" y="1556"/>
              <a:chExt cx="378" cy="448"/>
            </a:xfrm>
          </p:grpSpPr>
          <p:grpSp>
            <p:nvGrpSpPr>
              <p:cNvPr id="1822794" name="Group 74"/>
              <p:cNvGrpSpPr>
                <a:grpSpLocks/>
              </p:cNvGrpSpPr>
              <p:nvPr/>
            </p:nvGrpSpPr>
            <p:grpSpPr bwMode="auto">
              <a:xfrm>
                <a:off x="1241" y="1556"/>
                <a:ext cx="378" cy="448"/>
                <a:chOff x="1241" y="1556"/>
                <a:chExt cx="378" cy="448"/>
              </a:xfrm>
            </p:grpSpPr>
            <p:sp>
              <p:nvSpPr>
                <p:cNvPr id="1822795" name="AutoShape 75"/>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96" name="AutoShape 76"/>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797" name="Oval 77"/>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98" name="AutoShape 78"/>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799" name="Group 79"/>
            <p:cNvGrpSpPr>
              <a:grpSpLocks/>
            </p:cNvGrpSpPr>
            <p:nvPr/>
          </p:nvGrpSpPr>
          <p:grpSpPr bwMode="auto">
            <a:xfrm>
              <a:off x="1671" y="1613"/>
              <a:ext cx="249" cy="364"/>
              <a:chOff x="1623" y="1613"/>
              <a:chExt cx="284" cy="364"/>
            </a:xfrm>
          </p:grpSpPr>
          <p:sp>
            <p:nvSpPr>
              <p:cNvPr id="1822800" name="Freeform 80"/>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01" name="Rectangle 81"/>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02" name="Rectangle 82"/>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03" name="Rectangle 83"/>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804" name="Group 84"/>
              <p:cNvGrpSpPr>
                <a:grpSpLocks/>
              </p:cNvGrpSpPr>
              <p:nvPr/>
            </p:nvGrpSpPr>
            <p:grpSpPr bwMode="auto">
              <a:xfrm>
                <a:off x="1623" y="1613"/>
                <a:ext cx="194" cy="364"/>
                <a:chOff x="1623" y="1613"/>
                <a:chExt cx="194" cy="364"/>
              </a:xfrm>
            </p:grpSpPr>
            <p:sp>
              <p:nvSpPr>
                <p:cNvPr id="1822805" name="Oval 85"/>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06" name="Freeform 86"/>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2807" name="Group 87"/>
          <p:cNvGrpSpPr>
            <a:grpSpLocks/>
          </p:cNvGrpSpPr>
          <p:nvPr/>
        </p:nvGrpSpPr>
        <p:grpSpPr bwMode="auto">
          <a:xfrm>
            <a:off x="1811338" y="4625975"/>
            <a:ext cx="1312862" cy="403225"/>
            <a:chOff x="940" y="1556"/>
            <a:chExt cx="980" cy="448"/>
          </a:xfrm>
        </p:grpSpPr>
        <p:grpSp>
          <p:nvGrpSpPr>
            <p:cNvPr id="1822808" name="Group 88"/>
            <p:cNvGrpSpPr>
              <a:grpSpLocks/>
            </p:cNvGrpSpPr>
            <p:nvPr/>
          </p:nvGrpSpPr>
          <p:grpSpPr bwMode="auto">
            <a:xfrm>
              <a:off x="940" y="1556"/>
              <a:ext cx="305" cy="448"/>
              <a:chOff x="940" y="1556"/>
              <a:chExt cx="305" cy="448"/>
            </a:xfrm>
          </p:grpSpPr>
          <p:grpSp>
            <p:nvGrpSpPr>
              <p:cNvPr id="1822809" name="Group 89"/>
              <p:cNvGrpSpPr>
                <a:grpSpLocks/>
              </p:cNvGrpSpPr>
              <p:nvPr/>
            </p:nvGrpSpPr>
            <p:grpSpPr bwMode="auto">
              <a:xfrm>
                <a:off x="940" y="1556"/>
                <a:ext cx="305" cy="448"/>
                <a:chOff x="940" y="1556"/>
                <a:chExt cx="305" cy="448"/>
              </a:xfrm>
            </p:grpSpPr>
            <p:sp>
              <p:nvSpPr>
                <p:cNvPr id="1822810" name="AutoShape 90"/>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11" name="AutoShape 91"/>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812" name="AutoShape 92"/>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813" name="Group 93"/>
            <p:cNvGrpSpPr>
              <a:grpSpLocks/>
            </p:cNvGrpSpPr>
            <p:nvPr/>
          </p:nvGrpSpPr>
          <p:grpSpPr bwMode="auto">
            <a:xfrm>
              <a:off x="1300" y="1556"/>
              <a:ext cx="295" cy="448"/>
              <a:chOff x="1241" y="1556"/>
              <a:chExt cx="378" cy="448"/>
            </a:xfrm>
          </p:grpSpPr>
          <p:grpSp>
            <p:nvGrpSpPr>
              <p:cNvPr id="1822814" name="Group 94"/>
              <p:cNvGrpSpPr>
                <a:grpSpLocks/>
              </p:cNvGrpSpPr>
              <p:nvPr/>
            </p:nvGrpSpPr>
            <p:grpSpPr bwMode="auto">
              <a:xfrm>
                <a:off x="1241" y="1556"/>
                <a:ext cx="378" cy="448"/>
                <a:chOff x="1241" y="1556"/>
                <a:chExt cx="378" cy="448"/>
              </a:xfrm>
            </p:grpSpPr>
            <p:sp>
              <p:nvSpPr>
                <p:cNvPr id="1822815" name="AutoShape 95"/>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16" name="AutoShape 96"/>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817" name="Oval 97"/>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18" name="AutoShape 98"/>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819" name="Group 99"/>
            <p:cNvGrpSpPr>
              <a:grpSpLocks/>
            </p:cNvGrpSpPr>
            <p:nvPr/>
          </p:nvGrpSpPr>
          <p:grpSpPr bwMode="auto">
            <a:xfrm>
              <a:off x="1671" y="1613"/>
              <a:ext cx="249" cy="364"/>
              <a:chOff x="1623" y="1613"/>
              <a:chExt cx="284" cy="364"/>
            </a:xfrm>
          </p:grpSpPr>
          <p:sp>
            <p:nvSpPr>
              <p:cNvPr id="1822820" name="Freeform 100"/>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21" name="Rectangle 101"/>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22" name="Rectangle 102"/>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23" name="Rectangle 103"/>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824" name="Group 104"/>
              <p:cNvGrpSpPr>
                <a:grpSpLocks/>
              </p:cNvGrpSpPr>
              <p:nvPr/>
            </p:nvGrpSpPr>
            <p:grpSpPr bwMode="auto">
              <a:xfrm>
                <a:off x="1623" y="1613"/>
                <a:ext cx="194" cy="364"/>
                <a:chOff x="1623" y="1613"/>
                <a:chExt cx="194" cy="364"/>
              </a:xfrm>
            </p:grpSpPr>
            <p:sp>
              <p:nvSpPr>
                <p:cNvPr id="1822825" name="Oval 105"/>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26" name="Freeform 106"/>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2827" name="Group 107"/>
          <p:cNvGrpSpPr>
            <a:grpSpLocks/>
          </p:cNvGrpSpPr>
          <p:nvPr/>
        </p:nvGrpSpPr>
        <p:grpSpPr bwMode="auto">
          <a:xfrm>
            <a:off x="1300163" y="4156075"/>
            <a:ext cx="1398587" cy="404813"/>
            <a:chOff x="940" y="1556"/>
            <a:chExt cx="980" cy="448"/>
          </a:xfrm>
        </p:grpSpPr>
        <p:grpSp>
          <p:nvGrpSpPr>
            <p:cNvPr id="1822828" name="Group 108"/>
            <p:cNvGrpSpPr>
              <a:grpSpLocks/>
            </p:cNvGrpSpPr>
            <p:nvPr/>
          </p:nvGrpSpPr>
          <p:grpSpPr bwMode="auto">
            <a:xfrm>
              <a:off x="940" y="1556"/>
              <a:ext cx="305" cy="448"/>
              <a:chOff x="940" y="1556"/>
              <a:chExt cx="305" cy="448"/>
            </a:xfrm>
          </p:grpSpPr>
          <p:grpSp>
            <p:nvGrpSpPr>
              <p:cNvPr id="1822829" name="Group 109"/>
              <p:cNvGrpSpPr>
                <a:grpSpLocks/>
              </p:cNvGrpSpPr>
              <p:nvPr/>
            </p:nvGrpSpPr>
            <p:grpSpPr bwMode="auto">
              <a:xfrm>
                <a:off x="940" y="1556"/>
                <a:ext cx="305" cy="448"/>
                <a:chOff x="940" y="1556"/>
                <a:chExt cx="305" cy="448"/>
              </a:xfrm>
            </p:grpSpPr>
            <p:sp>
              <p:nvSpPr>
                <p:cNvPr id="1822830" name="AutoShape 110"/>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31" name="AutoShape 111"/>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832" name="AutoShape 112"/>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833" name="Group 113"/>
            <p:cNvGrpSpPr>
              <a:grpSpLocks/>
            </p:cNvGrpSpPr>
            <p:nvPr/>
          </p:nvGrpSpPr>
          <p:grpSpPr bwMode="auto">
            <a:xfrm>
              <a:off x="1300" y="1556"/>
              <a:ext cx="295" cy="448"/>
              <a:chOff x="1241" y="1556"/>
              <a:chExt cx="378" cy="448"/>
            </a:xfrm>
          </p:grpSpPr>
          <p:grpSp>
            <p:nvGrpSpPr>
              <p:cNvPr id="1822834" name="Group 114"/>
              <p:cNvGrpSpPr>
                <a:grpSpLocks/>
              </p:cNvGrpSpPr>
              <p:nvPr/>
            </p:nvGrpSpPr>
            <p:grpSpPr bwMode="auto">
              <a:xfrm>
                <a:off x="1241" y="1556"/>
                <a:ext cx="378" cy="448"/>
                <a:chOff x="1241" y="1556"/>
                <a:chExt cx="378" cy="448"/>
              </a:xfrm>
            </p:grpSpPr>
            <p:sp>
              <p:nvSpPr>
                <p:cNvPr id="1822835" name="AutoShape 115"/>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36" name="AutoShape 116"/>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837" name="Oval 117"/>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38" name="AutoShape 118"/>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839" name="Group 119"/>
            <p:cNvGrpSpPr>
              <a:grpSpLocks/>
            </p:cNvGrpSpPr>
            <p:nvPr/>
          </p:nvGrpSpPr>
          <p:grpSpPr bwMode="auto">
            <a:xfrm>
              <a:off x="1671" y="1613"/>
              <a:ext cx="249" cy="364"/>
              <a:chOff x="1623" y="1613"/>
              <a:chExt cx="284" cy="364"/>
            </a:xfrm>
          </p:grpSpPr>
          <p:sp>
            <p:nvSpPr>
              <p:cNvPr id="1822840" name="Freeform 120"/>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41" name="Rectangle 121"/>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42" name="Rectangle 122"/>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43" name="Rectangle 123"/>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844" name="Group 124"/>
              <p:cNvGrpSpPr>
                <a:grpSpLocks/>
              </p:cNvGrpSpPr>
              <p:nvPr/>
            </p:nvGrpSpPr>
            <p:grpSpPr bwMode="auto">
              <a:xfrm>
                <a:off x="1623" y="1613"/>
                <a:ext cx="194" cy="364"/>
                <a:chOff x="1623" y="1613"/>
                <a:chExt cx="194" cy="364"/>
              </a:xfrm>
            </p:grpSpPr>
            <p:sp>
              <p:nvSpPr>
                <p:cNvPr id="1822845" name="Oval 125"/>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46" name="Freeform 126"/>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2847" name="Group 127"/>
          <p:cNvGrpSpPr>
            <a:grpSpLocks/>
          </p:cNvGrpSpPr>
          <p:nvPr/>
        </p:nvGrpSpPr>
        <p:grpSpPr bwMode="auto">
          <a:xfrm>
            <a:off x="2755900" y="5489575"/>
            <a:ext cx="1358900" cy="403225"/>
            <a:chOff x="940" y="1556"/>
            <a:chExt cx="980" cy="448"/>
          </a:xfrm>
        </p:grpSpPr>
        <p:grpSp>
          <p:nvGrpSpPr>
            <p:cNvPr id="1822848" name="Group 128"/>
            <p:cNvGrpSpPr>
              <a:grpSpLocks/>
            </p:cNvGrpSpPr>
            <p:nvPr/>
          </p:nvGrpSpPr>
          <p:grpSpPr bwMode="auto">
            <a:xfrm>
              <a:off x="940" y="1556"/>
              <a:ext cx="305" cy="448"/>
              <a:chOff x="940" y="1556"/>
              <a:chExt cx="305" cy="448"/>
            </a:xfrm>
          </p:grpSpPr>
          <p:grpSp>
            <p:nvGrpSpPr>
              <p:cNvPr id="1822849" name="Group 129"/>
              <p:cNvGrpSpPr>
                <a:grpSpLocks/>
              </p:cNvGrpSpPr>
              <p:nvPr/>
            </p:nvGrpSpPr>
            <p:grpSpPr bwMode="auto">
              <a:xfrm>
                <a:off x="940" y="1556"/>
                <a:ext cx="305" cy="448"/>
                <a:chOff x="940" y="1556"/>
                <a:chExt cx="305" cy="448"/>
              </a:xfrm>
            </p:grpSpPr>
            <p:sp>
              <p:nvSpPr>
                <p:cNvPr id="1822850" name="AutoShape 130"/>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51" name="AutoShape 131"/>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852" name="AutoShape 132"/>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853" name="Group 133"/>
            <p:cNvGrpSpPr>
              <a:grpSpLocks/>
            </p:cNvGrpSpPr>
            <p:nvPr/>
          </p:nvGrpSpPr>
          <p:grpSpPr bwMode="auto">
            <a:xfrm>
              <a:off x="1300" y="1556"/>
              <a:ext cx="295" cy="448"/>
              <a:chOff x="1241" y="1556"/>
              <a:chExt cx="378" cy="448"/>
            </a:xfrm>
          </p:grpSpPr>
          <p:grpSp>
            <p:nvGrpSpPr>
              <p:cNvPr id="1822854" name="Group 134"/>
              <p:cNvGrpSpPr>
                <a:grpSpLocks/>
              </p:cNvGrpSpPr>
              <p:nvPr/>
            </p:nvGrpSpPr>
            <p:grpSpPr bwMode="auto">
              <a:xfrm>
                <a:off x="1241" y="1556"/>
                <a:ext cx="378" cy="448"/>
                <a:chOff x="1241" y="1556"/>
                <a:chExt cx="378" cy="448"/>
              </a:xfrm>
            </p:grpSpPr>
            <p:sp>
              <p:nvSpPr>
                <p:cNvPr id="1822855" name="AutoShape 135"/>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56" name="AutoShape 136"/>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857" name="Oval 137"/>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58" name="AutoShape 138"/>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859" name="Group 139"/>
            <p:cNvGrpSpPr>
              <a:grpSpLocks/>
            </p:cNvGrpSpPr>
            <p:nvPr/>
          </p:nvGrpSpPr>
          <p:grpSpPr bwMode="auto">
            <a:xfrm>
              <a:off x="1671" y="1613"/>
              <a:ext cx="249" cy="364"/>
              <a:chOff x="1623" y="1613"/>
              <a:chExt cx="284" cy="364"/>
            </a:xfrm>
          </p:grpSpPr>
          <p:sp>
            <p:nvSpPr>
              <p:cNvPr id="1822860" name="Freeform 140"/>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61" name="Rectangle 141"/>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62" name="Rectangle 142"/>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63" name="Rectangle 143"/>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864" name="Group 144"/>
              <p:cNvGrpSpPr>
                <a:grpSpLocks/>
              </p:cNvGrpSpPr>
              <p:nvPr/>
            </p:nvGrpSpPr>
            <p:grpSpPr bwMode="auto">
              <a:xfrm>
                <a:off x="1623" y="1613"/>
                <a:ext cx="194" cy="364"/>
                <a:chOff x="1623" y="1613"/>
                <a:chExt cx="194" cy="364"/>
              </a:xfrm>
            </p:grpSpPr>
            <p:sp>
              <p:nvSpPr>
                <p:cNvPr id="1822865" name="Oval 145"/>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66" name="Freeform 146"/>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2868" name="Group 148"/>
          <p:cNvGrpSpPr>
            <a:grpSpLocks/>
          </p:cNvGrpSpPr>
          <p:nvPr/>
        </p:nvGrpSpPr>
        <p:grpSpPr bwMode="auto">
          <a:xfrm>
            <a:off x="142875" y="685800"/>
            <a:ext cx="6991350" cy="3033713"/>
            <a:chOff x="87" y="615"/>
            <a:chExt cx="5206" cy="3459"/>
          </a:xfrm>
        </p:grpSpPr>
        <p:grpSp>
          <p:nvGrpSpPr>
            <p:cNvPr id="1822869" name="Group 149"/>
            <p:cNvGrpSpPr>
              <a:grpSpLocks/>
            </p:cNvGrpSpPr>
            <p:nvPr/>
          </p:nvGrpSpPr>
          <p:grpSpPr bwMode="auto">
            <a:xfrm>
              <a:off x="532" y="1620"/>
              <a:ext cx="329" cy="394"/>
              <a:chOff x="532" y="1620"/>
              <a:chExt cx="329" cy="394"/>
            </a:xfrm>
          </p:grpSpPr>
          <p:sp>
            <p:nvSpPr>
              <p:cNvPr id="1822870" name="Freeform 150"/>
              <p:cNvSpPr>
                <a:spLocks/>
              </p:cNvSpPr>
              <p:nvPr/>
            </p:nvSpPr>
            <p:spPr bwMode="auto">
              <a:xfrm>
                <a:off x="532" y="162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71" name="Rectangle 151"/>
              <p:cNvSpPr>
                <a:spLocks noChangeArrowheads="1"/>
              </p:cNvSpPr>
              <p:nvPr/>
            </p:nvSpPr>
            <p:spPr bwMode="auto">
              <a:xfrm>
                <a:off x="594" y="1671"/>
                <a:ext cx="232" cy="3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A</a:t>
                </a:r>
              </a:p>
            </p:txBody>
          </p:sp>
        </p:grpSp>
        <p:grpSp>
          <p:nvGrpSpPr>
            <p:cNvPr id="1822872" name="Group 152"/>
            <p:cNvGrpSpPr>
              <a:grpSpLocks/>
            </p:cNvGrpSpPr>
            <p:nvPr/>
          </p:nvGrpSpPr>
          <p:grpSpPr bwMode="auto">
            <a:xfrm>
              <a:off x="524" y="2128"/>
              <a:ext cx="329" cy="395"/>
              <a:chOff x="524" y="2140"/>
              <a:chExt cx="329" cy="395"/>
            </a:xfrm>
          </p:grpSpPr>
          <p:sp>
            <p:nvSpPr>
              <p:cNvPr id="1822873" name="Freeform 153"/>
              <p:cNvSpPr>
                <a:spLocks/>
              </p:cNvSpPr>
              <p:nvPr/>
            </p:nvSpPr>
            <p:spPr bwMode="auto">
              <a:xfrm>
                <a:off x="524" y="214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74" name="Rectangle 154"/>
              <p:cNvSpPr>
                <a:spLocks noChangeArrowheads="1"/>
              </p:cNvSpPr>
              <p:nvPr/>
            </p:nvSpPr>
            <p:spPr bwMode="auto">
              <a:xfrm>
                <a:off x="591" y="2191"/>
                <a:ext cx="219"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B</a:t>
                </a:r>
              </a:p>
            </p:txBody>
          </p:sp>
        </p:grpSp>
        <p:grpSp>
          <p:nvGrpSpPr>
            <p:cNvPr id="1822875" name="Group 155"/>
            <p:cNvGrpSpPr>
              <a:grpSpLocks/>
            </p:cNvGrpSpPr>
            <p:nvPr/>
          </p:nvGrpSpPr>
          <p:grpSpPr bwMode="auto">
            <a:xfrm>
              <a:off x="508" y="2604"/>
              <a:ext cx="329" cy="395"/>
              <a:chOff x="508" y="2604"/>
              <a:chExt cx="329" cy="395"/>
            </a:xfrm>
          </p:grpSpPr>
          <p:sp>
            <p:nvSpPr>
              <p:cNvPr id="1822876" name="Freeform 156"/>
              <p:cNvSpPr>
                <a:spLocks/>
              </p:cNvSpPr>
              <p:nvPr/>
            </p:nvSpPr>
            <p:spPr bwMode="auto">
              <a:xfrm>
                <a:off x="508" y="260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77" name="Rectangle 157"/>
              <p:cNvSpPr>
                <a:spLocks noChangeArrowheads="1"/>
              </p:cNvSpPr>
              <p:nvPr/>
            </p:nvSpPr>
            <p:spPr bwMode="auto">
              <a:xfrm>
                <a:off x="578" y="2655"/>
                <a:ext cx="21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C</a:t>
                </a:r>
              </a:p>
            </p:txBody>
          </p:sp>
        </p:grpSp>
        <p:grpSp>
          <p:nvGrpSpPr>
            <p:cNvPr id="1822878" name="Group 158"/>
            <p:cNvGrpSpPr>
              <a:grpSpLocks/>
            </p:cNvGrpSpPr>
            <p:nvPr/>
          </p:nvGrpSpPr>
          <p:grpSpPr bwMode="auto">
            <a:xfrm>
              <a:off x="500" y="3076"/>
              <a:ext cx="329" cy="395"/>
              <a:chOff x="500" y="3076"/>
              <a:chExt cx="329" cy="395"/>
            </a:xfrm>
          </p:grpSpPr>
          <p:sp>
            <p:nvSpPr>
              <p:cNvPr id="1822879" name="Freeform 159"/>
              <p:cNvSpPr>
                <a:spLocks/>
              </p:cNvSpPr>
              <p:nvPr/>
            </p:nvSpPr>
            <p:spPr bwMode="auto">
              <a:xfrm>
                <a:off x="500" y="307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80" name="Rectangle 160"/>
              <p:cNvSpPr>
                <a:spLocks noChangeArrowheads="1"/>
              </p:cNvSpPr>
              <p:nvPr/>
            </p:nvSpPr>
            <p:spPr bwMode="auto">
              <a:xfrm>
                <a:off x="562" y="3127"/>
                <a:ext cx="230"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D</a:t>
                </a:r>
              </a:p>
            </p:txBody>
          </p:sp>
        </p:grpSp>
        <p:sp>
          <p:nvSpPr>
            <p:cNvPr id="1822881" name="Rectangle 161"/>
            <p:cNvSpPr>
              <a:spLocks noChangeArrowheads="1"/>
            </p:cNvSpPr>
            <p:nvPr/>
          </p:nvSpPr>
          <p:spPr bwMode="auto">
            <a:xfrm>
              <a:off x="703" y="615"/>
              <a:ext cx="461"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6 PM</a:t>
              </a:r>
            </a:p>
          </p:txBody>
        </p:sp>
        <p:sp>
          <p:nvSpPr>
            <p:cNvPr id="1822882" name="Line 162"/>
            <p:cNvSpPr>
              <a:spLocks noChangeShapeType="1"/>
            </p:cNvSpPr>
            <p:nvPr/>
          </p:nvSpPr>
          <p:spPr bwMode="auto">
            <a:xfrm>
              <a:off x="932" y="984"/>
              <a:ext cx="39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83" name="Line 163"/>
            <p:cNvSpPr>
              <a:spLocks noChangeShapeType="1"/>
            </p:cNvSpPr>
            <p:nvPr/>
          </p:nvSpPr>
          <p:spPr bwMode="auto">
            <a:xfrm>
              <a:off x="928" y="900"/>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84" name="Rectangle 164"/>
            <p:cNvSpPr>
              <a:spLocks noChangeArrowheads="1"/>
            </p:cNvSpPr>
            <p:nvPr/>
          </p:nvSpPr>
          <p:spPr bwMode="auto">
            <a:xfrm>
              <a:off x="1480" y="622"/>
              <a:ext cx="215"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7</a:t>
              </a:r>
            </a:p>
          </p:txBody>
        </p:sp>
        <p:sp>
          <p:nvSpPr>
            <p:cNvPr id="1822885" name="Rectangle 165"/>
            <p:cNvSpPr>
              <a:spLocks noChangeArrowheads="1"/>
            </p:cNvSpPr>
            <p:nvPr/>
          </p:nvSpPr>
          <p:spPr bwMode="auto">
            <a:xfrm>
              <a:off x="2151" y="622"/>
              <a:ext cx="215"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8</a:t>
              </a:r>
            </a:p>
          </p:txBody>
        </p:sp>
        <p:sp>
          <p:nvSpPr>
            <p:cNvPr id="1822886" name="Rectangle 166"/>
            <p:cNvSpPr>
              <a:spLocks noChangeArrowheads="1"/>
            </p:cNvSpPr>
            <p:nvPr/>
          </p:nvSpPr>
          <p:spPr bwMode="auto">
            <a:xfrm>
              <a:off x="2790" y="622"/>
              <a:ext cx="21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9</a:t>
              </a:r>
            </a:p>
          </p:txBody>
        </p:sp>
        <p:sp>
          <p:nvSpPr>
            <p:cNvPr id="1822887" name="Rectangle 167"/>
            <p:cNvSpPr>
              <a:spLocks noChangeArrowheads="1"/>
            </p:cNvSpPr>
            <p:nvPr/>
          </p:nvSpPr>
          <p:spPr bwMode="auto">
            <a:xfrm>
              <a:off x="3383" y="631"/>
              <a:ext cx="295"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10</a:t>
              </a:r>
            </a:p>
          </p:txBody>
        </p:sp>
        <p:sp>
          <p:nvSpPr>
            <p:cNvPr id="1822888" name="Rectangle 168"/>
            <p:cNvSpPr>
              <a:spLocks noChangeArrowheads="1"/>
            </p:cNvSpPr>
            <p:nvPr/>
          </p:nvSpPr>
          <p:spPr bwMode="auto">
            <a:xfrm>
              <a:off x="4071" y="622"/>
              <a:ext cx="295"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Comic Sans MS" pitchFamily="66" charset="0"/>
                </a:rPr>
                <a:t>11</a:t>
              </a:r>
            </a:p>
          </p:txBody>
        </p:sp>
        <p:sp>
          <p:nvSpPr>
            <p:cNvPr id="1822889" name="Rectangle 169"/>
            <p:cNvSpPr>
              <a:spLocks noChangeArrowheads="1"/>
            </p:cNvSpPr>
            <p:nvPr/>
          </p:nvSpPr>
          <p:spPr bwMode="auto">
            <a:xfrm>
              <a:off x="4611" y="615"/>
              <a:ext cx="682"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Midnight</a:t>
              </a:r>
            </a:p>
          </p:txBody>
        </p:sp>
        <p:sp>
          <p:nvSpPr>
            <p:cNvPr id="1822890" name="Rectangle 170"/>
            <p:cNvSpPr>
              <a:spLocks noChangeArrowheads="1"/>
            </p:cNvSpPr>
            <p:nvPr/>
          </p:nvSpPr>
          <p:spPr bwMode="auto">
            <a:xfrm>
              <a:off x="87" y="1547"/>
              <a:ext cx="240" cy="2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i="1">
                  <a:solidFill>
                    <a:schemeClr val="tx1"/>
                  </a:solidFill>
                  <a:latin typeface="Comic Sans MS" pitchFamily="66" charset="0"/>
                </a:rPr>
                <a:t>T</a:t>
              </a:r>
            </a:p>
            <a:p>
              <a:r>
                <a:rPr lang="en-US" sz="1400" i="1">
                  <a:solidFill>
                    <a:schemeClr val="tx1"/>
                  </a:solidFill>
                  <a:latin typeface="Comic Sans MS" pitchFamily="66" charset="0"/>
                </a:rPr>
                <a:t>a</a:t>
              </a:r>
            </a:p>
            <a:p>
              <a:r>
                <a:rPr lang="en-US" sz="1400" i="1">
                  <a:solidFill>
                    <a:schemeClr val="tx1"/>
                  </a:solidFill>
                  <a:latin typeface="Comic Sans MS" pitchFamily="66" charset="0"/>
                </a:rPr>
                <a:t>s</a:t>
              </a:r>
            </a:p>
            <a:p>
              <a:r>
                <a:rPr lang="en-US" sz="1400" i="1">
                  <a:solidFill>
                    <a:schemeClr val="tx1"/>
                  </a:solidFill>
                  <a:latin typeface="Comic Sans MS" pitchFamily="66" charset="0"/>
                </a:rPr>
                <a:t>k</a:t>
              </a:r>
            </a:p>
            <a:p>
              <a:endParaRPr lang="en-US" sz="1400" i="1">
                <a:solidFill>
                  <a:schemeClr val="tx1"/>
                </a:solidFill>
                <a:latin typeface="Comic Sans MS" pitchFamily="66" charset="0"/>
              </a:endParaRPr>
            </a:p>
            <a:p>
              <a:r>
                <a:rPr lang="en-US" sz="1400" i="1">
                  <a:solidFill>
                    <a:schemeClr val="tx1"/>
                  </a:solidFill>
                  <a:latin typeface="Comic Sans MS" pitchFamily="66" charset="0"/>
                </a:rPr>
                <a:t>O</a:t>
              </a:r>
            </a:p>
            <a:p>
              <a:r>
                <a:rPr lang="en-US" sz="1400" i="1">
                  <a:solidFill>
                    <a:schemeClr val="tx1"/>
                  </a:solidFill>
                  <a:latin typeface="Comic Sans MS" pitchFamily="66" charset="0"/>
                </a:rPr>
                <a:t>r</a:t>
              </a:r>
            </a:p>
            <a:p>
              <a:r>
                <a:rPr lang="en-US" sz="1400" i="1">
                  <a:solidFill>
                    <a:schemeClr val="tx1"/>
                  </a:solidFill>
                  <a:latin typeface="Comic Sans MS" pitchFamily="66" charset="0"/>
                </a:rPr>
                <a:t>d</a:t>
              </a:r>
            </a:p>
            <a:p>
              <a:r>
                <a:rPr lang="en-US" sz="1400" i="1">
                  <a:solidFill>
                    <a:schemeClr val="tx1"/>
                  </a:solidFill>
                  <a:latin typeface="Comic Sans MS" pitchFamily="66" charset="0"/>
                </a:rPr>
                <a:t>e</a:t>
              </a:r>
            </a:p>
            <a:p>
              <a:r>
                <a:rPr lang="en-US" sz="1400" i="1">
                  <a:solidFill>
                    <a:schemeClr val="tx1"/>
                  </a:solidFill>
                  <a:latin typeface="Comic Sans MS" pitchFamily="66" charset="0"/>
                </a:rPr>
                <a:t>r</a:t>
              </a:r>
            </a:p>
          </p:txBody>
        </p:sp>
        <p:sp>
          <p:nvSpPr>
            <p:cNvPr id="1822891" name="Line 171"/>
            <p:cNvSpPr>
              <a:spLocks noChangeShapeType="1"/>
            </p:cNvSpPr>
            <p:nvPr/>
          </p:nvSpPr>
          <p:spPr bwMode="auto">
            <a:xfrm>
              <a:off x="400" y="1452"/>
              <a:ext cx="0" cy="1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92" name="Rectangle 172"/>
            <p:cNvSpPr>
              <a:spLocks noChangeArrowheads="1"/>
            </p:cNvSpPr>
            <p:nvPr/>
          </p:nvSpPr>
          <p:spPr bwMode="auto">
            <a:xfrm>
              <a:off x="2599" y="961"/>
              <a:ext cx="43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i="1">
                  <a:solidFill>
                    <a:schemeClr val="tx1"/>
                  </a:solidFill>
                  <a:latin typeface="Comic Sans MS" pitchFamily="66" charset="0"/>
                </a:rPr>
                <a:t>Time</a:t>
              </a:r>
            </a:p>
          </p:txBody>
        </p:sp>
        <p:grpSp>
          <p:nvGrpSpPr>
            <p:cNvPr id="1822893" name="Group 173"/>
            <p:cNvGrpSpPr>
              <a:grpSpLocks/>
            </p:cNvGrpSpPr>
            <p:nvPr/>
          </p:nvGrpSpPr>
          <p:grpSpPr bwMode="auto">
            <a:xfrm>
              <a:off x="947" y="1248"/>
              <a:ext cx="1018" cy="408"/>
              <a:chOff x="947" y="1248"/>
              <a:chExt cx="1018" cy="408"/>
            </a:xfrm>
          </p:grpSpPr>
          <p:sp>
            <p:nvSpPr>
              <p:cNvPr id="1822894" name="Rectangle 174"/>
              <p:cNvSpPr>
                <a:spLocks noChangeArrowheads="1"/>
              </p:cNvSpPr>
              <p:nvPr/>
            </p:nvSpPr>
            <p:spPr bwMode="auto">
              <a:xfrm>
                <a:off x="947" y="1312"/>
                <a:ext cx="29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895" name="Line 175"/>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96" name="Line 176"/>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97" name="Line 177"/>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98" name="Rectangle 178"/>
              <p:cNvSpPr>
                <a:spLocks noChangeArrowheads="1"/>
              </p:cNvSpPr>
              <p:nvPr/>
            </p:nvSpPr>
            <p:spPr bwMode="auto">
              <a:xfrm>
                <a:off x="1295" y="1312"/>
                <a:ext cx="295"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899" name="Rectangle 179"/>
              <p:cNvSpPr>
                <a:spLocks noChangeArrowheads="1"/>
              </p:cNvSpPr>
              <p:nvPr/>
            </p:nvSpPr>
            <p:spPr bwMode="auto">
              <a:xfrm>
                <a:off x="1642" y="1312"/>
                <a:ext cx="29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00" name="Line 180"/>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01" name="Line 181"/>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02" name="Line 182"/>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03" name="Group 183"/>
            <p:cNvGrpSpPr>
              <a:grpSpLocks/>
            </p:cNvGrpSpPr>
            <p:nvPr/>
          </p:nvGrpSpPr>
          <p:grpSpPr bwMode="auto">
            <a:xfrm>
              <a:off x="1982" y="1248"/>
              <a:ext cx="1018" cy="408"/>
              <a:chOff x="947" y="1248"/>
              <a:chExt cx="1018" cy="408"/>
            </a:xfrm>
          </p:grpSpPr>
          <p:sp>
            <p:nvSpPr>
              <p:cNvPr id="1822904" name="Rectangle 184"/>
              <p:cNvSpPr>
                <a:spLocks noChangeArrowheads="1"/>
              </p:cNvSpPr>
              <p:nvPr/>
            </p:nvSpPr>
            <p:spPr bwMode="auto">
              <a:xfrm>
                <a:off x="947" y="1312"/>
                <a:ext cx="29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05" name="Line 185"/>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06" name="Line 186"/>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07" name="Line 187"/>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08" name="Rectangle 188"/>
              <p:cNvSpPr>
                <a:spLocks noChangeArrowheads="1"/>
              </p:cNvSpPr>
              <p:nvPr/>
            </p:nvSpPr>
            <p:spPr bwMode="auto">
              <a:xfrm>
                <a:off x="1296" y="1312"/>
                <a:ext cx="295"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09" name="Rectangle 189"/>
              <p:cNvSpPr>
                <a:spLocks noChangeArrowheads="1"/>
              </p:cNvSpPr>
              <p:nvPr/>
            </p:nvSpPr>
            <p:spPr bwMode="auto">
              <a:xfrm>
                <a:off x="1643" y="1312"/>
                <a:ext cx="29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10" name="Line 190"/>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11" name="Line 191"/>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12" name="Line 192"/>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13" name="Group 193"/>
            <p:cNvGrpSpPr>
              <a:grpSpLocks/>
            </p:cNvGrpSpPr>
            <p:nvPr/>
          </p:nvGrpSpPr>
          <p:grpSpPr bwMode="auto">
            <a:xfrm>
              <a:off x="3017" y="1248"/>
              <a:ext cx="1017" cy="408"/>
              <a:chOff x="948" y="1248"/>
              <a:chExt cx="1017" cy="408"/>
            </a:xfrm>
          </p:grpSpPr>
          <p:sp>
            <p:nvSpPr>
              <p:cNvPr id="1822914" name="Rectangle 194"/>
              <p:cNvSpPr>
                <a:spLocks noChangeArrowheads="1"/>
              </p:cNvSpPr>
              <p:nvPr/>
            </p:nvSpPr>
            <p:spPr bwMode="auto">
              <a:xfrm>
                <a:off x="948" y="1312"/>
                <a:ext cx="29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15" name="Line 195"/>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16" name="Line 196"/>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17" name="Line 197"/>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18" name="Rectangle 198"/>
              <p:cNvSpPr>
                <a:spLocks noChangeArrowheads="1"/>
              </p:cNvSpPr>
              <p:nvPr/>
            </p:nvSpPr>
            <p:spPr bwMode="auto">
              <a:xfrm>
                <a:off x="1296" y="1312"/>
                <a:ext cx="295"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19" name="Rectangle 199"/>
              <p:cNvSpPr>
                <a:spLocks noChangeArrowheads="1"/>
              </p:cNvSpPr>
              <p:nvPr/>
            </p:nvSpPr>
            <p:spPr bwMode="auto">
              <a:xfrm>
                <a:off x="1643" y="1312"/>
                <a:ext cx="29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20" name="Line 200"/>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21" name="Line 201"/>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22" name="Line 202"/>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23" name="Group 203"/>
            <p:cNvGrpSpPr>
              <a:grpSpLocks/>
            </p:cNvGrpSpPr>
            <p:nvPr/>
          </p:nvGrpSpPr>
          <p:grpSpPr bwMode="auto">
            <a:xfrm>
              <a:off x="4053" y="1248"/>
              <a:ext cx="1018" cy="408"/>
              <a:chOff x="947" y="1248"/>
              <a:chExt cx="1018" cy="408"/>
            </a:xfrm>
          </p:grpSpPr>
          <p:sp>
            <p:nvSpPr>
              <p:cNvPr id="1822924" name="Rectangle 204"/>
              <p:cNvSpPr>
                <a:spLocks noChangeArrowheads="1"/>
              </p:cNvSpPr>
              <p:nvPr/>
            </p:nvSpPr>
            <p:spPr bwMode="auto">
              <a:xfrm>
                <a:off x="947" y="1312"/>
                <a:ext cx="29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25" name="Line 205"/>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26" name="Line 206"/>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27" name="Line 207"/>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28" name="Rectangle 208"/>
              <p:cNvSpPr>
                <a:spLocks noChangeArrowheads="1"/>
              </p:cNvSpPr>
              <p:nvPr/>
            </p:nvSpPr>
            <p:spPr bwMode="auto">
              <a:xfrm>
                <a:off x="1296" y="1312"/>
                <a:ext cx="295"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29" name="Rectangle 209"/>
              <p:cNvSpPr>
                <a:spLocks noChangeArrowheads="1"/>
              </p:cNvSpPr>
              <p:nvPr/>
            </p:nvSpPr>
            <p:spPr bwMode="auto">
              <a:xfrm>
                <a:off x="1643" y="1312"/>
                <a:ext cx="296" cy="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chemeClr val="tx1"/>
                    </a:solidFill>
                    <a:latin typeface="Comic Sans MS" pitchFamily="66" charset="0"/>
                  </a:rPr>
                  <a:t>30</a:t>
                </a:r>
              </a:p>
            </p:txBody>
          </p:sp>
          <p:sp>
            <p:nvSpPr>
              <p:cNvPr id="1822930" name="Line 210"/>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31" name="Line 211"/>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32" name="Line 212"/>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33" name="Group 213"/>
            <p:cNvGrpSpPr>
              <a:grpSpLocks/>
            </p:cNvGrpSpPr>
            <p:nvPr/>
          </p:nvGrpSpPr>
          <p:grpSpPr bwMode="auto">
            <a:xfrm>
              <a:off x="3004" y="2528"/>
              <a:ext cx="1028" cy="448"/>
              <a:chOff x="940" y="1556"/>
              <a:chExt cx="980" cy="448"/>
            </a:xfrm>
          </p:grpSpPr>
          <p:grpSp>
            <p:nvGrpSpPr>
              <p:cNvPr id="1822934" name="Group 214"/>
              <p:cNvGrpSpPr>
                <a:grpSpLocks/>
              </p:cNvGrpSpPr>
              <p:nvPr/>
            </p:nvGrpSpPr>
            <p:grpSpPr bwMode="auto">
              <a:xfrm>
                <a:off x="940" y="1556"/>
                <a:ext cx="305" cy="448"/>
                <a:chOff x="940" y="1556"/>
                <a:chExt cx="305" cy="448"/>
              </a:xfrm>
            </p:grpSpPr>
            <p:grpSp>
              <p:nvGrpSpPr>
                <p:cNvPr id="1822935" name="Group 215"/>
                <p:cNvGrpSpPr>
                  <a:grpSpLocks/>
                </p:cNvGrpSpPr>
                <p:nvPr/>
              </p:nvGrpSpPr>
              <p:grpSpPr bwMode="auto">
                <a:xfrm>
                  <a:off x="940" y="1556"/>
                  <a:ext cx="305" cy="448"/>
                  <a:chOff x="940" y="1556"/>
                  <a:chExt cx="305" cy="448"/>
                </a:xfrm>
              </p:grpSpPr>
              <p:sp>
                <p:nvSpPr>
                  <p:cNvPr id="1822936" name="AutoShape 216"/>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37" name="AutoShape 217"/>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938" name="AutoShape 218"/>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39" name="Group 219"/>
              <p:cNvGrpSpPr>
                <a:grpSpLocks/>
              </p:cNvGrpSpPr>
              <p:nvPr/>
            </p:nvGrpSpPr>
            <p:grpSpPr bwMode="auto">
              <a:xfrm>
                <a:off x="1300" y="1556"/>
                <a:ext cx="295" cy="448"/>
                <a:chOff x="1241" y="1556"/>
                <a:chExt cx="378" cy="448"/>
              </a:xfrm>
            </p:grpSpPr>
            <p:grpSp>
              <p:nvGrpSpPr>
                <p:cNvPr id="1822940" name="Group 220"/>
                <p:cNvGrpSpPr>
                  <a:grpSpLocks/>
                </p:cNvGrpSpPr>
                <p:nvPr/>
              </p:nvGrpSpPr>
              <p:grpSpPr bwMode="auto">
                <a:xfrm>
                  <a:off x="1241" y="1556"/>
                  <a:ext cx="378" cy="448"/>
                  <a:chOff x="1241" y="1556"/>
                  <a:chExt cx="378" cy="448"/>
                </a:xfrm>
              </p:grpSpPr>
              <p:sp>
                <p:nvSpPr>
                  <p:cNvPr id="1822941" name="AutoShape 221"/>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42" name="AutoShape 222"/>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943" name="Oval 223"/>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44" name="AutoShape 224"/>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45" name="Group 225"/>
              <p:cNvGrpSpPr>
                <a:grpSpLocks/>
              </p:cNvGrpSpPr>
              <p:nvPr/>
            </p:nvGrpSpPr>
            <p:grpSpPr bwMode="auto">
              <a:xfrm>
                <a:off x="1671" y="1613"/>
                <a:ext cx="249" cy="364"/>
                <a:chOff x="1623" y="1613"/>
                <a:chExt cx="284" cy="364"/>
              </a:xfrm>
            </p:grpSpPr>
            <p:sp>
              <p:nvSpPr>
                <p:cNvPr id="1822946" name="Freeform 226"/>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47" name="Rectangle 227"/>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48" name="Rectangle 228"/>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49" name="Rectangle 229"/>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950" name="Group 230"/>
                <p:cNvGrpSpPr>
                  <a:grpSpLocks/>
                </p:cNvGrpSpPr>
                <p:nvPr/>
              </p:nvGrpSpPr>
              <p:grpSpPr bwMode="auto">
                <a:xfrm>
                  <a:off x="1623" y="1613"/>
                  <a:ext cx="194" cy="364"/>
                  <a:chOff x="1623" y="1613"/>
                  <a:chExt cx="194" cy="364"/>
                </a:xfrm>
              </p:grpSpPr>
              <p:sp>
                <p:nvSpPr>
                  <p:cNvPr id="1822951" name="Oval 231"/>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52" name="Freeform 232"/>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2953" name="Group 233"/>
            <p:cNvGrpSpPr>
              <a:grpSpLocks/>
            </p:cNvGrpSpPr>
            <p:nvPr/>
          </p:nvGrpSpPr>
          <p:grpSpPr bwMode="auto">
            <a:xfrm>
              <a:off x="1968" y="2104"/>
              <a:ext cx="1028" cy="448"/>
              <a:chOff x="940" y="1556"/>
              <a:chExt cx="980" cy="448"/>
            </a:xfrm>
          </p:grpSpPr>
          <p:grpSp>
            <p:nvGrpSpPr>
              <p:cNvPr id="1822954" name="Group 234"/>
              <p:cNvGrpSpPr>
                <a:grpSpLocks/>
              </p:cNvGrpSpPr>
              <p:nvPr/>
            </p:nvGrpSpPr>
            <p:grpSpPr bwMode="auto">
              <a:xfrm>
                <a:off x="940" y="1556"/>
                <a:ext cx="305" cy="448"/>
                <a:chOff x="940" y="1556"/>
                <a:chExt cx="305" cy="448"/>
              </a:xfrm>
            </p:grpSpPr>
            <p:grpSp>
              <p:nvGrpSpPr>
                <p:cNvPr id="1822955" name="Group 235"/>
                <p:cNvGrpSpPr>
                  <a:grpSpLocks/>
                </p:cNvGrpSpPr>
                <p:nvPr/>
              </p:nvGrpSpPr>
              <p:grpSpPr bwMode="auto">
                <a:xfrm>
                  <a:off x="940" y="1556"/>
                  <a:ext cx="305" cy="448"/>
                  <a:chOff x="940" y="1556"/>
                  <a:chExt cx="305" cy="448"/>
                </a:xfrm>
              </p:grpSpPr>
              <p:sp>
                <p:nvSpPr>
                  <p:cNvPr id="1822956" name="AutoShape 236"/>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57" name="AutoShape 237"/>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958" name="AutoShape 238"/>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59" name="Group 239"/>
              <p:cNvGrpSpPr>
                <a:grpSpLocks/>
              </p:cNvGrpSpPr>
              <p:nvPr/>
            </p:nvGrpSpPr>
            <p:grpSpPr bwMode="auto">
              <a:xfrm>
                <a:off x="1300" y="1556"/>
                <a:ext cx="295" cy="448"/>
                <a:chOff x="1241" y="1556"/>
                <a:chExt cx="378" cy="448"/>
              </a:xfrm>
            </p:grpSpPr>
            <p:grpSp>
              <p:nvGrpSpPr>
                <p:cNvPr id="1822960" name="Group 240"/>
                <p:cNvGrpSpPr>
                  <a:grpSpLocks/>
                </p:cNvGrpSpPr>
                <p:nvPr/>
              </p:nvGrpSpPr>
              <p:grpSpPr bwMode="auto">
                <a:xfrm>
                  <a:off x="1241" y="1556"/>
                  <a:ext cx="378" cy="448"/>
                  <a:chOff x="1241" y="1556"/>
                  <a:chExt cx="378" cy="448"/>
                </a:xfrm>
              </p:grpSpPr>
              <p:sp>
                <p:nvSpPr>
                  <p:cNvPr id="1822961" name="AutoShape 241"/>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62" name="AutoShape 242"/>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963" name="Oval 243"/>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64" name="AutoShape 244"/>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65" name="Group 245"/>
              <p:cNvGrpSpPr>
                <a:grpSpLocks/>
              </p:cNvGrpSpPr>
              <p:nvPr/>
            </p:nvGrpSpPr>
            <p:grpSpPr bwMode="auto">
              <a:xfrm>
                <a:off x="1671" y="1613"/>
                <a:ext cx="249" cy="364"/>
                <a:chOff x="1623" y="1613"/>
                <a:chExt cx="284" cy="364"/>
              </a:xfrm>
            </p:grpSpPr>
            <p:sp>
              <p:nvSpPr>
                <p:cNvPr id="1822966" name="Freeform 246"/>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67" name="Rectangle 247"/>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68" name="Rectangle 248"/>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69" name="Rectangle 249"/>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970" name="Group 250"/>
                <p:cNvGrpSpPr>
                  <a:grpSpLocks/>
                </p:cNvGrpSpPr>
                <p:nvPr/>
              </p:nvGrpSpPr>
              <p:grpSpPr bwMode="auto">
                <a:xfrm>
                  <a:off x="1623" y="1613"/>
                  <a:ext cx="194" cy="364"/>
                  <a:chOff x="1623" y="1613"/>
                  <a:chExt cx="194" cy="364"/>
                </a:xfrm>
              </p:grpSpPr>
              <p:sp>
                <p:nvSpPr>
                  <p:cNvPr id="1822971" name="Oval 251"/>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72" name="Freeform 252"/>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2973" name="Group 253"/>
            <p:cNvGrpSpPr>
              <a:grpSpLocks/>
            </p:cNvGrpSpPr>
            <p:nvPr/>
          </p:nvGrpSpPr>
          <p:grpSpPr bwMode="auto">
            <a:xfrm>
              <a:off x="924" y="1592"/>
              <a:ext cx="1028" cy="448"/>
              <a:chOff x="940" y="1556"/>
              <a:chExt cx="980" cy="448"/>
            </a:xfrm>
          </p:grpSpPr>
          <p:grpSp>
            <p:nvGrpSpPr>
              <p:cNvPr id="1822974" name="Group 254"/>
              <p:cNvGrpSpPr>
                <a:grpSpLocks/>
              </p:cNvGrpSpPr>
              <p:nvPr/>
            </p:nvGrpSpPr>
            <p:grpSpPr bwMode="auto">
              <a:xfrm>
                <a:off x="940" y="1556"/>
                <a:ext cx="305" cy="448"/>
                <a:chOff x="940" y="1556"/>
                <a:chExt cx="305" cy="448"/>
              </a:xfrm>
            </p:grpSpPr>
            <p:grpSp>
              <p:nvGrpSpPr>
                <p:cNvPr id="1822975" name="Group 255"/>
                <p:cNvGrpSpPr>
                  <a:grpSpLocks/>
                </p:cNvGrpSpPr>
                <p:nvPr/>
              </p:nvGrpSpPr>
              <p:grpSpPr bwMode="auto">
                <a:xfrm>
                  <a:off x="940" y="1556"/>
                  <a:ext cx="305" cy="448"/>
                  <a:chOff x="940" y="1556"/>
                  <a:chExt cx="305" cy="448"/>
                </a:xfrm>
              </p:grpSpPr>
              <p:sp>
                <p:nvSpPr>
                  <p:cNvPr id="1822976" name="AutoShape 256"/>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77" name="AutoShape 257"/>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978" name="AutoShape 258"/>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79" name="Group 259"/>
              <p:cNvGrpSpPr>
                <a:grpSpLocks/>
              </p:cNvGrpSpPr>
              <p:nvPr/>
            </p:nvGrpSpPr>
            <p:grpSpPr bwMode="auto">
              <a:xfrm>
                <a:off x="1300" y="1556"/>
                <a:ext cx="295" cy="448"/>
                <a:chOff x="1241" y="1556"/>
                <a:chExt cx="378" cy="448"/>
              </a:xfrm>
            </p:grpSpPr>
            <p:grpSp>
              <p:nvGrpSpPr>
                <p:cNvPr id="1822980" name="Group 260"/>
                <p:cNvGrpSpPr>
                  <a:grpSpLocks/>
                </p:cNvGrpSpPr>
                <p:nvPr/>
              </p:nvGrpSpPr>
              <p:grpSpPr bwMode="auto">
                <a:xfrm>
                  <a:off x="1241" y="1556"/>
                  <a:ext cx="378" cy="448"/>
                  <a:chOff x="1241" y="1556"/>
                  <a:chExt cx="378" cy="448"/>
                </a:xfrm>
              </p:grpSpPr>
              <p:sp>
                <p:nvSpPr>
                  <p:cNvPr id="1822981" name="AutoShape 261"/>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82" name="AutoShape 262"/>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983" name="Oval 263"/>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84" name="AutoShape 264"/>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85" name="Group 265"/>
              <p:cNvGrpSpPr>
                <a:grpSpLocks/>
              </p:cNvGrpSpPr>
              <p:nvPr/>
            </p:nvGrpSpPr>
            <p:grpSpPr bwMode="auto">
              <a:xfrm>
                <a:off x="1671" y="1613"/>
                <a:ext cx="249" cy="364"/>
                <a:chOff x="1623" y="1613"/>
                <a:chExt cx="284" cy="364"/>
              </a:xfrm>
            </p:grpSpPr>
            <p:sp>
              <p:nvSpPr>
                <p:cNvPr id="1822986" name="Freeform 266"/>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87" name="Rectangle 267"/>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88" name="Rectangle 268"/>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89" name="Rectangle 269"/>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990" name="Group 270"/>
                <p:cNvGrpSpPr>
                  <a:grpSpLocks/>
                </p:cNvGrpSpPr>
                <p:nvPr/>
              </p:nvGrpSpPr>
              <p:grpSpPr bwMode="auto">
                <a:xfrm>
                  <a:off x="1623" y="1613"/>
                  <a:ext cx="194" cy="364"/>
                  <a:chOff x="1623" y="1613"/>
                  <a:chExt cx="194" cy="364"/>
                </a:xfrm>
              </p:grpSpPr>
              <p:sp>
                <p:nvSpPr>
                  <p:cNvPr id="1822991" name="Oval 271"/>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92" name="Freeform 272"/>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2993" name="Group 273"/>
            <p:cNvGrpSpPr>
              <a:grpSpLocks/>
            </p:cNvGrpSpPr>
            <p:nvPr/>
          </p:nvGrpSpPr>
          <p:grpSpPr bwMode="auto">
            <a:xfrm>
              <a:off x="4032" y="3028"/>
              <a:ext cx="1028" cy="448"/>
              <a:chOff x="940" y="1556"/>
              <a:chExt cx="980" cy="448"/>
            </a:xfrm>
          </p:grpSpPr>
          <p:grpSp>
            <p:nvGrpSpPr>
              <p:cNvPr id="1822994" name="Group 274"/>
              <p:cNvGrpSpPr>
                <a:grpSpLocks/>
              </p:cNvGrpSpPr>
              <p:nvPr/>
            </p:nvGrpSpPr>
            <p:grpSpPr bwMode="auto">
              <a:xfrm>
                <a:off x="940" y="1556"/>
                <a:ext cx="305" cy="448"/>
                <a:chOff x="940" y="1556"/>
                <a:chExt cx="305" cy="448"/>
              </a:xfrm>
            </p:grpSpPr>
            <p:grpSp>
              <p:nvGrpSpPr>
                <p:cNvPr id="1822995" name="Group 275"/>
                <p:cNvGrpSpPr>
                  <a:grpSpLocks/>
                </p:cNvGrpSpPr>
                <p:nvPr/>
              </p:nvGrpSpPr>
              <p:grpSpPr bwMode="auto">
                <a:xfrm>
                  <a:off x="940" y="1556"/>
                  <a:ext cx="305" cy="448"/>
                  <a:chOff x="940" y="1556"/>
                  <a:chExt cx="305" cy="448"/>
                </a:xfrm>
              </p:grpSpPr>
              <p:sp>
                <p:nvSpPr>
                  <p:cNvPr id="1822996" name="AutoShape 276"/>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997" name="AutoShape 277"/>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998" name="AutoShape 278"/>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999" name="Group 279"/>
              <p:cNvGrpSpPr>
                <a:grpSpLocks/>
              </p:cNvGrpSpPr>
              <p:nvPr/>
            </p:nvGrpSpPr>
            <p:grpSpPr bwMode="auto">
              <a:xfrm>
                <a:off x="1300" y="1556"/>
                <a:ext cx="295" cy="448"/>
                <a:chOff x="1241" y="1556"/>
                <a:chExt cx="378" cy="448"/>
              </a:xfrm>
            </p:grpSpPr>
            <p:grpSp>
              <p:nvGrpSpPr>
                <p:cNvPr id="1823000" name="Group 280"/>
                <p:cNvGrpSpPr>
                  <a:grpSpLocks/>
                </p:cNvGrpSpPr>
                <p:nvPr/>
              </p:nvGrpSpPr>
              <p:grpSpPr bwMode="auto">
                <a:xfrm>
                  <a:off x="1241" y="1556"/>
                  <a:ext cx="378" cy="448"/>
                  <a:chOff x="1241" y="1556"/>
                  <a:chExt cx="378" cy="448"/>
                </a:xfrm>
              </p:grpSpPr>
              <p:sp>
                <p:nvSpPr>
                  <p:cNvPr id="1823001" name="AutoShape 281"/>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02" name="AutoShape 282"/>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3003" name="Oval 283"/>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04" name="AutoShape 284"/>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3005" name="Group 285"/>
              <p:cNvGrpSpPr>
                <a:grpSpLocks/>
              </p:cNvGrpSpPr>
              <p:nvPr/>
            </p:nvGrpSpPr>
            <p:grpSpPr bwMode="auto">
              <a:xfrm>
                <a:off x="1671" y="1613"/>
                <a:ext cx="249" cy="364"/>
                <a:chOff x="1623" y="1613"/>
                <a:chExt cx="284" cy="364"/>
              </a:xfrm>
            </p:grpSpPr>
            <p:sp>
              <p:nvSpPr>
                <p:cNvPr id="1823006" name="Freeform 286"/>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07" name="Rectangle 287"/>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08" name="Rectangle 288"/>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09" name="Rectangle 289"/>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3010" name="Group 290"/>
                <p:cNvGrpSpPr>
                  <a:grpSpLocks/>
                </p:cNvGrpSpPr>
                <p:nvPr/>
              </p:nvGrpSpPr>
              <p:grpSpPr bwMode="auto">
                <a:xfrm>
                  <a:off x="1623" y="1613"/>
                  <a:ext cx="194" cy="364"/>
                  <a:chOff x="1623" y="1613"/>
                  <a:chExt cx="194" cy="364"/>
                </a:xfrm>
              </p:grpSpPr>
              <p:sp>
                <p:nvSpPr>
                  <p:cNvPr id="1823011" name="Oval 291"/>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12" name="Freeform 292"/>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1823013" name="Text Box 293"/>
          <p:cNvSpPr txBox="1">
            <a:spLocks noChangeArrowheads="1"/>
          </p:cNvSpPr>
          <p:nvPr/>
        </p:nvSpPr>
        <p:spPr bwMode="auto">
          <a:xfrm>
            <a:off x="5105400" y="4403725"/>
            <a:ext cx="3733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2000" b="1" u="sng" dirty="0"/>
              <a:t>Ideal Pipelining:</a:t>
            </a:r>
          </a:p>
          <a:p>
            <a:pPr algn="l">
              <a:buFontTx/>
              <a:buChar char="•"/>
            </a:pPr>
            <a:r>
              <a:rPr lang="en-US" sz="2000" dirty="0"/>
              <a:t> 3-loads in parallel</a:t>
            </a:r>
          </a:p>
          <a:p>
            <a:pPr algn="l">
              <a:buFontTx/>
              <a:buChar char="•"/>
            </a:pPr>
            <a:r>
              <a:rPr lang="en-US" sz="2000" dirty="0"/>
              <a:t> No additional resources</a:t>
            </a:r>
          </a:p>
          <a:p>
            <a:pPr algn="l">
              <a:buFontTx/>
              <a:buChar char="•"/>
            </a:pPr>
            <a:r>
              <a:rPr lang="en-US" sz="2000" dirty="0">
                <a:solidFill>
                  <a:srgbClr val="C00000"/>
                </a:solidFill>
              </a:rPr>
              <a:t> Throughput increased by 3</a:t>
            </a:r>
          </a:p>
          <a:p>
            <a:pPr algn="l">
              <a:buFontTx/>
              <a:buChar char="•"/>
            </a:pPr>
            <a:r>
              <a:rPr lang="en-US" sz="2000" dirty="0">
                <a:solidFill>
                  <a:srgbClr val="C00000"/>
                </a:solidFill>
              </a:rPr>
              <a:t> Latency per load is the same</a:t>
            </a:r>
          </a:p>
        </p:txBody>
      </p:sp>
      <p:sp>
        <p:nvSpPr>
          <p:cNvPr id="1823014" name="Line 294"/>
          <p:cNvSpPr>
            <a:spLocks noChangeShapeType="1"/>
          </p:cNvSpPr>
          <p:nvPr/>
        </p:nvSpPr>
        <p:spPr bwMode="auto">
          <a:xfrm>
            <a:off x="1822450" y="3797300"/>
            <a:ext cx="392113"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15" name="Line 295"/>
          <p:cNvSpPr>
            <a:spLocks noChangeShapeType="1"/>
          </p:cNvSpPr>
          <p:nvPr/>
        </p:nvSpPr>
        <p:spPr bwMode="auto">
          <a:xfrm>
            <a:off x="2286000" y="3797300"/>
            <a:ext cx="392113"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17" name="Line 297"/>
          <p:cNvSpPr>
            <a:spLocks noChangeShapeType="1"/>
          </p:cNvSpPr>
          <p:nvPr/>
        </p:nvSpPr>
        <p:spPr bwMode="auto">
          <a:xfrm>
            <a:off x="2286000" y="3873500"/>
            <a:ext cx="390525"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18" name="Line 298"/>
          <p:cNvSpPr>
            <a:spLocks noChangeShapeType="1"/>
          </p:cNvSpPr>
          <p:nvPr/>
        </p:nvSpPr>
        <p:spPr bwMode="auto">
          <a:xfrm>
            <a:off x="2754313" y="3873500"/>
            <a:ext cx="390525"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19" name="Line 299"/>
          <p:cNvSpPr>
            <a:spLocks noChangeShapeType="1"/>
          </p:cNvSpPr>
          <p:nvPr/>
        </p:nvSpPr>
        <p:spPr bwMode="auto">
          <a:xfrm>
            <a:off x="2752725" y="3948113"/>
            <a:ext cx="392113"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3020" name="Line 300"/>
          <p:cNvSpPr>
            <a:spLocks noChangeShapeType="1"/>
          </p:cNvSpPr>
          <p:nvPr/>
        </p:nvSpPr>
        <p:spPr bwMode="auto">
          <a:xfrm>
            <a:off x="3222625" y="3948113"/>
            <a:ext cx="392113"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809666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3506" name="Rectangle 2"/>
          <p:cNvSpPr>
            <a:spLocks noGrp="1" noChangeArrowheads="1"/>
          </p:cNvSpPr>
          <p:nvPr>
            <p:ph type="title"/>
          </p:nvPr>
        </p:nvSpPr>
        <p:spPr>
          <a:xfrm>
            <a:off x="762000" y="152400"/>
            <a:ext cx="7696200" cy="533400"/>
          </a:xfrm>
          <a:noFill/>
          <a:ln/>
        </p:spPr>
        <p:txBody>
          <a:bodyPr wrap="square" lIns="90488" tIns="44450" rIns="90488" bIns="44450" anchor="ctr">
            <a:normAutofit fontScale="90000"/>
          </a:bodyPr>
          <a:lstStyle/>
          <a:p>
            <a:r>
              <a:rPr lang="en-US"/>
              <a:t>Sequential Laundry – a real example</a:t>
            </a:r>
          </a:p>
        </p:txBody>
      </p:sp>
      <p:grpSp>
        <p:nvGrpSpPr>
          <p:cNvPr id="1813508" name="Group 4"/>
          <p:cNvGrpSpPr>
            <a:grpSpLocks/>
          </p:cNvGrpSpPr>
          <p:nvPr/>
        </p:nvGrpSpPr>
        <p:grpSpPr bwMode="auto">
          <a:xfrm>
            <a:off x="844550" y="2571750"/>
            <a:ext cx="522288" cy="534988"/>
            <a:chOff x="532" y="1620"/>
            <a:chExt cx="329" cy="337"/>
          </a:xfrm>
        </p:grpSpPr>
        <p:sp>
          <p:nvSpPr>
            <p:cNvPr id="1813509" name="Freeform 5"/>
            <p:cNvSpPr>
              <a:spLocks/>
            </p:cNvSpPr>
            <p:nvPr/>
          </p:nvSpPr>
          <p:spPr bwMode="auto">
            <a:xfrm>
              <a:off x="532" y="162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510" name="Rectangle 6"/>
            <p:cNvSpPr>
              <a:spLocks noChangeArrowheads="1"/>
            </p:cNvSpPr>
            <p:nvPr/>
          </p:nvSpPr>
          <p:spPr bwMode="auto">
            <a:xfrm>
              <a:off x="593" y="1671"/>
              <a:ext cx="23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A</a:t>
              </a:r>
            </a:p>
          </p:txBody>
        </p:sp>
      </p:grpSp>
      <p:grpSp>
        <p:nvGrpSpPr>
          <p:cNvPr id="1813511" name="Group 7"/>
          <p:cNvGrpSpPr>
            <a:grpSpLocks/>
          </p:cNvGrpSpPr>
          <p:nvPr/>
        </p:nvGrpSpPr>
        <p:grpSpPr bwMode="auto">
          <a:xfrm>
            <a:off x="831850" y="3397250"/>
            <a:ext cx="522288" cy="534988"/>
            <a:chOff x="524" y="2140"/>
            <a:chExt cx="329" cy="337"/>
          </a:xfrm>
        </p:grpSpPr>
        <p:sp>
          <p:nvSpPr>
            <p:cNvPr id="1813512" name="Freeform 8"/>
            <p:cNvSpPr>
              <a:spLocks/>
            </p:cNvSpPr>
            <p:nvPr/>
          </p:nvSpPr>
          <p:spPr bwMode="auto">
            <a:xfrm>
              <a:off x="524" y="214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513" name="Rectangle 9"/>
            <p:cNvSpPr>
              <a:spLocks noChangeArrowheads="1"/>
            </p:cNvSpPr>
            <p:nvPr/>
          </p:nvSpPr>
          <p:spPr bwMode="auto">
            <a:xfrm>
              <a:off x="592" y="2191"/>
              <a:ext cx="21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B</a:t>
              </a:r>
            </a:p>
          </p:txBody>
        </p:sp>
      </p:grpSp>
      <p:grpSp>
        <p:nvGrpSpPr>
          <p:cNvPr id="1813514" name="Group 10"/>
          <p:cNvGrpSpPr>
            <a:grpSpLocks/>
          </p:cNvGrpSpPr>
          <p:nvPr/>
        </p:nvGrpSpPr>
        <p:grpSpPr bwMode="auto">
          <a:xfrm>
            <a:off x="806450" y="4133850"/>
            <a:ext cx="522288" cy="534988"/>
            <a:chOff x="508" y="2604"/>
            <a:chExt cx="329" cy="337"/>
          </a:xfrm>
        </p:grpSpPr>
        <p:sp>
          <p:nvSpPr>
            <p:cNvPr id="1813515" name="Freeform 11"/>
            <p:cNvSpPr>
              <a:spLocks/>
            </p:cNvSpPr>
            <p:nvPr/>
          </p:nvSpPr>
          <p:spPr bwMode="auto">
            <a:xfrm>
              <a:off x="508" y="260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516" name="Rectangle 12"/>
            <p:cNvSpPr>
              <a:spLocks noChangeArrowheads="1"/>
            </p:cNvSpPr>
            <p:nvPr/>
          </p:nvSpPr>
          <p:spPr bwMode="auto">
            <a:xfrm>
              <a:off x="578" y="2655"/>
              <a:ext cx="215"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C</a:t>
              </a:r>
            </a:p>
          </p:txBody>
        </p:sp>
      </p:grpSp>
      <p:grpSp>
        <p:nvGrpSpPr>
          <p:cNvPr id="1813517" name="Group 13"/>
          <p:cNvGrpSpPr>
            <a:grpSpLocks/>
          </p:cNvGrpSpPr>
          <p:nvPr/>
        </p:nvGrpSpPr>
        <p:grpSpPr bwMode="auto">
          <a:xfrm>
            <a:off x="793750" y="4883150"/>
            <a:ext cx="522288" cy="534988"/>
            <a:chOff x="500" y="3076"/>
            <a:chExt cx="329" cy="337"/>
          </a:xfrm>
        </p:grpSpPr>
        <p:sp>
          <p:nvSpPr>
            <p:cNvPr id="1813518" name="Freeform 14"/>
            <p:cNvSpPr>
              <a:spLocks/>
            </p:cNvSpPr>
            <p:nvPr/>
          </p:nvSpPr>
          <p:spPr bwMode="auto">
            <a:xfrm>
              <a:off x="500" y="307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519" name="Rectangle 15"/>
            <p:cNvSpPr>
              <a:spLocks noChangeArrowheads="1"/>
            </p:cNvSpPr>
            <p:nvPr/>
          </p:nvSpPr>
          <p:spPr bwMode="auto">
            <a:xfrm>
              <a:off x="560" y="3127"/>
              <a:ext cx="23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D</a:t>
              </a:r>
            </a:p>
          </p:txBody>
        </p:sp>
      </p:grpSp>
      <p:sp>
        <p:nvSpPr>
          <p:cNvPr id="1813520" name="Rectangle 16"/>
          <p:cNvSpPr>
            <a:spLocks noChangeArrowheads="1"/>
          </p:cNvSpPr>
          <p:nvPr/>
        </p:nvSpPr>
        <p:spPr bwMode="auto">
          <a:xfrm>
            <a:off x="14827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grpSp>
        <p:nvGrpSpPr>
          <p:cNvPr id="1813521" name="Group 17"/>
          <p:cNvGrpSpPr>
            <a:grpSpLocks/>
          </p:cNvGrpSpPr>
          <p:nvPr/>
        </p:nvGrpSpPr>
        <p:grpSpPr bwMode="auto">
          <a:xfrm>
            <a:off x="1511300" y="2070100"/>
            <a:ext cx="1498600" cy="0"/>
            <a:chOff x="952" y="1304"/>
            <a:chExt cx="944" cy="0"/>
          </a:xfrm>
        </p:grpSpPr>
        <p:sp>
          <p:nvSpPr>
            <p:cNvPr id="1813522" name="Line 18"/>
            <p:cNvSpPr>
              <a:spLocks noChangeShapeType="1"/>
            </p:cNvSpPr>
            <p:nvPr/>
          </p:nvSpPr>
          <p:spPr bwMode="auto">
            <a:xfrm>
              <a:off x="952" y="130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23" name="Line 19"/>
            <p:cNvSpPr>
              <a:spLocks noChangeShapeType="1"/>
            </p:cNvSpPr>
            <p:nvPr/>
          </p:nvSpPr>
          <p:spPr bwMode="auto">
            <a:xfrm>
              <a:off x="1280" y="1304"/>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24" name="Line 20"/>
            <p:cNvSpPr>
              <a:spLocks noChangeShapeType="1"/>
            </p:cNvSpPr>
            <p:nvPr/>
          </p:nvSpPr>
          <p:spPr bwMode="auto">
            <a:xfrm>
              <a:off x="1680" y="1304"/>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25" name="Rectangle 21"/>
          <p:cNvSpPr>
            <a:spLocks noChangeArrowheads="1"/>
          </p:cNvSpPr>
          <p:nvPr/>
        </p:nvSpPr>
        <p:spPr bwMode="auto">
          <a:xfrm>
            <a:off x="20669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3526" name="Rectangle 22"/>
          <p:cNvSpPr>
            <a:spLocks noChangeArrowheads="1"/>
          </p:cNvSpPr>
          <p:nvPr/>
        </p:nvSpPr>
        <p:spPr bwMode="auto">
          <a:xfrm>
            <a:off x="25876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20</a:t>
            </a:r>
          </a:p>
        </p:txBody>
      </p:sp>
      <p:sp>
        <p:nvSpPr>
          <p:cNvPr id="1813527" name="Line 23"/>
          <p:cNvSpPr>
            <a:spLocks noChangeShapeType="1"/>
          </p:cNvSpPr>
          <p:nvPr/>
        </p:nvSpPr>
        <p:spPr bwMode="auto">
          <a:xfrm>
            <a:off x="20066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28" name="Line 24"/>
          <p:cNvSpPr>
            <a:spLocks noChangeShapeType="1"/>
          </p:cNvSpPr>
          <p:nvPr/>
        </p:nvSpPr>
        <p:spPr bwMode="auto">
          <a:xfrm>
            <a:off x="26416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29" name="Line 25"/>
          <p:cNvSpPr>
            <a:spLocks noChangeShapeType="1"/>
          </p:cNvSpPr>
          <p:nvPr/>
        </p:nvSpPr>
        <p:spPr bwMode="auto">
          <a:xfrm>
            <a:off x="30480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30" name="Rectangle 26"/>
          <p:cNvSpPr>
            <a:spLocks noChangeArrowheads="1"/>
          </p:cNvSpPr>
          <p:nvPr/>
        </p:nvSpPr>
        <p:spPr bwMode="auto">
          <a:xfrm>
            <a:off x="30575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grpSp>
        <p:nvGrpSpPr>
          <p:cNvPr id="1813531" name="Group 27"/>
          <p:cNvGrpSpPr>
            <a:grpSpLocks/>
          </p:cNvGrpSpPr>
          <p:nvPr/>
        </p:nvGrpSpPr>
        <p:grpSpPr bwMode="auto">
          <a:xfrm>
            <a:off x="3086100" y="2070100"/>
            <a:ext cx="1498600" cy="0"/>
            <a:chOff x="1944" y="1304"/>
            <a:chExt cx="944" cy="0"/>
          </a:xfrm>
        </p:grpSpPr>
        <p:sp>
          <p:nvSpPr>
            <p:cNvPr id="1813532" name="Line 28"/>
            <p:cNvSpPr>
              <a:spLocks noChangeShapeType="1"/>
            </p:cNvSpPr>
            <p:nvPr/>
          </p:nvSpPr>
          <p:spPr bwMode="auto">
            <a:xfrm>
              <a:off x="1944" y="130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33" name="Line 29"/>
            <p:cNvSpPr>
              <a:spLocks noChangeShapeType="1"/>
            </p:cNvSpPr>
            <p:nvPr/>
          </p:nvSpPr>
          <p:spPr bwMode="auto">
            <a:xfrm>
              <a:off x="2272" y="1304"/>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34" name="Line 30"/>
            <p:cNvSpPr>
              <a:spLocks noChangeShapeType="1"/>
            </p:cNvSpPr>
            <p:nvPr/>
          </p:nvSpPr>
          <p:spPr bwMode="auto">
            <a:xfrm>
              <a:off x="2672" y="1304"/>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35" name="Rectangle 31"/>
          <p:cNvSpPr>
            <a:spLocks noChangeArrowheads="1"/>
          </p:cNvSpPr>
          <p:nvPr/>
        </p:nvSpPr>
        <p:spPr bwMode="auto">
          <a:xfrm>
            <a:off x="36417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3536" name="Rectangle 32"/>
          <p:cNvSpPr>
            <a:spLocks noChangeArrowheads="1"/>
          </p:cNvSpPr>
          <p:nvPr/>
        </p:nvSpPr>
        <p:spPr bwMode="auto">
          <a:xfrm>
            <a:off x="41624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20</a:t>
            </a:r>
          </a:p>
        </p:txBody>
      </p:sp>
      <p:sp>
        <p:nvSpPr>
          <p:cNvPr id="1813537" name="Line 33"/>
          <p:cNvSpPr>
            <a:spLocks noChangeShapeType="1"/>
          </p:cNvSpPr>
          <p:nvPr/>
        </p:nvSpPr>
        <p:spPr bwMode="auto">
          <a:xfrm>
            <a:off x="35814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38" name="Line 34"/>
          <p:cNvSpPr>
            <a:spLocks noChangeShapeType="1"/>
          </p:cNvSpPr>
          <p:nvPr/>
        </p:nvSpPr>
        <p:spPr bwMode="auto">
          <a:xfrm>
            <a:off x="42164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39" name="Line 35"/>
          <p:cNvSpPr>
            <a:spLocks noChangeShapeType="1"/>
          </p:cNvSpPr>
          <p:nvPr/>
        </p:nvSpPr>
        <p:spPr bwMode="auto">
          <a:xfrm>
            <a:off x="46228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40" name="Rectangle 36"/>
          <p:cNvSpPr>
            <a:spLocks noChangeArrowheads="1"/>
          </p:cNvSpPr>
          <p:nvPr/>
        </p:nvSpPr>
        <p:spPr bwMode="auto">
          <a:xfrm>
            <a:off x="46323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grpSp>
        <p:nvGrpSpPr>
          <p:cNvPr id="1813541" name="Group 37"/>
          <p:cNvGrpSpPr>
            <a:grpSpLocks/>
          </p:cNvGrpSpPr>
          <p:nvPr/>
        </p:nvGrpSpPr>
        <p:grpSpPr bwMode="auto">
          <a:xfrm>
            <a:off x="4660900" y="2070100"/>
            <a:ext cx="1498600" cy="0"/>
            <a:chOff x="2936" y="1304"/>
            <a:chExt cx="944" cy="0"/>
          </a:xfrm>
        </p:grpSpPr>
        <p:sp>
          <p:nvSpPr>
            <p:cNvPr id="1813542" name="Line 38"/>
            <p:cNvSpPr>
              <a:spLocks noChangeShapeType="1"/>
            </p:cNvSpPr>
            <p:nvPr/>
          </p:nvSpPr>
          <p:spPr bwMode="auto">
            <a:xfrm>
              <a:off x="2936" y="130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43" name="Line 39"/>
            <p:cNvSpPr>
              <a:spLocks noChangeShapeType="1"/>
            </p:cNvSpPr>
            <p:nvPr/>
          </p:nvSpPr>
          <p:spPr bwMode="auto">
            <a:xfrm>
              <a:off x="3264" y="1304"/>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44" name="Line 40"/>
            <p:cNvSpPr>
              <a:spLocks noChangeShapeType="1"/>
            </p:cNvSpPr>
            <p:nvPr/>
          </p:nvSpPr>
          <p:spPr bwMode="auto">
            <a:xfrm>
              <a:off x="3664" y="1304"/>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45" name="Rectangle 41"/>
          <p:cNvSpPr>
            <a:spLocks noChangeArrowheads="1"/>
          </p:cNvSpPr>
          <p:nvPr/>
        </p:nvSpPr>
        <p:spPr bwMode="auto">
          <a:xfrm>
            <a:off x="52165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3546" name="Rectangle 42"/>
          <p:cNvSpPr>
            <a:spLocks noChangeArrowheads="1"/>
          </p:cNvSpPr>
          <p:nvPr/>
        </p:nvSpPr>
        <p:spPr bwMode="auto">
          <a:xfrm>
            <a:off x="57372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20</a:t>
            </a:r>
          </a:p>
        </p:txBody>
      </p:sp>
      <p:sp>
        <p:nvSpPr>
          <p:cNvPr id="1813547" name="Line 43"/>
          <p:cNvSpPr>
            <a:spLocks noChangeShapeType="1"/>
          </p:cNvSpPr>
          <p:nvPr/>
        </p:nvSpPr>
        <p:spPr bwMode="auto">
          <a:xfrm>
            <a:off x="51562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48" name="Line 44"/>
          <p:cNvSpPr>
            <a:spLocks noChangeShapeType="1"/>
          </p:cNvSpPr>
          <p:nvPr/>
        </p:nvSpPr>
        <p:spPr bwMode="auto">
          <a:xfrm>
            <a:off x="57912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49" name="Line 45"/>
          <p:cNvSpPr>
            <a:spLocks noChangeShapeType="1"/>
          </p:cNvSpPr>
          <p:nvPr/>
        </p:nvSpPr>
        <p:spPr bwMode="auto">
          <a:xfrm>
            <a:off x="61976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50" name="Rectangle 46"/>
          <p:cNvSpPr>
            <a:spLocks noChangeArrowheads="1"/>
          </p:cNvSpPr>
          <p:nvPr/>
        </p:nvSpPr>
        <p:spPr bwMode="auto">
          <a:xfrm>
            <a:off x="62071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grpSp>
        <p:nvGrpSpPr>
          <p:cNvPr id="1813551" name="Group 47"/>
          <p:cNvGrpSpPr>
            <a:grpSpLocks/>
          </p:cNvGrpSpPr>
          <p:nvPr/>
        </p:nvGrpSpPr>
        <p:grpSpPr bwMode="auto">
          <a:xfrm>
            <a:off x="6235700" y="2070100"/>
            <a:ext cx="1498600" cy="0"/>
            <a:chOff x="3928" y="1304"/>
            <a:chExt cx="944" cy="0"/>
          </a:xfrm>
        </p:grpSpPr>
        <p:sp>
          <p:nvSpPr>
            <p:cNvPr id="1813552" name="Line 48"/>
            <p:cNvSpPr>
              <a:spLocks noChangeShapeType="1"/>
            </p:cNvSpPr>
            <p:nvPr/>
          </p:nvSpPr>
          <p:spPr bwMode="auto">
            <a:xfrm>
              <a:off x="3928" y="130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53" name="Line 49"/>
            <p:cNvSpPr>
              <a:spLocks noChangeShapeType="1"/>
            </p:cNvSpPr>
            <p:nvPr/>
          </p:nvSpPr>
          <p:spPr bwMode="auto">
            <a:xfrm>
              <a:off x="4256" y="1304"/>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54" name="Line 50"/>
            <p:cNvSpPr>
              <a:spLocks noChangeShapeType="1"/>
            </p:cNvSpPr>
            <p:nvPr/>
          </p:nvSpPr>
          <p:spPr bwMode="auto">
            <a:xfrm>
              <a:off x="4656" y="1304"/>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55" name="Rectangle 51"/>
          <p:cNvSpPr>
            <a:spLocks noChangeArrowheads="1"/>
          </p:cNvSpPr>
          <p:nvPr/>
        </p:nvSpPr>
        <p:spPr bwMode="auto">
          <a:xfrm>
            <a:off x="67913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3556" name="Rectangle 52"/>
          <p:cNvSpPr>
            <a:spLocks noChangeArrowheads="1"/>
          </p:cNvSpPr>
          <p:nvPr/>
        </p:nvSpPr>
        <p:spPr bwMode="auto">
          <a:xfrm>
            <a:off x="7312025" y="2081213"/>
            <a:ext cx="50958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20</a:t>
            </a:r>
          </a:p>
        </p:txBody>
      </p:sp>
      <p:sp>
        <p:nvSpPr>
          <p:cNvPr id="1813557" name="Line 53"/>
          <p:cNvSpPr>
            <a:spLocks noChangeShapeType="1"/>
          </p:cNvSpPr>
          <p:nvPr/>
        </p:nvSpPr>
        <p:spPr bwMode="auto">
          <a:xfrm>
            <a:off x="67310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58" name="Line 54"/>
          <p:cNvSpPr>
            <a:spLocks noChangeShapeType="1"/>
          </p:cNvSpPr>
          <p:nvPr/>
        </p:nvSpPr>
        <p:spPr bwMode="auto">
          <a:xfrm>
            <a:off x="73660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59" name="Line 55"/>
          <p:cNvSpPr>
            <a:spLocks noChangeShapeType="1"/>
          </p:cNvSpPr>
          <p:nvPr/>
        </p:nvSpPr>
        <p:spPr bwMode="auto">
          <a:xfrm>
            <a:off x="7772400" y="18986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3561" name="Group 57"/>
          <p:cNvGrpSpPr>
            <a:grpSpLocks/>
          </p:cNvGrpSpPr>
          <p:nvPr/>
        </p:nvGrpSpPr>
        <p:grpSpPr bwMode="auto">
          <a:xfrm>
            <a:off x="1492250" y="2470150"/>
            <a:ext cx="484188" cy="711200"/>
            <a:chOff x="940" y="1556"/>
            <a:chExt cx="305" cy="448"/>
          </a:xfrm>
        </p:grpSpPr>
        <p:grpSp>
          <p:nvGrpSpPr>
            <p:cNvPr id="1813562" name="Group 58"/>
            <p:cNvGrpSpPr>
              <a:grpSpLocks/>
            </p:cNvGrpSpPr>
            <p:nvPr/>
          </p:nvGrpSpPr>
          <p:grpSpPr bwMode="auto">
            <a:xfrm>
              <a:off x="940" y="1556"/>
              <a:ext cx="305" cy="448"/>
              <a:chOff x="940" y="1556"/>
              <a:chExt cx="305" cy="448"/>
            </a:xfrm>
          </p:grpSpPr>
          <p:sp>
            <p:nvSpPr>
              <p:cNvPr id="1813563" name="AutoShape 59"/>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64" name="AutoShape 60"/>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65" name="AutoShape 61"/>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3566" name="Group 62"/>
          <p:cNvGrpSpPr>
            <a:grpSpLocks/>
          </p:cNvGrpSpPr>
          <p:nvPr/>
        </p:nvGrpSpPr>
        <p:grpSpPr bwMode="auto">
          <a:xfrm>
            <a:off x="1970088" y="2470150"/>
            <a:ext cx="600075" cy="711200"/>
            <a:chOff x="1241" y="1556"/>
            <a:chExt cx="378" cy="448"/>
          </a:xfrm>
        </p:grpSpPr>
        <p:grpSp>
          <p:nvGrpSpPr>
            <p:cNvPr id="1813567" name="Group 63"/>
            <p:cNvGrpSpPr>
              <a:grpSpLocks/>
            </p:cNvGrpSpPr>
            <p:nvPr/>
          </p:nvGrpSpPr>
          <p:grpSpPr bwMode="auto">
            <a:xfrm>
              <a:off x="1241" y="1556"/>
              <a:ext cx="378" cy="448"/>
              <a:chOff x="1241" y="1556"/>
              <a:chExt cx="378" cy="448"/>
            </a:xfrm>
          </p:grpSpPr>
          <p:sp>
            <p:nvSpPr>
              <p:cNvPr id="1813568" name="AutoShape 64"/>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69" name="AutoShape 65"/>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70" name="Oval 66"/>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71" name="AutoShape 67"/>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72" name="Freeform 68"/>
          <p:cNvSpPr>
            <a:spLocks/>
          </p:cNvSpPr>
          <p:nvPr/>
        </p:nvSpPr>
        <p:spPr bwMode="auto">
          <a:xfrm>
            <a:off x="2865438" y="2833688"/>
            <a:ext cx="136525" cy="304800"/>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573" name="Rectangle 69"/>
          <p:cNvSpPr>
            <a:spLocks noChangeArrowheads="1"/>
          </p:cNvSpPr>
          <p:nvPr/>
        </p:nvSpPr>
        <p:spPr bwMode="auto">
          <a:xfrm>
            <a:off x="2859088" y="2833688"/>
            <a:ext cx="168275" cy="25400"/>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74" name="Rectangle 70"/>
          <p:cNvSpPr>
            <a:spLocks noChangeArrowheads="1"/>
          </p:cNvSpPr>
          <p:nvPr/>
        </p:nvSpPr>
        <p:spPr bwMode="auto">
          <a:xfrm>
            <a:off x="2870200" y="2962275"/>
            <a:ext cx="130175" cy="25400"/>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75" name="Rectangle 71"/>
          <p:cNvSpPr>
            <a:spLocks noChangeArrowheads="1"/>
          </p:cNvSpPr>
          <p:nvPr/>
        </p:nvSpPr>
        <p:spPr bwMode="auto">
          <a:xfrm>
            <a:off x="2579688" y="2962275"/>
            <a:ext cx="163512" cy="17463"/>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3576" name="Group 72"/>
          <p:cNvGrpSpPr>
            <a:grpSpLocks/>
          </p:cNvGrpSpPr>
          <p:nvPr/>
        </p:nvGrpSpPr>
        <p:grpSpPr bwMode="auto">
          <a:xfrm>
            <a:off x="2576513" y="2560638"/>
            <a:ext cx="307975" cy="577850"/>
            <a:chOff x="1623" y="1613"/>
            <a:chExt cx="194" cy="364"/>
          </a:xfrm>
        </p:grpSpPr>
        <p:sp>
          <p:nvSpPr>
            <p:cNvPr id="1813577" name="Oval 73"/>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78" name="Freeform 74"/>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13579" name="Rectangle 75"/>
          <p:cNvSpPr>
            <a:spLocks noChangeArrowheads="1"/>
          </p:cNvSpPr>
          <p:nvPr/>
        </p:nvSpPr>
        <p:spPr bwMode="auto">
          <a:xfrm>
            <a:off x="1116013" y="976313"/>
            <a:ext cx="8588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6 PM</a:t>
            </a:r>
          </a:p>
        </p:txBody>
      </p:sp>
      <p:sp>
        <p:nvSpPr>
          <p:cNvPr id="1813580" name="Line 76"/>
          <p:cNvSpPr>
            <a:spLocks noChangeShapeType="1"/>
          </p:cNvSpPr>
          <p:nvPr/>
        </p:nvSpPr>
        <p:spPr bwMode="auto">
          <a:xfrm>
            <a:off x="1479550" y="1562100"/>
            <a:ext cx="6324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81" name="Line 77"/>
          <p:cNvSpPr>
            <a:spLocks noChangeShapeType="1"/>
          </p:cNvSpPr>
          <p:nvPr/>
        </p:nvSpPr>
        <p:spPr bwMode="auto">
          <a:xfrm>
            <a:off x="1473200" y="14287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82" name="Rectangle 78"/>
          <p:cNvSpPr>
            <a:spLocks noChangeArrowheads="1"/>
          </p:cNvSpPr>
          <p:nvPr/>
        </p:nvSpPr>
        <p:spPr bwMode="auto">
          <a:xfrm>
            <a:off x="2347913" y="989013"/>
            <a:ext cx="3381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7</a:t>
            </a:r>
          </a:p>
        </p:txBody>
      </p:sp>
      <p:sp>
        <p:nvSpPr>
          <p:cNvPr id="1813583" name="Rectangle 79"/>
          <p:cNvSpPr>
            <a:spLocks noChangeArrowheads="1"/>
          </p:cNvSpPr>
          <p:nvPr/>
        </p:nvSpPr>
        <p:spPr bwMode="auto">
          <a:xfrm>
            <a:off x="3414713" y="989013"/>
            <a:ext cx="3381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8</a:t>
            </a:r>
          </a:p>
        </p:txBody>
      </p:sp>
      <p:sp>
        <p:nvSpPr>
          <p:cNvPr id="1813584" name="Rectangle 80"/>
          <p:cNvSpPr>
            <a:spLocks noChangeArrowheads="1"/>
          </p:cNvSpPr>
          <p:nvPr/>
        </p:nvSpPr>
        <p:spPr bwMode="auto">
          <a:xfrm>
            <a:off x="4430713" y="989013"/>
            <a:ext cx="3397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9</a:t>
            </a:r>
          </a:p>
        </p:txBody>
      </p:sp>
      <p:sp>
        <p:nvSpPr>
          <p:cNvPr id="1813585" name="Rectangle 81"/>
          <p:cNvSpPr>
            <a:spLocks noChangeArrowheads="1"/>
          </p:cNvSpPr>
          <p:nvPr/>
        </p:nvSpPr>
        <p:spPr bwMode="auto">
          <a:xfrm>
            <a:off x="5370513" y="1001713"/>
            <a:ext cx="5095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10</a:t>
            </a:r>
          </a:p>
        </p:txBody>
      </p:sp>
      <p:sp>
        <p:nvSpPr>
          <p:cNvPr id="1813586" name="Rectangle 82"/>
          <p:cNvSpPr>
            <a:spLocks noChangeArrowheads="1"/>
          </p:cNvSpPr>
          <p:nvPr/>
        </p:nvSpPr>
        <p:spPr bwMode="auto">
          <a:xfrm>
            <a:off x="6462713" y="989013"/>
            <a:ext cx="5095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11</a:t>
            </a:r>
          </a:p>
        </p:txBody>
      </p:sp>
      <p:sp>
        <p:nvSpPr>
          <p:cNvPr id="1813587" name="Rectangle 83"/>
          <p:cNvSpPr>
            <a:spLocks noChangeArrowheads="1"/>
          </p:cNvSpPr>
          <p:nvPr/>
        </p:nvSpPr>
        <p:spPr bwMode="auto">
          <a:xfrm>
            <a:off x="7194550" y="976313"/>
            <a:ext cx="1331913"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Midnight</a:t>
            </a:r>
          </a:p>
        </p:txBody>
      </p:sp>
      <p:grpSp>
        <p:nvGrpSpPr>
          <p:cNvPr id="1813588" name="Group 84"/>
          <p:cNvGrpSpPr>
            <a:grpSpLocks/>
          </p:cNvGrpSpPr>
          <p:nvPr/>
        </p:nvGrpSpPr>
        <p:grpSpPr bwMode="auto">
          <a:xfrm>
            <a:off x="3016250" y="3206750"/>
            <a:ext cx="1535113" cy="711200"/>
            <a:chOff x="1900" y="2020"/>
            <a:chExt cx="967" cy="448"/>
          </a:xfrm>
        </p:grpSpPr>
        <p:grpSp>
          <p:nvGrpSpPr>
            <p:cNvPr id="1813589" name="Group 85"/>
            <p:cNvGrpSpPr>
              <a:grpSpLocks/>
            </p:cNvGrpSpPr>
            <p:nvPr/>
          </p:nvGrpSpPr>
          <p:grpSpPr bwMode="auto">
            <a:xfrm>
              <a:off x="1900" y="2020"/>
              <a:ext cx="305" cy="448"/>
              <a:chOff x="1900" y="2020"/>
              <a:chExt cx="305" cy="448"/>
            </a:xfrm>
          </p:grpSpPr>
          <p:grpSp>
            <p:nvGrpSpPr>
              <p:cNvPr id="1813590" name="Group 86"/>
              <p:cNvGrpSpPr>
                <a:grpSpLocks/>
              </p:cNvGrpSpPr>
              <p:nvPr/>
            </p:nvGrpSpPr>
            <p:grpSpPr bwMode="auto">
              <a:xfrm>
                <a:off x="1900" y="2020"/>
                <a:ext cx="305" cy="448"/>
                <a:chOff x="1900" y="2020"/>
                <a:chExt cx="305" cy="448"/>
              </a:xfrm>
            </p:grpSpPr>
            <p:sp>
              <p:nvSpPr>
                <p:cNvPr id="1813591" name="AutoShape 87"/>
                <p:cNvSpPr>
                  <a:spLocks noChangeArrowheads="1"/>
                </p:cNvSpPr>
                <p:nvPr/>
              </p:nvSpPr>
              <p:spPr bwMode="auto">
                <a:xfrm>
                  <a:off x="1900" y="2091"/>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92" name="AutoShape 88"/>
                <p:cNvSpPr>
                  <a:spLocks noChangeArrowheads="1"/>
                </p:cNvSpPr>
                <p:nvPr/>
              </p:nvSpPr>
              <p:spPr bwMode="auto">
                <a:xfrm>
                  <a:off x="1970" y="2020"/>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93" name="AutoShape 89"/>
              <p:cNvSpPr>
                <a:spLocks noChangeArrowheads="1"/>
              </p:cNvSpPr>
              <p:nvPr/>
            </p:nvSpPr>
            <p:spPr bwMode="auto">
              <a:xfrm>
                <a:off x="1962" y="2124"/>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3594" name="Group 90"/>
            <p:cNvGrpSpPr>
              <a:grpSpLocks/>
            </p:cNvGrpSpPr>
            <p:nvPr/>
          </p:nvGrpSpPr>
          <p:grpSpPr bwMode="auto">
            <a:xfrm>
              <a:off x="2201" y="2020"/>
              <a:ext cx="378" cy="448"/>
              <a:chOff x="2201" y="2020"/>
              <a:chExt cx="378" cy="448"/>
            </a:xfrm>
          </p:grpSpPr>
          <p:grpSp>
            <p:nvGrpSpPr>
              <p:cNvPr id="1813595" name="Group 91"/>
              <p:cNvGrpSpPr>
                <a:grpSpLocks/>
              </p:cNvGrpSpPr>
              <p:nvPr/>
            </p:nvGrpSpPr>
            <p:grpSpPr bwMode="auto">
              <a:xfrm>
                <a:off x="2201" y="2020"/>
                <a:ext cx="378" cy="448"/>
                <a:chOff x="2201" y="2020"/>
                <a:chExt cx="378" cy="448"/>
              </a:xfrm>
            </p:grpSpPr>
            <p:sp>
              <p:nvSpPr>
                <p:cNvPr id="1813596" name="AutoShape 92"/>
                <p:cNvSpPr>
                  <a:spLocks noChangeArrowheads="1"/>
                </p:cNvSpPr>
                <p:nvPr/>
              </p:nvSpPr>
              <p:spPr bwMode="auto">
                <a:xfrm>
                  <a:off x="2201" y="2091"/>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97" name="AutoShape 93"/>
                <p:cNvSpPr>
                  <a:spLocks noChangeArrowheads="1"/>
                </p:cNvSpPr>
                <p:nvPr/>
              </p:nvSpPr>
              <p:spPr bwMode="auto">
                <a:xfrm>
                  <a:off x="2287" y="2020"/>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598" name="Oval 94"/>
              <p:cNvSpPr>
                <a:spLocks noChangeArrowheads="1"/>
              </p:cNvSpPr>
              <p:nvPr/>
            </p:nvSpPr>
            <p:spPr bwMode="auto">
              <a:xfrm>
                <a:off x="2316" y="2056"/>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599" name="AutoShape 95"/>
              <p:cNvSpPr>
                <a:spLocks noChangeArrowheads="1"/>
              </p:cNvSpPr>
              <p:nvPr/>
            </p:nvSpPr>
            <p:spPr bwMode="auto">
              <a:xfrm>
                <a:off x="2248" y="2266"/>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600" name="Freeform 96"/>
            <p:cNvSpPr>
              <a:spLocks/>
            </p:cNvSpPr>
            <p:nvPr/>
          </p:nvSpPr>
          <p:spPr bwMode="auto">
            <a:xfrm>
              <a:off x="2765" y="2249"/>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601" name="Rectangle 97"/>
            <p:cNvSpPr>
              <a:spLocks noChangeArrowheads="1"/>
            </p:cNvSpPr>
            <p:nvPr/>
          </p:nvSpPr>
          <p:spPr bwMode="auto">
            <a:xfrm>
              <a:off x="2761" y="2249"/>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02" name="Rectangle 98"/>
            <p:cNvSpPr>
              <a:spLocks noChangeArrowheads="1"/>
            </p:cNvSpPr>
            <p:nvPr/>
          </p:nvSpPr>
          <p:spPr bwMode="auto">
            <a:xfrm>
              <a:off x="2768" y="2330"/>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03" name="Rectangle 99"/>
            <p:cNvSpPr>
              <a:spLocks noChangeArrowheads="1"/>
            </p:cNvSpPr>
            <p:nvPr/>
          </p:nvSpPr>
          <p:spPr bwMode="auto">
            <a:xfrm>
              <a:off x="2585" y="2330"/>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3604" name="Group 100"/>
            <p:cNvGrpSpPr>
              <a:grpSpLocks/>
            </p:cNvGrpSpPr>
            <p:nvPr/>
          </p:nvGrpSpPr>
          <p:grpSpPr bwMode="auto">
            <a:xfrm>
              <a:off x="2583" y="2077"/>
              <a:ext cx="194" cy="364"/>
              <a:chOff x="2583" y="2077"/>
              <a:chExt cx="194" cy="364"/>
            </a:xfrm>
          </p:grpSpPr>
          <p:sp>
            <p:nvSpPr>
              <p:cNvPr id="1813605" name="Oval 101"/>
              <p:cNvSpPr>
                <a:spLocks noChangeArrowheads="1"/>
              </p:cNvSpPr>
              <p:nvPr/>
            </p:nvSpPr>
            <p:spPr bwMode="auto">
              <a:xfrm>
                <a:off x="2659" y="2077"/>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06" name="Freeform 102"/>
              <p:cNvSpPr>
                <a:spLocks/>
              </p:cNvSpPr>
              <p:nvPr/>
            </p:nvSpPr>
            <p:spPr bwMode="auto">
              <a:xfrm>
                <a:off x="2583" y="2145"/>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13607" name="Group 103"/>
          <p:cNvGrpSpPr>
            <a:grpSpLocks/>
          </p:cNvGrpSpPr>
          <p:nvPr/>
        </p:nvGrpSpPr>
        <p:grpSpPr bwMode="auto">
          <a:xfrm>
            <a:off x="4464050" y="3917950"/>
            <a:ext cx="1535113" cy="711200"/>
            <a:chOff x="2812" y="2468"/>
            <a:chExt cx="967" cy="448"/>
          </a:xfrm>
        </p:grpSpPr>
        <p:grpSp>
          <p:nvGrpSpPr>
            <p:cNvPr id="1813608" name="Group 104"/>
            <p:cNvGrpSpPr>
              <a:grpSpLocks/>
            </p:cNvGrpSpPr>
            <p:nvPr/>
          </p:nvGrpSpPr>
          <p:grpSpPr bwMode="auto">
            <a:xfrm>
              <a:off x="2812" y="2468"/>
              <a:ext cx="305" cy="448"/>
              <a:chOff x="2812" y="2468"/>
              <a:chExt cx="305" cy="448"/>
            </a:xfrm>
          </p:grpSpPr>
          <p:grpSp>
            <p:nvGrpSpPr>
              <p:cNvPr id="1813609" name="Group 105"/>
              <p:cNvGrpSpPr>
                <a:grpSpLocks/>
              </p:cNvGrpSpPr>
              <p:nvPr/>
            </p:nvGrpSpPr>
            <p:grpSpPr bwMode="auto">
              <a:xfrm>
                <a:off x="2812" y="2468"/>
                <a:ext cx="305" cy="448"/>
                <a:chOff x="2812" y="2468"/>
                <a:chExt cx="305" cy="448"/>
              </a:xfrm>
            </p:grpSpPr>
            <p:sp>
              <p:nvSpPr>
                <p:cNvPr id="1813610" name="AutoShape 106"/>
                <p:cNvSpPr>
                  <a:spLocks noChangeArrowheads="1"/>
                </p:cNvSpPr>
                <p:nvPr/>
              </p:nvSpPr>
              <p:spPr bwMode="auto">
                <a:xfrm>
                  <a:off x="2812" y="2539"/>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11" name="AutoShape 107"/>
                <p:cNvSpPr>
                  <a:spLocks noChangeArrowheads="1"/>
                </p:cNvSpPr>
                <p:nvPr/>
              </p:nvSpPr>
              <p:spPr bwMode="auto">
                <a:xfrm>
                  <a:off x="2882" y="2468"/>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612" name="AutoShape 108"/>
              <p:cNvSpPr>
                <a:spLocks noChangeArrowheads="1"/>
              </p:cNvSpPr>
              <p:nvPr/>
            </p:nvSpPr>
            <p:spPr bwMode="auto">
              <a:xfrm>
                <a:off x="2874" y="2572"/>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3613" name="Group 109"/>
            <p:cNvGrpSpPr>
              <a:grpSpLocks/>
            </p:cNvGrpSpPr>
            <p:nvPr/>
          </p:nvGrpSpPr>
          <p:grpSpPr bwMode="auto">
            <a:xfrm>
              <a:off x="3113" y="2468"/>
              <a:ext cx="378" cy="448"/>
              <a:chOff x="3113" y="2468"/>
              <a:chExt cx="378" cy="448"/>
            </a:xfrm>
          </p:grpSpPr>
          <p:grpSp>
            <p:nvGrpSpPr>
              <p:cNvPr id="1813614" name="Group 110"/>
              <p:cNvGrpSpPr>
                <a:grpSpLocks/>
              </p:cNvGrpSpPr>
              <p:nvPr/>
            </p:nvGrpSpPr>
            <p:grpSpPr bwMode="auto">
              <a:xfrm>
                <a:off x="3113" y="2468"/>
                <a:ext cx="378" cy="448"/>
                <a:chOff x="3113" y="2468"/>
                <a:chExt cx="378" cy="448"/>
              </a:xfrm>
            </p:grpSpPr>
            <p:sp>
              <p:nvSpPr>
                <p:cNvPr id="1813615" name="AutoShape 111"/>
                <p:cNvSpPr>
                  <a:spLocks noChangeArrowheads="1"/>
                </p:cNvSpPr>
                <p:nvPr/>
              </p:nvSpPr>
              <p:spPr bwMode="auto">
                <a:xfrm>
                  <a:off x="3113" y="2539"/>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16" name="AutoShape 112"/>
                <p:cNvSpPr>
                  <a:spLocks noChangeArrowheads="1"/>
                </p:cNvSpPr>
                <p:nvPr/>
              </p:nvSpPr>
              <p:spPr bwMode="auto">
                <a:xfrm>
                  <a:off x="3199" y="2468"/>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617" name="Oval 113"/>
              <p:cNvSpPr>
                <a:spLocks noChangeArrowheads="1"/>
              </p:cNvSpPr>
              <p:nvPr/>
            </p:nvSpPr>
            <p:spPr bwMode="auto">
              <a:xfrm>
                <a:off x="3228" y="2504"/>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18" name="AutoShape 114"/>
              <p:cNvSpPr>
                <a:spLocks noChangeArrowheads="1"/>
              </p:cNvSpPr>
              <p:nvPr/>
            </p:nvSpPr>
            <p:spPr bwMode="auto">
              <a:xfrm>
                <a:off x="3160" y="2714"/>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619" name="Freeform 115"/>
            <p:cNvSpPr>
              <a:spLocks/>
            </p:cNvSpPr>
            <p:nvPr/>
          </p:nvSpPr>
          <p:spPr bwMode="auto">
            <a:xfrm>
              <a:off x="3677" y="2697"/>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620" name="Rectangle 116"/>
            <p:cNvSpPr>
              <a:spLocks noChangeArrowheads="1"/>
            </p:cNvSpPr>
            <p:nvPr/>
          </p:nvSpPr>
          <p:spPr bwMode="auto">
            <a:xfrm>
              <a:off x="3673" y="2697"/>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21" name="Rectangle 117"/>
            <p:cNvSpPr>
              <a:spLocks noChangeArrowheads="1"/>
            </p:cNvSpPr>
            <p:nvPr/>
          </p:nvSpPr>
          <p:spPr bwMode="auto">
            <a:xfrm>
              <a:off x="3680" y="2778"/>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22" name="Rectangle 118"/>
            <p:cNvSpPr>
              <a:spLocks noChangeArrowheads="1"/>
            </p:cNvSpPr>
            <p:nvPr/>
          </p:nvSpPr>
          <p:spPr bwMode="auto">
            <a:xfrm>
              <a:off x="3497" y="2778"/>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3623" name="Group 119"/>
            <p:cNvGrpSpPr>
              <a:grpSpLocks/>
            </p:cNvGrpSpPr>
            <p:nvPr/>
          </p:nvGrpSpPr>
          <p:grpSpPr bwMode="auto">
            <a:xfrm>
              <a:off x="3495" y="2525"/>
              <a:ext cx="194" cy="364"/>
              <a:chOff x="3495" y="2525"/>
              <a:chExt cx="194" cy="364"/>
            </a:xfrm>
          </p:grpSpPr>
          <p:sp>
            <p:nvSpPr>
              <p:cNvPr id="1813624" name="Oval 120"/>
              <p:cNvSpPr>
                <a:spLocks noChangeArrowheads="1"/>
              </p:cNvSpPr>
              <p:nvPr/>
            </p:nvSpPr>
            <p:spPr bwMode="auto">
              <a:xfrm>
                <a:off x="3571" y="2525"/>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25" name="Freeform 121"/>
              <p:cNvSpPr>
                <a:spLocks/>
              </p:cNvSpPr>
              <p:nvPr/>
            </p:nvSpPr>
            <p:spPr bwMode="auto">
              <a:xfrm>
                <a:off x="3495" y="2593"/>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13626" name="Group 122"/>
          <p:cNvGrpSpPr>
            <a:grpSpLocks/>
          </p:cNvGrpSpPr>
          <p:nvPr/>
        </p:nvGrpSpPr>
        <p:grpSpPr bwMode="auto">
          <a:xfrm>
            <a:off x="6115050" y="4705350"/>
            <a:ext cx="1535113" cy="711200"/>
            <a:chOff x="3852" y="2964"/>
            <a:chExt cx="967" cy="448"/>
          </a:xfrm>
        </p:grpSpPr>
        <p:grpSp>
          <p:nvGrpSpPr>
            <p:cNvPr id="1813627" name="Group 123"/>
            <p:cNvGrpSpPr>
              <a:grpSpLocks/>
            </p:cNvGrpSpPr>
            <p:nvPr/>
          </p:nvGrpSpPr>
          <p:grpSpPr bwMode="auto">
            <a:xfrm>
              <a:off x="3852" y="2964"/>
              <a:ext cx="305" cy="448"/>
              <a:chOff x="3852" y="2964"/>
              <a:chExt cx="305" cy="448"/>
            </a:xfrm>
          </p:grpSpPr>
          <p:grpSp>
            <p:nvGrpSpPr>
              <p:cNvPr id="1813628" name="Group 124"/>
              <p:cNvGrpSpPr>
                <a:grpSpLocks/>
              </p:cNvGrpSpPr>
              <p:nvPr/>
            </p:nvGrpSpPr>
            <p:grpSpPr bwMode="auto">
              <a:xfrm>
                <a:off x="3852" y="2964"/>
                <a:ext cx="305" cy="448"/>
                <a:chOff x="3852" y="2964"/>
                <a:chExt cx="305" cy="448"/>
              </a:xfrm>
            </p:grpSpPr>
            <p:sp>
              <p:nvSpPr>
                <p:cNvPr id="1813629" name="AutoShape 125"/>
                <p:cNvSpPr>
                  <a:spLocks noChangeArrowheads="1"/>
                </p:cNvSpPr>
                <p:nvPr/>
              </p:nvSpPr>
              <p:spPr bwMode="auto">
                <a:xfrm>
                  <a:off x="3852" y="3035"/>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30" name="AutoShape 126"/>
                <p:cNvSpPr>
                  <a:spLocks noChangeArrowheads="1"/>
                </p:cNvSpPr>
                <p:nvPr/>
              </p:nvSpPr>
              <p:spPr bwMode="auto">
                <a:xfrm>
                  <a:off x="3922" y="2964"/>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631" name="AutoShape 127"/>
              <p:cNvSpPr>
                <a:spLocks noChangeArrowheads="1"/>
              </p:cNvSpPr>
              <p:nvPr/>
            </p:nvSpPr>
            <p:spPr bwMode="auto">
              <a:xfrm>
                <a:off x="3914" y="3068"/>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3632" name="Group 128"/>
            <p:cNvGrpSpPr>
              <a:grpSpLocks/>
            </p:cNvGrpSpPr>
            <p:nvPr/>
          </p:nvGrpSpPr>
          <p:grpSpPr bwMode="auto">
            <a:xfrm>
              <a:off x="4153" y="2964"/>
              <a:ext cx="378" cy="448"/>
              <a:chOff x="4153" y="2964"/>
              <a:chExt cx="378" cy="448"/>
            </a:xfrm>
          </p:grpSpPr>
          <p:grpSp>
            <p:nvGrpSpPr>
              <p:cNvPr id="1813633" name="Group 129"/>
              <p:cNvGrpSpPr>
                <a:grpSpLocks/>
              </p:cNvGrpSpPr>
              <p:nvPr/>
            </p:nvGrpSpPr>
            <p:grpSpPr bwMode="auto">
              <a:xfrm>
                <a:off x="4153" y="2964"/>
                <a:ext cx="378" cy="448"/>
                <a:chOff x="4153" y="2964"/>
                <a:chExt cx="378" cy="448"/>
              </a:xfrm>
            </p:grpSpPr>
            <p:sp>
              <p:nvSpPr>
                <p:cNvPr id="1813634" name="AutoShape 130"/>
                <p:cNvSpPr>
                  <a:spLocks noChangeArrowheads="1"/>
                </p:cNvSpPr>
                <p:nvPr/>
              </p:nvSpPr>
              <p:spPr bwMode="auto">
                <a:xfrm>
                  <a:off x="4153" y="3035"/>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35" name="AutoShape 131"/>
                <p:cNvSpPr>
                  <a:spLocks noChangeArrowheads="1"/>
                </p:cNvSpPr>
                <p:nvPr/>
              </p:nvSpPr>
              <p:spPr bwMode="auto">
                <a:xfrm>
                  <a:off x="4239" y="2964"/>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636" name="Oval 132"/>
              <p:cNvSpPr>
                <a:spLocks noChangeArrowheads="1"/>
              </p:cNvSpPr>
              <p:nvPr/>
            </p:nvSpPr>
            <p:spPr bwMode="auto">
              <a:xfrm>
                <a:off x="4268" y="3000"/>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37" name="AutoShape 133"/>
              <p:cNvSpPr>
                <a:spLocks noChangeArrowheads="1"/>
              </p:cNvSpPr>
              <p:nvPr/>
            </p:nvSpPr>
            <p:spPr bwMode="auto">
              <a:xfrm>
                <a:off x="4200" y="3210"/>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3638" name="Freeform 134"/>
            <p:cNvSpPr>
              <a:spLocks/>
            </p:cNvSpPr>
            <p:nvPr/>
          </p:nvSpPr>
          <p:spPr bwMode="auto">
            <a:xfrm>
              <a:off x="4717" y="319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639" name="Rectangle 135"/>
            <p:cNvSpPr>
              <a:spLocks noChangeArrowheads="1"/>
            </p:cNvSpPr>
            <p:nvPr/>
          </p:nvSpPr>
          <p:spPr bwMode="auto">
            <a:xfrm>
              <a:off x="4713" y="3193"/>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40" name="Rectangle 136"/>
            <p:cNvSpPr>
              <a:spLocks noChangeArrowheads="1"/>
            </p:cNvSpPr>
            <p:nvPr/>
          </p:nvSpPr>
          <p:spPr bwMode="auto">
            <a:xfrm>
              <a:off x="4720" y="3274"/>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41" name="Rectangle 137"/>
            <p:cNvSpPr>
              <a:spLocks noChangeArrowheads="1"/>
            </p:cNvSpPr>
            <p:nvPr/>
          </p:nvSpPr>
          <p:spPr bwMode="auto">
            <a:xfrm>
              <a:off x="4537" y="3274"/>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3642" name="Group 138"/>
            <p:cNvGrpSpPr>
              <a:grpSpLocks/>
            </p:cNvGrpSpPr>
            <p:nvPr/>
          </p:nvGrpSpPr>
          <p:grpSpPr bwMode="auto">
            <a:xfrm>
              <a:off x="4535" y="3021"/>
              <a:ext cx="194" cy="364"/>
              <a:chOff x="4535" y="3021"/>
              <a:chExt cx="194" cy="364"/>
            </a:xfrm>
          </p:grpSpPr>
          <p:sp>
            <p:nvSpPr>
              <p:cNvPr id="1813643" name="Oval 139"/>
              <p:cNvSpPr>
                <a:spLocks noChangeArrowheads="1"/>
              </p:cNvSpPr>
              <p:nvPr/>
            </p:nvSpPr>
            <p:spPr bwMode="auto">
              <a:xfrm>
                <a:off x="4611" y="3021"/>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44" name="Freeform 140"/>
              <p:cNvSpPr>
                <a:spLocks/>
              </p:cNvSpPr>
              <p:nvPr/>
            </p:nvSpPr>
            <p:spPr bwMode="auto">
              <a:xfrm>
                <a:off x="4535" y="308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13645" name="Rectangle 141"/>
          <p:cNvSpPr>
            <a:spLocks noChangeArrowheads="1"/>
          </p:cNvSpPr>
          <p:nvPr/>
        </p:nvSpPr>
        <p:spPr bwMode="auto">
          <a:xfrm>
            <a:off x="161925" y="2454275"/>
            <a:ext cx="336550" cy="283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Comic Sans MS" pitchFamily="66" charset="0"/>
              </a:rPr>
              <a:t>T</a:t>
            </a:r>
          </a:p>
          <a:p>
            <a:r>
              <a:rPr lang="en-US" sz="1800" i="1">
                <a:solidFill>
                  <a:schemeClr val="tx1"/>
                </a:solidFill>
                <a:latin typeface="Comic Sans MS" pitchFamily="66" charset="0"/>
              </a:rPr>
              <a:t>a</a:t>
            </a:r>
          </a:p>
          <a:p>
            <a:r>
              <a:rPr lang="en-US" sz="1800" i="1">
                <a:solidFill>
                  <a:schemeClr val="tx1"/>
                </a:solidFill>
                <a:latin typeface="Comic Sans MS" pitchFamily="66" charset="0"/>
              </a:rPr>
              <a:t>s</a:t>
            </a:r>
          </a:p>
          <a:p>
            <a:r>
              <a:rPr lang="en-US" sz="1800" i="1">
                <a:solidFill>
                  <a:schemeClr val="tx1"/>
                </a:solidFill>
                <a:latin typeface="Comic Sans MS" pitchFamily="66" charset="0"/>
              </a:rPr>
              <a:t>k</a:t>
            </a:r>
          </a:p>
          <a:p>
            <a:endParaRPr lang="en-US" sz="1800" i="1">
              <a:solidFill>
                <a:schemeClr val="tx1"/>
              </a:solidFill>
              <a:latin typeface="Comic Sans MS" pitchFamily="66" charset="0"/>
            </a:endParaRPr>
          </a:p>
          <a:p>
            <a:r>
              <a:rPr lang="en-US" sz="1800" i="1">
                <a:solidFill>
                  <a:schemeClr val="tx1"/>
                </a:solidFill>
                <a:latin typeface="Comic Sans MS" pitchFamily="66" charset="0"/>
              </a:rPr>
              <a:t>O</a:t>
            </a:r>
          </a:p>
          <a:p>
            <a:r>
              <a:rPr lang="en-US" sz="1800" i="1">
                <a:solidFill>
                  <a:schemeClr val="tx1"/>
                </a:solidFill>
                <a:latin typeface="Comic Sans MS" pitchFamily="66" charset="0"/>
              </a:rPr>
              <a:t>r</a:t>
            </a:r>
          </a:p>
          <a:p>
            <a:r>
              <a:rPr lang="en-US" sz="1800" i="1">
                <a:solidFill>
                  <a:schemeClr val="tx1"/>
                </a:solidFill>
                <a:latin typeface="Comic Sans MS" pitchFamily="66" charset="0"/>
              </a:rPr>
              <a:t>d</a:t>
            </a:r>
          </a:p>
          <a:p>
            <a:r>
              <a:rPr lang="en-US" sz="1800" i="1">
                <a:solidFill>
                  <a:schemeClr val="tx1"/>
                </a:solidFill>
                <a:latin typeface="Comic Sans MS" pitchFamily="66" charset="0"/>
              </a:rPr>
              <a:t>e</a:t>
            </a:r>
          </a:p>
          <a:p>
            <a:r>
              <a:rPr lang="en-US" sz="1800" i="1">
                <a:solidFill>
                  <a:schemeClr val="tx1"/>
                </a:solidFill>
                <a:latin typeface="Comic Sans MS" pitchFamily="66" charset="0"/>
              </a:rPr>
              <a:t>r</a:t>
            </a:r>
          </a:p>
        </p:txBody>
      </p:sp>
      <p:sp>
        <p:nvSpPr>
          <p:cNvPr id="1813646" name="Line 142"/>
          <p:cNvSpPr>
            <a:spLocks noChangeShapeType="1"/>
          </p:cNvSpPr>
          <p:nvPr/>
        </p:nvSpPr>
        <p:spPr bwMode="auto">
          <a:xfrm>
            <a:off x="635000" y="2305050"/>
            <a:ext cx="0" cy="3035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3647" name="Rectangle 143"/>
          <p:cNvSpPr>
            <a:spLocks noChangeArrowheads="1"/>
          </p:cNvSpPr>
          <p:nvPr/>
        </p:nvSpPr>
        <p:spPr bwMode="auto">
          <a:xfrm>
            <a:off x="4125913" y="1527175"/>
            <a:ext cx="649287"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Comic Sans MS" pitchFamily="66" charset="0"/>
              </a:rPr>
              <a:t>Time</a:t>
            </a:r>
          </a:p>
        </p:txBody>
      </p:sp>
      <p:sp>
        <p:nvSpPr>
          <p:cNvPr id="1813649" name="Text Box 145"/>
          <p:cNvSpPr txBox="1">
            <a:spLocks noChangeArrowheads="1"/>
          </p:cNvSpPr>
          <p:nvPr/>
        </p:nvSpPr>
        <p:spPr bwMode="auto">
          <a:xfrm>
            <a:off x="762000" y="5653088"/>
            <a:ext cx="50769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000" dirty="0">
                <a:solidFill>
                  <a:srgbClr val="C00000"/>
                </a:solidFill>
              </a:rPr>
              <a:t>washing = 30; drying = 40; folding = 20 </a:t>
            </a:r>
            <a:r>
              <a:rPr lang="en-US" sz="2000" dirty="0" smtClean="0">
                <a:solidFill>
                  <a:srgbClr val="C00000"/>
                </a:solidFill>
              </a:rPr>
              <a:t>minutes</a:t>
            </a:r>
          </a:p>
          <a:p>
            <a:r>
              <a:rPr lang="en-US" sz="2000" dirty="0" smtClean="0">
                <a:solidFill>
                  <a:srgbClr val="C00000"/>
                </a:solidFill>
              </a:rPr>
              <a:t>1 load = 1.5 hours; 4 loads = 6 hours</a:t>
            </a:r>
            <a:endParaRPr lang="en-US" sz="2000" dirty="0">
              <a:solidFill>
                <a:srgbClr val="C00000"/>
              </a:solidFill>
            </a:endParaRPr>
          </a:p>
        </p:txBody>
      </p:sp>
    </p:spTree>
    <p:extLst>
      <p:ext uri="{BB962C8B-B14F-4D97-AF65-F5344CB8AC3E}">
        <p14:creationId xmlns:p14="http://schemas.microsoft.com/office/powerpoint/2010/main" val="23877397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4530" name="Rectangle 2"/>
          <p:cNvSpPr>
            <a:spLocks noGrp="1" noChangeArrowheads="1"/>
          </p:cNvSpPr>
          <p:nvPr>
            <p:ph type="title"/>
          </p:nvPr>
        </p:nvSpPr>
        <p:spPr>
          <a:xfrm>
            <a:off x="685800" y="0"/>
            <a:ext cx="7924800" cy="704850"/>
          </a:xfrm>
          <a:noFill/>
          <a:ln/>
        </p:spPr>
        <p:txBody>
          <a:bodyPr wrap="square" lIns="90488" tIns="44450" rIns="90488" bIns="44450" anchor="ctr">
            <a:normAutofit fontScale="90000"/>
          </a:bodyPr>
          <a:lstStyle/>
          <a:p>
            <a:r>
              <a:rPr lang="en-US"/>
              <a:t>Pipelined Laundry - Start work ASAP</a:t>
            </a:r>
          </a:p>
        </p:txBody>
      </p:sp>
      <p:sp>
        <p:nvSpPr>
          <p:cNvPr id="1814531" name="Rectangle 3"/>
          <p:cNvSpPr>
            <a:spLocks noGrp="1" noChangeArrowheads="1"/>
          </p:cNvSpPr>
          <p:nvPr>
            <p:ph type="body" idx="1"/>
          </p:nvPr>
        </p:nvSpPr>
        <p:spPr>
          <a:xfrm>
            <a:off x="1066800" y="5765800"/>
            <a:ext cx="7696200" cy="863600"/>
          </a:xfrm>
          <a:noFill/>
          <a:ln/>
        </p:spPr>
        <p:txBody>
          <a:bodyPr lIns="90488" tIns="44450" rIns="90488" bIns="44450">
            <a:normAutofit fontScale="85000" lnSpcReduction="20000"/>
          </a:bodyPr>
          <a:lstStyle/>
          <a:p>
            <a:r>
              <a:rPr lang="en-US" dirty="0">
                <a:solidFill>
                  <a:schemeClr val="accent2"/>
                </a:solidFill>
              </a:rPr>
              <a:t>Pipelined laundry takes 3.5 hours for 4 loads </a:t>
            </a:r>
          </a:p>
          <a:p>
            <a:r>
              <a:rPr lang="en-US" dirty="0" smtClean="0">
                <a:solidFill>
                  <a:schemeClr val="accent2"/>
                </a:solidFill>
              </a:rPr>
              <a:t>Drying</a:t>
            </a:r>
            <a:r>
              <a:rPr lang="en-US" dirty="0">
                <a:solidFill>
                  <a:schemeClr val="accent2"/>
                </a:solidFill>
              </a:rPr>
              <a:t>, the slowest stage, dominates!</a:t>
            </a:r>
          </a:p>
        </p:txBody>
      </p:sp>
      <p:grpSp>
        <p:nvGrpSpPr>
          <p:cNvPr id="1814532" name="Group 4"/>
          <p:cNvGrpSpPr>
            <a:grpSpLocks/>
          </p:cNvGrpSpPr>
          <p:nvPr/>
        </p:nvGrpSpPr>
        <p:grpSpPr bwMode="auto">
          <a:xfrm>
            <a:off x="1177925" y="2622550"/>
            <a:ext cx="522288" cy="534988"/>
            <a:chOff x="712" y="1908"/>
            <a:chExt cx="329" cy="337"/>
          </a:xfrm>
        </p:grpSpPr>
        <p:sp>
          <p:nvSpPr>
            <p:cNvPr id="1814533" name="Freeform 5"/>
            <p:cNvSpPr>
              <a:spLocks/>
            </p:cNvSpPr>
            <p:nvPr/>
          </p:nvSpPr>
          <p:spPr bwMode="auto">
            <a:xfrm>
              <a:off x="712" y="1908"/>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534" name="Rectangle 6"/>
            <p:cNvSpPr>
              <a:spLocks noChangeArrowheads="1"/>
            </p:cNvSpPr>
            <p:nvPr/>
          </p:nvSpPr>
          <p:spPr bwMode="auto">
            <a:xfrm>
              <a:off x="772" y="1959"/>
              <a:ext cx="235"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A</a:t>
              </a:r>
            </a:p>
          </p:txBody>
        </p:sp>
      </p:grpSp>
      <p:grpSp>
        <p:nvGrpSpPr>
          <p:cNvPr id="1814535" name="Group 7"/>
          <p:cNvGrpSpPr>
            <a:grpSpLocks/>
          </p:cNvGrpSpPr>
          <p:nvPr/>
        </p:nvGrpSpPr>
        <p:grpSpPr bwMode="auto">
          <a:xfrm>
            <a:off x="1165225" y="3473450"/>
            <a:ext cx="522288" cy="534988"/>
            <a:chOff x="704" y="2444"/>
            <a:chExt cx="329" cy="337"/>
          </a:xfrm>
        </p:grpSpPr>
        <p:sp>
          <p:nvSpPr>
            <p:cNvPr id="1814536" name="Freeform 8"/>
            <p:cNvSpPr>
              <a:spLocks/>
            </p:cNvSpPr>
            <p:nvPr/>
          </p:nvSpPr>
          <p:spPr bwMode="auto">
            <a:xfrm>
              <a:off x="704" y="244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537" name="Rectangle 9"/>
            <p:cNvSpPr>
              <a:spLocks noChangeArrowheads="1"/>
            </p:cNvSpPr>
            <p:nvPr/>
          </p:nvSpPr>
          <p:spPr bwMode="auto">
            <a:xfrm>
              <a:off x="773" y="2495"/>
              <a:ext cx="217"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B</a:t>
              </a:r>
            </a:p>
          </p:txBody>
        </p:sp>
      </p:grpSp>
      <p:grpSp>
        <p:nvGrpSpPr>
          <p:cNvPr id="1814538" name="Group 10"/>
          <p:cNvGrpSpPr>
            <a:grpSpLocks/>
          </p:cNvGrpSpPr>
          <p:nvPr/>
        </p:nvGrpSpPr>
        <p:grpSpPr bwMode="auto">
          <a:xfrm>
            <a:off x="1127125" y="4222750"/>
            <a:ext cx="522288" cy="534988"/>
            <a:chOff x="680" y="2916"/>
            <a:chExt cx="329" cy="337"/>
          </a:xfrm>
        </p:grpSpPr>
        <p:sp>
          <p:nvSpPr>
            <p:cNvPr id="1814539" name="Freeform 11"/>
            <p:cNvSpPr>
              <a:spLocks/>
            </p:cNvSpPr>
            <p:nvPr/>
          </p:nvSpPr>
          <p:spPr bwMode="auto">
            <a:xfrm>
              <a:off x="680" y="29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540" name="Rectangle 12"/>
            <p:cNvSpPr>
              <a:spLocks noChangeArrowheads="1"/>
            </p:cNvSpPr>
            <p:nvPr/>
          </p:nvSpPr>
          <p:spPr bwMode="auto">
            <a:xfrm>
              <a:off x="750" y="2967"/>
              <a:ext cx="215"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C</a:t>
              </a:r>
            </a:p>
          </p:txBody>
        </p:sp>
      </p:grpSp>
      <p:grpSp>
        <p:nvGrpSpPr>
          <p:cNvPr id="1814541" name="Group 13"/>
          <p:cNvGrpSpPr>
            <a:grpSpLocks/>
          </p:cNvGrpSpPr>
          <p:nvPr/>
        </p:nvGrpSpPr>
        <p:grpSpPr bwMode="auto">
          <a:xfrm>
            <a:off x="1127125" y="4946650"/>
            <a:ext cx="522288" cy="534988"/>
            <a:chOff x="680" y="3372"/>
            <a:chExt cx="329" cy="337"/>
          </a:xfrm>
        </p:grpSpPr>
        <p:sp>
          <p:nvSpPr>
            <p:cNvPr id="1814542" name="Freeform 14"/>
            <p:cNvSpPr>
              <a:spLocks/>
            </p:cNvSpPr>
            <p:nvPr/>
          </p:nvSpPr>
          <p:spPr bwMode="auto">
            <a:xfrm>
              <a:off x="680" y="337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543" name="Rectangle 15"/>
            <p:cNvSpPr>
              <a:spLocks noChangeArrowheads="1"/>
            </p:cNvSpPr>
            <p:nvPr/>
          </p:nvSpPr>
          <p:spPr bwMode="auto">
            <a:xfrm>
              <a:off x="741" y="3423"/>
              <a:ext cx="233"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D</a:t>
              </a:r>
            </a:p>
          </p:txBody>
        </p:sp>
      </p:grpSp>
      <p:sp>
        <p:nvSpPr>
          <p:cNvPr id="1814544" name="Rectangle 16"/>
          <p:cNvSpPr>
            <a:spLocks noChangeArrowheads="1"/>
          </p:cNvSpPr>
          <p:nvPr/>
        </p:nvSpPr>
        <p:spPr bwMode="auto">
          <a:xfrm>
            <a:off x="1449388" y="1027113"/>
            <a:ext cx="8588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6 PM</a:t>
            </a:r>
          </a:p>
        </p:txBody>
      </p:sp>
      <p:sp>
        <p:nvSpPr>
          <p:cNvPr id="1814545" name="Line 17"/>
          <p:cNvSpPr>
            <a:spLocks noChangeShapeType="1"/>
          </p:cNvSpPr>
          <p:nvPr/>
        </p:nvSpPr>
        <p:spPr bwMode="auto">
          <a:xfrm>
            <a:off x="1812925" y="1612900"/>
            <a:ext cx="6324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46" name="Line 18"/>
          <p:cNvSpPr>
            <a:spLocks noChangeShapeType="1"/>
          </p:cNvSpPr>
          <p:nvPr/>
        </p:nvSpPr>
        <p:spPr bwMode="auto">
          <a:xfrm>
            <a:off x="1806575" y="147955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47" name="Rectangle 19"/>
          <p:cNvSpPr>
            <a:spLocks noChangeArrowheads="1"/>
          </p:cNvSpPr>
          <p:nvPr/>
        </p:nvSpPr>
        <p:spPr bwMode="auto">
          <a:xfrm>
            <a:off x="2681288" y="1039813"/>
            <a:ext cx="3381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7</a:t>
            </a:r>
          </a:p>
        </p:txBody>
      </p:sp>
      <p:sp>
        <p:nvSpPr>
          <p:cNvPr id="1814548" name="Rectangle 20"/>
          <p:cNvSpPr>
            <a:spLocks noChangeArrowheads="1"/>
          </p:cNvSpPr>
          <p:nvPr/>
        </p:nvSpPr>
        <p:spPr bwMode="auto">
          <a:xfrm>
            <a:off x="3748088" y="1039813"/>
            <a:ext cx="3381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8</a:t>
            </a:r>
          </a:p>
        </p:txBody>
      </p:sp>
      <p:sp>
        <p:nvSpPr>
          <p:cNvPr id="1814549" name="Rectangle 21"/>
          <p:cNvSpPr>
            <a:spLocks noChangeArrowheads="1"/>
          </p:cNvSpPr>
          <p:nvPr/>
        </p:nvSpPr>
        <p:spPr bwMode="auto">
          <a:xfrm>
            <a:off x="4764088" y="1039813"/>
            <a:ext cx="3381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9</a:t>
            </a:r>
          </a:p>
        </p:txBody>
      </p:sp>
      <p:sp>
        <p:nvSpPr>
          <p:cNvPr id="1814550" name="Rectangle 22"/>
          <p:cNvSpPr>
            <a:spLocks noChangeArrowheads="1"/>
          </p:cNvSpPr>
          <p:nvPr/>
        </p:nvSpPr>
        <p:spPr bwMode="auto">
          <a:xfrm>
            <a:off x="5703888" y="1052513"/>
            <a:ext cx="5095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10</a:t>
            </a:r>
          </a:p>
        </p:txBody>
      </p:sp>
      <p:sp>
        <p:nvSpPr>
          <p:cNvPr id="1814551" name="Rectangle 23"/>
          <p:cNvSpPr>
            <a:spLocks noChangeArrowheads="1"/>
          </p:cNvSpPr>
          <p:nvPr/>
        </p:nvSpPr>
        <p:spPr bwMode="auto">
          <a:xfrm>
            <a:off x="6796088" y="1039813"/>
            <a:ext cx="50958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11</a:t>
            </a:r>
          </a:p>
        </p:txBody>
      </p:sp>
      <p:sp>
        <p:nvSpPr>
          <p:cNvPr id="1814552" name="Rectangle 24"/>
          <p:cNvSpPr>
            <a:spLocks noChangeArrowheads="1"/>
          </p:cNvSpPr>
          <p:nvPr/>
        </p:nvSpPr>
        <p:spPr bwMode="auto">
          <a:xfrm>
            <a:off x="7527925" y="1027113"/>
            <a:ext cx="1331913"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Midnight</a:t>
            </a:r>
          </a:p>
        </p:txBody>
      </p:sp>
      <p:grpSp>
        <p:nvGrpSpPr>
          <p:cNvPr id="1814553" name="Group 25"/>
          <p:cNvGrpSpPr>
            <a:grpSpLocks/>
          </p:cNvGrpSpPr>
          <p:nvPr/>
        </p:nvGrpSpPr>
        <p:grpSpPr bwMode="auto">
          <a:xfrm>
            <a:off x="1851025" y="2520950"/>
            <a:ext cx="3490913" cy="2933700"/>
            <a:chOff x="1136" y="1844"/>
            <a:chExt cx="2199" cy="1848"/>
          </a:xfrm>
        </p:grpSpPr>
        <p:grpSp>
          <p:nvGrpSpPr>
            <p:cNvPr id="1814554" name="Group 26"/>
            <p:cNvGrpSpPr>
              <a:grpSpLocks/>
            </p:cNvGrpSpPr>
            <p:nvPr/>
          </p:nvGrpSpPr>
          <p:grpSpPr bwMode="auto">
            <a:xfrm>
              <a:off x="1136" y="1844"/>
              <a:ext cx="967" cy="448"/>
              <a:chOff x="1136" y="1844"/>
              <a:chExt cx="967" cy="448"/>
            </a:xfrm>
          </p:grpSpPr>
          <p:grpSp>
            <p:nvGrpSpPr>
              <p:cNvPr id="1814555" name="Group 27"/>
              <p:cNvGrpSpPr>
                <a:grpSpLocks/>
              </p:cNvGrpSpPr>
              <p:nvPr/>
            </p:nvGrpSpPr>
            <p:grpSpPr bwMode="auto">
              <a:xfrm>
                <a:off x="1136" y="1844"/>
                <a:ext cx="305" cy="448"/>
                <a:chOff x="1136" y="1844"/>
                <a:chExt cx="305" cy="448"/>
              </a:xfrm>
            </p:grpSpPr>
            <p:grpSp>
              <p:nvGrpSpPr>
                <p:cNvPr id="1814556" name="Group 28"/>
                <p:cNvGrpSpPr>
                  <a:grpSpLocks/>
                </p:cNvGrpSpPr>
                <p:nvPr/>
              </p:nvGrpSpPr>
              <p:grpSpPr bwMode="auto">
                <a:xfrm>
                  <a:off x="1136" y="1844"/>
                  <a:ext cx="305" cy="448"/>
                  <a:chOff x="1136" y="1844"/>
                  <a:chExt cx="305" cy="448"/>
                </a:xfrm>
              </p:grpSpPr>
              <p:sp>
                <p:nvSpPr>
                  <p:cNvPr id="1814557" name="AutoShape 29"/>
                  <p:cNvSpPr>
                    <a:spLocks noChangeArrowheads="1"/>
                  </p:cNvSpPr>
                  <p:nvPr/>
                </p:nvSpPr>
                <p:spPr bwMode="auto">
                  <a:xfrm>
                    <a:off x="1136" y="1915"/>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58" name="AutoShape 30"/>
                  <p:cNvSpPr>
                    <a:spLocks noChangeArrowheads="1"/>
                  </p:cNvSpPr>
                  <p:nvPr/>
                </p:nvSpPr>
                <p:spPr bwMode="auto">
                  <a:xfrm>
                    <a:off x="1206" y="1844"/>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559" name="AutoShape 31"/>
                <p:cNvSpPr>
                  <a:spLocks noChangeArrowheads="1"/>
                </p:cNvSpPr>
                <p:nvPr/>
              </p:nvSpPr>
              <p:spPr bwMode="auto">
                <a:xfrm>
                  <a:off x="1198" y="1948"/>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4560" name="Group 32"/>
              <p:cNvGrpSpPr>
                <a:grpSpLocks/>
              </p:cNvGrpSpPr>
              <p:nvPr/>
            </p:nvGrpSpPr>
            <p:grpSpPr bwMode="auto">
              <a:xfrm>
                <a:off x="1437" y="1844"/>
                <a:ext cx="378" cy="448"/>
                <a:chOff x="1437" y="1844"/>
                <a:chExt cx="378" cy="448"/>
              </a:xfrm>
            </p:grpSpPr>
            <p:grpSp>
              <p:nvGrpSpPr>
                <p:cNvPr id="1814561" name="Group 33"/>
                <p:cNvGrpSpPr>
                  <a:grpSpLocks/>
                </p:cNvGrpSpPr>
                <p:nvPr/>
              </p:nvGrpSpPr>
              <p:grpSpPr bwMode="auto">
                <a:xfrm>
                  <a:off x="1437" y="1844"/>
                  <a:ext cx="378" cy="448"/>
                  <a:chOff x="1437" y="1844"/>
                  <a:chExt cx="378" cy="448"/>
                </a:xfrm>
              </p:grpSpPr>
              <p:sp>
                <p:nvSpPr>
                  <p:cNvPr id="1814562" name="AutoShape 34"/>
                  <p:cNvSpPr>
                    <a:spLocks noChangeArrowheads="1"/>
                  </p:cNvSpPr>
                  <p:nvPr/>
                </p:nvSpPr>
                <p:spPr bwMode="auto">
                  <a:xfrm>
                    <a:off x="1437" y="1915"/>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63" name="AutoShape 35"/>
                  <p:cNvSpPr>
                    <a:spLocks noChangeArrowheads="1"/>
                  </p:cNvSpPr>
                  <p:nvPr/>
                </p:nvSpPr>
                <p:spPr bwMode="auto">
                  <a:xfrm>
                    <a:off x="1523" y="1844"/>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564" name="Oval 36"/>
                <p:cNvSpPr>
                  <a:spLocks noChangeArrowheads="1"/>
                </p:cNvSpPr>
                <p:nvPr/>
              </p:nvSpPr>
              <p:spPr bwMode="auto">
                <a:xfrm>
                  <a:off x="1552" y="1880"/>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65" name="AutoShape 37"/>
                <p:cNvSpPr>
                  <a:spLocks noChangeArrowheads="1"/>
                </p:cNvSpPr>
                <p:nvPr/>
              </p:nvSpPr>
              <p:spPr bwMode="auto">
                <a:xfrm>
                  <a:off x="1484" y="2090"/>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566" name="Freeform 38"/>
              <p:cNvSpPr>
                <a:spLocks/>
              </p:cNvSpPr>
              <p:nvPr/>
            </p:nvSpPr>
            <p:spPr bwMode="auto">
              <a:xfrm>
                <a:off x="2001" y="207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567" name="Rectangle 39"/>
              <p:cNvSpPr>
                <a:spLocks noChangeArrowheads="1"/>
              </p:cNvSpPr>
              <p:nvPr/>
            </p:nvSpPr>
            <p:spPr bwMode="auto">
              <a:xfrm>
                <a:off x="1997" y="2073"/>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68" name="Rectangle 40"/>
              <p:cNvSpPr>
                <a:spLocks noChangeArrowheads="1"/>
              </p:cNvSpPr>
              <p:nvPr/>
            </p:nvSpPr>
            <p:spPr bwMode="auto">
              <a:xfrm>
                <a:off x="2004" y="2154"/>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69" name="Rectangle 41"/>
              <p:cNvSpPr>
                <a:spLocks noChangeArrowheads="1"/>
              </p:cNvSpPr>
              <p:nvPr/>
            </p:nvSpPr>
            <p:spPr bwMode="auto">
              <a:xfrm>
                <a:off x="1821" y="2154"/>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4570" name="Group 42"/>
              <p:cNvGrpSpPr>
                <a:grpSpLocks/>
              </p:cNvGrpSpPr>
              <p:nvPr/>
            </p:nvGrpSpPr>
            <p:grpSpPr bwMode="auto">
              <a:xfrm>
                <a:off x="1819" y="1901"/>
                <a:ext cx="194" cy="364"/>
                <a:chOff x="1819" y="1901"/>
                <a:chExt cx="194" cy="364"/>
              </a:xfrm>
            </p:grpSpPr>
            <p:sp>
              <p:nvSpPr>
                <p:cNvPr id="1814571" name="Oval 43"/>
                <p:cNvSpPr>
                  <a:spLocks noChangeArrowheads="1"/>
                </p:cNvSpPr>
                <p:nvPr/>
              </p:nvSpPr>
              <p:spPr bwMode="auto">
                <a:xfrm>
                  <a:off x="1895" y="1901"/>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72" name="Freeform 44"/>
                <p:cNvSpPr>
                  <a:spLocks/>
                </p:cNvSpPr>
                <p:nvPr/>
              </p:nvSpPr>
              <p:spPr bwMode="auto">
                <a:xfrm>
                  <a:off x="1819" y="196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14573" name="Group 45"/>
            <p:cNvGrpSpPr>
              <a:grpSpLocks/>
            </p:cNvGrpSpPr>
            <p:nvPr/>
          </p:nvGrpSpPr>
          <p:grpSpPr bwMode="auto">
            <a:xfrm>
              <a:off x="1536" y="2308"/>
              <a:ext cx="967" cy="448"/>
              <a:chOff x="1536" y="2308"/>
              <a:chExt cx="967" cy="448"/>
            </a:xfrm>
          </p:grpSpPr>
          <p:grpSp>
            <p:nvGrpSpPr>
              <p:cNvPr id="1814574" name="Group 46"/>
              <p:cNvGrpSpPr>
                <a:grpSpLocks/>
              </p:cNvGrpSpPr>
              <p:nvPr/>
            </p:nvGrpSpPr>
            <p:grpSpPr bwMode="auto">
              <a:xfrm>
                <a:off x="1536" y="2308"/>
                <a:ext cx="305" cy="448"/>
                <a:chOff x="1536" y="2308"/>
                <a:chExt cx="305" cy="448"/>
              </a:xfrm>
            </p:grpSpPr>
            <p:grpSp>
              <p:nvGrpSpPr>
                <p:cNvPr id="1814575" name="Group 47"/>
                <p:cNvGrpSpPr>
                  <a:grpSpLocks/>
                </p:cNvGrpSpPr>
                <p:nvPr/>
              </p:nvGrpSpPr>
              <p:grpSpPr bwMode="auto">
                <a:xfrm>
                  <a:off x="1536" y="2308"/>
                  <a:ext cx="305" cy="448"/>
                  <a:chOff x="1536" y="2308"/>
                  <a:chExt cx="305" cy="448"/>
                </a:xfrm>
              </p:grpSpPr>
              <p:sp>
                <p:nvSpPr>
                  <p:cNvPr id="1814576" name="AutoShape 48"/>
                  <p:cNvSpPr>
                    <a:spLocks noChangeArrowheads="1"/>
                  </p:cNvSpPr>
                  <p:nvPr/>
                </p:nvSpPr>
                <p:spPr bwMode="auto">
                  <a:xfrm>
                    <a:off x="1536" y="2379"/>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77" name="AutoShape 49"/>
                  <p:cNvSpPr>
                    <a:spLocks noChangeArrowheads="1"/>
                  </p:cNvSpPr>
                  <p:nvPr/>
                </p:nvSpPr>
                <p:spPr bwMode="auto">
                  <a:xfrm>
                    <a:off x="1606" y="2308"/>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578" name="AutoShape 50"/>
                <p:cNvSpPr>
                  <a:spLocks noChangeArrowheads="1"/>
                </p:cNvSpPr>
                <p:nvPr/>
              </p:nvSpPr>
              <p:spPr bwMode="auto">
                <a:xfrm>
                  <a:off x="1598" y="2412"/>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4579" name="Group 51"/>
              <p:cNvGrpSpPr>
                <a:grpSpLocks/>
              </p:cNvGrpSpPr>
              <p:nvPr/>
            </p:nvGrpSpPr>
            <p:grpSpPr bwMode="auto">
              <a:xfrm>
                <a:off x="1837" y="2308"/>
                <a:ext cx="378" cy="448"/>
                <a:chOff x="1837" y="2308"/>
                <a:chExt cx="378" cy="448"/>
              </a:xfrm>
            </p:grpSpPr>
            <p:grpSp>
              <p:nvGrpSpPr>
                <p:cNvPr id="1814580" name="Group 52"/>
                <p:cNvGrpSpPr>
                  <a:grpSpLocks/>
                </p:cNvGrpSpPr>
                <p:nvPr/>
              </p:nvGrpSpPr>
              <p:grpSpPr bwMode="auto">
                <a:xfrm>
                  <a:off x="1837" y="2308"/>
                  <a:ext cx="378" cy="448"/>
                  <a:chOff x="1837" y="2308"/>
                  <a:chExt cx="378" cy="448"/>
                </a:xfrm>
              </p:grpSpPr>
              <p:sp>
                <p:nvSpPr>
                  <p:cNvPr id="1814581" name="AutoShape 53"/>
                  <p:cNvSpPr>
                    <a:spLocks noChangeArrowheads="1"/>
                  </p:cNvSpPr>
                  <p:nvPr/>
                </p:nvSpPr>
                <p:spPr bwMode="auto">
                  <a:xfrm>
                    <a:off x="1837" y="2379"/>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82" name="AutoShape 54"/>
                  <p:cNvSpPr>
                    <a:spLocks noChangeArrowheads="1"/>
                  </p:cNvSpPr>
                  <p:nvPr/>
                </p:nvSpPr>
                <p:spPr bwMode="auto">
                  <a:xfrm>
                    <a:off x="1923" y="2308"/>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583" name="Oval 55"/>
                <p:cNvSpPr>
                  <a:spLocks noChangeArrowheads="1"/>
                </p:cNvSpPr>
                <p:nvPr/>
              </p:nvSpPr>
              <p:spPr bwMode="auto">
                <a:xfrm>
                  <a:off x="1952" y="2344"/>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84" name="AutoShape 56"/>
                <p:cNvSpPr>
                  <a:spLocks noChangeArrowheads="1"/>
                </p:cNvSpPr>
                <p:nvPr/>
              </p:nvSpPr>
              <p:spPr bwMode="auto">
                <a:xfrm>
                  <a:off x="1884" y="2554"/>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585" name="Freeform 57"/>
              <p:cNvSpPr>
                <a:spLocks/>
              </p:cNvSpPr>
              <p:nvPr/>
            </p:nvSpPr>
            <p:spPr bwMode="auto">
              <a:xfrm>
                <a:off x="2401" y="2537"/>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586" name="Rectangle 58"/>
              <p:cNvSpPr>
                <a:spLocks noChangeArrowheads="1"/>
              </p:cNvSpPr>
              <p:nvPr/>
            </p:nvSpPr>
            <p:spPr bwMode="auto">
              <a:xfrm>
                <a:off x="2397" y="2537"/>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87" name="Rectangle 59"/>
              <p:cNvSpPr>
                <a:spLocks noChangeArrowheads="1"/>
              </p:cNvSpPr>
              <p:nvPr/>
            </p:nvSpPr>
            <p:spPr bwMode="auto">
              <a:xfrm>
                <a:off x="2404" y="2618"/>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88" name="Rectangle 60"/>
              <p:cNvSpPr>
                <a:spLocks noChangeArrowheads="1"/>
              </p:cNvSpPr>
              <p:nvPr/>
            </p:nvSpPr>
            <p:spPr bwMode="auto">
              <a:xfrm>
                <a:off x="2221" y="2618"/>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4589" name="Group 61"/>
              <p:cNvGrpSpPr>
                <a:grpSpLocks/>
              </p:cNvGrpSpPr>
              <p:nvPr/>
            </p:nvGrpSpPr>
            <p:grpSpPr bwMode="auto">
              <a:xfrm>
                <a:off x="2219" y="2365"/>
                <a:ext cx="194" cy="364"/>
                <a:chOff x="2219" y="2365"/>
                <a:chExt cx="194" cy="364"/>
              </a:xfrm>
            </p:grpSpPr>
            <p:sp>
              <p:nvSpPr>
                <p:cNvPr id="1814590" name="Oval 62"/>
                <p:cNvSpPr>
                  <a:spLocks noChangeArrowheads="1"/>
                </p:cNvSpPr>
                <p:nvPr/>
              </p:nvSpPr>
              <p:spPr bwMode="auto">
                <a:xfrm>
                  <a:off x="2295" y="2365"/>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91" name="Freeform 63"/>
                <p:cNvSpPr>
                  <a:spLocks/>
                </p:cNvSpPr>
                <p:nvPr/>
              </p:nvSpPr>
              <p:spPr bwMode="auto">
                <a:xfrm>
                  <a:off x="2219" y="2433"/>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14592" name="Group 64"/>
            <p:cNvGrpSpPr>
              <a:grpSpLocks/>
            </p:cNvGrpSpPr>
            <p:nvPr/>
          </p:nvGrpSpPr>
          <p:grpSpPr bwMode="auto">
            <a:xfrm>
              <a:off x="1952" y="2796"/>
              <a:ext cx="967" cy="448"/>
              <a:chOff x="1952" y="2796"/>
              <a:chExt cx="967" cy="448"/>
            </a:xfrm>
          </p:grpSpPr>
          <p:grpSp>
            <p:nvGrpSpPr>
              <p:cNvPr id="1814593" name="Group 65"/>
              <p:cNvGrpSpPr>
                <a:grpSpLocks/>
              </p:cNvGrpSpPr>
              <p:nvPr/>
            </p:nvGrpSpPr>
            <p:grpSpPr bwMode="auto">
              <a:xfrm>
                <a:off x="1952" y="2796"/>
                <a:ext cx="305" cy="448"/>
                <a:chOff x="1952" y="2796"/>
                <a:chExt cx="305" cy="448"/>
              </a:xfrm>
            </p:grpSpPr>
            <p:grpSp>
              <p:nvGrpSpPr>
                <p:cNvPr id="1814594" name="Group 66"/>
                <p:cNvGrpSpPr>
                  <a:grpSpLocks/>
                </p:cNvGrpSpPr>
                <p:nvPr/>
              </p:nvGrpSpPr>
              <p:grpSpPr bwMode="auto">
                <a:xfrm>
                  <a:off x="1952" y="2796"/>
                  <a:ext cx="305" cy="448"/>
                  <a:chOff x="1952" y="2796"/>
                  <a:chExt cx="305" cy="448"/>
                </a:xfrm>
              </p:grpSpPr>
              <p:sp>
                <p:nvSpPr>
                  <p:cNvPr id="1814595" name="AutoShape 67"/>
                  <p:cNvSpPr>
                    <a:spLocks noChangeArrowheads="1"/>
                  </p:cNvSpPr>
                  <p:nvPr/>
                </p:nvSpPr>
                <p:spPr bwMode="auto">
                  <a:xfrm>
                    <a:off x="1952" y="286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596" name="AutoShape 68"/>
                  <p:cNvSpPr>
                    <a:spLocks noChangeArrowheads="1"/>
                  </p:cNvSpPr>
                  <p:nvPr/>
                </p:nvSpPr>
                <p:spPr bwMode="auto">
                  <a:xfrm>
                    <a:off x="2022" y="279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597" name="AutoShape 69"/>
                <p:cNvSpPr>
                  <a:spLocks noChangeArrowheads="1"/>
                </p:cNvSpPr>
                <p:nvPr/>
              </p:nvSpPr>
              <p:spPr bwMode="auto">
                <a:xfrm>
                  <a:off x="2014" y="290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4598" name="Group 70"/>
              <p:cNvGrpSpPr>
                <a:grpSpLocks/>
              </p:cNvGrpSpPr>
              <p:nvPr/>
            </p:nvGrpSpPr>
            <p:grpSpPr bwMode="auto">
              <a:xfrm>
                <a:off x="2253" y="2796"/>
                <a:ext cx="378" cy="448"/>
                <a:chOff x="2253" y="2796"/>
                <a:chExt cx="378" cy="448"/>
              </a:xfrm>
            </p:grpSpPr>
            <p:grpSp>
              <p:nvGrpSpPr>
                <p:cNvPr id="1814599" name="Group 71"/>
                <p:cNvGrpSpPr>
                  <a:grpSpLocks/>
                </p:cNvGrpSpPr>
                <p:nvPr/>
              </p:nvGrpSpPr>
              <p:grpSpPr bwMode="auto">
                <a:xfrm>
                  <a:off x="2253" y="2796"/>
                  <a:ext cx="378" cy="448"/>
                  <a:chOff x="2253" y="2796"/>
                  <a:chExt cx="378" cy="448"/>
                </a:xfrm>
              </p:grpSpPr>
              <p:sp>
                <p:nvSpPr>
                  <p:cNvPr id="1814600" name="AutoShape 72"/>
                  <p:cNvSpPr>
                    <a:spLocks noChangeArrowheads="1"/>
                  </p:cNvSpPr>
                  <p:nvPr/>
                </p:nvSpPr>
                <p:spPr bwMode="auto">
                  <a:xfrm>
                    <a:off x="2253" y="286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01" name="AutoShape 73"/>
                  <p:cNvSpPr>
                    <a:spLocks noChangeArrowheads="1"/>
                  </p:cNvSpPr>
                  <p:nvPr/>
                </p:nvSpPr>
                <p:spPr bwMode="auto">
                  <a:xfrm>
                    <a:off x="2339" y="279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602" name="Oval 74"/>
                <p:cNvSpPr>
                  <a:spLocks noChangeArrowheads="1"/>
                </p:cNvSpPr>
                <p:nvPr/>
              </p:nvSpPr>
              <p:spPr bwMode="auto">
                <a:xfrm>
                  <a:off x="2368" y="283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03" name="AutoShape 75"/>
                <p:cNvSpPr>
                  <a:spLocks noChangeArrowheads="1"/>
                </p:cNvSpPr>
                <p:nvPr/>
              </p:nvSpPr>
              <p:spPr bwMode="auto">
                <a:xfrm>
                  <a:off x="2300" y="304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604" name="Freeform 76"/>
              <p:cNvSpPr>
                <a:spLocks/>
              </p:cNvSpPr>
              <p:nvPr/>
            </p:nvSpPr>
            <p:spPr bwMode="auto">
              <a:xfrm>
                <a:off x="2817" y="302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605" name="Rectangle 77"/>
              <p:cNvSpPr>
                <a:spLocks noChangeArrowheads="1"/>
              </p:cNvSpPr>
              <p:nvPr/>
            </p:nvSpPr>
            <p:spPr bwMode="auto">
              <a:xfrm>
                <a:off x="2813" y="302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06" name="Rectangle 78"/>
              <p:cNvSpPr>
                <a:spLocks noChangeArrowheads="1"/>
              </p:cNvSpPr>
              <p:nvPr/>
            </p:nvSpPr>
            <p:spPr bwMode="auto">
              <a:xfrm>
                <a:off x="2820" y="310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07" name="Rectangle 79"/>
              <p:cNvSpPr>
                <a:spLocks noChangeArrowheads="1"/>
              </p:cNvSpPr>
              <p:nvPr/>
            </p:nvSpPr>
            <p:spPr bwMode="auto">
              <a:xfrm>
                <a:off x="2637" y="310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4608" name="Group 80"/>
              <p:cNvGrpSpPr>
                <a:grpSpLocks/>
              </p:cNvGrpSpPr>
              <p:nvPr/>
            </p:nvGrpSpPr>
            <p:grpSpPr bwMode="auto">
              <a:xfrm>
                <a:off x="2635" y="2853"/>
                <a:ext cx="194" cy="364"/>
                <a:chOff x="2635" y="2853"/>
                <a:chExt cx="194" cy="364"/>
              </a:xfrm>
            </p:grpSpPr>
            <p:sp>
              <p:nvSpPr>
                <p:cNvPr id="1814609" name="Oval 81"/>
                <p:cNvSpPr>
                  <a:spLocks noChangeArrowheads="1"/>
                </p:cNvSpPr>
                <p:nvPr/>
              </p:nvSpPr>
              <p:spPr bwMode="auto">
                <a:xfrm>
                  <a:off x="2711" y="285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10" name="Freeform 82"/>
                <p:cNvSpPr>
                  <a:spLocks/>
                </p:cNvSpPr>
                <p:nvPr/>
              </p:nvSpPr>
              <p:spPr bwMode="auto">
                <a:xfrm>
                  <a:off x="2635" y="292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14611" name="Group 83"/>
            <p:cNvGrpSpPr>
              <a:grpSpLocks/>
            </p:cNvGrpSpPr>
            <p:nvPr/>
          </p:nvGrpSpPr>
          <p:grpSpPr bwMode="auto">
            <a:xfrm>
              <a:off x="2368" y="3244"/>
              <a:ext cx="967" cy="448"/>
              <a:chOff x="2368" y="3244"/>
              <a:chExt cx="967" cy="448"/>
            </a:xfrm>
          </p:grpSpPr>
          <p:grpSp>
            <p:nvGrpSpPr>
              <p:cNvPr id="1814612" name="Group 84"/>
              <p:cNvGrpSpPr>
                <a:grpSpLocks/>
              </p:cNvGrpSpPr>
              <p:nvPr/>
            </p:nvGrpSpPr>
            <p:grpSpPr bwMode="auto">
              <a:xfrm>
                <a:off x="2368" y="3244"/>
                <a:ext cx="305" cy="448"/>
                <a:chOff x="2368" y="3244"/>
                <a:chExt cx="305" cy="448"/>
              </a:xfrm>
            </p:grpSpPr>
            <p:grpSp>
              <p:nvGrpSpPr>
                <p:cNvPr id="1814613" name="Group 85"/>
                <p:cNvGrpSpPr>
                  <a:grpSpLocks/>
                </p:cNvGrpSpPr>
                <p:nvPr/>
              </p:nvGrpSpPr>
              <p:grpSpPr bwMode="auto">
                <a:xfrm>
                  <a:off x="2368" y="3244"/>
                  <a:ext cx="305" cy="448"/>
                  <a:chOff x="2368" y="3244"/>
                  <a:chExt cx="305" cy="448"/>
                </a:xfrm>
              </p:grpSpPr>
              <p:sp>
                <p:nvSpPr>
                  <p:cNvPr id="1814614" name="AutoShape 86"/>
                  <p:cNvSpPr>
                    <a:spLocks noChangeArrowheads="1"/>
                  </p:cNvSpPr>
                  <p:nvPr/>
                </p:nvSpPr>
                <p:spPr bwMode="auto">
                  <a:xfrm>
                    <a:off x="2368" y="3315"/>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15" name="AutoShape 87"/>
                  <p:cNvSpPr>
                    <a:spLocks noChangeArrowheads="1"/>
                  </p:cNvSpPr>
                  <p:nvPr/>
                </p:nvSpPr>
                <p:spPr bwMode="auto">
                  <a:xfrm>
                    <a:off x="2438" y="3244"/>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616" name="AutoShape 88"/>
                <p:cNvSpPr>
                  <a:spLocks noChangeArrowheads="1"/>
                </p:cNvSpPr>
                <p:nvPr/>
              </p:nvSpPr>
              <p:spPr bwMode="auto">
                <a:xfrm>
                  <a:off x="2430" y="3348"/>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4617" name="Group 89"/>
              <p:cNvGrpSpPr>
                <a:grpSpLocks/>
              </p:cNvGrpSpPr>
              <p:nvPr/>
            </p:nvGrpSpPr>
            <p:grpSpPr bwMode="auto">
              <a:xfrm>
                <a:off x="2669" y="3244"/>
                <a:ext cx="378" cy="448"/>
                <a:chOff x="2669" y="3244"/>
                <a:chExt cx="378" cy="448"/>
              </a:xfrm>
            </p:grpSpPr>
            <p:grpSp>
              <p:nvGrpSpPr>
                <p:cNvPr id="1814618" name="Group 90"/>
                <p:cNvGrpSpPr>
                  <a:grpSpLocks/>
                </p:cNvGrpSpPr>
                <p:nvPr/>
              </p:nvGrpSpPr>
              <p:grpSpPr bwMode="auto">
                <a:xfrm>
                  <a:off x="2669" y="3244"/>
                  <a:ext cx="378" cy="448"/>
                  <a:chOff x="2669" y="3244"/>
                  <a:chExt cx="378" cy="448"/>
                </a:xfrm>
              </p:grpSpPr>
              <p:sp>
                <p:nvSpPr>
                  <p:cNvPr id="1814619" name="AutoShape 91"/>
                  <p:cNvSpPr>
                    <a:spLocks noChangeArrowheads="1"/>
                  </p:cNvSpPr>
                  <p:nvPr/>
                </p:nvSpPr>
                <p:spPr bwMode="auto">
                  <a:xfrm>
                    <a:off x="2669" y="3315"/>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20" name="AutoShape 92"/>
                  <p:cNvSpPr>
                    <a:spLocks noChangeArrowheads="1"/>
                  </p:cNvSpPr>
                  <p:nvPr/>
                </p:nvSpPr>
                <p:spPr bwMode="auto">
                  <a:xfrm>
                    <a:off x="2755" y="3244"/>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621" name="Oval 93"/>
                <p:cNvSpPr>
                  <a:spLocks noChangeArrowheads="1"/>
                </p:cNvSpPr>
                <p:nvPr/>
              </p:nvSpPr>
              <p:spPr bwMode="auto">
                <a:xfrm>
                  <a:off x="2784" y="3280"/>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22" name="AutoShape 94"/>
                <p:cNvSpPr>
                  <a:spLocks noChangeArrowheads="1"/>
                </p:cNvSpPr>
                <p:nvPr/>
              </p:nvSpPr>
              <p:spPr bwMode="auto">
                <a:xfrm>
                  <a:off x="2716" y="3490"/>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623" name="Freeform 95"/>
              <p:cNvSpPr>
                <a:spLocks/>
              </p:cNvSpPr>
              <p:nvPr/>
            </p:nvSpPr>
            <p:spPr bwMode="auto">
              <a:xfrm>
                <a:off x="3233" y="347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624" name="Rectangle 96"/>
              <p:cNvSpPr>
                <a:spLocks noChangeArrowheads="1"/>
              </p:cNvSpPr>
              <p:nvPr/>
            </p:nvSpPr>
            <p:spPr bwMode="auto">
              <a:xfrm>
                <a:off x="3229" y="3473"/>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25" name="Rectangle 97"/>
              <p:cNvSpPr>
                <a:spLocks noChangeArrowheads="1"/>
              </p:cNvSpPr>
              <p:nvPr/>
            </p:nvSpPr>
            <p:spPr bwMode="auto">
              <a:xfrm>
                <a:off x="3236" y="3554"/>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26" name="Rectangle 98"/>
              <p:cNvSpPr>
                <a:spLocks noChangeArrowheads="1"/>
              </p:cNvSpPr>
              <p:nvPr/>
            </p:nvSpPr>
            <p:spPr bwMode="auto">
              <a:xfrm>
                <a:off x="3053" y="3554"/>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4627" name="Group 99"/>
              <p:cNvGrpSpPr>
                <a:grpSpLocks/>
              </p:cNvGrpSpPr>
              <p:nvPr/>
            </p:nvGrpSpPr>
            <p:grpSpPr bwMode="auto">
              <a:xfrm>
                <a:off x="3051" y="3301"/>
                <a:ext cx="194" cy="364"/>
                <a:chOff x="3051" y="3301"/>
                <a:chExt cx="194" cy="364"/>
              </a:xfrm>
            </p:grpSpPr>
            <p:sp>
              <p:nvSpPr>
                <p:cNvPr id="1814628" name="Oval 100"/>
                <p:cNvSpPr>
                  <a:spLocks noChangeArrowheads="1"/>
                </p:cNvSpPr>
                <p:nvPr/>
              </p:nvSpPr>
              <p:spPr bwMode="auto">
                <a:xfrm>
                  <a:off x="3127" y="3301"/>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29" name="Freeform 101"/>
                <p:cNvSpPr>
                  <a:spLocks/>
                </p:cNvSpPr>
                <p:nvPr/>
              </p:nvSpPr>
              <p:spPr bwMode="auto">
                <a:xfrm>
                  <a:off x="3051" y="336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814630" name="Rectangle 102"/>
          <p:cNvSpPr>
            <a:spLocks noChangeArrowheads="1"/>
          </p:cNvSpPr>
          <p:nvPr/>
        </p:nvSpPr>
        <p:spPr bwMode="auto">
          <a:xfrm>
            <a:off x="495300" y="2505075"/>
            <a:ext cx="334963" cy="283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Comic Sans MS" pitchFamily="66" charset="0"/>
              </a:rPr>
              <a:t>T</a:t>
            </a:r>
          </a:p>
          <a:p>
            <a:r>
              <a:rPr lang="en-US" sz="1800" i="1">
                <a:solidFill>
                  <a:schemeClr val="tx1"/>
                </a:solidFill>
                <a:latin typeface="Comic Sans MS" pitchFamily="66" charset="0"/>
              </a:rPr>
              <a:t>a</a:t>
            </a:r>
          </a:p>
          <a:p>
            <a:r>
              <a:rPr lang="en-US" sz="1800" i="1">
                <a:solidFill>
                  <a:schemeClr val="tx1"/>
                </a:solidFill>
                <a:latin typeface="Comic Sans MS" pitchFamily="66" charset="0"/>
              </a:rPr>
              <a:t>s</a:t>
            </a:r>
          </a:p>
          <a:p>
            <a:r>
              <a:rPr lang="en-US" sz="1800" i="1">
                <a:solidFill>
                  <a:schemeClr val="tx1"/>
                </a:solidFill>
                <a:latin typeface="Comic Sans MS" pitchFamily="66" charset="0"/>
              </a:rPr>
              <a:t>k</a:t>
            </a:r>
          </a:p>
          <a:p>
            <a:endParaRPr lang="en-US" sz="1800" i="1">
              <a:solidFill>
                <a:schemeClr val="tx1"/>
              </a:solidFill>
              <a:latin typeface="Comic Sans MS" pitchFamily="66" charset="0"/>
            </a:endParaRPr>
          </a:p>
          <a:p>
            <a:r>
              <a:rPr lang="en-US" sz="1800" i="1">
                <a:solidFill>
                  <a:schemeClr val="tx1"/>
                </a:solidFill>
                <a:latin typeface="Comic Sans MS" pitchFamily="66" charset="0"/>
              </a:rPr>
              <a:t>O</a:t>
            </a:r>
          </a:p>
          <a:p>
            <a:r>
              <a:rPr lang="en-US" sz="1800" i="1">
                <a:solidFill>
                  <a:schemeClr val="tx1"/>
                </a:solidFill>
                <a:latin typeface="Comic Sans MS" pitchFamily="66" charset="0"/>
              </a:rPr>
              <a:t>r</a:t>
            </a:r>
          </a:p>
          <a:p>
            <a:r>
              <a:rPr lang="en-US" sz="1800" i="1">
                <a:solidFill>
                  <a:schemeClr val="tx1"/>
                </a:solidFill>
                <a:latin typeface="Comic Sans MS" pitchFamily="66" charset="0"/>
              </a:rPr>
              <a:t>d</a:t>
            </a:r>
          </a:p>
          <a:p>
            <a:r>
              <a:rPr lang="en-US" sz="1800" i="1">
                <a:solidFill>
                  <a:schemeClr val="tx1"/>
                </a:solidFill>
                <a:latin typeface="Comic Sans MS" pitchFamily="66" charset="0"/>
              </a:rPr>
              <a:t>e</a:t>
            </a:r>
          </a:p>
          <a:p>
            <a:r>
              <a:rPr lang="en-US" sz="1800" i="1">
                <a:solidFill>
                  <a:schemeClr val="tx1"/>
                </a:solidFill>
                <a:latin typeface="Comic Sans MS" pitchFamily="66" charset="0"/>
              </a:rPr>
              <a:t>r</a:t>
            </a:r>
          </a:p>
        </p:txBody>
      </p:sp>
      <p:sp>
        <p:nvSpPr>
          <p:cNvPr id="1814631" name="Line 103"/>
          <p:cNvSpPr>
            <a:spLocks noChangeShapeType="1"/>
          </p:cNvSpPr>
          <p:nvPr/>
        </p:nvSpPr>
        <p:spPr bwMode="auto">
          <a:xfrm>
            <a:off x="968375" y="2355850"/>
            <a:ext cx="0" cy="3035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32" name="Rectangle 104"/>
          <p:cNvSpPr>
            <a:spLocks noChangeArrowheads="1"/>
          </p:cNvSpPr>
          <p:nvPr/>
        </p:nvSpPr>
        <p:spPr bwMode="auto">
          <a:xfrm>
            <a:off x="4459288" y="1577975"/>
            <a:ext cx="649287"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Comic Sans MS" pitchFamily="66" charset="0"/>
              </a:rPr>
              <a:t>Time</a:t>
            </a:r>
          </a:p>
        </p:txBody>
      </p:sp>
      <p:grpSp>
        <p:nvGrpSpPr>
          <p:cNvPr id="1814633" name="Group 105"/>
          <p:cNvGrpSpPr>
            <a:grpSpLocks/>
          </p:cNvGrpSpPr>
          <p:nvPr/>
        </p:nvGrpSpPr>
        <p:grpSpPr bwMode="auto">
          <a:xfrm>
            <a:off x="1816100" y="1949450"/>
            <a:ext cx="3557588" cy="636588"/>
            <a:chOff x="1114" y="1484"/>
            <a:chExt cx="2241" cy="401"/>
          </a:xfrm>
        </p:grpSpPr>
        <p:sp>
          <p:nvSpPr>
            <p:cNvPr id="1814634" name="Rectangle 106"/>
            <p:cNvSpPr>
              <a:spLocks noChangeArrowheads="1"/>
            </p:cNvSpPr>
            <p:nvPr/>
          </p:nvSpPr>
          <p:spPr bwMode="auto">
            <a:xfrm>
              <a:off x="1114" y="1599"/>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14635" name="Line 107"/>
            <p:cNvSpPr>
              <a:spLocks noChangeShapeType="1"/>
            </p:cNvSpPr>
            <p:nvPr/>
          </p:nvSpPr>
          <p:spPr bwMode="auto">
            <a:xfrm>
              <a:off x="1124" y="1560"/>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36" name="Line 108"/>
            <p:cNvSpPr>
              <a:spLocks noChangeShapeType="1"/>
            </p:cNvSpPr>
            <p:nvPr/>
          </p:nvSpPr>
          <p:spPr bwMode="auto">
            <a:xfrm>
              <a:off x="1444" y="148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4637" name="Group 109"/>
            <p:cNvGrpSpPr>
              <a:grpSpLocks/>
            </p:cNvGrpSpPr>
            <p:nvPr/>
          </p:nvGrpSpPr>
          <p:grpSpPr bwMode="auto">
            <a:xfrm>
              <a:off x="1460" y="1484"/>
              <a:ext cx="384" cy="401"/>
              <a:chOff x="1460" y="1484"/>
              <a:chExt cx="384" cy="401"/>
            </a:xfrm>
          </p:grpSpPr>
          <p:sp>
            <p:nvSpPr>
              <p:cNvPr id="1814638" name="Line 110"/>
              <p:cNvSpPr>
                <a:spLocks noChangeShapeType="1"/>
              </p:cNvSpPr>
              <p:nvPr/>
            </p:nvSpPr>
            <p:spPr bwMode="auto">
              <a:xfrm>
                <a:off x="1460" y="1592"/>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39" name="Rectangle 111"/>
              <p:cNvSpPr>
                <a:spLocks noChangeArrowheads="1"/>
              </p:cNvSpPr>
              <p:nvPr/>
            </p:nvSpPr>
            <p:spPr bwMode="auto">
              <a:xfrm>
                <a:off x="1482" y="1599"/>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4640" name="Line 112"/>
              <p:cNvSpPr>
                <a:spLocks noChangeShapeType="1"/>
              </p:cNvSpPr>
              <p:nvPr/>
            </p:nvSpPr>
            <p:spPr bwMode="auto">
              <a:xfrm>
                <a:off x="1844" y="148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4641" name="Group 113"/>
            <p:cNvGrpSpPr>
              <a:grpSpLocks/>
            </p:cNvGrpSpPr>
            <p:nvPr/>
          </p:nvGrpSpPr>
          <p:grpSpPr bwMode="auto">
            <a:xfrm>
              <a:off x="1868" y="1484"/>
              <a:ext cx="384" cy="401"/>
              <a:chOff x="1868" y="1484"/>
              <a:chExt cx="384" cy="401"/>
            </a:xfrm>
          </p:grpSpPr>
          <p:sp>
            <p:nvSpPr>
              <p:cNvPr id="1814642" name="Line 114"/>
              <p:cNvSpPr>
                <a:spLocks noChangeShapeType="1"/>
              </p:cNvSpPr>
              <p:nvPr/>
            </p:nvSpPr>
            <p:spPr bwMode="auto">
              <a:xfrm>
                <a:off x="1868" y="1592"/>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43" name="Rectangle 115"/>
              <p:cNvSpPr>
                <a:spLocks noChangeArrowheads="1"/>
              </p:cNvSpPr>
              <p:nvPr/>
            </p:nvSpPr>
            <p:spPr bwMode="auto">
              <a:xfrm>
                <a:off x="1890" y="1599"/>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4644" name="Line 116"/>
              <p:cNvSpPr>
                <a:spLocks noChangeShapeType="1"/>
              </p:cNvSpPr>
              <p:nvPr/>
            </p:nvSpPr>
            <p:spPr bwMode="auto">
              <a:xfrm>
                <a:off x="2252" y="148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4645" name="Group 117"/>
            <p:cNvGrpSpPr>
              <a:grpSpLocks/>
            </p:cNvGrpSpPr>
            <p:nvPr/>
          </p:nvGrpSpPr>
          <p:grpSpPr bwMode="auto">
            <a:xfrm>
              <a:off x="2276" y="1484"/>
              <a:ext cx="384" cy="401"/>
              <a:chOff x="2276" y="1484"/>
              <a:chExt cx="384" cy="401"/>
            </a:xfrm>
          </p:grpSpPr>
          <p:sp>
            <p:nvSpPr>
              <p:cNvPr id="1814646" name="Line 118"/>
              <p:cNvSpPr>
                <a:spLocks noChangeShapeType="1"/>
              </p:cNvSpPr>
              <p:nvPr/>
            </p:nvSpPr>
            <p:spPr bwMode="auto">
              <a:xfrm>
                <a:off x="2276" y="1592"/>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47" name="Rectangle 119"/>
              <p:cNvSpPr>
                <a:spLocks noChangeArrowheads="1"/>
              </p:cNvSpPr>
              <p:nvPr/>
            </p:nvSpPr>
            <p:spPr bwMode="auto">
              <a:xfrm>
                <a:off x="2298" y="1599"/>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4648" name="Line 120"/>
              <p:cNvSpPr>
                <a:spLocks noChangeShapeType="1"/>
              </p:cNvSpPr>
              <p:nvPr/>
            </p:nvSpPr>
            <p:spPr bwMode="auto">
              <a:xfrm>
                <a:off x="2660" y="148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4649" name="Line 121"/>
            <p:cNvSpPr>
              <a:spLocks noChangeShapeType="1"/>
            </p:cNvSpPr>
            <p:nvPr/>
          </p:nvSpPr>
          <p:spPr bwMode="auto">
            <a:xfrm>
              <a:off x="2684" y="1592"/>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50" name="Line 122"/>
            <p:cNvSpPr>
              <a:spLocks noChangeShapeType="1"/>
            </p:cNvSpPr>
            <p:nvPr/>
          </p:nvSpPr>
          <p:spPr bwMode="auto">
            <a:xfrm>
              <a:off x="3084" y="1624"/>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51" name="Rectangle 123"/>
            <p:cNvSpPr>
              <a:spLocks noChangeArrowheads="1"/>
            </p:cNvSpPr>
            <p:nvPr/>
          </p:nvSpPr>
          <p:spPr bwMode="auto">
            <a:xfrm>
              <a:off x="2706" y="1599"/>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4652" name="Rectangle 124"/>
            <p:cNvSpPr>
              <a:spLocks noChangeArrowheads="1"/>
            </p:cNvSpPr>
            <p:nvPr/>
          </p:nvSpPr>
          <p:spPr bwMode="auto">
            <a:xfrm>
              <a:off x="3034" y="1599"/>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20</a:t>
              </a:r>
            </a:p>
          </p:txBody>
        </p:sp>
        <p:sp>
          <p:nvSpPr>
            <p:cNvPr id="1814653" name="Line 125"/>
            <p:cNvSpPr>
              <a:spLocks noChangeShapeType="1"/>
            </p:cNvSpPr>
            <p:nvPr/>
          </p:nvSpPr>
          <p:spPr bwMode="auto">
            <a:xfrm>
              <a:off x="3068" y="148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54" name="Line 126"/>
            <p:cNvSpPr>
              <a:spLocks noChangeShapeType="1"/>
            </p:cNvSpPr>
            <p:nvPr/>
          </p:nvSpPr>
          <p:spPr bwMode="auto">
            <a:xfrm>
              <a:off x="3324" y="148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55" name="Line 127"/>
            <p:cNvSpPr>
              <a:spLocks noChangeShapeType="1"/>
            </p:cNvSpPr>
            <p:nvPr/>
          </p:nvSpPr>
          <p:spPr bwMode="auto">
            <a:xfrm>
              <a:off x="1532" y="1560"/>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56" name="Line 128"/>
            <p:cNvSpPr>
              <a:spLocks noChangeShapeType="1"/>
            </p:cNvSpPr>
            <p:nvPr/>
          </p:nvSpPr>
          <p:spPr bwMode="auto">
            <a:xfrm>
              <a:off x="1940" y="1560"/>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57" name="Line 129"/>
            <p:cNvSpPr>
              <a:spLocks noChangeShapeType="1"/>
            </p:cNvSpPr>
            <p:nvPr/>
          </p:nvSpPr>
          <p:spPr bwMode="auto">
            <a:xfrm>
              <a:off x="2348" y="1560"/>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58" name="Line 130"/>
            <p:cNvSpPr>
              <a:spLocks noChangeShapeType="1"/>
            </p:cNvSpPr>
            <p:nvPr/>
          </p:nvSpPr>
          <p:spPr bwMode="auto">
            <a:xfrm>
              <a:off x="1868" y="1624"/>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59" name="Line 131"/>
            <p:cNvSpPr>
              <a:spLocks noChangeShapeType="1"/>
            </p:cNvSpPr>
            <p:nvPr/>
          </p:nvSpPr>
          <p:spPr bwMode="auto">
            <a:xfrm>
              <a:off x="2276" y="1624"/>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4660" name="Line 132"/>
            <p:cNvSpPr>
              <a:spLocks noChangeShapeType="1"/>
            </p:cNvSpPr>
            <p:nvPr/>
          </p:nvSpPr>
          <p:spPr bwMode="auto">
            <a:xfrm>
              <a:off x="2684" y="1624"/>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7110040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4531">
                                            <p:txEl>
                                              <p:pRg st="0" end="0"/>
                                            </p:txEl>
                                          </p:spTgt>
                                        </p:tgtEl>
                                        <p:attrNameLst>
                                          <p:attrName>style.visibility</p:attrName>
                                        </p:attrNameLst>
                                      </p:cBhvr>
                                      <p:to>
                                        <p:strVal val="visible"/>
                                      </p:to>
                                    </p:set>
                                    <p:anim calcmode="lin" valueType="num">
                                      <p:cBhvr additive="base">
                                        <p:cTn id="7" dur="500" fill="hold"/>
                                        <p:tgtEl>
                                          <p:spTgt spid="1814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4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4531">
                                            <p:txEl>
                                              <p:pRg st="1" end="1"/>
                                            </p:txEl>
                                          </p:spTgt>
                                        </p:tgtEl>
                                        <p:attrNameLst>
                                          <p:attrName>style.visibility</p:attrName>
                                        </p:attrNameLst>
                                      </p:cBhvr>
                                      <p:to>
                                        <p:strVal val="visible"/>
                                      </p:to>
                                    </p:set>
                                    <p:anim calcmode="lin" valueType="num">
                                      <p:cBhvr additive="base">
                                        <p:cTn id="13" dur="500" fill="hold"/>
                                        <p:tgtEl>
                                          <p:spTgt spid="1814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45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5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5554" name="Rectangle 2"/>
          <p:cNvSpPr>
            <a:spLocks noGrp="1" noChangeArrowheads="1"/>
          </p:cNvSpPr>
          <p:nvPr>
            <p:ph type="title"/>
          </p:nvPr>
        </p:nvSpPr>
        <p:spPr>
          <a:noFill/>
          <a:ln/>
        </p:spPr>
        <p:txBody>
          <a:bodyPr wrap="square" lIns="90488" tIns="44450" rIns="90488" bIns="44450" anchor="ctr"/>
          <a:lstStyle/>
          <a:p>
            <a:r>
              <a:rPr lang="en-US"/>
              <a:t>Pipelining Lessons</a:t>
            </a:r>
          </a:p>
        </p:txBody>
      </p:sp>
      <p:sp>
        <p:nvSpPr>
          <p:cNvPr id="1815555" name="Rectangle 3"/>
          <p:cNvSpPr>
            <a:spLocks noGrp="1" noChangeArrowheads="1"/>
          </p:cNvSpPr>
          <p:nvPr>
            <p:ph type="body" idx="1"/>
          </p:nvPr>
        </p:nvSpPr>
        <p:spPr>
          <a:xfrm>
            <a:off x="5334000" y="1536700"/>
            <a:ext cx="3594100" cy="4711700"/>
          </a:xfrm>
          <a:noFill/>
          <a:ln/>
        </p:spPr>
        <p:txBody>
          <a:bodyPr lIns="90488" tIns="44450" rIns="90488" bIns="44450"/>
          <a:lstStyle/>
          <a:p>
            <a:pPr>
              <a:lnSpc>
                <a:spcPct val="85000"/>
              </a:lnSpc>
            </a:pPr>
            <a:r>
              <a:rPr lang="en-US" sz="2000" dirty="0"/>
              <a:t>Pipelining </a:t>
            </a:r>
            <a:r>
              <a:rPr lang="en-US" sz="2000" dirty="0" smtClean="0"/>
              <a:t>does not </a:t>
            </a:r>
            <a:r>
              <a:rPr lang="en-US" sz="2000" dirty="0"/>
              <a:t>help </a:t>
            </a:r>
            <a:r>
              <a:rPr lang="en-US" sz="2000" dirty="0">
                <a:solidFill>
                  <a:schemeClr val="accent2"/>
                </a:solidFill>
              </a:rPr>
              <a:t>latency</a:t>
            </a:r>
            <a:r>
              <a:rPr lang="en-US" sz="2000" dirty="0"/>
              <a:t> of single task, it helps </a:t>
            </a:r>
            <a:r>
              <a:rPr lang="en-US" sz="2000" dirty="0">
                <a:solidFill>
                  <a:schemeClr val="accent2"/>
                </a:solidFill>
              </a:rPr>
              <a:t>throughput</a:t>
            </a:r>
            <a:r>
              <a:rPr lang="en-US" sz="2000" dirty="0"/>
              <a:t> of entire workload</a:t>
            </a:r>
          </a:p>
          <a:p>
            <a:pPr>
              <a:lnSpc>
                <a:spcPct val="85000"/>
              </a:lnSpc>
            </a:pPr>
            <a:r>
              <a:rPr lang="en-US" sz="2000" dirty="0"/>
              <a:t>Pipeline rate limited by </a:t>
            </a:r>
            <a:r>
              <a:rPr lang="en-US" sz="2000" dirty="0">
                <a:solidFill>
                  <a:schemeClr val="accent2"/>
                </a:solidFill>
              </a:rPr>
              <a:t>slowest</a:t>
            </a:r>
            <a:r>
              <a:rPr lang="en-US" sz="2000" dirty="0"/>
              <a:t> pipeline stage</a:t>
            </a:r>
          </a:p>
          <a:p>
            <a:pPr>
              <a:lnSpc>
                <a:spcPct val="85000"/>
              </a:lnSpc>
            </a:pPr>
            <a:r>
              <a:rPr lang="en-US" sz="2000" dirty="0">
                <a:solidFill>
                  <a:schemeClr val="accent2"/>
                </a:solidFill>
              </a:rPr>
              <a:t>Multiple</a:t>
            </a:r>
            <a:r>
              <a:rPr lang="en-US" sz="2000" dirty="0"/>
              <a:t> tasks operating simultaneously</a:t>
            </a:r>
          </a:p>
          <a:p>
            <a:pPr>
              <a:lnSpc>
                <a:spcPct val="85000"/>
              </a:lnSpc>
            </a:pPr>
            <a:r>
              <a:rPr lang="en-US" sz="2000" dirty="0"/>
              <a:t>Potential speedup = </a:t>
            </a:r>
            <a:r>
              <a:rPr lang="en-US" sz="2000" dirty="0">
                <a:solidFill>
                  <a:schemeClr val="accent2"/>
                </a:solidFill>
              </a:rPr>
              <a:t>Number pipe stages</a:t>
            </a:r>
          </a:p>
          <a:p>
            <a:pPr>
              <a:lnSpc>
                <a:spcPct val="85000"/>
              </a:lnSpc>
            </a:pPr>
            <a:r>
              <a:rPr lang="en-US" sz="2000" dirty="0"/>
              <a:t>Unbalanced lengths of pipe stages reduces speedup</a:t>
            </a:r>
          </a:p>
          <a:p>
            <a:pPr>
              <a:lnSpc>
                <a:spcPct val="85000"/>
              </a:lnSpc>
            </a:pPr>
            <a:r>
              <a:rPr lang="en-US" sz="2000" dirty="0"/>
              <a:t>Time to “</a:t>
            </a:r>
            <a:r>
              <a:rPr lang="en-US" sz="2000" dirty="0">
                <a:solidFill>
                  <a:schemeClr val="accent2"/>
                </a:solidFill>
              </a:rPr>
              <a:t>fill</a:t>
            </a:r>
            <a:r>
              <a:rPr lang="en-US" sz="2000" dirty="0"/>
              <a:t>” pipeline and time to “</a:t>
            </a:r>
            <a:r>
              <a:rPr lang="en-US" sz="2000" dirty="0">
                <a:solidFill>
                  <a:schemeClr val="accent2"/>
                </a:solidFill>
              </a:rPr>
              <a:t>drain</a:t>
            </a:r>
            <a:r>
              <a:rPr lang="en-US" sz="2000" dirty="0"/>
              <a:t>” it reduces speedup</a:t>
            </a:r>
          </a:p>
        </p:txBody>
      </p:sp>
      <p:grpSp>
        <p:nvGrpSpPr>
          <p:cNvPr id="1815556" name="Group 4"/>
          <p:cNvGrpSpPr>
            <a:grpSpLocks/>
          </p:cNvGrpSpPr>
          <p:nvPr/>
        </p:nvGrpSpPr>
        <p:grpSpPr bwMode="auto">
          <a:xfrm>
            <a:off x="963613" y="2855913"/>
            <a:ext cx="522287" cy="534987"/>
            <a:chOff x="580" y="2040"/>
            <a:chExt cx="329" cy="337"/>
          </a:xfrm>
        </p:grpSpPr>
        <p:sp>
          <p:nvSpPr>
            <p:cNvPr id="1815557" name="Freeform 5"/>
            <p:cNvSpPr>
              <a:spLocks/>
            </p:cNvSpPr>
            <p:nvPr/>
          </p:nvSpPr>
          <p:spPr bwMode="auto">
            <a:xfrm>
              <a:off x="580" y="204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558" name="Rectangle 6"/>
            <p:cNvSpPr>
              <a:spLocks noChangeArrowheads="1"/>
            </p:cNvSpPr>
            <p:nvPr/>
          </p:nvSpPr>
          <p:spPr bwMode="auto">
            <a:xfrm>
              <a:off x="640" y="2091"/>
              <a:ext cx="235"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A</a:t>
              </a:r>
            </a:p>
          </p:txBody>
        </p:sp>
      </p:grpSp>
      <p:grpSp>
        <p:nvGrpSpPr>
          <p:cNvPr id="1815559" name="Group 7"/>
          <p:cNvGrpSpPr>
            <a:grpSpLocks/>
          </p:cNvGrpSpPr>
          <p:nvPr/>
        </p:nvGrpSpPr>
        <p:grpSpPr bwMode="auto">
          <a:xfrm>
            <a:off x="950913" y="3706813"/>
            <a:ext cx="522287" cy="534987"/>
            <a:chOff x="572" y="2576"/>
            <a:chExt cx="329" cy="337"/>
          </a:xfrm>
        </p:grpSpPr>
        <p:sp>
          <p:nvSpPr>
            <p:cNvPr id="1815560" name="Freeform 8"/>
            <p:cNvSpPr>
              <a:spLocks/>
            </p:cNvSpPr>
            <p:nvPr/>
          </p:nvSpPr>
          <p:spPr bwMode="auto">
            <a:xfrm>
              <a:off x="572" y="257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561" name="Rectangle 9"/>
            <p:cNvSpPr>
              <a:spLocks noChangeArrowheads="1"/>
            </p:cNvSpPr>
            <p:nvPr/>
          </p:nvSpPr>
          <p:spPr bwMode="auto">
            <a:xfrm>
              <a:off x="640" y="2627"/>
              <a:ext cx="21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B</a:t>
              </a:r>
            </a:p>
          </p:txBody>
        </p:sp>
      </p:grpSp>
      <p:grpSp>
        <p:nvGrpSpPr>
          <p:cNvPr id="1815562" name="Group 10"/>
          <p:cNvGrpSpPr>
            <a:grpSpLocks/>
          </p:cNvGrpSpPr>
          <p:nvPr/>
        </p:nvGrpSpPr>
        <p:grpSpPr bwMode="auto">
          <a:xfrm>
            <a:off x="912813" y="4456113"/>
            <a:ext cx="522287" cy="534987"/>
            <a:chOff x="548" y="3048"/>
            <a:chExt cx="329" cy="337"/>
          </a:xfrm>
        </p:grpSpPr>
        <p:sp>
          <p:nvSpPr>
            <p:cNvPr id="1815563" name="Freeform 11"/>
            <p:cNvSpPr>
              <a:spLocks/>
            </p:cNvSpPr>
            <p:nvPr/>
          </p:nvSpPr>
          <p:spPr bwMode="auto">
            <a:xfrm>
              <a:off x="548" y="3048"/>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564" name="Rectangle 12"/>
            <p:cNvSpPr>
              <a:spLocks noChangeArrowheads="1"/>
            </p:cNvSpPr>
            <p:nvPr/>
          </p:nvSpPr>
          <p:spPr bwMode="auto">
            <a:xfrm>
              <a:off x="617" y="3099"/>
              <a:ext cx="216"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C</a:t>
              </a:r>
            </a:p>
          </p:txBody>
        </p:sp>
      </p:grpSp>
      <p:grpSp>
        <p:nvGrpSpPr>
          <p:cNvPr id="1815565" name="Group 13"/>
          <p:cNvGrpSpPr>
            <a:grpSpLocks/>
          </p:cNvGrpSpPr>
          <p:nvPr/>
        </p:nvGrpSpPr>
        <p:grpSpPr bwMode="auto">
          <a:xfrm>
            <a:off x="912813" y="5180013"/>
            <a:ext cx="522287" cy="534987"/>
            <a:chOff x="548" y="3504"/>
            <a:chExt cx="329" cy="337"/>
          </a:xfrm>
        </p:grpSpPr>
        <p:sp>
          <p:nvSpPr>
            <p:cNvPr id="1815566" name="Freeform 14"/>
            <p:cNvSpPr>
              <a:spLocks/>
            </p:cNvSpPr>
            <p:nvPr/>
          </p:nvSpPr>
          <p:spPr bwMode="auto">
            <a:xfrm>
              <a:off x="548" y="350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567" name="Rectangle 15"/>
            <p:cNvSpPr>
              <a:spLocks noChangeArrowheads="1"/>
            </p:cNvSpPr>
            <p:nvPr/>
          </p:nvSpPr>
          <p:spPr bwMode="auto">
            <a:xfrm>
              <a:off x="608" y="3555"/>
              <a:ext cx="23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D</a:t>
              </a:r>
            </a:p>
          </p:txBody>
        </p:sp>
      </p:grpSp>
      <p:sp>
        <p:nvSpPr>
          <p:cNvPr id="1815568" name="Rectangle 16"/>
          <p:cNvSpPr>
            <a:spLocks noChangeArrowheads="1"/>
          </p:cNvSpPr>
          <p:nvPr/>
        </p:nvSpPr>
        <p:spPr bwMode="auto">
          <a:xfrm>
            <a:off x="1235075" y="1260475"/>
            <a:ext cx="85883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6 PM</a:t>
            </a:r>
          </a:p>
        </p:txBody>
      </p:sp>
      <p:sp>
        <p:nvSpPr>
          <p:cNvPr id="1815569" name="Line 17"/>
          <p:cNvSpPr>
            <a:spLocks noChangeShapeType="1"/>
          </p:cNvSpPr>
          <p:nvPr/>
        </p:nvSpPr>
        <p:spPr bwMode="auto">
          <a:xfrm>
            <a:off x="1598613" y="1846263"/>
            <a:ext cx="3492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70" name="Line 18"/>
          <p:cNvSpPr>
            <a:spLocks noChangeShapeType="1"/>
          </p:cNvSpPr>
          <p:nvPr/>
        </p:nvSpPr>
        <p:spPr bwMode="auto">
          <a:xfrm>
            <a:off x="1592263" y="1712913"/>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71" name="Rectangle 19"/>
          <p:cNvSpPr>
            <a:spLocks noChangeArrowheads="1"/>
          </p:cNvSpPr>
          <p:nvPr/>
        </p:nvSpPr>
        <p:spPr bwMode="auto">
          <a:xfrm>
            <a:off x="2466975" y="1273175"/>
            <a:ext cx="3397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7</a:t>
            </a:r>
          </a:p>
        </p:txBody>
      </p:sp>
      <p:sp>
        <p:nvSpPr>
          <p:cNvPr id="1815572" name="Rectangle 20"/>
          <p:cNvSpPr>
            <a:spLocks noChangeArrowheads="1"/>
          </p:cNvSpPr>
          <p:nvPr/>
        </p:nvSpPr>
        <p:spPr bwMode="auto">
          <a:xfrm>
            <a:off x="3533775" y="1273175"/>
            <a:ext cx="3397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8</a:t>
            </a:r>
          </a:p>
        </p:txBody>
      </p:sp>
      <p:sp>
        <p:nvSpPr>
          <p:cNvPr id="1815573" name="Rectangle 21"/>
          <p:cNvSpPr>
            <a:spLocks noChangeArrowheads="1"/>
          </p:cNvSpPr>
          <p:nvPr/>
        </p:nvSpPr>
        <p:spPr bwMode="auto">
          <a:xfrm>
            <a:off x="4549775" y="1273175"/>
            <a:ext cx="33813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9</a:t>
            </a:r>
          </a:p>
        </p:txBody>
      </p:sp>
      <p:sp>
        <p:nvSpPr>
          <p:cNvPr id="1815574" name="Rectangle 22"/>
          <p:cNvSpPr>
            <a:spLocks noChangeArrowheads="1"/>
          </p:cNvSpPr>
          <p:nvPr/>
        </p:nvSpPr>
        <p:spPr bwMode="auto">
          <a:xfrm>
            <a:off x="204788" y="2224088"/>
            <a:ext cx="336550" cy="2835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Comic Sans MS" pitchFamily="66" charset="0"/>
              </a:rPr>
              <a:t>T</a:t>
            </a:r>
          </a:p>
          <a:p>
            <a:r>
              <a:rPr lang="en-US" sz="1800" i="1">
                <a:solidFill>
                  <a:schemeClr val="tx1"/>
                </a:solidFill>
                <a:latin typeface="Comic Sans MS" pitchFamily="66" charset="0"/>
              </a:rPr>
              <a:t>a</a:t>
            </a:r>
          </a:p>
          <a:p>
            <a:r>
              <a:rPr lang="en-US" sz="1800" i="1">
                <a:solidFill>
                  <a:schemeClr val="tx1"/>
                </a:solidFill>
                <a:latin typeface="Comic Sans MS" pitchFamily="66" charset="0"/>
              </a:rPr>
              <a:t>s</a:t>
            </a:r>
          </a:p>
          <a:p>
            <a:r>
              <a:rPr lang="en-US" sz="1800" i="1">
                <a:solidFill>
                  <a:schemeClr val="tx1"/>
                </a:solidFill>
                <a:latin typeface="Comic Sans MS" pitchFamily="66" charset="0"/>
              </a:rPr>
              <a:t>k</a:t>
            </a:r>
          </a:p>
          <a:p>
            <a:endParaRPr lang="en-US" sz="1800" i="1">
              <a:solidFill>
                <a:schemeClr val="tx1"/>
              </a:solidFill>
              <a:latin typeface="Comic Sans MS" pitchFamily="66" charset="0"/>
            </a:endParaRPr>
          </a:p>
          <a:p>
            <a:r>
              <a:rPr lang="en-US" sz="1800" i="1">
                <a:solidFill>
                  <a:schemeClr val="tx1"/>
                </a:solidFill>
                <a:latin typeface="Comic Sans MS" pitchFamily="66" charset="0"/>
              </a:rPr>
              <a:t>O</a:t>
            </a:r>
          </a:p>
          <a:p>
            <a:r>
              <a:rPr lang="en-US" sz="1800" i="1">
                <a:solidFill>
                  <a:schemeClr val="tx1"/>
                </a:solidFill>
                <a:latin typeface="Comic Sans MS" pitchFamily="66" charset="0"/>
              </a:rPr>
              <a:t>r</a:t>
            </a:r>
          </a:p>
          <a:p>
            <a:r>
              <a:rPr lang="en-US" sz="1800" i="1">
                <a:solidFill>
                  <a:schemeClr val="tx1"/>
                </a:solidFill>
                <a:latin typeface="Comic Sans MS" pitchFamily="66" charset="0"/>
              </a:rPr>
              <a:t>d</a:t>
            </a:r>
          </a:p>
          <a:p>
            <a:r>
              <a:rPr lang="en-US" sz="1800" i="1">
                <a:solidFill>
                  <a:schemeClr val="tx1"/>
                </a:solidFill>
                <a:latin typeface="Comic Sans MS" pitchFamily="66" charset="0"/>
              </a:rPr>
              <a:t>e</a:t>
            </a:r>
          </a:p>
          <a:p>
            <a:r>
              <a:rPr lang="en-US" sz="1800" i="1">
                <a:solidFill>
                  <a:schemeClr val="tx1"/>
                </a:solidFill>
                <a:latin typeface="Comic Sans MS" pitchFamily="66" charset="0"/>
              </a:rPr>
              <a:t>r</a:t>
            </a:r>
          </a:p>
        </p:txBody>
      </p:sp>
      <p:sp>
        <p:nvSpPr>
          <p:cNvPr id="1815575" name="Line 23"/>
          <p:cNvSpPr>
            <a:spLocks noChangeShapeType="1"/>
          </p:cNvSpPr>
          <p:nvPr/>
        </p:nvSpPr>
        <p:spPr bwMode="auto">
          <a:xfrm>
            <a:off x="754063" y="2589213"/>
            <a:ext cx="0" cy="3035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76" name="Rectangle 24"/>
          <p:cNvSpPr>
            <a:spLocks noChangeArrowheads="1"/>
          </p:cNvSpPr>
          <p:nvPr/>
        </p:nvSpPr>
        <p:spPr bwMode="auto">
          <a:xfrm>
            <a:off x="4244975" y="1811338"/>
            <a:ext cx="649288"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Comic Sans MS" pitchFamily="66" charset="0"/>
              </a:rPr>
              <a:t>Time</a:t>
            </a:r>
          </a:p>
        </p:txBody>
      </p:sp>
      <p:grpSp>
        <p:nvGrpSpPr>
          <p:cNvPr id="1815577" name="Group 25"/>
          <p:cNvGrpSpPr>
            <a:grpSpLocks/>
          </p:cNvGrpSpPr>
          <p:nvPr/>
        </p:nvGrpSpPr>
        <p:grpSpPr bwMode="auto">
          <a:xfrm>
            <a:off x="1601788" y="2182813"/>
            <a:ext cx="3557587" cy="636587"/>
            <a:chOff x="982" y="1616"/>
            <a:chExt cx="2241" cy="401"/>
          </a:xfrm>
        </p:grpSpPr>
        <p:sp>
          <p:nvSpPr>
            <p:cNvPr id="1815578" name="Rectangle 26"/>
            <p:cNvSpPr>
              <a:spLocks noChangeArrowheads="1"/>
            </p:cNvSpPr>
            <p:nvPr/>
          </p:nvSpPr>
          <p:spPr bwMode="auto">
            <a:xfrm>
              <a:off x="982" y="1731"/>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15579" name="Line 27"/>
            <p:cNvSpPr>
              <a:spLocks noChangeShapeType="1"/>
            </p:cNvSpPr>
            <p:nvPr/>
          </p:nvSpPr>
          <p:spPr bwMode="auto">
            <a:xfrm>
              <a:off x="992" y="1692"/>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80" name="Line 28"/>
            <p:cNvSpPr>
              <a:spLocks noChangeShapeType="1"/>
            </p:cNvSpPr>
            <p:nvPr/>
          </p:nvSpPr>
          <p:spPr bwMode="auto">
            <a:xfrm>
              <a:off x="1312" y="16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5581" name="Group 29"/>
            <p:cNvGrpSpPr>
              <a:grpSpLocks/>
            </p:cNvGrpSpPr>
            <p:nvPr/>
          </p:nvGrpSpPr>
          <p:grpSpPr bwMode="auto">
            <a:xfrm>
              <a:off x="1328" y="1616"/>
              <a:ext cx="384" cy="401"/>
              <a:chOff x="1328" y="1616"/>
              <a:chExt cx="384" cy="401"/>
            </a:xfrm>
          </p:grpSpPr>
          <p:sp>
            <p:nvSpPr>
              <p:cNvPr id="1815582" name="Line 30"/>
              <p:cNvSpPr>
                <a:spLocks noChangeShapeType="1"/>
              </p:cNvSpPr>
              <p:nvPr/>
            </p:nvSpPr>
            <p:spPr bwMode="auto">
              <a:xfrm>
                <a:off x="1328" y="1724"/>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83" name="Rectangle 31"/>
              <p:cNvSpPr>
                <a:spLocks noChangeArrowheads="1"/>
              </p:cNvSpPr>
              <p:nvPr/>
            </p:nvSpPr>
            <p:spPr bwMode="auto">
              <a:xfrm>
                <a:off x="1350" y="1731"/>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5584" name="Line 32"/>
              <p:cNvSpPr>
                <a:spLocks noChangeShapeType="1"/>
              </p:cNvSpPr>
              <p:nvPr/>
            </p:nvSpPr>
            <p:spPr bwMode="auto">
              <a:xfrm>
                <a:off x="1712" y="16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5585" name="Group 33"/>
            <p:cNvGrpSpPr>
              <a:grpSpLocks/>
            </p:cNvGrpSpPr>
            <p:nvPr/>
          </p:nvGrpSpPr>
          <p:grpSpPr bwMode="auto">
            <a:xfrm>
              <a:off x="1736" y="1616"/>
              <a:ext cx="384" cy="401"/>
              <a:chOff x="1736" y="1616"/>
              <a:chExt cx="384" cy="401"/>
            </a:xfrm>
          </p:grpSpPr>
          <p:sp>
            <p:nvSpPr>
              <p:cNvPr id="1815586" name="Line 34"/>
              <p:cNvSpPr>
                <a:spLocks noChangeShapeType="1"/>
              </p:cNvSpPr>
              <p:nvPr/>
            </p:nvSpPr>
            <p:spPr bwMode="auto">
              <a:xfrm>
                <a:off x="1736" y="1724"/>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87" name="Rectangle 35"/>
              <p:cNvSpPr>
                <a:spLocks noChangeArrowheads="1"/>
              </p:cNvSpPr>
              <p:nvPr/>
            </p:nvSpPr>
            <p:spPr bwMode="auto">
              <a:xfrm>
                <a:off x="1758" y="1731"/>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5588" name="Line 36"/>
              <p:cNvSpPr>
                <a:spLocks noChangeShapeType="1"/>
              </p:cNvSpPr>
              <p:nvPr/>
            </p:nvSpPr>
            <p:spPr bwMode="auto">
              <a:xfrm>
                <a:off x="2120" y="16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5589" name="Group 37"/>
            <p:cNvGrpSpPr>
              <a:grpSpLocks/>
            </p:cNvGrpSpPr>
            <p:nvPr/>
          </p:nvGrpSpPr>
          <p:grpSpPr bwMode="auto">
            <a:xfrm>
              <a:off x="2144" y="1616"/>
              <a:ext cx="384" cy="401"/>
              <a:chOff x="2144" y="1616"/>
              <a:chExt cx="384" cy="401"/>
            </a:xfrm>
          </p:grpSpPr>
          <p:sp>
            <p:nvSpPr>
              <p:cNvPr id="1815590" name="Line 38"/>
              <p:cNvSpPr>
                <a:spLocks noChangeShapeType="1"/>
              </p:cNvSpPr>
              <p:nvPr/>
            </p:nvSpPr>
            <p:spPr bwMode="auto">
              <a:xfrm>
                <a:off x="2144" y="1724"/>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91" name="Rectangle 39"/>
              <p:cNvSpPr>
                <a:spLocks noChangeArrowheads="1"/>
              </p:cNvSpPr>
              <p:nvPr/>
            </p:nvSpPr>
            <p:spPr bwMode="auto">
              <a:xfrm>
                <a:off x="2166" y="1731"/>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5592" name="Line 40"/>
              <p:cNvSpPr>
                <a:spLocks noChangeShapeType="1"/>
              </p:cNvSpPr>
              <p:nvPr/>
            </p:nvSpPr>
            <p:spPr bwMode="auto">
              <a:xfrm>
                <a:off x="2528" y="16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593" name="Line 41"/>
            <p:cNvSpPr>
              <a:spLocks noChangeShapeType="1"/>
            </p:cNvSpPr>
            <p:nvPr/>
          </p:nvSpPr>
          <p:spPr bwMode="auto">
            <a:xfrm>
              <a:off x="2552" y="1724"/>
              <a:ext cx="360"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94" name="Line 42"/>
            <p:cNvSpPr>
              <a:spLocks noChangeShapeType="1"/>
            </p:cNvSpPr>
            <p:nvPr/>
          </p:nvSpPr>
          <p:spPr bwMode="auto">
            <a:xfrm>
              <a:off x="2952" y="1756"/>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95" name="Rectangle 43"/>
            <p:cNvSpPr>
              <a:spLocks noChangeArrowheads="1"/>
            </p:cNvSpPr>
            <p:nvPr/>
          </p:nvSpPr>
          <p:spPr bwMode="auto">
            <a:xfrm>
              <a:off x="2574" y="1731"/>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40</a:t>
              </a:r>
            </a:p>
          </p:txBody>
        </p:sp>
        <p:sp>
          <p:nvSpPr>
            <p:cNvPr id="1815596" name="Rectangle 44"/>
            <p:cNvSpPr>
              <a:spLocks noChangeArrowheads="1"/>
            </p:cNvSpPr>
            <p:nvPr/>
          </p:nvSpPr>
          <p:spPr bwMode="auto">
            <a:xfrm>
              <a:off x="2902" y="1731"/>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20</a:t>
              </a:r>
            </a:p>
          </p:txBody>
        </p:sp>
        <p:sp>
          <p:nvSpPr>
            <p:cNvPr id="1815597" name="Line 45"/>
            <p:cNvSpPr>
              <a:spLocks noChangeShapeType="1"/>
            </p:cNvSpPr>
            <p:nvPr/>
          </p:nvSpPr>
          <p:spPr bwMode="auto">
            <a:xfrm>
              <a:off x="2936" y="16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98" name="Line 46"/>
            <p:cNvSpPr>
              <a:spLocks noChangeShapeType="1"/>
            </p:cNvSpPr>
            <p:nvPr/>
          </p:nvSpPr>
          <p:spPr bwMode="auto">
            <a:xfrm>
              <a:off x="3192" y="16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599" name="Line 47"/>
            <p:cNvSpPr>
              <a:spLocks noChangeShapeType="1"/>
            </p:cNvSpPr>
            <p:nvPr/>
          </p:nvSpPr>
          <p:spPr bwMode="auto">
            <a:xfrm>
              <a:off x="1400" y="1692"/>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00" name="Line 48"/>
            <p:cNvSpPr>
              <a:spLocks noChangeShapeType="1"/>
            </p:cNvSpPr>
            <p:nvPr/>
          </p:nvSpPr>
          <p:spPr bwMode="auto">
            <a:xfrm>
              <a:off x="1808" y="1692"/>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01" name="Line 49"/>
            <p:cNvSpPr>
              <a:spLocks noChangeShapeType="1"/>
            </p:cNvSpPr>
            <p:nvPr/>
          </p:nvSpPr>
          <p:spPr bwMode="auto">
            <a:xfrm>
              <a:off x="2216" y="1692"/>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02" name="Line 50"/>
            <p:cNvSpPr>
              <a:spLocks noChangeShapeType="1"/>
            </p:cNvSpPr>
            <p:nvPr/>
          </p:nvSpPr>
          <p:spPr bwMode="auto">
            <a:xfrm>
              <a:off x="1736" y="1756"/>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03" name="Line 51"/>
            <p:cNvSpPr>
              <a:spLocks noChangeShapeType="1"/>
            </p:cNvSpPr>
            <p:nvPr/>
          </p:nvSpPr>
          <p:spPr bwMode="auto">
            <a:xfrm>
              <a:off x="2144" y="1756"/>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04" name="Line 52"/>
            <p:cNvSpPr>
              <a:spLocks noChangeShapeType="1"/>
            </p:cNvSpPr>
            <p:nvPr/>
          </p:nvSpPr>
          <p:spPr bwMode="auto">
            <a:xfrm>
              <a:off x="2552" y="1756"/>
              <a:ext cx="216"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5605" name="Group 53"/>
          <p:cNvGrpSpPr>
            <a:grpSpLocks/>
          </p:cNvGrpSpPr>
          <p:nvPr/>
        </p:nvGrpSpPr>
        <p:grpSpPr bwMode="auto">
          <a:xfrm>
            <a:off x="1636713" y="2754313"/>
            <a:ext cx="3490912" cy="2933700"/>
            <a:chOff x="1004" y="1976"/>
            <a:chExt cx="2199" cy="1848"/>
          </a:xfrm>
        </p:grpSpPr>
        <p:grpSp>
          <p:nvGrpSpPr>
            <p:cNvPr id="1815606" name="Group 54"/>
            <p:cNvGrpSpPr>
              <a:grpSpLocks/>
            </p:cNvGrpSpPr>
            <p:nvPr/>
          </p:nvGrpSpPr>
          <p:grpSpPr bwMode="auto">
            <a:xfrm>
              <a:off x="1004" y="1976"/>
              <a:ext cx="967" cy="448"/>
              <a:chOff x="1004" y="1976"/>
              <a:chExt cx="967" cy="448"/>
            </a:xfrm>
          </p:grpSpPr>
          <p:grpSp>
            <p:nvGrpSpPr>
              <p:cNvPr id="1815607" name="Group 55"/>
              <p:cNvGrpSpPr>
                <a:grpSpLocks/>
              </p:cNvGrpSpPr>
              <p:nvPr/>
            </p:nvGrpSpPr>
            <p:grpSpPr bwMode="auto">
              <a:xfrm>
                <a:off x="1004" y="1976"/>
                <a:ext cx="305" cy="448"/>
                <a:chOff x="1004" y="1976"/>
                <a:chExt cx="305" cy="448"/>
              </a:xfrm>
            </p:grpSpPr>
            <p:grpSp>
              <p:nvGrpSpPr>
                <p:cNvPr id="1815608" name="Group 56"/>
                <p:cNvGrpSpPr>
                  <a:grpSpLocks/>
                </p:cNvGrpSpPr>
                <p:nvPr/>
              </p:nvGrpSpPr>
              <p:grpSpPr bwMode="auto">
                <a:xfrm>
                  <a:off x="1004" y="1976"/>
                  <a:ext cx="305" cy="448"/>
                  <a:chOff x="1004" y="1976"/>
                  <a:chExt cx="305" cy="448"/>
                </a:xfrm>
              </p:grpSpPr>
              <p:sp>
                <p:nvSpPr>
                  <p:cNvPr id="1815609" name="AutoShape 57"/>
                  <p:cNvSpPr>
                    <a:spLocks noChangeArrowheads="1"/>
                  </p:cNvSpPr>
                  <p:nvPr/>
                </p:nvSpPr>
                <p:spPr bwMode="auto">
                  <a:xfrm>
                    <a:off x="1004" y="204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10" name="AutoShape 58"/>
                  <p:cNvSpPr>
                    <a:spLocks noChangeArrowheads="1"/>
                  </p:cNvSpPr>
                  <p:nvPr/>
                </p:nvSpPr>
                <p:spPr bwMode="auto">
                  <a:xfrm>
                    <a:off x="1074" y="197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11" name="AutoShape 59"/>
                <p:cNvSpPr>
                  <a:spLocks noChangeArrowheads="1"/>
                </p:cNvSpPr>
                <p:nvPr/>
              </p:nvSpPr>
              <p:spPr bwMode="auto">
                <a:xfrm>
                  <a:off x="1066" y="208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5612" name="Group 60"/>
              <p:cNvGrpSpPr>
                <a:grpSpLocks/>
              </p:cNvGrpSpPr>
              <p:nvPr/>
            </p:nvGrpSpPr>
            <p:grpSpPr bwMode="auto">
              <a:xfrm>
                <a:off x="1305" y="1976"/>
                <a:ext cx="378" cy="448"/>
                <a:chOff x="1305" y="1976"/>
                <a:chExt cx="378" cy="448"/>
              </a:xfrm>
            </p:grpSpPr>
            <p:grpSp>
              <p:nvGrpSpPr>
                <p:cNvPr id="1815613" name="Group 61"/>
                <p:cNvGrpSpPr>
                  <a:grpSpLocks/>
                </p:cNvGrpSpPr>
                <p:nvPr/>
              </p:nvGrpSpPr>
              <p:grpSpPr bwMode="auto">
                <a:xfrm>
                  <a:off x="1305" y="1976"/>
                  <a:ext cx="378" cy="448"/>
                  <a:chOff x="1305" y="1976"/>
                  <a:chExt cx="378" cy="448"/>
                </a:xfrm>
              </p:grpSpPr>
              <p:sp>
                <p:nvSpPr>
                  <p:cNvPr id="1815614" name="AutoShape 62"/>
                  <p:cNvSpPr>
                    <a:spLocks noChangeArrowheads="1"/>
                  </p:cNvSpPr>
                  <p:nvPr/>
                </p:nvSpPr>
                <p:spPr bwMode="auto">
                  <a:xfrm>
                    <a:off x="1305" y="204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15" name="AutoShape 63"/>
                  <p:cNvSpPr>
                    <a:spLocks noChangeArrowheads="1"/>
                  </p:cNvSpPr>
                  <p:nvPr/>
                </p:nvSpPr>
                <p:spPr bwMode="auto">
                  <a:xfrm>
                    <a:off x="1391" y="197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16" name="Oval 64"/>
                <p:cNvSpPr>
                  <a:spLocks noChangeArrowheads="1"/>
                </p:cNvSpPr>
                <p:nvPr/>
              </p:nvSpPr>
              <p:spPr bwMode="auto">
                <a:xfrm>
                  <a:off x="1420" y="201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17" name="AutoShape 65"/>
                <p:cNvSpPr>
                  <a:spLocks noChangeArrowheads="1"/>
                </p:cNvSpPr>
                <p:nvPr/>
              </p:nvSpPr>
              <p:spPr bwMode="auto">
                <a:xfrm>
                  <a:off x="1352" y="222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18" name="Freeform 66"/>
              <p:cNvSpPr>
                <a:spLocks/>
              </p:cNvSpPr>
              <p:nvPr/>
            </p:nvSpPr>
            <p:spPr bwMode="auto">
              <a:xfrm>
                <a:off x="1869" y="220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619" name="Rectangle 67"/>
              <p:cNvSpPr>
                <a:spLocks noChangeArrowheads="1"/>
              </p:cNvSpPr>
              <p:nvPr/>
            </p:nvSpPr>
            <p:spPr bwMode="auto">
              <a:xfrm>
                <a:off x="1865" y="220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20" name="Rectangle 68"/>
              <p:cNvSpPr>
                <a:spLocks noChangeArrowheads="1"/>
              </p:cNvSpPr>
              <p:nvPr/>
            </p:nvSpPr>
            <p:spPr bwMode="auto">
              <a:xfrm>
                <a:off x="1872" y="228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21" name="Rectangle 69"/>
              <p:cNvSpPr>
                <a:spLocks noChangeArrowheads="1"/>
              </p:cNvSpPr>
              <p:nvPr/>
            </p:nvSpPr>
            <p:spPr bwMode="auto">
              <a:xfrm>
                <a:off x="1689" y="228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5622" name="Group 70"/>
              <p:cNvGrpSpPr>
                <a:grpSpLocks/>
              </p:cNvGrpSpPr>
              <p:nvPr/>
            </p:nvGrpSpPr>
            <p:grpSpPr bwMode="auto">
              <a:xfrm>
                <a:off x="1687" y="2033"/>
                <a:ext cx="194" cy="364"/>
                <a:chOff x="1687" y="2033"/>
                <a:chExt cx="194" cy="364"/>
              </a:xfrm>
            </p:grpSpPr>
            <p:sp>
              <p:nvSpPr>
                <p:cNvPr id="1815623" name="Oval 71"/>
                <p:cNvSpPr>
                  <a:spLocks noChangeArrowheads="1"/>
                </p:cNvSpPr>
                <p:nvPr/>
              </p:nvSpPr>
              <p:spPr bwMode="auto">
                <a:xfrm>
                  <a:off x="1763" y="203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24" name="Freeform 72"/>
                <p:cNvSpPr>
                  <a:spLocks/>
                </p:cNvSpPr>
                <p:nvPr/>
              </p:nvSpPr>
              <p:spPr bwMode="auto">
                <a:xfrm>
                  <a:off x="1687" y="210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15625" name="Group 73"/>
            <p:cNvGrpSpPr>
              <a:grpSpLocks/>
            </p:cNvGrpSpPr>
            <p:nvPr/>
          </p:nvGrpSpPr>
          <p:grpSpPr bwMode="auto">
            <a:xfrm>
              <a:off x="1404" y="2440"/>
              <a:ext cx="967" cy="448"/>
              <a:chOff x="1404" y="2440"/>
              <a:chExt cx="967" cy="448"/>
            </a:xfrm>
          </p:grpSpPr>
          <p:grpSp>
            <p:nvGrpSpPr>
              <p:cNvPr id="1815626" name="Group 74"/>
              <p:cNvGrpSpPr>
                <a:grpSpLocks/>
              </p:cNvGrpSpPr>
              <p:nvPr/>
            </p:nvGrpSpPr>
            <p:grpSpPr bwMode="auto">
              <a:xfrm>
                <a:off x="1404" y="2440"/>
                <a:ext cx="305" cy="448"/>
                <a:chOff x="1404" y="2440"/>
                <a:chExt cx="305" cy="448"/>
              </a:xfrm>
            </p:grpSpPr>
            <p:grpSp>
              <p:nvGrpSpPr>
                <p:cNvPr id="1815627" name="Group 75"/>
                <p:cNvGrpSpPr>
                  <a:grpSpLocks/>
                </p:cNvGrpSpPr>
                <p:nvPr/>
              </p:nvGrpSpPr>
              <p:grpSpPr bwMode="auto">
                <a:xfrm>
                  <a:off x="1404" y="2440"/>
                  <a:ext cx="305" cy="448"/>
                  <a:chOff x="1404" y="2440"/>
                  <a:chExt cx="305" cy="448"/>
                </a:xfrm>
              </p:grpSpPr>
              <p:sp>
                <p:nvSpPr>
                  <p:cNvPr id="1815628" name="AutoShape 76"/>
                  <p:cNvSpPr>
                    <a:spLocks noChangeArrowheads="1"/>
                  </p:cNvSpPr>
                  <p:nvPr/>
                </p:nvSpPr>
                <p:spPr bwMode="auto">
                  <a:xfrm>
                    <a:off x="1404" y="2511"/>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29" name="AutoShape 77"/>
                  <p:cNvSpPr>
                    <a:spLocks noChangeArrowheads="1"/>
                  </p:cNvSpPr>
                  <p:nvPr/>
                </p:nvSpPr>
                <p:spPr bwMode="auto">
                  <a:xfrm>
                    <a:off x="1474" y="2440"/>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30" name="AutoShape 78"/>
                <p:cNvSpPr>
                  <a:spLocks noChangeArrowheads="1"/>
                </p:cNvSpPr>
                <p:nvPr/>
              </p:nvSpPr>
              <p:spPr bwMode="auto">
                <a:xfrm>
                  <a:off x="1466" y="2544"/>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5631" name="Group 79"/>
              <p:cNvGrpSpPr>
                <a:grpSpLocks/>
              </p:cNvGrpSpPr>
              <p:nvPr/>
            </p:nvGrpSpPr>
            <p:grpSpPr bwMode="auto">
              <a:xfrm>
                <a:off x="1705" y="2440"/>
                <a:ext cx="378" cy="448"/>
                <a:chOff x="1705" y="2440"/>
                <a:chExt cx="378" cy="448"/>
              </a:xfrm>
            </p:grpSpPr>
            <p:grpSp>
              <p:nvGrpSpPr>
                <p:cNvPr id="1815632" name="Group 80"/>
                <p:cNvGrpSpPr>
                  <a:grpSpLocks/>
                </p:cNvGrpSpPr>
                <p:nvPr/>
              </p:nvGrpSpPr>
              <p:grpSpPr bwMode="auto">
                <a:xfrm>
                  <a:off x="1705" y="2440"/>
                  <a:ext cx="378" cy="448"/>
                  <a:chOff x="1705" y="2440"/>
                  <a:chExt cx="378" cy="448"/>
                </a:xfrm>
              </p:grpSpPr>
              <p:sp>
                <p:nvSpPr>
                  <p:cNvPr id="1815633" name="AutoShape 81"/>
                  <p:cNvSpPr>
                    <a:spLocks noChangeArrowheads="1"/>
                  </p:cNvSpPr>
                  <p:nvPr/>
                </p:nvSpPr>
                <p:spPr bwMode="auto">
                  <a:xfrm>
                    <a:off x="1705" y="2511"/>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34" name="AutoShape 82"/>
                  <p:cNvSpPr>
                    <a:spLocks noChangeArrowheads="1"/>
                  </p:cNvSpPr>
                  <p:nvPr/>
                </p:nvSpPr>
                <p:spPr bwMode="auto">
                  <a:xfrm>
                    <a:off x="1791" y="2440"/>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35" name="Oval 83"/>
                <p:cNvSpPr>
                  <a:spLocks noChangeArrowheads="1"/>
                </p:cNvSpPr>
                <p:nvPr/>
              </p:nvSpPr>
              <p:spPr bwMode="auto">
                <a:xfrm>
                  <a:off x="1820" y="2476"/>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36" name="AutoShape 84"/>
                <p:cNvSpPr>
                  <a:spLocks noChangeArrowheads="1"/>
                </p:cNvSpPr>
                <p:nvPr/>
              </p:nvSpPr>
              <p:spPr bwMode="auto">
                <a:xfrm>
                  <a:off x="1752" y="2686"/>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37" name="Freeform 85"/>
              <p:cNvSpPr>
                <a:spLocks/>
              </p:cNvSpPr>
              <p:nvPr/>
            </p:nvSpPr>
            <p:spPr bwMode="auto">
              <a:xfrm>
                <a:off x="2269" y="2669"/>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638" name="Rectangle 86"/>
              <p:cNvSpPr>
                <a:spLocks noChangeArrowheads="1"/>
              </p:cNvSpPr>
              <p:nvPr/>
            </p:nvSpPr>
            <p:spPr bwMode="auto">
              <a:xfrm>
                <a:off x="2265" y="2669"/>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39" name="Rectangle 87"/>
              <p:cNvSpPr>
                <a:spLocks noChangeArrowheads="1"/>
              </p:cNvSpPr>
              <p:nvPr/>
            </p:nvSpPr>
            <p:spPr bwMode="auto">
              <a:xfrm>
                <a:off x="2272" y="2750"/>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40" name="Rectangle 88"/>
              <p:cNvSpPr>
                <a:spLocks noChangeArrowheads="1"/>
              </p:cNvSpPr>
              <p:nvPr/>
            </p:nvSpPr>
            <p:spPr bwMode="auto">
              <a:xfrm>
                <a:off x="2089" y="2750"/>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5641" name="Group 89"/>
              <p:cNvGrpSpPr>
                <a:grpSpLocks/>
              </p:cNvGrpSpPr>
              <p:nvPr/>
            </p:nvGrpSpPr>
            <p:grpSpPr bwMode="auto">
              <a:xfrm>
                <a:off x="2087" y="2497"/>
                <a:ext cx="194" cy="364"/>
                <a:chOff x="2087" y="2497"/>
                <a:chExt cx="194" cy="364"/>
              </a:xfrm>
            </p:grpSpPr>
            <p:sp>
              <p:nvSpPr>
                <p:cNvPr id="1815642" name="Oval 90"/>
                <p:cNvSpPr>
                  <a:spLocks noChangeArrowheads="1"/>
                </p:cNvSpPr>
                <p:nvPr/>
              </p:nvSpPr>
              <p:spPr bwMode="auto">
                <a:xfrm>
                  <a:off x="2163" y="2497"/>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43" name="Freeform 91"/>
                <p:cNvSpPr>
                  <a:spLocks/>
                </p:cNvSpPr>
                <p:nvPr/>
              </p:nvSpPr>
              <p:spPr bwMode="auto">
                <a:xfrm>
                  <a:off x="2087" y="2565"/>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15644" name="Group 92"/>
            <p:cNvGrpSpPr>
              <a:grpSpLocks/>
            </p:cNvGrpSpPr>
            <p:nvPr/>
          </p:nvGrpSpPr>
          <p:grpSpPr bwMode="auto">
            <a:xfrm>
              <a:off x="1820" y="2928"/>
              <a:ext cx="967" cy="448"/>
              <a:chOff x="1820" y="2928"/>
              <a:chExt cx="967" cy="448"/>
            </a:xfrm>
          </p:grpSpPr>
          <p:grpSp>
            <p:nvGrpSpPr>
              <p:cNvPr id="1815645" name="Group 93"/>
              <p:cNvGrpSpPr>
                <a:grpSpLocks/>
              </p:cNvGrpSpPr>
              <p:nvPr/>
            </p:nvGrpSpPr>
            <p:grpSpPr bwMode="auto">
              <a:xfrm>
                <a:off x="1820" y="2928"/>
                <a:ext cx="305" cy="448"/>
                <a:chOff x="1820" y="2928"/>
                <a:chExt cx="305" cy="448"/>
              </a:xfrm>
            </p:grpSpPr>
            <p:grpSp>
              <p:nvGrpSpPr>
                <p:cNvPr id="1815646" name="Group 94"/>
                <p:cNvGrpSpPr>
                  <a:grpSpLocks/>
                </p:cNvGrpSpPr>
                <p:nvPr/>
              </p:nvGrpSpPr>
              <p:grpSpPr bwMode="auto">
                <a:xfrm>
                  <a:off x="1820" y="2928"/>
                  <a:ext cx="305" cy="448"/>
                  <a:chOff x="1820" y="2928"/>
                  <a:chExt cx="305" cy="448"/>
                </a:xfrm>
              </p:grpSpPr>
              <p:sp>
                <p:nvSpPr>
                  <p:cNvPr id="1815647" name="AutoShape 95"/>
                  <p:cNvSpPr>
                    <a:spLocks noChangeArrowheads="1"/>
                  </p:cNvSpPr>
                  <p:nvPr/>
                </p:nvSpPr>
                <p:spPr bwMode="auto">
                  <a:xfrm>
                    <a:off x="1820" y="2999"/>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48" name="AutoShape 96"/>
                  <p:cNvSpPr>
                    <a:spLocks noChangeArrowheads="1"/>
                  </p:cNvSpPr>
                  <p:nvPr/>
                </p:nvSpPr>
                <p:spPr bwMode="auto">
                  <a:xfrm>
                    <a:off x="1890" y="2928"/>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49" name="AutoShape 97"/>
                <p:cNvSpPr>
                  <a:spLocks noChangeArrowheads="1"/>
                </p:cNvSpPr>
                <p:nvPr/>
              </p:nvSpPr>
              <p:spPr bwMode="auto">
                <a:xfrm>
                  <a:off x="1882" y="3032"/>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5650" name="Group 98"/>
              <p:cNvGrpSpPr>
                <a:grpSpLocks/>
              </p:cNvGrpSpPr>
              <p:nvPr/>
            </p:nvGrpSpPr>
            <p:grpSpPr bwMode="auto">
              <a:xfrm>
                <a:off x="2121" y="2928"/>
                <a:ext cx="378" cy="448"/>
                <a:chOff x="2121" y="2928"/>
                <a:chExt cx="378" cy="448"/>
              </a:xfrm>
            </p:grpSpPr>
            <p:grpSp>
              <p:nvGrpSpPr>
                <p:cNvPr id="1815651" name="Group 99"/>
                <p:cNvGrpSpPr>
                  <a:grpSpLocks/>
                </p:cNvGrpSpPr>
                <p:nvPr/>
              </p:nvGrpSpPr>
              <p:grpSpPr bwMode="auto">
                <a:xfrm>
                  <a:off x="2121" y="2928"/>
                  <a:ext cx="378" cy="448"/>
                  <a:chOff x="2121" y="2928"/>
                  <a:chExt cx="378" cy="448"/>
                </a:xfrm>
              </p:grpSpPr>
              <p:sp>
                <p:nvSpPr>
                  <p:cNvPr id="1815652" name="AutoShape 100"/>
                  <p:cNvSpPr>
                    <a:spLocks noChangeArrowheads="1"/>
                  </p:cNvSpPr>
                  <p:nvPr/>
                </p:nvSpPr>
                <p:spPr bwMode="auto">
                  <a:xfrm>
                    <a:off x="2121" y="2999"/>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53" name="AutoShape 101"/>
                  <p:cNvSpPr>
                    <a:spLocks noChangeArrowheads="1"/>
                  </p:cNvSpPr>
                  <p:nvPr/>
                </p:nvSpPr>
                <p:spPr bwMode="auto">
                  <a:xfrm>
                    <a:off x="2207" y="2928"/>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54" name="Oval 102"/>
                <p:cNvSpPr>
                  <a:spLocks noChangeArrowheads="1"/>
                </p:cNvSpPr>
                <p:nvPr/>
              </p:nvSpPr>
              <p:spPr bwMode="auto">
                <a:xfrm>
                  <a:off x="2236" y="2964"/>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55" name="AutoShape 103"/>
                <p:cNvSpPr>
                  <a:spLocks noChangeArrowheads="1"/>
                </p:cNvSpPr>
                <p:nvPr/>
              </p:nvSpPr>
              <p:spPr bwMode="auto">
                <a:xfrm>
                  <a:off x="2168" y="3174"/>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56" name="Freeform 104"/>
              <p:cNvSpPr>
                <a:spLocks/>
              </p:cNvSpPr>
              <p:nvPr/>
            </p:nvSpPr>
            <p:spPr bwMode="auto">
              <a:xfrm>
                <a:off x="2685" y="3157"/>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657" name="Rectangle 105"/>
              <p:cNvSpPr>
                <a:spLocks noChangeArrowheads="1"/>
              </p:cNvSpPr>
              <p:nvPr/>
            </p:nvSpPr>
            <p:spPr bwMode="auto">
              <a:xfrm>
                <a:off x="2681" y="3157"/>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58" name="Rectangle 106"/>
              <p:cNvSpPr>
                <a:spLocks noChangeArrowheads="1"/>
              </p:cNvSpPr>
              <p:nvPr/>
            </p:nvSpPr>
            <p:spPr bwMode="auto">
              <a:xfrm>
                <a:off x="2688" y="3238"/>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59" name="Rectangle 107"/>
              <p:cNvSpPr>
                <a:spLocks noChangeArrowheads="1"/>
              </p:cNvSpPr>
              <p:nvPr/>
            </p:nvSpPr>
            <p:spPr bwMode="auto">
              <a:xfrm>
                <a:off x="2505" y="3238"/>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5660" name="Group 108"/>
              <p:cNvGrpSpPr>
                <a:grpSpLocks/>
              </p:cNvGrpSpPr>
              <p:nvPr/>
            </p:nvGrpSpPr>
            <p:grpSpPr bwMode="auto">
              <a:xfrm>
                <a:off x="2503" y="2985"/>
                <a:ext cx="194" cy="364"/>
                <a:chOff x="2503" y="2985"/>
                <a:chExt cx="194" cy="364"/>
              </a:xfrm>
            </p:grpSpPr>
            <p:sp>
              <p:nvSpPr>
                <p:cNvPr id="1815661" name="Oval 109"/>
                <p:cNvSpPr>
                  <a:spLocks noChangeArrowheads="1"/>
                </p:cNvSpPr>
                <p:nvPr/>
              </p:nvSpPr>
              <p:spPr bwMode="auto">
                <a:xfrm>
                  <a:off x="2579" y="2985"/>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62" name="Freeform 110"/>
                <p:cNvSpPr>
                  <a:spLocks/>
                </p:cNvSpPr>
                <p:nvPr/>
              </p:nvSpPr>
              <p:spPr bwMode="auto">
                <a:xfrm>
                  <a:off x="2503" y="3053"/>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15663" name="Group 111"/>
            <p:cNvGrpSpPr>
              <a:grpSpLocks/>
            </p:cNvGrpSpPr>
            <p:nvPr/>
          </p:nvGrpSpPr>
          <p:grpSpPr bwMode="auto">
            <a:xfrm>
              <a:off x="2236" y="3376"/>
              <a:ext cx="967" cy="448"/>
              <a:chOff x="2236" y="3376"/>
              <a:chExt cx="967" cy="448"/>
            </a:xfrm>
          </p:grpSpPr>
          <p:grpSp>
            <p:nvGrpSpPr>
              <p:cNvPr id="1815664" name="Group 112"/>
              <p:cNvGrpSpPr>
                <a:grpSpLocks/>
              </p:cNvGrpSpPr>
              <p:nvPr/>
            </p:nvGrpSpPr>
            <p:grpSpPr bwMode="auto">
              <a:xfrm>
                <a:off x="2236" y="3376"/>
                <a:ext cx="305" cy="448"/>
                <a:chOff x="2236" y="3376"/>
                <a:chExt cx="305" cy="448"/>
              </a:xfrm>
            </p:grpSpPr>
            <p:grpSp>
              <p:nvGrpSpPr>
                <p:cNvPr id="1815665" name="Group 113"/>
                <p:cNvGrpSpPr>
                  <a:grpSpLocks/>
                </p:cNvGrpSpPr>
                <p:nvPr/>
              </p:nvGrpSpPr>
              <p:grpSpPr bwMode="auto">
                <a:xfrm>
                  <a:off x="2236" y="3376"/>
                  <a:ext cx="305" cy="448"/>
                  <a:chOff x="2236" y="3376"/>
                  <a:chExt cx="305" cy="448"/>
                </a:xfrm>
              </p:grpSpPr>
              <p:sp>
                <p:nvSpPr>
                  <p:cNvPr id="1815666" name="AutoShape 114"/>
                  <p:cNvSpPr>
                    <a:spLocks noChangeArrowheads="1"/>
                  </p:cNvSpPr>
                  <p:nvPr/>
                </p:nvSpPr>
                <p:spPr bwMode="auto">
                  <a:xfrm>
                    <a:off x="2236" y="344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67" name="AutoShape 115"/>
                  <p:cNvSpPr>
                    <a:spLocks noChangeArrowheads="1"/>
                  </p:cNvSpPr>
                  <p:nvPr/>
                </p:nvSpPr>
                <p:spPr bwMode="auto">
                  <a:xfrm>
                    <a:off x="2306" y="337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68" name="AutoShape 116"/>
                <p:cNvSpPr>
                  <a:spLocks noChangeArrowheads="1"/>
                </p:cNvSpPr>
                <p:nvPr/>
              </p:nvSpPr>
              <p:spPr bwMode="auto">
                <a:xfrm>
                  <a:off x="2298" y="348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5669" name="Group 117"/>
              <p:cNvGrpSpPr>
                <a:grpSpLocks/>
              </p:cNvGrpSpPr>
              <p:nvPr/>
            </p:nvGrpSpPr>
            <p:grpSpPr bwMode="auto">
              <a:xfrm>
                <a:off x="2537" y="3376"/>
                <a:ext cx="378" cy="448"/>
                <a:chOff x="2537" y="3376"/>
                <a:chExt cx="378" cy="448"/>
              </a:xfrm>
            </p:grpSpPr>
            <p:grpSp>
              <p:nvGrpSpPr>
                <p:cNvPr id="1815670" name="Group 118"/>
                <p:cNvGrpSpPr>
                  <a:grpSpLocks/>
                </p:cNvGrpSpPr>
                <p:nvPr/>
              </p:nvGrpSpPr>
              <p:grpSpPr bwMode="auto">
                <a:xfrm>
                  <a:off x="2537" y="3376"/>
                  <a:ext cx="378" cy="448"/>
                  <a:chOff x="2537" y="3376"/>
                  <a:chExt cx="378" cy="448"/>
                </a:xfrm>
              </p:grpSpPr>
              <p:sp>
                <p:nvSpPr>
                  <p:cNvPr id="1815671" name="AutoShape 119"/>
                  <p:cNvSpPr>
                    <a:spLocks noChangeArrowheads="1"/>
                  </p:cNvSpPr>
                  <p:nvPr/>
                </p:nvSpPr>
                <p:spPr bwMode="auto">
                  <a:xfrm>
                    <a:off x="2537" y="344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72" name="AutoShape 120"/>
                  <p:cNvSpPr>
                    <a:spLocks noChangeArrowheads="1"/>
                  </p:cNvSpPr>
                  <p:nvPr/>
                </p:nvSpPr>
                <p:spPr bwMode="auto">
                  <a:xfrm>
                    <a:off x="2623" y="337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73" name="Oval 121"/>
                <p:cNvSpPr>
                  <a:spLocks noChangeArrowheads="1"/>
                </p:cNvSpPr>
                <p:nvPr/>
              </p:nvSpPr>
              <p:spPr bwMode="auto">
                <a:xfrm>
                  <a:off x="2652" y="341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74" name="AutoShape 122"/>
                <p:cNvSpPr>
                  <a:spLocks noChangeArrowheads="1"/>
                </p:cNvSpPr>
                <p:nvPr/>
              </p:nvSpPr>
              <p:spPr bwMode="auto">
                <a:xfrm>
                  <a:off x="2584" y="362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15675" name="Freeform 123"/>
              <p:cNvSpPr>
                <a:spLocks/>
              </p:cNvSpPr>
              <p:nvPr/>
            </p:nvSpPr>
            <p:spPr bwMode="auto">
              <a:xfrm>
                <a:off x="3101" y="360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676" name="Rectangle 124"/>
              <p:cNvSpPr>
                <a:spLocks noChangeArrowheads="1"/>
              </p:cNvSpPr>
              <p:nvPr/>
            </p:nvSpPr>
            <p:spPr bwMode="auto">
              <a:xfrm>
                <a:off x="3097" y="360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77" name="Rectangle 125"/>
              <p:cNvSpPr>
                <a:spLocks noChangeArrowheads="1"/>
              </p:cNvSpPr>
              <p:nvPr/>
            </p:nvSpPr>
            <p:spPr bwMode="auto">
              <a:xfrm>
                <a:off x="3104" y="368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78" name="Rectangle 126"/>
              <p:cNvSpPr>
                <a:spLocks noChangeArrowheads="1"/>
              </p:cNvSpPr>
              <p:nvPr/>
            </p:nvSpPr>
            <p:spPr bwMode="auto">
              <a:xfrm>
                <a:off x="2921" y="368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5679" name="Group 127"/>
              <p:cNvGrpSpPr>
                <a:grpSpLocks/>
              </p:cNvGrpSpPr>
              <p:nvPr/>
            </p:nvGrpSpPr>
            <p:grpSpPr bwMode="auto">
              <a:xfrm>
                <a:off x="2919" y="3433"/>
                <a:ext cx="194" cy="364"/>
                <a:chOff x="2919" y="3433"/>
                <a:chExt cx="194" cy="364"/>
              </a:xfrm>
            </p:grpSpPr>
            <p:sp>
              <p:nvSpPr>
                <p:cNvPr id="1815680" name="Oval 128"/>
                <p:cNvSpPr>
                  <a:spLocks noChangeArrowheads="1"/>
                </p:cNvSpPr>
                <p:nvPr/>
              </p:nvSpPr>
              <p:spPr bwMode="auto">
                <a:xfrm>
                  <a:off x="2995" y="343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5681" name="Freeform 129"/>
                <p:cNvSpPr>
                  <a:spLocks/>
                </p:cNvSpPr>
                <p:nvPr/>
              </p:nvSpPr>
              <p:spPr bwMode="auto">
                <a:xfrm>
                  <a:off x="2919" y="350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extLst>
      <p:ext uri="{BB962C8B-B14F-4D97-AF65-F5344CB8AC3E}">
        <p14:creationId xmlns:p14="http://schemas.microsoft.com/office/powerpoint/2010/main" val="4150449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5555">
                                            <p:txEl>
                                              <p:pRg st="0" end="0"/>
                                            </p:txEl>
                                          </p:spTgt>
                                        </p:tgtEl>
                                        <p:attrNameLst>
                                          <p:attrName>style.visibility</p:attrName>
                                        </p:attrNameLst>
                                      </p:cBhvr>
                                      <p:to>
                                        <p:strVal val="visible"/>
                                      </p:to>
                                    </p:set>
                                    <p:anim calcmode="lin" valueType="num">
                                      <p:cBhvr additive="base">
                                        <p:cTn id="7" dur="500" fill="hold"/>
                                        <p:tgtEl>
                                          <p:spTgt spid="1815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5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5555">
                                            <p:txEl>
                                              <p:pRg st="1" end="1"/>
                                            </p:txEl>
                                          </p:spTgt>
                                        </p:tgtEl>
                                        <p:attrNameLst>
                                          <p:attrName>style.visibility</p:attrName>
                                        </p:attrNameLst>
                                      </p:cBhvr>
                                      <p:to>
                                        <p:strVal val="visible"/>
                                      </p:to>
                                    </p:set>
                                    <p:anim calcmode="lin" valueType="num">
                                      <p:cBhvr additive="base">
                                        <p:cTn id="13" dur="500" fill="hold"/>
                                        <p:tgtEl>
                                          <p:spTgt spid="1815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5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15555">
                                            <p:txEl>
                                              <p:pRg st="2" end="2"/>
                                            </p:txEl>
                                          </p:spTgt>
                                        </p:tgtEl>
                                        <p:attrNameLst>
                                          <p:attrName>style.visibility</p:attrName>
                                        </p:attrNameLst>
                                      </p:cBhvr>
                                      <p:to>
                                        <p:strVal val="visible"/>
                                      </p:to>
                                    </p:set>
                                    <p:anim calcmode="lin" valueType="num">
                                      <p:cBhvr additive="base">
                                        <p:cTn id="19" dur="500" fill="hold"/>
                                        <p:tgtEl>
                                          <p:spTgt spid="18155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5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15555">
                                            <p:txEl>
                                              <p:pRg st="3" end="3"/>
                                            </p:txEl>
                                          </p:spTgt>
                                        </p:tgtEl>
                                        <p:attrNameLst>
                                          <p:attrName>style.visibility</p:attrName>
                                        </p:attrNameLst>
                                      </p:cBhvr>
                                      <p:to>
                                        <p:strVal val="visible"/>
                                      </p:to>
                                    </p:set>
                                    <p:anim calcmode="lin" valueType="num">
                                      <p:cBhvr additive="base">
                                        <p:cTn id="25" dur="500" fill="hold"/>
                                        <p:tgtEl>
                                          <p:spTgt spid="18155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5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15555">
                                            <p:txEl>
                                              <p:pRg st="4" end="4"/>
                                            </p:txEl>
                                          </p:spTgt>
                                        </p:tgtEl>
                                        <p:attrNameLst>
                                          <p:attrName>style.visibility</p:attrName>
                                        </p:attrNameLst>
                                      </p:cBhvr>
                                      <p:to>
                                        <p:strVal val="visible"/>
                                      </p:to>
                                    </p:set>
                                    <p:anim calcmode="lin" valueType="num">
                                      <p:cBhvr additive="base">
                                        <p:cTn id="31" dur="500" fill="hold"/>
                                        <p:tgtEl>
                                          <p:spTgt spid="18155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15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15555">
                                            <p:txEl>
                                              <p:pRg st="5" end="5"/>
                                            </p:txEl>
                                          </p:spTgt>
                                        </p:tgtEl>
                                        <p:attrNameLst>
                                          <p:attrName>style.visibility</p:attrName>
                                        </p:attrNameLst>
                                      </p:cBhvr>
                                      <p:to>
                                        <p:strVal val="visible"/>
                                      </p:to>
                                    </p:set>
                                    <p:anim calcmode="lin" valueType="num">
                                      <p:cBhvr additive="base">
                                        <p:cTn id="37" dur="500" fill="hold"/>
                                        <p:tgtEl>
                                          <p:spTgt spid="181555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15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555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8" name="Rectangle 2"/>
          <p:cNvSpPr>
            <a:spLocks noGrp="1" noChangeArrowheads="1"/>
          </p:cNvSpPr>
          <p:nvPr>
            <p:ph type="title"/>
          </p:nvPr>
        </p:nvSpPr>
        <p:spPr>
          <a:noFill/>
          <a:ln/>
        </p:spPr>
        <p:txBody>
          <a:bodyPr wrap="square" lIns="90488" tIns="44450" rIns="90488" bIns="44450" anchor="ctr"/>
          <a:lstStyle/>
          <a:p>
            <a:r>
              <a:rPr lang="en-US"/>
              <a:t>Pipelining</a:t>
            </a:r>
          </a:p>
        </p:txBody>
      </p:sp>
      <p:sp>
        <p:nvSpPr>
          <p:cNvPr id="1816579" name="Rectangle 3"/>
          <p:cNvSpPr>
            <a:spLocks noGrp="1" noChangeArrowheads="1"/>
          </p:cNvSpPr>
          <p:nvPr>
            <p:ph type="body" idx="1"/>
          </p:nvPr>
        </p:nvSpPr>
        <p:spPr>
          <a:xfrm>
            <a:off x="609600" y="1371600"/>
            <a:ext cx="7772400" cy="3048000"/>
          </a:xfrm>
          <a:noFill/>
          <a:ln/>
        </p:spPr>
        <p:txBody>
          <a:bodyPr lIns="90488" tIns="44450" rIns="90488" bIns="44450"/>
          <a:lstStyle/>
          <a:p>
            <a:pPr>
              <a:lnSpc>
                <a:spcPct val="95000"/>
              </a:lnSpc>
            </a:pPr>
            <a:r>
              <a:rPr lang="en-US" sz="2800" dirty="0" smtClean="0"/>
              <a:t>Does not </a:t>
            </a:r>
            <a:r>
              <a:rPr lang="en-US" sz="2800" dirty="0"/>
              <a:t>improve </a:t>
            </a:r>
            <a:r>
              <a:rPr lang="en-US" sz="2800" dirty="0">
                <a:solidFill>
                  <a:srgbClr val="3333CC"/>
                </a:solidFill>
              </a:rPr>
              <a:t>latency</a:t>
            </a:r>
            <a:r>
              <a:rPr lang="en-US" sz="2800" dirty="0"/>
              <a:t>!</a:t>
            </a:r>
          </a:p>
          <a:p>
            <a:pPr>
              <a:lnSpc>
                <a:spcPct val="95000"/>
              </a:lnSpc>
            </a:pPr>
            <a:r>
              <a:rPr lang="en-US" sz="2800" dirty="0" smtClean="0"/>
              <a:t>Programs execute </a:t>
            </a:r>
            <a:r>
              <a:rPr lang="en-US" sz="2800" dirty="0"/>
              <a:t>billions of instructions, so </a:t>
            </a:r>
            <a:r>
              <a:rPr lang="en-US" sz="2800" i="1" dirty="0">
                <a:solidFill>
                  <a:schemeClr val="accent2"/>
                </a:solidFill>
              </a:rPr>
              <a:t>throughput</a:t>
            </a:r>
            <a:r>
              <a:rPr lang="en-US" sz="2800" dirty="0">
                <a:solidFill>
                  <a:schemeClr val="accent2"/>
                </a:solidFill>
              </a:rPr>
              <a:t> </a:t>
            </a:r>
            <a:r>
              <a:rPr lang="en-US" sz="2800" dirty="0"/>
              <a:t>is what matters!</a:t>
            </a:r>
          </a:p>
        </p:txBody>
      </p:sp>
    </p:spTree>
    <p:extLst>
      <p:ext uri="{BB962C8B-B14F-4D97-AF65-F5344CB8AC3E}">
        <p14:creationId xmlns:p14="http://schemas.microsoft.com/office/powerpoint/2010/main" val="26946625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Rectangle 2"/>
          <p:cNvSpPr>
            <a:spLocks noGrp="1" noChangeArrowheads="1"/>
          </p:cNvSpPr>
          <p:nvPr>
            <p:ph type="title"/>
          </p:nvPr>
        </p:nvSpPr>
        <p:spPr>
          <a:xfrm>
            <a:off x="762000" y="152400"/>
            <a:ext cx="7924800" cy="474663"/>
          </a:xfrm>
          <a:noFill/>
          <a:ln/>
        </p:spPr>
        <p:txBody>
          <a:bodyPr>
            <a:normAutofit fontScale="90000"/>
          </a:bodyPr>
          <a:lstStyle/>
          <a:p>
            <a:r>
              <a:rPr lang="en-US" dirty="0"/>
              <a:t>The Five Stages of Load Instruction</a:t>
            </a:r>
          </a:p>
        </p:txBody>
      </p:sp>
      <p:sp>
        <p:nvSpPr>
          <p:cNvPr id="1748995" name="Rectangle 3"/>
          <p:cNvSpPr>
            <a:spLocks noGrp="1" noChangeArrowheads="1"/>
          </p:cNvSpPr>
          <p:nvPr>
            <p:ph type="body" idx="1"/>
          </p:nvPr>
        </p:nvSpPr>
        <p:spPr>
          <a:xfrm>
            <a:off x="762000" y="2895600"/>
            <a:ext cx="7581900" cy="2651125"/>
          </a:xfrm>
          <a:noFill/>
          <a:ln/>
        </p:spPr>
        <p:txBody>
          <a:bodyPr/>
          <a:lstStyle/>
          <a:p>
            <a:r>
              <a:rPr lang="en-US" sz="2400"/>
              <a:t>IFetch: Instruction Fetch and Update PC</a:t>
            </a:r>
          </a:p>
          <a:p>
            <a:r>
              <a:rPr lang="en-US" sz="2400"/>
              <a:t>Dec: Registers Fetch and Instruction Decode</a:t>
            </a:r>
          </a:p>
          <a:p>
            <a:r>
              <a:rPr lang="en-US" sz="2400"/>
              <a:t>Exec: Execute R-type; calculate memory address</a:t>
            </a:r>
          </a:p>
          <a:p>
            <a:r>
              <a:rPr lang="en-US" sz="2400"/>
              <a:t>Mem: Read/write the data from/to the Data Memory</a:t>
            </a:r>
          </a:p>
          <a:p>
            <a:r>
              <a:rPr lang="en-US" sz="2400"/>
              <a:t>WB: Write the result data into the register file</a:t>
            </a:r>
          </a:p>
        </p:txBody>
      </p:sp>
      <p:grpSp>
        <p:nvGrpSpPr>
          <p:cNvPr id="1748996" name="Group 4"/>
          <p:cNvGrpSpPr>
            <a:grpSpLocks/>
          </p:cNvGrpSpPr>
          <p:nvPr/>
        </p:nvGrpSpPr>
        <p:grpSpPr bwMode="auto">
          <a:xfrm>
            <a:off x="2273300" y="1365250"/>
            <a:ext cx="825500" cy="254000"/>
            <a:chOff x="1248" y="712"/>
            <a:chExt cx="520" cy="160"/>
          </a:xfrm>
        </p:grpSpPr>
        <p:sp>
          <p:nvSpPr>
            <p:cNvPr id="1748997" name="Line 5"/>
            <p:cNvSpPr>
              <a:spLocks noChangeShapeType="1"/>
            </p:cNvSpPr>
            <p:nvPr/>
          </p:nvSpPr>
          <p:spPr bwMode="auto">
            <a:xfrm>
              <a:off x="1256"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998" name="Line 6"/>
            <p:cNvSpPr>
              <a:spLocks noChangeShapeType="1"/>
            </p:cNvSpPr>
            <p:nvPr/>
          </p:nvSpPr>
          <p:spPr bwMode="auto">
            <a:xfrm>
              <a:off x="1248"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999" name="Line 7"/>
            <p:cNvSpPr>
              <a:spLocks noChangeShapeType="1"/>
            </p:cNvSpPr>
            <p:nvPr/>
          </p:nvSpPr>
          <p:spPr bwMode="auto">
            <a:xfrm flipV="1">
              <a:off x="1536"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00" name="Line 8"/>
            <p:cNvSpPr>
              <a:spLocks noChangeShapeType="1"/>
            </p:cNvSpPr>
            <p:nvPr/>
          </p:nvSpPr>
          <p:spPr bwMode="auto">
            <a:xfrm>
              <a:off x="1544"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9001" name="Group 9"/>
          <p:cNvGrpSpPr>
            <a:grpSpLocks/>
          </p:cNvGrpSpPr>
          <p:nvPr/>
        </p:nvGrpSpPr>
        <p:grpSpPr bwMode="auto">
          <a:xfrm>
            <a:off x="3111500" y="1365250"/>
            <a:ext cx="825500" cy="254000"/>
            <a:chOff x="1776" y="712"/>
            <a:chExt cx="520" cy="160"/>
          </a:xfrm>
        </p:grpSpPr>
        <p:sp>
          <p:nvSpPr>
            <p:cNvPr id="1749002" name="Line 10"/>
            <p:cNvSpPr>
              <a:spLocks noChangeShapeType="1"/>
            </p:cNvSpPr>
            <p:nvPr/>
          </p:nvSpPr>
          <p:spPr bwMode="auto">
            <a:xfrm>
              <a:off x="1784"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03" name="Line 11"/>
            <p:cNvSpPr>
              <a:spLocks noChangeShapeType="1"/>
            </p:cNvSpPr>
            <p:nvPr/>
          </p:nvSpPr>
          <p:spPr bwMode="auto">
            <a:xfrm>
              <a:off x="1776"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04" name="Line 12"/>
            <p:cNvSpPr>
              <a:spLocks noChangeShapeType="1"/>
            </p:cNvSpPr>
            <p:nvPr/>
          </p:nvSpPr>
          <p:spPr bwMode="auto">
            <a:xfrm flipV="1">
              <a:off x="2064"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05" name="Line 13"/>
            <p:cNvSpPr>
              <a:spLocks noChangeShapeType="1"/>
            </p:cNvSpPr>
            <p:nvPr/>
          </p:nvSpPr>
          <p:spPr bwMode="auto">
            <a:xfrm>
              <a:off x="2072"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9006" name="Group 14"/>
          <p:cNvGrpSpPr>
            <a:grpSpLocks/>
          </p:cNvGrpSpPr>
          <p:nvPr/>
        </p:nvGrpSpPr>
        <p:grpSpPr bwMode="auto">
          <a:xfrm>
            <a:off x="3949700" y="1365250"/>
            <a:ext cx="825500" cy="254000"/>
            <a:chOff x="2304" y="712"/>
            <a:chExt cx="520" cy="160"/>
          </a:xfrm>
        </p:grpSpPr>
        <p:sp>
          <p:nvSpPr>
            <p:cNvPr id="1749007" name="Line 15"/>
            <p:cNvSpPr>
              <a:spLocks noChangeShapeType="1"/>
            </p:cNvSpPr>
            <p:nvPr/>
          </p:nvSpPr>
          <p:spPr bwMode="auto">
            <a:xfrm>
              <a:off x="2312"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08" name="Line 16"/>
            <p:cNvSpPr>
              <a:spLocks noChangeShapeType="1"/>
            </p:cNvSpPr>
            <p:nvPr/>
          </p:nvSpPr>
          <p:spPr bwMode="auto">
            <a:xfrm>
              <a:off x="2304"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09" name="Line 17"/>
            <p:cNvSpPr>
              <a:spLocks noChangeShapeType="1"/>
            </p:cNvSpPr>
            <p:nvPr/>
          </p:nvSpPr>
          <p:spPr bwMode="auto">
            <a:xfrm flipV="1">
              <a:off x="2592"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10" name="Line 18"/>
            <p:cNvSpPr>
              <a:spLocks noChangeShapeType="1"/>
            </p:cNvSpPr>
            <p:nvPr/>
          </p:nvSpPr>
          <p:spPr bwMode="auto">
            <a:xfrm>
              <a:off x="2600"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9011" name="Group 19"/>
          <p:cNvGrpSpPr>
            <a:grpSpLocks/>
          </p:cNvGrpSpPr>
          <p:nvPr/>
        </p:nvGrpSpPr>
        <p:grpSpPr bwMode="auto">
          <a:xfrm>
            <a:off x="4787900" y="1365250"/>
            <a:ext cx="825500" cy="254000"/>
            <a:chOff x="2832" y="712"/>
            <a:chExt cx="520" cy="160"/>
          </a:xfrm>
        </p:grpSpPr>
        <p:sp>
          <p:nvSpPr>
            <p:cNvPr id="1749012" name="Line 20"/>
            <p:cNvSpPr>
              <a:spLocks noChangeShapeType="1"/>
            </p:cNvSpPr>
            <p:nvPr/>
          </p:nvSpPr>
          <p:spPr bwMode="auto">
            <a:xfrm>
              <a:off x="2840"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13" name="Line 21"/>
            <p:cNvSpPr>
              <a:spLocks noChangeShapeType="1"/>
            </p:cNvSpPr>
            <p:nvPr/>
          </p:nvSpPr>
          <p:spPr bwMode="auto">
            <a:xfrm>
              <a:off x="2832"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14" name="Line 22"/>
            <p:cNvSpPr>
              <a:spLocks noChangeShapeType="1"/>
            </p:cNvSpPr>
            <p:nvPr/>
          </p:nvSpPr>
          <p:spPr bwMode="auto">
            <a:xfrm flipV="1">
              <a:off x="3120"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15" name="Line 23"/>
            <p:cNvSpPr>
              <a:spLocks noChangeShapeType="1"/>
            </p:cNvSpPr>
            <p:nvPr/>
          </p:nvSpPr>
          <p:spPr bwMode="auto">
            <a:xfrm>
              <a:off x="3128"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9016" name="Group 24"/>
          <p:cNvGrpSpPr>
            <a:grpSpLocks/>
          </p:cNvGrpSpPr>
          <p:nvPr/>
        </p:nvGrpSpPr>
        <p:grpSpPr bwMode="auto">
          <a:xfrm>
            <a:off x="5626100" y="1365250"/>
            <a:ext cx="825500" cy="254000"/>
            <a:chOff x="3360" y="712"/>
            <a:chExt cx="520" cy="160"/>
          </a:xfrm>
        </p:grpSpPr>
        <p:sp>
          <p:nvSpPr>
            <p:cNvPr id="1749017" name="Line 25"/>
            <p:cNvSpPr>
              <a:spLocks noChangeShapeType="1"/>
            </p:cNvSpPr>
            <p:nvPr/>
          </p:nvSpPr>
          <p:spPr bwMode="auto">
            <a:xfrm>
              <a:off x="3368"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18" name="Line 26"/>
            <p:cNvSpPr>
              <a:spLocks noChangeShapeType="1"/>
            </p:cNvSpPr>
            <p:nvPr/>
          </p:nvSpPr>
          <p:spPr bwMode="auto">
            <a:xfrm>
              <a:off x="3360"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19" name="Line 27"/>
            <p:cNvSpPr>
              <a:spLocks noChangeShapeType="1"/>
            </p:cNvSpPr>
            <p:nvPr/>
          </p:nvSpPr>
          <p:spPr bwMode="auto">
            <a:xfrm flipV="1">
              <a:off x="3648"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20" name="Line 28"/>
            <p:cNvSpPr>
              <a:spLocks noChangeShapeType="1"/>
            </p:cNvSpPr>
            <p:nvPr/>
          </p:nvSpPr>
          <p:spPr bwMode="auto">
            <a:xfrm>
              <a:off x="3656"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9021" name="Line 29"/>
          <p:cNvSpPr>
            <a:spLocks noChangeShapeType="1"/>
          </p:cNvSpPr>
          <p:nvPr/>
        </p:nvSpPr>
        <p:spPr bwMode="auto">
          <a:xfrm>
            <a:off x="6477000" y="1606550"/>
            <a:ext cx="431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22" name="Line 30"/>
          <p:cNvSpPr>
            <a:spLocks noChangeShapeType="1"/>
          </p:cNvSpPr>
          <p:nvPr/>
        </p:nvSpPr>
        <p:spPr bwMode="auto">
          <a:xfrm>
            <a:off x="6464300" y="139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23" name="Line 31"/>
          <p:cNvSpPr>
            <a:spLocks noChangeShapeType="1"/>
          </p:cNvSpPr>
          <p:nvPr/>
        </p:nvSpPr>
        <p:spPr bwMode="auto">
          <a:xfrm>
            <a:off x="1905000" y="137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24" name="Line 32"/>
          <p:cNvSpPr>
            <a:spLocks noChangeShapeType="1"/>
          </p:cNvSpPr>
          <p:nvPr/>
        </p:nvSpPr>
        <p:spPr bwMode="auto">
          <a:xfrm flipV="1">
            <a:off x="2273300" y="98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25" name="Line 33"/>
          <p:cNvSpPr>
            <a:spLocks noChangeShapeType="1"/>
          </p:cNvSpPr>
          <p:nvPr/>
        </p:nvSpPr>
        <p:spPr bwMode="auto">
          <a:xfrm flipV="1">
            <a:off x="3111500" y="98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26" name="Rectangle 34"/>
          <p:cNvSpPr>
            <a:spLocks noChangeArrowheads="1"/>
          </p:cNvSpPr>
          <p:nvPr/>
        </p:nvSpPr>
        <p:spPr bwMode="auto">
          <a:xfrm>
            <a:off x="2328863" y="990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1</a:t>
            </a:r>
          </a:p>
        </p:txBody>
      </p:sp>
      <p:sp>
        <p:nvSpPr>
          <p:cNvPr id="1749027" name="Rectangle 35"/>
          <p:cNvSpPr>
            <a:spLocks noChangeArrowheads="1"/>
          </p:cNvSpPr>
          <p:nvPr/>
        </p:nvSpPr>
        <p:spPr bwMode="auto">
          <a:xfrm>
            <a:off x="3090863" y="990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2</a:t>
            </a:r>
          </a:p>
        </p:txBody>
      </p:sp>
      <p:sp>
        <p:nvSpPr>
          <p:cNvPr id="1749028" name="Line 36"/>
          <p:cNvSpPr>
            <a:spLocks noChangeShapeType="1"/>
          </p:cNvSpPr>
          <p:nvPr/>
        </p:nvSpPr>
        <p:spPr bwMode="auto">
          <a:xfrm flipV="1">
            <a:off x="3949700" y="98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29" name="Line 37"/>
          <p:cNvSpPr>
            <a:spLocks noChangeShapeType="1"/>
          </p:cNvSpPr>
          <p:nvPr/>
        </p:nvSpPr>
        <p:spPr bwMode="auto">
          <a:xfrm flipV="1">
            <a:off x="4787900" y="98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30" name="Line 38"/>
          <p:cNvSpPr>
            <a:spLocks noChangeShapeType="1"/>
          </p:cNvSpPr>
          <p:nvPr/>
        </p:nvSpPr>
        <p:spPr bwMode="auto">
          <a:xfrm flipV="1">
            <a:off x="5626100" y="98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31" name="Line 39"/>
          <p:cNvSpPr>
            <a:spLocks noChangeShapeType="1"/>
          </p:cNvSpPr>
          <p:nvPr/>
        </p:nvSpPr>
        <p:spPr bwMode="auto">
          <a:xfrm flipV="1">
            <a:off x="6464300" y="98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32" name="Rectangle 40"/>
          <p:cNvSpPr>
            <a:spLocks noChangeArrowheads="1"/>
          </p:cNvSpPr>
          <p:nvPr/>
        </p:nvSpPr>
        <p:spPr bwMode="auto">
          <a:xfrm>
            <a:off x="4005263" y="990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3</a:t>
            </a:r>
          </a:p>
        </p:txBody>
      </p:sp>
      <p:sp>
        <p:nvSpPr>
          <p:cNvPr id="1749033" name="Rectangle 41"/>
          <p:cNvSpPr>
            <a:spLocks noChangeArrowheads="1"/>
          </p:cNvSpPr>
          <p:nvPr/>
        </p:nvSpPr>
        <p:spPr bwMode="auto">
          <a:xfrm>
            <a:off x="4767263" y="990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4</a:t>
            </a:r>
          </a:p>
        </p:txBody>
      </p:sp>
      <p:sp>
        <p:nvSpPr>
          <p:cNvPr id="1749034" name="Rectangle 42"/>
          <p:cNvSpPr>
            <a:spLocks noChangeArrowheads="1"/>
          </p:cNvSpPr>
          <p:nvPr/>
        </p:nvSpPr>
        <p:spPr bwMode="auto">
          <a:xfrm>
            <a:off x="5605463" y="990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5</a:t>
            </a:r>
          </a:p>
        </p:txBody>
      </p:sp>
      <p:grpSp>
        <p:nvGrpSpPr>
          <p:cNvPr id="1749035" name="Group 43"/>
          <p:cNvGrpSpPr>
            <a:grpSpLocks/>
          </p:cNvGrpSpPr>
          <p:nvPr/>
        </p:nvGrpSpPr>
        <p:grpSpPr bwMode="auto">
          <a:xfrm>
            <a:off x="2286000" y="1828800"/>
            <a:ext cx="4165600" cy="333375"/>
            <a:chOff x="1256" y="1004"/>
            <a:chExt cx="2624" cy="210"/>
          </a:xfrm>
        </p:grpSpPr>
        <p:grpSp>
          <p:nvGrpSpPr>
            <p:cNvPr id="1749036" name="Group 44"/>
            <p:cNvGrpSpPr>
              <a:grpSpLocks/>
            </p:cNvGrpSpPr>
            <p:nvPr/>
          </p:nvGrpSpPr>
          <p:grpSpPr bwMode="auto">
            <a:xfrm>
              <a:off x="1256" y="1004"/>
              <a:ext cx="528" cy="210"/>
              <a:chOff x="1256" y="1004"/>
              <a:chExt cx="528" cy="210"/>
            </a:xfrm>
          </p:grpSpPr>
          <p:sp>
            <p:nvSpPr>
              <p:cNvPr id="1749037" name="Rectangle 45"/>
              <p:cNvSpPr>
                <a:spLocks noChangeArrowheads="1"/>
              </p:cNvSpPr>
              <p:nvPr/>
            </p:nvSpPr>
            <p:spPr bwMode="auto">
              <a:xfrm>
                <a:off x="1256"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38" name="Rectangle 46"/>
              <p:cNvSpPr>
                <a:spLocks noChangeArrowheads="1"/>
              </p:cNvSpPr>
              <p:nvPr/>
            </p:nvSpPr>
            <p:spPr bwMode="auto">
              <a:xfrm>
                <a:off x="1293" y="1004"/>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49039" name="Group 47"/>
            <p:cNvGrpSpPr>
              <a:grpSpLocks/>
            </p:cNvGrpSpPr>
            <p:nvPr/>
          </p:nvGrpSpPr>
          <p:grpSpPr bwMode="auto">
            <a:xfrm>
              <a:off x="1763" y="1004"/>
              <a:ext cx="533" cy="210"/>
              <a:chOff x="1763" y="1004"/>
              <a:chExt cx="533" cy="210"/>
            </a:xfrm>
          </p:grpSpPr>
          <p:sp>
            <p:nvSpPr>
              <p:cNvPr id="1749040" name="Rectangle 48"/>
              <p:cNvSpPr>
                <a:spLocks noChangeArrowheads="1"/>
              </p:cNvSpPr>
              <p:nvPr/>
            </p:nvSpPr>
            <p:spPr bwMode="auto">
              <a:xfrm>
                <a:off x="1784"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41" name="Rectangle 49"/>
              <p:cNvSpPr>
                <a:spLocks noChangeArrowheads="1"/>
              </p:cNvSpPr>
              <p:nvPr/>
            </p:nvSpPr>
            <p:spPr bwMode="auto">
              <a:xfrm>
                <a:off x="1763" y="1004"/>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49042" name="Group 50"/>
            <p:cNvGrpSpPr>
              <a:grpSpLocks/>
            </p:cNvGrpSpPr>
            <p:nvPr/>
          </p:nvGrpSpPr>
          <p:grpSpPr bwMode="auto">
            <a:xfrm>
              <a:off x="2312" y="1004"/>
              <a:ext cx="512" cy="210"/>
              <a:chOff x="2312" y="1004"/>
              <a:chExt cx="512" cy="210"/>
            </a:xfrm>
          </p:grpSpPr>
          <p:sp>
            <p:nvSpPr>
              <p:cNvPr id="1749043" name="Rectangle 51"/>
              <p:cNvSpPr>
                <a:spLocks noChangeArrowheads="1"/>
              </p:cNvSpPr>
              <p:nvPr/>
            </p:nvSpPr>
            <p:spPr bwMode="auto">
              <a:xfrm>
                <a:off x="2312"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44" name="Rectangle 52"/>
              <p:cNvSpPr>
                <a:spLocks noChangeArrowheads="1"/>
              </p:cNvSpPr>
              <p:nvPr/>
            </p:nvSpPr>
            <p:spPr bwMode="auto">
              <a:xfrm>
                <a:off x="2387" y="1004"/>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49045" name="Group 53"/>
            <p:cNvGrpSpPr>
              <a:grpSpLocks/>
            </p:cNvGrpSpPr>
            <p:nvPr/>
          </p:nvGrpSpPr>
          <p:grpSpPr bwMode="auto">
            <a:xfrm>
              <a:off x="2840" y="1004"/>
              <a:ext cx="512" cy="210"/>
              <a:chOff x="2840" y="1004"/>
              <a:chExt cx="512" cy="210"/>
            </a:xfrm>
          </p:grpSpPr>
          <p:sp>
            <p:nvSpPr>
              <p:cNvPr id="1749046" name="Rectangle 54"/>
              <p:cNvSpPr>
                <a:spLocks noChangeArrowheads="1"/>
              </p:cNvSpPr>
              <p:nvPr/>
            </p:nvSpPr>
            <p:spPr bwMode="auto">
              <a:xfrm>
                <a:off x="2840"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47" name="Rectangle 55"/>
              <p:cNvSpPr>
                <a:spLocks noChangeArrowheads="1"/>
              </p:cNvSpPr>
              <p:nvPr/>
            </p:nvSpPr>
            <p:spPr bwMode="auto">
              <a:xfrm>
                <a:off x="2915" y="1004"/>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49048" name="Group 56"/>
            <p:cNvGrpSpPr>
              <a:grpSpLocks/>
            </p:cNvGrpSpPr>
            <p:nvPr/>
          </p:nvGrpSpPr>
          <p:grpSpPr bwMode="auto">
            <a:xfrm>
              <a:off x="3368" y="1004"/>
              <a:ext cx="512" cy="210"/>
              <a:chOff x="3368" y="1004"/>
              <a:chExt cx="512" cy="210"/>
            </a:xfrm>
          </p:grpSpPr>
          <p:sp>
            <p:nvSpPr>
              <p:cNvPr id="1749049" name="Rectangle 57"/>
              <p:cNvSpPr>
                <a:spLocks noChangeArrowheads="1"/>
              </p:cNvSpPr>
              <p:nvPr/>
            </p:nvSpPr>
            <p:spPr bwMode="auto">
              <a:xfrm>
                <a:off x="3368"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9050" name="Rectangle 58"/>
              <p:cNvSpPr>
                <a:spLocks noChangeArrowheads="1"/>
              </p:cNvSpPr>
              <p:nvPr/>
            </p:nvSpPr>
            <p:spPr bwMode="auto">
              <a:xfrm>
                <a:off x="3443" y="1004"/>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1749051" name="Rectangle 59"/>
          <p:cNvSpPr>
            <a:spLocks noChangeArrowheads="1"/>
          </p:cNvSpPr>
          <p:nvPr/>
        </p:nvSpPr>
        <p:spPr bwMode="auto">
          <a:xfrm>
            <a:off x="1282700" y="1835150"/>
            <a:ext cx="396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lw</a:t>
            </a:r>
          </a:p>
        </p:txBody>
      </p:sp>
    </p:spTree>
    <p:extLst>
      <p:ext uri="{BB962C8B-B14F-4D97-AF65-F5344CB8AC3E}">
        <p14:creationId xmlns:p14="http://schemas.microsoft.com/office/powerpoint/2010/main" val="30655463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title"/>
          </p:nvPr>
        </p:nvSpPr>
        <p:spPr>
          <a:xfrm>
            <a:off x="762000" y="152400"/>
            <a:ext cx="5399087" cy="474663"/>
          </a:xfrm>
        </p:spPr>
        <p:txBody>
          <a:bodyPr>
            <a:normAutofit fontScale="90000"/>
          </a:bodyPr>
          <a:lstStyle/>
          <a:p>
            <a:r>
              <a:rPr lang="en-US" dirty="0"/>
              <a:t>Pipelined Processor</a:t>
            </a:r>
          </a:p>
        </p:txBody>
      </p:sp>
      <p:sp>
        <p:nvSpPr>
          <p:cNvPr id="1751043" name="Rectangle 3"/>
          <p:cNvSpPr>
            <a:spLocks noGrp="1" noChangeArrowheads="1"/>
          </p:cNvSpPr>
          <p:nvPr>
            <p:ph type="body" idx="1"/>
          </p:nvPr>
        </p:nvSpPr>
        <p:spPr>
          <a:xfrm>
            <a:off x="457200" y="838200"/>
            <a:ext cx="8305800" cy="4729163"/>
          </a:xfrm>
        </p:spPr>
        <p:txBody>
          <a:bodyPr/>
          <a:lstStyle/>
          <a:p>
            <a:r>
              <a:rPr lang="en-US" sz="1800"/>
              <a:t>Start the </a:t>
            </a:r>
            <a:r>
              <a:rPr lang="en-US" sz="1800">
                <a:solidFill>
                  <a:schemeClr val="accent1"/>
                </a:solidFill>
              </a:rPr>
              <a:t>next</a:t>
            </a:r>
            <a:r>
              <a:rPr lang="en-US" sz="1800"/>
              <a:t> instruction while still working on the current one</a:t>
            </a:r>
          </a:p>
          <a:p>
            <a:pPr lvl="1"/>
            <a:r>
              <a:rPr lang="en-US" sz="1800"/>
              <a:t>improves </a:t>
            </a:r>
            <a:r>
              <a:rPr lang="en-US" sz="1800" u="sng">
                <a:solidFill>
                  <a:schemeClr val="accent1"/>
                </a:solidFill>
              </a:rPr>
              <a:t>throughput</a:t>
            </a:r>
            <a:r>
              <a:rPr lang="en-US" sz="1800">
                <a:solidFill>
                  <a:schemeClr val="accent1"/>
                </a:solidFill>
              </a:rPr>
              <a:t> </a:t>
            </a:r>
            <a:r>
              <a:rPr lang="en-US" sz="1800">
                <a:solidFill>
                  <a:schemeClr val="tx2"/>
                </a:solidFill>
              </a:rPr>
              <a:t>or</a:t>
            </a:r>
            <a:r>
              <a:rPr lang="en-US" sz="1800">
                <a:solidFill>
                  <a:schemeClr val="accent1"/>
                </a:solidFill>
              </a:rPr>
              <a:t> </a:t>
            </a:r>
            <a:r>
              <a:rPr lang="en-US" sz="1800" u="sng">
                <a:solidFill>
                  <a:schemeClr val="accent1"/>
                </a:solidFill>
              </a:rPr>
              <a:t>bandwidth</a:t>
            </a:r>
            <a:r>
              <a:rPr lang="en-US" sz="1800"/>
              <a:t> - total amount of work done in a given time (average instructions per second or per clock)</a:t>
            </a:r>
          </a:p>
          <a:p>
            <a:pPr lvl="1"/>
            <a:r>
              <a:rPr lang="en-US" sz="1800"/>
              <a:t>instruction </a:t>
            </a:r>
            <a:r>
              <a:rPr lang="en-US" sz="1800" u="sng">
                <a:solidFill>
                  <a:schemeClr val="accent1"/>
                </a:solidFill>
              </a:rPr>
              <a:t>latency</a:t>
            </a:r>
            <a:r>
              <a:rPr lang="en-US" sz="1800"/>
              <a:t> is not reduced (time from the start of an instruction to its completion)</a:t>
            </a:r>
          </a:p>
          <a:p>
            <a:pPr lvl="1"/>
            <a:endParaRPr lang="en-US" sz="1800"/>
          </a:p>
          <a:p>
            <a:pPr lvl="1"/>
            <a:endParaRPr lang="en-US" sz="1800"/>
          </a:p>
          <a:p>
            <a:pPr lvl="1"/>
            <a:endParaRPr lang="en-US" sz="1800"/>
          </a:p>
          <a:p>
            <a:pPr lvl="1"/>
            <a:endParaRPr lang="en-US" sz="1800"/>
          </a:p>
          <a:p>
            <a:pPr lvl="1"/>
            <a:endParaRPr lang="en-US" sz="1800"/>
          </a:p>
          <a:p>
            <a:pPr lvl="1"/>
            <a:endParaRPr lang="en-US" sz="1800"/>
          </a:p>
          <a:p>
            <a:pPr lvl="1"/>
            <a:endParaRPr lang="en-US" sz="1800"/>
          </a:p>
          <a:p>
            <a:pPr lvl="1"/>
            <a:r>
              <a:rPr lang="en-US" sz="1800"/>
              <a:t>pipeline clock cycle (pipeline stage time) is limited by the slowest stage</a:t>
            </a:r>
          </a:p>
          <a:p>
            <a:pPr lvl="1"/>
            <a:r>
              <a:rPr lang="en-US" sz="1800"/>
              <a:t>for some instructions, some stages are </a:t>
            </a:r>
            <a:r>
              <a:rPr lang="en-US" sz="1800">
                <a:solidFill>
                  <a:schemeClr val="accent1"/>
                </a:solidFill>
              </a:rPr>
              <a:t>wasted</a:t>
            </a:r>
            <a:r>
              <a:rPr lang="en-US" sz="1800"/>
              <a:t> cycles</a:t>
            </a:r>
          </a:p>
        </p:txBody>
      </p:sp>
      <p:grpSp>
        <p:nvGrpSpPr>
          <p:cNvPr id="1751044" name="Group 4"/>
          <p:cNvGrpSpPr>
            <a:grpSpLocks/>
          </p:cNvGrpSpPr>
          <p:nvPr/>
        </p:nvGrpSpPr>
        <p:grpSpPr bwMode="auto">
          <a:xfrm>
            <a:off x="1587500" y="2667000"/>
            <a:ext cx="825500" cy="254000"/>
            <a:chOff x="1248" y="712"/>
            <a:chExt cx="520" cy="160"/>
          </a:xfrm>
        </p:grpSpPr>
        <p:sp>
          <p:nvSpPr>
            <p:cNvPr id="1751045" name="Line 5"/>
            <p:cNvSpPr>
              <a:spLocks noChangeShapeType="1"/>
            </p:cNvSpPr>
            <p:nvPr/>
          </p:nvSpPr>
          <p:spPr bwMode="auto">
            <a:xfrm>
              <a:off x="1256"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46" name="Line 6"/>
            <p:cNvSpPr>
              <a:spLocks noChangeShapeType="1"/>
            </p:cNvSpPr>
            <p:nvPr/>
          </p:nvSpPr>
          <p:spPr bwMode="auto">
            <a:xfrm>
              <a:off x="1248"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47" name="Line 7"/>
            <p:cNvSpPr>
              <a:spLocks noChangeShapeType="1"/>
            </p:cNvSpPr>
            <p:nvPr/>
          </p:nvSpPr>
          <p:spPr bwMode="auto">
            <a:xfrm flipV="1">
              <a:off x="1536"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48" name="Line 8"/>
            <p:cNvSpPr>
              <a:spLocks noChangeShapeType="1"/>
            </p:cNvSpPr>
            <p:nvPr/>
          </p:nvSpPr>
          <p:spPr bwMode="auto">
            <a:xfrm>
              <a:off x="1544"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1049" name="Group 9"/>
          <p:cNvGrpSpPr>
            <a:grpSpLocks/>
          </p:cNvGrpSpPr>
          <p:nvPr/>
        </p:nvGrpSpPr>
        <p:grpSpPr bwMode="auto">
          <a:xfrm>
            <a:off x="2425700" y="2667000"/>
            <a:ext cx="825500" cy="254000"/>
            <a:chOff x="1776" y="712"/>
            <a:chExt cx="520" cy="160"/>
          </a:xfrm>
        </p:grpSpPr>
        <p:sp>
          <p:nvSpPr>
            <p:cNvPr id="1751050" name="Line 10"/>
            <p:cNvSpPr>
              <a:spLocks noChangeShapeType="1"/>
            </p:cNvSpPr>
            <p:nvPr/>
          </p:nvSpPr>
          <p:spPr bwMode="auto">
            <a:xfrm>
              <a:off x="1784"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51" name="Line 11"/>
            <p:cNvSpPr>
              <a:spLocks noChangeShapeType="1"/>
            </p:cNvSpPr>
            <p:nvPr/>
          </p:nvSpPr>
          <p:spPr bwMode="auto">
            <a:xfrm>
              <a:off x="1776"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52" name="Line 12"/>
            <p:cNvSpPr>
              <a:spLocks noChangeShapeType="1"/>
            </p:cNvSpPr>
            <p:nvPr/>
          </p:nvSpPr>
          <p:spPr bwMode="auto">
            <a:xfrm flipV="1">
              <a:off x="2064"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53" name="Line 13"/>
            <p:cNvSpPr>
              <a:spLocks noChangeShapeType="1"/>
            </p:cNvSpPr>
            <p:nvPr/>
          </p:nvSpPr>
          <p:spPr bwMode="auto">
            <a:xfrm>
              <a:off x="2072"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1054" name="Group 14"/>
          <p:cNvGrpSpPr>
            <a:grpSpLocks/>
          </p:cNvGrpSpPr>
          <p:nvPr/>
        </p:nvGrpSpPr>
        <p:grpSpPr bwMode="auto">
          <a:xfrm>
            <a:off x="3263900" y="2667000"/>
            <a:ext cx="825500" cy="254000"/>
            <a:chOff x="2304" y="712"/>
            <a:chExt cx="520" cy="160"/>
          </a:xfrm>
        </p:grpSpPr>
        <p:sp>
          <p:nvSpPr>
            <p:cNvPr id="1751055" name="Line 15"/>
            <p:cNvSpPr>
              <a:spLocks noChangeShapeType="1"/>
            </p:cNvSpPr>
            <p:nvPr/>
          </p:nvSpPr>
          <p:spPr bwMode="auto">
            <a:xfrm>
              <a:off x="2312"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56" name="Line 16"/>
            <p:cNvSpPr>
              <a:spLocks noChangeShapeType="1"/>
            </p:cNvSpPr>
            <p:nvPr/>
          </p:nvSpPr>
          <p:spPr bwMode="auto">
            <a:xfrm>
              <a:off x="2304"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57" name="Line 17"/>
            <p:cNvSpPr>
              <a:spLocks noChangeShapeType="1"/>
            </p:cNvSpPr>
            <p:nvPr/>
          </p:nvSpPr>
          <p:spPr bwMode="auto">
            <a:xfrm flipV="1">
              <a:off x="2592"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58" name="Line 18"/>
            <p:cNvSpPr>
              <a:spLocks noChangeShapeType="1"/>
            </p:cNvSpPr>
            <p:nvPr/>
          </p:nvSpPr>
          <p:spPr bwMode="auto">
            <a:xfrm>
              <a:off x="2600"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1059" name="Group 19"/>
          <p:cNvGrpSpPr>
            <a:grpSpLocks/>
          </p:cNvGrpSpPr>
          <p:nvPr/>
        </p:nvGrpSpPr>
        <p:grpSpPr bwMode="auto">
          <a:xfrm>
            <a:off x="4102100" y="2667000"/>
            <a:ext cx="825500" cy="254000"/>
            <a:chOff x="2832" y="712"/>
            <a:chExt cx="520" cy="160"/>
          </a:xfrm>
        </p:grpSpPr>
        <p:sp>
          <p:nvSpPr>
            <p:cNvPr id="1751060" name="Line 20"/>
            <p:cNvSpPr>
              <a:spLocks noChangeShapeType="1"/>
            </p:cNvSpPr>
            <p:nvPr/>
          </p:nvSpPr>
          <p:spPr bwMode="auto">
            <a:xfrm>
              <a:off x="2840"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61" name="Line 21"/>
            <p:cNvSpPr>
              <a:spLocks noChangeShapeType="1"/>
            </p:cNvSpPr>
            <p:nvPr/>
          </p:nvSpPr>
          <p:spPr bwMode="auto">
            <a:xfrm>
              <a:off x="2832"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62" name="Line 22"/>
            <p:cNvSpPr>
              <a:spLocks noChangeShapeType="1"/>
            </p:cNvSpPr>
            <p:nvPr/>
          </p:nvSpPr>
          <p:spPr bwMode="auto">
            <a:xfrm flipV="1">
              <a:off x="3120"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63" name="Line 23"/>
            <p:cNvSpPr>
              <a:spLocks noChangeShapeType="1"/>
            </p:cNvSpPr>
            <p:nvPr/>
          </p:nvSpPr>
          <p:spPr bwMode="auto">
            <a:xfrm>
              <a:off x="3128"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1064" name="Group 24"/>
          <p:cNvGrpSpPr>
            <a:grpSpLocks/>
          </p:cNvGrpSpPr>
          <p:nvPr/>
        </p:nvGrpSpPr>
        <p:grpSpPr bwMode="auto">
          <a:xfrm>
            <a:off x="4940300" y="2667000"/>
            <a:ext cx="825500" cy="254000"/>
            <a:chOff x="3360" y="712"/>
            <a:chExt cx="520" cy="160"/>
          </a:xfrm>
        </p:grpSpPr>
        <p:sp>
          <p:nvSpPr>
            <p:cNvPr id="1751065" name="Line 25"/>
            <p:cNvSpPr>
              <a:spLocks noChangeShapeType="1"/>
            </p:cNvSpPr>
            <p:nvPr/>
          </p:nvSpPr>
          <p:spPr bwMode="auto">
            <a:xfrm>
              <a:off x="3368"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66" name="Line 26"/>
            <p:cNvSpPr>
              <a:spLocks noChangeShapeType="1"/>
            </p:cNvSpPr>
            <p:nvPr/>
          </p:nvSpPr>
          <p:spPr bwMode="auto">
            <a:xfrm>
              <a:off x="3360"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67" name="Line 27"/>
            <p:cNvSpPr>
              <a:spLocks noChangeShapeType="1"/>
            </p:cNvSpPr>
            <p:nvPr/>
          </p:nvSpPr>
          <p:spPr bwMode="auto">
            <a:xfrm flipV="1">
              <a:off x="3648"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68" name="Line 28"/>
            <p:cNvSpPr>
              <a:spLocks noChangeShapeType="1"/>
            </p:cNvSpPr>
            <p:nvPr/>
          </p:nvSpPr>
          <p:spPr bwMode="auto">
            <a:xfrm>
              <a:off x="3656"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069" name="Line 29"/>
          <p:cNvSpPr>
            <a:spLocks noChangeShapeType="1"/>
          </p:cNvSpPr>
          <p:nvPr/>
        </p:nvSpPr>
        <p:spPr bwMode="auto">
          <a:xfrm>
            <a:off x="1219200" y="267970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70" name="Line 30"/>
          <p:cNvSpPr>
            <a:spLocks noChangeShapeType="1"/>
          </p:cNvSpPr>
          <p:nvPr/>
        </p:nvSpPr>
        <p:spPr bwMode="auto">
          <a:xfrm flipV="1">
            <a:off x="1587500" y="22860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71" name="Line 31"/>
          <p:cNvSpPr>
            <a:spLocks noChangeShapeType="1"/>
          </p:cNvSpPr>
          <p:nvPr/>
        </p:nvSpPr>
        <p:spPr bwMode="auto">
          <a:xfrm flipV="1">
            <a:off x="2425700" y="22860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72" name="Rectangle 32"/>
          <p:cNvSpPr>
            <a:spLocks noChangeArrowheads="1"/>
          </p:cNvSpPr>
          <p:nvPr/>
        </p:nvSpPr>
        <p:spPr bwMode="auto">
          <a:xfrm>
            <a:off x="1524000" y="229235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1</a:t>
            </a:r>
          </a:p>
        </p:txBody>
      </p:sp>
      <p:sp>
        <p:nvSpPr>
          <p:cNvPr id="1751073" name="Rectangle 33"/>
          <p:cNvSpPr>
            <a:spLocks noChangeArrowheads="1"/>
          </p:cNvSpPr>
          <p:nvPr/>
        </p:nvSpPr>
        <p:spPr bwMode="auto">
          <a:xfrm>
            <a:off x="2405063" y="229235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2</a:t>
            </a:r>
          </a:p>
        </p:txBody>
      </p:sp>
      <p:sp>
        <p:nvSpPr>
          <p:cNvPr id="1751074" name="Line 34"/>
          <p:cNvSpPr>
            <a:spLocks noChangeShapeType="1"/>
          </p:cNvSpPr>
          <p:nvPr/>
        </p:nvSpPr>
        <p:spPr bwMode="auto">
          <a:xfrm flipV="1">
            <a:off x="3263900" y="22860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75" name="Line 35"/>
          <p:cNvSpPr>
            <a:spLocks noChangeShapeType="1"/>
          </p:cNvSpPr>
          <p:nvPr/>
        </p:nvSpPr>
        <p:spPr bwMode="auto">
          <a:xfrm flipV="1">
            <a:off x="4102100" y="22860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76" name="Line 36"/>
          <p:cNvSpPr>
            <a:spLocks noChangeShapeType="1"/>
          </p:cNvSpPr>
          <p:nvPr/>
        </p:nvSpPr>
        <p:spPr bwMode="auto">
          <a:xfrm flipV="1">
            <a:off x="4940300" y="22860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77" name="Line 37"/>
          <p:cNvSpPr>
            <a:spLocks noChangeShapeType="1"/>
          </p:cNvSpPr>
          <p:nvPr/>
        </p:nvSpPr>
        <p:spPr bwMode="auto">
          <a:xfrm flipV="1">
            <a:off x="5778500" y="22860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78" name="Rectangle 38"/>
          <p:cNvSpPr>
            <a:spLocks noChangeArrowheads="1"/>
          </p:cNvSpPr>
          <p:nvPr/>
        </p:nvSpPr>
        <p:spPr bwMode="auto">
          <a:xfrm>
            <a:off x="3319463" y="229235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3</a:t>
            </a:r>
          </a:p>
        </p:txBody>
      </p:sp>
      <p:sp>
        <p:nvSpPr>
          <p:cNvPr id="1751079" name="Rectangle 39"/>
          <p:cNvSpPr>
            <a:spLocks noChangeArrowheads="1"/>
          </p:cNvSpPr>
          <p:nvPr/>
        </p:nvSpPr>
        <p:spPr bwMode="auto">
          <a:xfrm>
            <a:off x="4081463" y="229235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4</a:t>
            </a:r>
          </a:p>
        </p:txBody>
      </p:sp>
      <p:sp>
        <p:nvSpPr>
          <p:cNvPr id="1751080" name="Rectangle 40"/>
          <p:cNvSpPr>
            <a:spLocks noChangeArrowheads="1"/>
          </p:cNvSpPr>
          <p:nvPr/>
        </p:nvSpPr>
        <p:spPr bwMode="auto">
          <a:xfrm>
            <a:off x="4919663" y="229235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5</a:t>
            </a:r>
          </a:p>
        </p:txBody>
      </p:sp>
      <p:grpSp>
        <p:nvGrpSpPr>
          <p:cNvPr id="1751081" name="Group 41"/>
          <p:cNvGrpSpPr>
            <a:grpSpLocks/>
          </p:cNvGrpSpPr>
          <p:nvPr/>
        </p:nvGrpSpPr>
        <p:grpSpPr bwMode="auto">
          <a:xfrm>
            <a:off x="1600200" y="3130550"/>
            <a:ext cx="4165600" cy="333375"/>
            <a:chOff x="1256" y="1004"/>
            <a:chExt cx="2624" cy="210"/>
          </a:xfrm>
        </p:grpSpPr>
        <p:grpSp>
          <p:nvGrpSpPr>
            <p:cNvPr id="1751082" name="Group 42"/>
            <p:cNvGrpSpPr>
              <a:grpSpLocks/>
            </p:cNvGrpSpPr>
            <p:nvPr/>
          </p:nvGrpSpPr>
          <p:grpSpPr bwMode="auto">
            <a:xfrm>
              <a:off x="1256" y="1004"/>
              <a:ext cx="528" cy="210"/>
              <a:chOff x="1256" y="1004"/>
              <a:chExt cx="528" cy="210"/>
            </a:xfrm>
          </p:grpSpPr>
          <p:sp>
            <p:nvSpPr>
              <p:cNvPr id="1751083" name="Rectangle 43"/>
              <p:cNvSpPr>
                <a:spLocks noChangeArrowheads="1"/>
              </p:cNvSpPr>
              <p:nvPr/>
            </p:nvSpPr>
            <p:spPr bwMode="auto">
              <a:xfrm>
                <a:off x="1256"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84" name="Rectangle 44"/>
              <p:cNvSpPr>
                <a:spLocks noChangeArrowheads="1"/>
              </p:cNvSpPr>
              <p:nvPr/>
            </p:nvSpPr>
            <p:spPr bwMode="auto">
              <a:xfrm>
                <a:off x="1293" y="1004"/>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1085" name="Group 45"/>
            <p:cNvGrpSpPr>
              <a:grpSpLocks/>
            </p:cNvGrpSpPr>
            <p:nvPr/>
          </p:nvGrpSpPr>
          <p:grpSpPr bwMode="auto">
            <a:xfrm>
              <a:off x="1763" y="1004"/>
              <a:ext cx="533" cy="210"/>
              <a:chOff x="1763" y="1004"/>
              <a:chExt cx="533" cy="210"/>
            </a:xfrm>
          </p:grpSpPr>
          <p:sp>
            <p:nvSpPr>
              <p:cNvPr id="1751086" name="Rectangle 46"/>
              <p:cNvSpPr>
                <a:spLocks noChangeArrowheads="1"/>
              </p:cNvSpPr>
              <p:nvPr/>
            </p:nvSpPr>
            <p:spPr bwMode="auto">
              <a:xfrm>
                <a:off x="1784"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87" name="Rectangle 47"/>
              <p:cNvSpPr>
                <a:spLocks noChangeArrowheads="1"/>
              </p:cNvSpPr>
              <p:nvPr/>
            </p:nvSpPr>
            <p:spPr bwMode="auto">
              <a:xfrm>
                <a:off x="1763" y="1004"/>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1088" name="Group 48"/>
            <p:cNvGrpSpPr>
              <a:grpSpLocks/>
            </p:cNvGrpSpPr>
            <p:nvPr/>
          </p:nvGrpSpPr>
          <p:grpSpPr bwMode="auto">
            <a:xfrm>
              <a:off x="2312" y="1004"/>
              <a:ext cx="512" cy="210"/>
              <a:chOff x="2312" y="1004"/>
              <a:chExt cx="512" cy="210"/>
            </a:xfrm>
          </p:grpSpPr>
          <p:sp>
            <p:nvSpPr>
              <p:cNvPr id="1751089" name="Rectangle 49"/>
              <p:cNvSpPr>
                <a:spLocks noChangeArrowheads="1"/>
              </p:cNvSpPr>
              <p:nvPr/>
            </p:nvSpPr>
            <p:spPr bwMode="auto">
              <a:xfrm>
                <a:off x="2312"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90" name="Rectangle 50"/>
              <p:cNvSpPr>
                <a:spLocks noChangeArrowheads="1"/>
              </p:cNvSpPr>
              <p:nvPr/>
            </p:nvSpPr>
            <p:spPr bwMode="auto">
              <a:xfrm>
                <a:off x="2387" y="1004"/>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1091" name="Group 51"/>
            <p:cNvGrpSpPr>
              <a:grpSpLocks/>
            </p:cNvGrpSpPr>
            <p:nvPr/>
          </p:nvGrpSpPr>
          <p:grpSpPr bwMode="auto">
            <a:xfrm>
              <a:off x="2840" y="1004"/>
              <a:ext cx="512" cy="210"/>
              <a:chOff x="2840" y="1004"/>
              <a:chExt cx="512" cy="210"/>
            </a:xfrm>
          </p:grpSpPr>
          <p:sp>
            <p:nvSpPr>
              <p:cNvPr id="1751092" name="Rectangle 52"/>
              <p:cNvSpPr>
                <a:spLocks noChangeArrowheads="1"/>
              </p:cNvSpPr>
              <p:nvPr/>
            </p:nvSpPr>
            <p:spPr bwMode="auto">
              <a:xfrm>
                <a:off x="2840"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93" name="Rectangle 53"/>
              <p:cNvSpPr>
                <a:spLocks noChangeArrowheads="1"/>
              </p:cNvSpPr>
              <p:nvPr/>
            </p:nvSpPr>
            <p:spPr bwMode="auto">
              <a:xfrm>
                <a:off x="2915" y="1004"/>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1094" name="Group 54"/>
            <p:cNvGrpSpPr>
              <a:grpSpLocks/>
            </p:cNvGrpSpPr>
            <p:nvPr/>
          </p:nvGrpSpPr>
          <p:grpSpPr bwMode="auto">
            <a:xfrm>
              <a:off x="3368" y="1004"/>
              <a:ext cx="512" cy="210"/>
              <a:chOff x="3368" y="1004"/>
              <a:chExt cx="512" cy="210"/>
            </a:xfrm>
          </p:grpSpPr>
          <p:sp>
            <p:nvSpPr>
              <p:cNvPr id="1751095" name="Rectangle 55"/>
              <p:cNvSpPr>
                <a:spLocks noChangeArrowheads="1"/>
              </p:cNvSpPr>
              <p:nvPr/>
            </p:nvSpPr>
            <p:spPr bwMode="auto">
              <a:xfrm>
                <a:off x="3368"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96" name="Rectangle 56"/>
              <p:cNvSpPr>
                <a:spLocks noChangeArrowheads="1"/>
              </p:cNvSpPr>
              <p:nvPr/>
            </p:nvSpPr>
            <p:spPr bwMode="auto">
              <a:xfrm>
                <a:off x="3443" y="1004"/>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1751097" name="Rectangle 57"/>
          <p:cNvSpPr>
            <a:spLocks noChangeArrowheads="1"/>
          </p:cNvSpPr>
          <p:nvPr/>
        </p:nvSpPr>
        <p:spPr bwMode="auto">
          <a:xfrm>
            <a:off x="596900" y="3136900"/>
            <a:ext cx="396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lw</a:t>
            </a:r>
          </a:p>
        </p:txBody>
      </p:sp>
      <p:grpSp>
        <p:nvGrpSpPr>
          <p:cNvPr id="1751098" name="Group 58"/>
          <p:cNvGrpSpPr>
            <a:grpSpLocks/>
          </p:cNvGrpSpPr>
          <p:nvPr/>
        </p:nvGrpSpPr>
        <p:grpSpPr bwMode="auto">
          <a:xfrm>
            <a:off x="5791200" y="2673350"/>
            <a:ext cx="825500" cy="254000"/>
            <a:chOff x="3360" y="712"/>
            <a:chExt cx="520" cy="160"/>
          </a:xfrm>
        </p:grpSpPr>
        <p:sp>
          <p:nvSpPr>
            <p:cNvPr id="1751099" name="Line 59"/>
            <p:cNvSpPr>
              <a:spLocks noChangeShapeType="1"/>
            </p:cNvSpPr>
            <p:nvPr/>
          </p:nvSpPr>
          <p:spPr bwMode="auto">
            <a:xfrm>
              <a:off x="3368"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0" name="Line 60"/>
            <p:cNvSpPr>
              <a:spLocks noChangeShapeType="1"/>
            </p:cNvSpPr>
            <p:nvPr/>
          </p:nvSpPr>
          <p:spPr bwMode="auto">
            <a:xfrm>
              <a:off x="3360"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1" name="Line 61"/>
            <p:cNvSpPr>
              <a:spLocks noChangeShapeType="1"/>
            </p:cNvSpPr>
            <p:nvPr/>
          </p:nvSpPr>
          <p:spPr bwMode="auto">
            <a:xfrm flipV="1">
              <a:off x="3648"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2" name="Line 62"/>
            <p:cNvSpPr>
              <a:spLocks noChangeShapeType="1"/>
            </p:cNvSpPr>
            <p:nvPr/>
          </p:nvSpPr>
          <p:spPr bwMode="auto">
            <a:xfrm>
              <a:off x="3656"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1103" name="Group 63"/>
          <p:cNvGrpSpPr>
            <a:grpSpLocks/>
          </p:cNvGrpSpPr>
          <p:nvPr/>
        </p:nvGrpSpPr>
        <p:grpSpPr bwMode="auto">
          <a:xfrm>
            <a:off x="6629400" y="2673350"/>
            <a:ext cx="825500" cy="254000"/>
            <a:chOff x="3360" y="712"/>
            <a:chExt cx="520" cy="160"/>
          </a:xfrm>
        </p:grpSpPr>
        <p:sp>
          <p:nvSpPr>
            <p:cNvPr id="1751104" name="Line 64"/>
            <p:cNvSpPr>
              <a:spLocks noChangeShapeType="1"/>
            </p:cNvSpPr>
            <p:nvPr/>
          </p:nvSpPr>
          <p:spPr bwMode="auto">
            <a:xfrm>
              <a:off x="3368"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5" name="Line 65"/>
            <p:cNvSpPr>
              <a:spLocks noChangeShapeType="1"/>
            </p:cNvSpPr>
            <p:nvPr/>
          </p:nvSpPr>
          <p:spPr bwMode="auto">
            <a:xfrm>
              <a:off x="3360"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6" name="Line 66"/>
            <p:cNvSpPr>
              <a:spLocks noChangeShapeType="1"/>
            </p:cNvSpPr>
            <p:nvPr/>
          </p:nvSpPr>
          <p:spPr bwMode="auto">
            <a:xfrm flipV="1">
              <a:off x="3648"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7" name="Line 67"/>
            <p:cNvSpPr>
              <a:spLocks noChangeShapeType="1"/>
            </p:cNvSpPr>
            <p:nvPr/>
          </p:nvSpPr>
          <p:spPr bwMode="auto">
            <a:xfrm>
              <a:off x="3656"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1108" name="Group 68"/>
          <p:cNvGrpSpPr>
            <a:grpSpLocks/>
          </p:cNvGrpSpPr>
          <p:nvPr/>
        </p:nvGrpSpPr>
        <p:grpSpPr bwMode="auto">
          <a:xfrm>
            <a:off x="7467600" y="2673350"/>
            <a:ext cx="825500" cy="254000"/>
            <a:chOff x="3360" y="712"/>
            <a:chExt cx="520" cy="160"/>
          </a:xfrm>
        </p:grpSpPr>
        <p:sp>
          <p:nvSpPr>
            <p:cNvPr id="1751109" name="Line 69"/>
            <p:cNvSpPr>
              <a:spLocks noChangeShapeType="1"/>
            </p:cNvSpPr>
            <p:nvPr/>
          </p:nvSpPr>
          <p:spPr bwMode="auto">
            <a:xfrm>
              <a:off x="3368" y="86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0" name="Line 70"/>
            <p:cNvSpPr>
              <a:spLocks noChangeShapeType="1"/>
            </p:cNvSpPr>
            <p:nvPr/>
          </p:nvSpPr>
          <p:spPr bwMode="auto">
            <a:xfrm>
              <a:off x="3360" y="72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1" name="Line 71"/>
            <p:cNvSpPr>
              <a:spLocks noChangeShapeType="1"/>
            </p:cNvSpPr>
            <p:nvPr/>
          </p:nvSpPr>
          <p:spPr bwMode="auto">
            <a:xfrm flipV="1">
              <a:off x="3648" y="71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2" name="Line 72"/>
            <p:cNvSpPr>
              <a:spLocks noChangeShapeType="1"/>
            </p:cNvSpPr>
            <p:nvPr/>
          </p:nvSpPr>
          <p:spPr bwMode="auto">
            <a:xfrm>
              <a:off x="3656" y="72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113" name="Rectangle 73"/>
          <p:cNvSpPr>
            <a:spLocks noChangeArrowheads="1"/>
          </p:cNvSpPr>
          <p:nvPr/>
        </p:nvSpPr>
        <p:spPr bwMode="auto">
          <a:xfrm>
            <a:off x="6553200" y="229235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7</a:t>
            </a:r>
          </a:p>
        </p:txBody>
      </p:sp>
      <p:sp>
        <p:nvSpPr>
          <p:cNvPr id="1751114" name="Line 74"/>
          <p:cNvSpPr>
            <a:spLocks noChangeShapeType="1"/>
          </p:cNvSpPr>
          <p:nvPr/>
        </p:nvSpPr>
        <p:spPr bwMode="auto">
          <a:xfrm flipV="1">
            <a:off x="6629400" y="22923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5" name="Line 75"/>
          <p:cNvSpPr>
            <a:spLocks noChangeShapeType="1"/>
          </p:cNvSpPr>
          <p:nvPr/>
        </p:nvSpPr>
        <p:spPr bwMode="auto">
          <a:xfrm flipV="1">
            <a:off x="7467600" y="22923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6" name="Line 76"/>
          <p:cNvSpPr>
            <a:spLocks noChangeShapeType="1"/>
          </p:cNvSpPr>
          <p:nvPr/>
        </p:nvSpPr>
        <p:spPr bwMode="auto">
          <a:xfrm flipV="1">
            <a:off x="8305800" y="22923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7" name="Rectangle 77"/>
          <p:cNvSpPr>
            <a:spLocks noChangeArrowheads="1"/>
          </p:cNvSpPr>
          <p:nvPr/>
        </p:nvSpPr>
        <p:spPr bwMode="auto">
          <a:xfrm>
            <a:off x="5715000" y="229235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6</a:t>
            </a:r>
          </a:p>
        </p:txBody>
      </p:sp>
      <p:sp>
        <p:nvSpPr>
          <p:cNvPr id="1751118" name="Rectangle 78"/>
          <p:cNvSpPr>
            <a:spLocks noChangeArrowheads="1"/>
          </p:cNvSpPr>
          <p:nvPr/>
        </p:nvSpPr>
        <p:spPr bwMode="auto">
          <a:xfrm>
            <a:off x="7391400" y="229235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8</a:t>
            </a:r>
          </a:p>
        </p:txBody>
      </p:sp>
      <p:sp>
        <p:nvSpPr>
          <p:cNvPr id="1751119" name="Rectangle 79"/>
          <p:cNvSpPr>
            <a:spLocks noChangeArrowheads="1"/>
          </p:cNvSpPr>
          <p:nvPr/>
        </p:nvSpPr>
        <p:spPr bwMode="auto">
          <a:xfrm>
            <a:off x="609600" y="3663950"/>
            <a:ext cx="4524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sw</a:t>
            </a:r>
          </a:p>
        </p:txBody>
      </p:sp>
      <p:grpSp>
        <p:nvGrpSpPr>
          <p:cNvPr id="1751120" name="Group 80"/>
          <p:cNvGrpSpPr>
            <a:grpSpLocks/>
          </p:cNvGrpSpPr>
          <p:nvPr/>
        </p:nvGrpSpPr>
        <p:grpSpPr bwMode="auto">
          <a:xfrm>
            <a:off x="2438400" y="3587750"/>
            <a:ext cx="4165600" cy="333375"/>
            <a:chOff x="1256" y="1004"/>
            <a:chExt cx="2624" cy="210"/>
          </a:xfrm>
        </p:grpSpPr>
        <p:grpSp>
          <p:nvGrpSpPr>
            <p:cNvPr id="1751121" name="Group 81"/>
            <p:cNvGrpSpPr>
              <a:grpSpLocks/>
            </p:cNvGrpSpPr>
            <p:nvPr/>
          </p:nvGrpSpPr>
          <p:grpSpPr bwMode="auto">
            <a:xfrm>
              <a:off x="1256" y="1004"/>
              <a:ext cx="528" cy="210"/>
              <a:chOff x="1256" y="1004"/>
              <a:chExt cx="528" cy="210"/>
            </a:xfrm>
          </p:grpSpPr>
          <p:sp>
            <p:nvSpPr>
              <p:cNvPr id="1751122" name="Rectangle 82"/>
              <p:cNvSpPr>
                <a:spLocks noChangeArrowheads="1"/>
              </p:cNvSpPr>
              <p:nvPr/>
            </p:nvSpPr>
            <p:spPr bwMode="auto">
              <a:xfrm>
                <a:off x="1256"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23" name="Rectangle 83"/>
              <p:cNvSpPr>
                <a:spLocks noChangeArrowheads="1"/>
              </p:cNvSpPr>
              <p:nvPr/>
            </p:nvSpPr>
            <p:spPr bwMode="auto">
              <a:xfrm>
                <a:off x="1293" y="1004"/>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1124" name="Group 84"/>
            <p:cNvGrpSpPr>
              <a:grpSpLocks/>
            </p:cNvGrpSpPr>
            <p:nvPr/>
          </p:nvGrpSpPr>
          <p:grpSpPr bwMode="auto">
            <a:xfrm>
              <a:off x="1763" y="1004"/>
              <a:ext cx="533" cy="210"/>
              <a:chOff x="1763" y="1004"/>
              <a:chExt cx="533" cy="210"/>
            </a:xfrm>
          </p:grpSpPr>
          <p:sp>
            <p:nvSpPr>
              <p:cNvPr id="1751125" name="Rectangle 85"/>
              <p:cNvSpPr>
                <a:spLocks noChangeArrowheads="1"/>
              </p:cNvSpPr>
              <p:nvPr/>
            </p:nvSpPr>
            <p:spPr bwMode="auto">
              <a:xfrm>
                <a:off x="1784"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26" name="Rectangle 86"/>
              <p:cNvSpPr>
                <a:spLocks noChangeArrowheads="1"/>
              </p:cNvSpPr>
              <p:nvPr/>
            </p:nvSpPr>
            <p:spPr bwMode="auto">
              <a:xfrm>
                <a:off x="1763" y="1004"/>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1127" name="Group 87"/>
            <p:cNvGrpSpPr>
              <a:grpSpLocks/>
            </p:cNvGrpSpPr>
            <p:nvPr/>
          </p:nvGrpSpPr>
          <p:grpSpPr bwMode="auto">
            <a:xfrm>
              <a:off x="2312" y="1004"/>
              <a:ext cx="512" cy="210"/>
              <a:chOff x="2312" y="1004"/>
              <a:chExt cx="512" cy="210"/>
            </a:xfrm>
          </p:grpSpPr>
          <p:sp>
            <p:nvSpPr>
              <p:cNvPr id="1751128" name="Rectangle 88"/>
              <p:cNvSpPr>
                <a:spLocks noChangeArrowheads="1"/>
              </p:cNvSpPr>
              <p:nvPr/>
            </p:nvSpPr>
            <p:spPr bwMode="auto">
              <a:xfrm>
                <a:off x="2312"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29" name="Rectangle 89"/>
              <p:cNvSpPr>
                <a:spLocks noChangeArrowheads="1"/>
              </p:cNvSpPr>
              <p:nvPr/>
            </p:nvSpPr>
            <p:spPr bwMode="auto">
              <a:xfrm>
                <a:off x="2387" y="1004"/>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1130" name="Group 90"/>
            <p:cNvGrpSpPr>
              <a:grpSpLocks/>
            </p:cNvGrpSpPr>
            <p:nvPr/>
          </p:nvGrpSpPr>
          <p:grpSpPr bwMode="auto">
            <a:xfrm>
              <a:off x="2840" y="1004"/>
              <a:ext cx="512" cy="210"/>
              <a:chOff x="2840" y="1004"/>
              <a:chExt cx="512" cy="210"/>
            </a:xfrm>
          </p:grpSpPr>
          <p:sp>
            <p:nvSpPr>
              <p:cNvPr id="1751131" name="Rectangle 91"/>
              <p:cNvSpPr>
                <a:spLocks noChangeArrowheads="1"/>
              </p:cNvSpPr>
              <p:nvPr/>
            </p:nvSpPr>
            <p:spPr bwMode="auto">
              <a:xfrm>
                <a:off x="2840"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32" name="Rectangle 92"/>
              <p:cNvSpPr>
                <a:spLocks noChangeArrowheads="1"/>
              </p:cNvSpPr>
              <p:nvPr/>
            </p:nvSpPr>
            <p:spPr bwMode="auto">
              <a:xfrm>
                <a:off x="2915" y="1004"/>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1133" name="Group 93"/>
            <p:cNvGrpSpPr>
              <a:grpSpLocks/>
            </p:cNvGrpSpPr>
            <p:nvPr/>
          </p:nvGrpSpPr>
          <p:grpSpPr bwMode="auto">
            <a:xfrm>
              <a:off x="3368" y="1004"/>
              <a:ext cx="512" cy="210"/>
              <a:chOff x="3368" y="1004"/>
              <a:chExt cx="512" cy="210"/>
            </a:xfrm>
          </p:grpSpPr>
          <p:sp>
            <p:nvSpPr>
              <p:cNvPr id="1751134" name="Rectangle 94"/>
              <p:cNvSpPr>
                <a:spLocks noChangeArrowheads="1"/>
              </p:cNvSpPr>
              <p:nvPr/>
            </p:nvSpPr>
            <p:spPr bwMode="auto">
              <a:xfrm>
                <a:off x="3368"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35" name="Rectangle 95"/>
              <p:cNvSpPr>
                <a:spLocks noChangeArrowheads="1"/>
              </p:cNvSpPr>
              <p:nvPr/>
            </p:nvSpPr>
            <p:spPr bwMode="auto">
              <a:xfrm>
                <a:off x="3443" y="1004"/>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accent1"/>
                    </a:solidFill>
                    <a:latin typeface="Arial" pitchFamily="34" charset="0"/>
                  </a:rPr>
                  <a:t>WB</a:t>
                </a:r>
              </a:p>
            </p:txBody>
          </p:sp>
        </p:grpSp>
      </p:grpSp>
      <p:sp>
        <p:nvSpPr>
          <p:cNvPr id="1751136" name="Rectangle 96"/>
          <p:cNvSpPr>
            <a:spLocks noChangeArrowheads="1"/>
          </p:cNvSpPr>
          <p:nvPr/>
        </p:nvSpPr>
        <p:spPr bwMode="auto">
          <a:xfrm>
            <a:off x="609600" y="4121150"/>
            <a:ext cx="812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R-type</a:t>
            </a:r>
          </a:p>
        </p:txBody>
      </p:sp>
      <p:grpSp>
        <p:nvGrpSpPr>
          <p:cNvPr id="1751137" name="Group 97"/>
          <p:cNvGrpSpPr>
            <a:grpSpLocks/>
          </p:cNvGrpSpPr>
          <p:nvPr/>
        </p:nvGrpSpPr>
        <p:grpSpPr bwMode="auto">
          <a:xfrm>
            <a:off x="3276600" y="4044950"/>
            <a:ext cx="4165600" cy="333375"/>
            <a:chOff x="1256" y="1004"/>
            <a:chExt cx="2624" cy="210"/>
          </a:xfrm>
        </p:grpSpPr>
        <p:grpSp>
          <p:nvGrpSpPr>
            <p:cNvPr id="1751138" name="Group 98"/>
            <p:cNvGrpSpPr>
              <a:grpSpLocks/>
            </p:cNvGrpSpPr>
            <p:nvPr/>
          </p:nvGrpSpPr>
          <p:grpSpPr bwMode="auto">
            <a:xfrm>
              <a:off x="1256" y="1004"/>
              <a:ext cx="528" cy="210"/>
              <a:chOff x="1256" y="1004"/>
              <a:chExt cx="528" cy="210"/>
            </a:xfrm>
          </p:grpSpPr>
          <p:sp>
            <p:nvSpPr>
              <p:cNvPr id="1751139" name="Rectangle 99"/>
              <p:cNvSpPr>
                <a:spLocks noChangeArrowheads="1"/>
              </p:cNvSpPr>
              <p:nvPr/>
            </p:nvSpPr>
            <p:spPr bwMode="auto">
              <a:xfrm>
                <a:off x="1256"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0" name="Rectangle 100"/>
              <p:cNvSpPr>
                <a:spLocks noChangeArrowheads="1"/>
              </p:cNvSpPr>
              <p:nvPr/>
            </p:nvSpPr>
            <p:spPr bwMode="auto">
              <a:xfrm>
                <a:off x="1293" y="1004"/>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1141" name="Group 101"/>
            <p:cNvGrpSpPr>
              <a:grpSpLocks/>
            </p:cNvGrpSpPr>
            <p:nvPr/>
          </p:nvGrpSpPr>
          <p:grpSpPr bwMode="auto">
            <a:xfrm>
              <a:off x="1763" y="1004"/>
              <a:ext cx="533" cy="210"/>
              <a:chOff x="1763" y="1004"/>
              <a:chExt cx="533" cy="210"/>
            </a:xfrm>
          </p:grpSpPr>
          <p:sp>
            <p:nvSpPr>
              <p:cNvPr id="1751142" name="Rectangle 102"/>
              <p:cNvSpPr>
                <a:spLocks noChangeArrowheads="1"/>
              </p:cNvSpPr>
              <p:nvPr/>
            </p:nvSpPr>
            <p:spPr bwMode="auto">
              <a:xfrm>
                <a:off x="1784"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3" name="Rectangle 103"/>
              <p:cNvSpPr>
                <a:spLocks noChangeArrowheads="1"/>
              </p:cNvSpPr>
              <p:nvPr/>
            </p:nvSpPr>
            <p:spPr bwMode="auto">
              <a:xfrm>
                <a:off x="1763" y="1004"/>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1144" name="Group 104"/>
            <p:cNvGrpSpPr>
              <a:grpSpLocks/>
            </p:cNvGrpSpPr>
            <p:nvPr/>
          </p:nvGrpSpPr>
          <p:grpSpPr bwMode="auto">
            <a:xfrm>
              <a:off x="2312" y="1004"/>
              <a:ext cx="512" cy="210"/>
              <a:chOff x="2312" y="1004"/>
              <a:chExt cx="512" cy="210"/>
            </a:xfrm>
          </p:grpSpPr>
          <p:sp>
            <p:nvSpPr>
              <p:cNvPr id="1751145" name="Rectangle 105"/>
              <p:cNvSpPr>
                <a:spLocks noChangeArrowheads="1"/>
              </p:cNvSpPr>
              <p:nvPr/>
            </p:nvSpPr>
            <p:spPr bwMode="auto">
              <a:xfrm>
                <a:off x="2312"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6" name="Rectangle 106"/>
              <p:cNvSpPr>
                <a:spLocks noChangeArrowheads="1"/>
              </p:cNvSpPr>
              <p:nvPr/>
            </p:nvSpPr>
            <p:spPr bwMode="auto">
              <a:xfrm>
                <a:off x="2387" y="1004"/>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1147" name="Group 107"/>
            <p:cNvGrpSpPr>
              <a:grpSpLocks/>
            </p:cNvGrpSpPr>
            <p:nvPr/>
          </p:nvGrpSpPr>
          <p:grpSpPr bwMode="auto">
            <a:xfrm>
              <a:off x="2840" y="1004"/>
              <a:ext cx="512" cy="210"/>
              <a:chOff x="2840" y="1004"/>
              <a:chExt cx="512" cy="210"/>
            </a:xfrm>
          </p:grpSpPr>
          <p:sp>
            <p:nvSpPr>
              <p:cNvPr id="1751148" name="Rectangle 108"/>
              <p:cNvSpPr>
                <a:spLocks noChangeArrowheads="1"/>
              </p:cNvSpPr>
              <p:nvPr/>
            </p:nvSpPr>
            <p:spPr bwMode="auto">
              <a:xfrm>
                <a:off x="2840"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9" name="Rectangle 109"/>
              <p:cNvSpPr>
                <a:spLocks noChangeArrowheads="1"/>
              </p:cNvSpPr>
              <p:nvPr/>
            </p:nvSpPr>
            <p:spPr bwMode="auto">
              <a:xfrm>
                <a:off x="2915" y="1004"/>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accent1"/>
                    </a:solidFill>
                    <a:latin typeface="Arial" pitchFamily="34" charset="0"/>
                  </a:rPr>
                  <a:t>Mem</a:t>
                </a:r>
              </a:p>
            </p:txBody>
          </p:sp>
        </p:grpSp>
        <p:grpSp>
          <p:nvGrpSpPr>
            <p:cNvPr id="1751150" name="Group 110"/>
            <p:cNvGrpSpPr>
              <a:grpSpLocks/>
            </p:cNvGrpSpPr>
            <p:nvPr/>
          </p:nvGrpSpPr>
          <p:grpSpPr bwMode="auto">
            <a:xfrm>
              <a:off x="3368" y="1004"/>
              <a:ext cx="512" cy="210"/>
              <a:chOff x="3368" y="1004"/>
              <a:chExt cx="512" cy="210"/>
            </a:xfrm>
          </p:grpSpPr>
          <p:sp>
            <p:nvSpPr>
              <p:cNvPr id="1751151" name="Rectangle 111"/>
              <p:cNvSpPr>
                <a:spLocks noChangeArrowheads="1"/>
              </p:cNvSpPr>
              <p:nvPr/>
            </p:nvSpPr>
            <p:spPr bwMode="auto">
              <a:xfrm>
                <a:off x="3368"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52" name="Rectangle 112"/>
              <p:cNvSpPr>
                <a:spLocks noChangeArrowheads="1"/>
              </p:cNvSpPr>
              <p:nvPr/>
            </p:nvSpPr>
            <p:spPr bwMode="auto">
              <a:xfrm>
                <a:off x="3443" y="1004"/>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Tree>
    <p:extLst>
      <p:ext uri="{BB962C8B-B14F-4D97-AF65-F5344CB8AC3E}">
        <p14:creationId xmlns:p14="http://schemas.microsoft.com/office/powerpoint/2010/main" val="20660241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2"/>
          <p:cNvSpPr>
            <a:spLocks noGrp="1" noChangeArrowheads="1"/>
          </p:cNvSpPr>
          <p:nvPr>
            <p:ph type="title"/>
          </p:nvPr>
        </p:nvSpPr>
        <p:spPr>
          <a:xfrm>
            <a:off x="457200" y="152400"/>
            <a:ext cx="8382000" cy="474663"/>
          </a:xfrm>
          <a:noFill/>
          <a:ln/>
        </p:spPr>
        <p:txBody>
          <a:bodyPr wrap="square">
            <a:normAutofit fontScale="90000"/>
          </a:bodyPr>
          <a:lstStyle/>
          <a:p>
            <a:r>
              <a:rPr lang="en-US"/>
              <a:t>Single Cycle, Multiple Cycle, vs. Pipeline</a:t>
            </a:r>
          </a:p>
        </p:txBody>
      </p:sp>
      <p:sp>
        <p:nvSpPr>
          <p:cNvPr id="1753091" name="Rectangle 3"/>
          <p:cNvSpPr>
            <a:spLocks noChangeArrowheads="1"/>
          </p:cNvSpPr>
          <p:nvPr/>
        </p:nvSpPr>
        <p:spPr bwMode="auto">
          <a:xfrm>
            <a:off x="207963" y="3429000"/>
            <a:ext cx="4968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Clk</a:t>
            </a:r>
          </a:p>
        </p:txBody>
      </p:sp>
      <p:sp>
        <p:nvSpPr>
          <p:cNvPr id="1753092" name="Line 4"/>
          <p:cNvSpPr>
            <a:spLocks noChangeShapeType="1"/>
          </p:cNvSpPr>
          <p:nvPr/>
        </p:nvSpPr>
        <p:spPr bwMode="auto">
          <a:xfrm>
            <a:off x="381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93" name="Line 5"/>
          <p:cNvSpPr>
            <a:spLocks noChangeShapeType="1"/>
          </p:cNvSpPr>
          <p:nvPr/>
        </p:nvSpPr>
        <p:spPr bwMode="auto">
          <a:xfrm>
            <a:off x="83820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94" name="Line 6"/>
          <p:cNvSpPr>
            <a:spLocks noChangeShapeType="1"/>
          </p:cNvSpPr>
          <p:nvPr/>
        </p:nvSpPr>
        <p:spPr bwMode="auto">
          <a:xfrm flipV="1">
            <a:off x="749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95" name="Line 7"/>
          <p:cNvSpPr>
            <a:spLocks noChangeShapeType="1"/>
          </p:cNvSpPr>
          <p:nvPr/>
        </p:nvSpPr>
        <p:spPr bwMode="auto">
          <a:xfrm>
            <a:off x="762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96" name="Line 8"/>
          <p:cNvSpPr>
            <a:spLocks noChangeShapeType="1"/>
          </p:cNvSpPr>
          <p:nvPr/>
        </p:nvSpPr>
        <p:spPr bwMode="auto">
          <a:xfrm>
            <a:off x="1130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97" name="Line 9"/>
          <p:cNvSpPr>
            <a:spLocks noChangeShapeType="1"/>
          </p:cNvSpPr>
          <p:nvPr/>
        </p:nvSpPr>
        <p:spPr bwMode="auto">
          <a:xfrm>
            <a:off x="8255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098" name="Rectangle 10"/>
          <p:cNvSpPr>
            <a:spLocks noChangeArrowheads="1"/>
          </p:cNvSpPr>
          <p:nvPr/>
        </p:nvSpPr>
        <p:spPr bwMode="auto">
          <a:xfrm>
            <a:off x="741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1</a:t>
            </a:r>
          </a:p>
        </p:txBody>
      </p:sp>
      <p:sp>
        <p:nvSpPr>
          <p:cNvPr id="1753099" name="Rectangle 11"/>
          <p:cNvSpPr>
            <a:spLocks noChangeArrowheads="1"/>
          </p:cNvSpPr>
          <p:nvPr/>
        </p:nvSpPr>
        <p:spPr bwMode="auto">
          <a:xfrm>
            <a:off x="250825" y="2714625"/>
            <a:ext cx="3178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Multiple Cycle Implementation:</a:t>
            </a:r>
          </a:p>
        </p:txBody>
      </p:sp>
      <p:grpSp>
        <p:nvGrpSpPr>
          <p:cNvPr id="1753100" name="Group 12"/>
          <p:cNvGrpSpPr>
            <a:grpSpLocks/>
          </p:cNvGrpSpPr>
          <p:nvPr/>
        </p:nvGrpSpPr>
        <p:grpSpPr bwMode="auto">
          <a:xfrm>
            <a:off x="774700" y="4162425"/>
            <a:ext cx="3784600" cy="333375"/>
            <a:chOff x="488" y="2540"/>
            <a:chExt cx="2384" cy="210"/>
          </a:xfrm>
        </p:grpSpPr>
        <p:grpSp>
          <p:nvGrpSpPr>
            <p:cNvPr id="1753101" name="Group 13"/>
            <p:cNvGrpSpPr>
              <a:grpSpLocks/>
            </p:cNvGrpSpPr>
            <p:nvPr/>
          </p:nvGrpSpPr>
          <p:grpSpPr bwMode="auto">
            <a:xfrm>
              <a:off x="488" y="2540"/>
              <a:ext cx="518" cy="210"/>
              <a:chOff x="488" y="2540"/>
              <a:chExt cx="518" cy="210"/>
            </a:xfrm>
          </p:grpSpPr>
          <p:sp>
            <p:nvSpPr>
              <p:cNvPr id="1753102" name="Rectangle 14"/>
              <p:cNvSpPr>
                <a:spLocks noChangeArrowheads="1"/>
              </p:cNvSpPr>
              <p:nvPr/>
            </p:nvSpPr>
            <p:spPr bwMode="auto">
              <a:xfrm>
                <a:off x="48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03" name="Rectangle 15"/>
              <p:cNvSpPr>
                <a:spLocks noChangeArrowheads="1"/>
              </p:cNvSpPr>
              <p:nvPr/>
            </p:nvSpPr>
            <p:spPr bwMode="auto">
              <a:xfrm>
                <a:off x="51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3104" name="Group 16"/>
            <p:cNvGrpSpPr>
              <a:grpSpLocks/>
            </p:cNvGrpSpPr>
            <p:nvPr/>
          </p:nvGrpSpPr>
          <p:grpSpPr bwMode="auto">
            <a:xfrm>
              <a:off x="968" y="2540"/>
              <a:ext cx="464" cy="210"/>
              <a:chOff x="968" y="2540"/>
              <a:chExt cx="464" cy="210"/>
            </a:xfrm>
          </p:grpSpPr>
          <p:sp>
            <p:nvSpPr>
              <p:cNvPr id="1753105" name="Rectangle 17"/>
              <p:cNvSpPr>
                <a:spLocks noChangeArrowheads="1"/>
              </p:cNvSpPr>
              <p:nvPr/>
            </p:nvSpPr>
            <p:spPr bwMode="auto">
              <a:xfrm>
                <a:off x="96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06" name="Rectangle 18"/>
              <p:cNvSpPr>
                <a:spLocks noChangeArrowheads="1"/>
              </p:cNvSpPr>
              <p:nvPr/>
            </p:nvSpPr>
            <p:spPr bwMode="auto">
              <a:xfrm>
                <a:off x="1043" y="254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3107" name="Group 19"/>
            <p:cNvGrpSpPr>
              <a:grpSpLocks/>
            </p:cNvGrpSpPr>
            <p:nvPr/>
          </p:nvGrpSpPr>
          <p:grpSpPr bwMode="auto">
            <a:xfrm>
              <a:off x="1448" y="2540"/>
              <a:ext cx="464" cy="210"/>
              <a:chOff x="1448" y="2540"/>
              <a:chExt cx="464" cy="210"/>
            </a:xfrm>
          </p:grpSpPr>
          <p:sp>
            <p:nvSpPr>
              <p:cNvPr id="1753108" name="Rectangle 20"/>
              <p:cNvSpPr>
                <a:spLocks noChangeArrowheads="1"/>
              </p:cNvSpPr>
              <p:nvPr/>
            </p:nvSpPr>
            <p:spPr bwMode="auto">
              <a:xfrm>
                <a:off x="144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09" name="Rectangle 21"/>
              <p:cNvSpPr>
                <a:spLocks noChangeArrowheads="1"/>
              </p:cNvSpPr>
              <p:nvPr/>
            </p:nvSpPr>
            <p:spPr bwMode="auto">
              <a:xfrm>
                <a:off x="1475" y="254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3110" name="Group 22"/>
            <p:cNvGrpSpPr>
              <a:grpSpLocks/>
            </p:cNvGrpSpPr>
            <p:nvPr/>
          </p:nvGrpSpPr>
          <p:grpSpPr bwMode="auto">
            <a:xfrm>
              <a:off x="1928" y="2540"/>
              <a:ext cx="464" cy="210"/>
              <a:chOff x="1928" y="2540"/>
              <a:chExt cx="464" cy="210"/>
            </a:xfrm>
          </p:grpSpPr>
          <p:sp>
            <p:nvSpPr>
              <p:cNvPr id="1753111" name="Rectangle 23"/>
              <p:cNvSpPr>
                <a:spLocks noChangeArrowheads="1"/>
              </p:cNvSpPr>
              <p:nvPr/>
            </p:nvSpPr>
            <p:spPr bwMode="auto">
              <a:xfrm>
                <a:off x="192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12" name="Rectangle 24"/>
              <p:cNvSpPr>
                <a:spLocks noChangeArrowheads="1"/>
              </p:cNvSpPr>
              <p:nvPr/>
            </p:nvSpPr>
            <p:spPr bwMode="auto">
              <a:xfrm>
                <a:off x="1955" y="254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3113" name="Group 25"/>
            <p:cNvGrpSpPr>
              <a:grpSpLocks/>
            </p:cNvGrpSpPr>
            <p:nvPr/>
          </p:nvGrpSpPr>
          <p:grpSpPr bwMode="auto">
            <a:xfrm>
              <a:off x="2408" y="2540"/>
              <a:ext cx="464" cy="210"/>
              <a:chOff x="2408" y="2540"/>
              <a:chExt cx="464" cy="210"/>
            </a:xfrm>
          </p:grpSpPr>
          <p:sp>
            <p:nvSpPr>
              <p:cNvPr id="1753114" name="Rectangle 26"/>
              <p:cNvSpPr>
                <a:spLocks noChangeArrowheads="1"/>
              </p:cNvSpPr>
              <p:nvPr/>
            </p:nvSpPr>
            <p:spPr bwMode="auto">
              <a:xfrm>
                <a:off x="240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15" name="Rectangle 27"/>
              <p:cNvSpPr>
                <a:spLocks noChangeArrowheads="1"/>
              </p:cNvSpPr>
              <p:nvPr/>
            </p:nvSpPr>
            <p:spPr bwMode="auto">
              <a:xfrm>
                <a:off x="2483" y="2540"/>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1753116" name="Line 28"/>
          <p:cNvSpPr>
            <a:spLocks noChangeShapeType="1"/>
          </p:cNvSpPr>
          <p:nvPr/>
        </p:nvSpPr>
        <p:spPr bwMode="auto">
          <a:xfrm>
            <a:off x="1143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17" name="Line 29"/>
          <p:cNvSpPr>
            <a:spLocks noChangeShapeType="1"/>
          </p:cNvSpPr>
          <p:nvPr/>
        </p:nvSpPr>
        <p:spPr bwMode="auto">
          <a:xfrm flipV="1">
            <a:off x="1511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18" name="Line 30"/>
          <p:cNvSpPr>
            <a:spLocks noChangeShapeType="1"/>
          </p:cNvSpPr>
          <p:nvPr/>
        </p:nvSpPr>
        <p:spPr bwMode="auto">
          <a:xfrm>
            <a:off x="1524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19" name="Line 31"/>
          <p:cNvSpPr>
            <a:spLocks noChangeShapeType="1"/>
          </p:cNvSpPr>
          <p:nvPr/>
        </p:nvSpPr>
        <p:spPr bwMode="auto">
          <a:xfrm>
            <a:off x="1892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0" name="Line 32"/>
          <p:cNvSpPr>
            <a:spLocks noChangeShapeType="1"/>
          </p:cNvSpPr>
          <p:nvPr/>
        </p:nvSpPr>
        <p:spPr bwMode="auto">
          <a:xfrm flipV="1">
            <a:off x="1524000" y="3143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1" name="Rectangle 33"/>
          <p:cNvSpPr>
            <a:spLocks noChangeArrowheads="1"/>
          </p:cNvSpPr>
          <p:nvPr/>
        </p:nvSpPr>
        <p:spPr bwMode="auto">
          <a:xfrm>
            <a:off x="1503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2</a:t>
            </a:r>
          </a:p>
        </p:txBody>
      </p:sp>
      <p:sp>
        <p:nvSpPr>
          <p:cNvPr id="1753122" name="Line 34"/>
          <p:cNvSpPr>
            <a:spLocks noChangeShapeType="1"/>
          </p:cNvSpPr>
          <p:nvPr/>
        </p:nvSpPr>
        <p:spPr bwMode="auto">
          <a:xfrm>
            <a:off x="1905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3" name="Line 35"/>
          <p:cNvSpPr>
            <a:spLocks noChangeShapeType="1"/>
          </p:cNvSpPr>
          <p:nvPr/>
        </p:nvSpPr>
        <p:spPr bwMode="auto">
          <a:xfrm flipV="1">
            <a:off x="2273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4" name="Line 36"/>
          <p:cNvSpPr>
            <a:spLocks noChangeShapeType="1"/>
          </p:cNvSpPr>
          <p:nvPr/>
        </p:nvSpPr>
        <p:spPr bwMode="auto">
          <a:xfrm>
            <a:off x="2286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5" name="Line 37"/>
          <p:cNvSpPr>
            <a:spLocks noChangeShapeType="1"/>
          </p:cNvSpPr>
          <p:nvPr/>
        </p:nvSpPr>
        <p:spPr bwMode="auto">
          <a:xfrm>
            <a:off x="2654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6" name="Line 38"/>
          <p:cNvSpPr>
            <a:spLocks noChangeShapeType="1"/>
          </p:cNvSpPr>
          <p:nvPr/>
        </p:nvSpPr>
        <p:spPr bwMode="auto">
          <a:xfrm flipV="1">
            <a:off x="2286000" y="3143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7" name="Rectangle 39"/>
          <p:cNvSpPr>
            <a:spLocks noChangeArrowheads="1"/>
          </p:cNvSpPr>
          <p:nvPr/>
        </p:nvSpPr>
        <p:spPr bwMode="auto">
          <a:xfrm>
            <a:off x="2265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3</a:t>
            </a:r>
          </a:p>
        </p:txBody>
      </p:sp>
      <p:sp>
        <p:nvSpPr>
          <p:cNvPr id="1753128" name="Line 40"/>
          <p:cNvSpPr>
            <a:spLocks noChangeShapeType="1"/>
          </p:cNvSpPr>
          <p:nvPr/>
        </p:nvSpPr>
        <p:spPr bwMode="auto">
          <a:xfrm>
            <a:off x="2667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29" name="Line 41"/>
          <p:cNvSpPr>
            <a:spLocks noChangeShapeType="1"/>
          </p:cNvSpPr>
          <p:nvPr/>
        </p:nvSpPr>
        <p:spPr bwMode="auto">
          <a:xfrm flipV="1">
            <a:off x="3035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0" name="Line 42"/>
          <p:cNvSpPr>
            <a:spLocks noChangeShapeType="1"/>
          </p:cNvSpPr>
          <p:nvPr/>
        </p:nvSpPr>
        <p:spPr bwMode="auto">
          <a:xfrm>
            <a:off x="3048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1" name="Line 43"/>
          <p:cNvSpPr>
            <a:spLocks noChangeShapeType="1"/>
          </p:cNvSpPr>
          <p:nvPr/>
        </p:nvSpPr>
        <p:spPr bwMode="auto">
          <a:xfrm>
            <a:off x="3416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2" name="Line 44"/>
          <p:cNvSpPr>
            <a:spLocks noChangeShapeType="1"/>
          </p:cNvSpPr>
          <p:nvPr/>
        </p:nvSpPr>
        <p:spPr bwMode="auto">
          <a:xfrm flipV="1">
            <a:off x="3048000" y="3143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3" name="Rectangle 45"/>
          <p:cNvSpPr>
            <a:spLocks noChangeArrowheads="1"/>
          </p:cNvSpPr>
          <p:nvPr/>
        </p:nvSpPr>
        <p:spPr bwMode="auto">
          <a:xfrm>
            <a:off x="3027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4</a:t>
            </a:r>
          </a:p>
        </p:txBody>
      </p:sp>
      <p:sp>
        <p:nvSpPr>
          <p:cNvPr id="1753134" name="Line 46"/>
          <p:cNvSpPr>
            <a:spLocks noChangeShapeType="1"/>
          </p:cNvSpPr>
          <p:nvPr/>
        </p:nvSpPr>
        <p:spPr bwMode="auto">
          <a:xfrm>
            <a:off x="3429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5" name="Line 47"/>
          <p:cNvSpPr>
            <a:spLocks noChangeShapeType="1"/>
          </p:cNvSpPr>
          <p:nvPr/>
        </p:nvSpPr>
        <p:spPr bwMode="auto">
          <a:xfrm flipV="1">
            <a:off x="3797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6" name="Line 48"/>
          <p:cNvSpPr>
            <a:spLocks noChangeShapeType="1"/>
          </p:cNvSpPr>
          <p:nvPr/>
        </p:nvSpPr>
        <p:spPr bwMode="auto">
          <a:xfrm>
            <a:off x="3810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7" name="Line 49"/>
          <p:cNvSpPr>
            <a:spLocks noChangeShapeType="1"/>
          </p:cNvSpPr>
          <p:nvPr/>
        </p:nvSpPr>
        <p:spPr bwMode="auto">
          <a:xfrm>
            <a:off x="4178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8" name="Line 50"/>
          <p:cNvSpPr>
            <a:spLocks noChangeShapeType="1"/>
          </p:cNvSpPr>
          <p:nvPr/>
        </p:nvSpPr>
        <p:spPr bwMode="auto">
          <a:xfrm flipV="1">
            <a:off x="3810000" y="3143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39" name="Rectangle 51"/>
          <p:cNvSpPr>
            <a:spLocks noChangeArrowheads="1"/>
          </p:cNvSpPr>
          <p:nvPr/>
        </p:nvSpPr>
        <p:spPr bwMode="auto">
          <a:xfrm>
            <a:off x="3789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5</a:t>
            </a:r>
          </a:p>
        </p:txBody>
      </p:sp>
      <p:sp>
        <p:nvSpPr>
          <p:cNvPr id="1753140" name="Line 52"/>
          <p:cNvSpPr>
            <a:spLocks noChangeShapeType="1"/>
          </p:cNvSpPr>
          <p:nvPr/>
        </p:nvSpPr>
        <p:spPr bwMode="auto">
          <a:xfrm>
            <a:off x="4191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1" name="Line 53"/>
          <p:cNvSpPr>
            <a:spLocks noChangeShapeType="1"/>
          </p:cNvSpPr>
          <p:nvPr/>
        </p:nvSpPr>
        <p:spPr bwMode="auto">
          <a:xfrm flipV="1">
            <a:off x="4559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2" name="Line 54"/>
          <p:cNvSpPr>
            <a:spLocks noChangeShapeType="1"/>
          </p:cNvSpPr>
          <p:nvPr/>
        </p:nvSpPr>
        <p:spPr bwMode="auto">
          <a:xfrm>
            <a:off x="4572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3" name="Line 55"/>
          <p:cNvSpPr>
            <a:spLocks noChangeShapeType="1"/>
          </p:cNvSpPr>
          <p:nvPr/>
        </p:nvSpPr>
        <p:spPr bwMode="auto">
          <a:xfrm>
            <a:off x="4940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4" name="Rectangle 56"/>
          <p:cNvSpPr>
            <a:spLocks noChangeArrowheads="1"/>
          </p:cNvSpPr>
          <p:nvPr/>
        </p:nvSpPr>
        <p:spPr bwMode="auto">
          <a:xfrm>
            <a:off x="4551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6</a:t>
            </a:r>
          </a:p>
        </p:txBody>
      </p:sp>
      <p:sp>
        <p:nvSpPr>
          <p:cNvPr id="1753145" name="Line 57"/>
          <p:cNvSpPr>
            <a:spLocks noChangeShapeType="1"/>
          </p:cNvSpPr>
          <p:nvPr/>
        </p:nvSpPr>
        <p:spPr bwMode="auto">
          <a:xfrm>
            <a:off x="4953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6" name="Line 58"/>
          <p:cNvSpPr>
            <a:spLocks noChangeShapeType="1"/>
          </p:cNvSpPr>
          <p:nvPr/>
        </p:nvSpPr>
        <p:spPr bwMode="auto">
          <a:xfrm flipV="1">
            <a:off x="5321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7" name="Line 59"/>
          <p:cNvSpPr>
            <a:spLocks noChangeShapeType="1"/>
          </p:cNvSpPr>
          <p:nvPr/>
        </p:nvSpPr>
        <p:spPr bwMode="auto">
          <a:xfrm>
            <a:off x="5334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8" name="Line 60"/>
          <p:cNvSpPr>
            <a:spLocks noChangeShapeType="1"/>
          </p:cNvSpPr>
          <p:nvPr/>
        </p:nvSpPr>
        <p:spPr bwMode="auto">
          <a:xfrm>
            <a:off x="5702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49" name="Line 61"/>
          <p:cNvSpPr>
            <a:spLocks noChangeShapeType="1"/>
          </p:cNvSpPr>
          <p:nvPr/>
        </p:nvSpPr>
        <p:spPr bwMode="auto">
          <a:xfrm flipV="1">
            <a:off x="5334000" y="3143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0" name="Rectangle 62"/>
          <p:cNvSpPr>
            <a:spLocks noChangeArrowheads="1"/>
          </p:cNvSpPr>
          <p:nvPr/>
        </p:nvSpPr>
        <p:spPr bwMode="auto">
          <a:xfrm>
            <a:off x="5313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7</a:t>
            </a:r>
          </a:p>
        </p:txBody>
      </p:sp>
      <p:sp>
        <p:nvSpPr>
          <p:cNvPr id="1753151" name="Line 63"/>
          <p:cNvSpPr>
            <a:spLocks noChangeShapeType="1"/>
          </p:cNvSpPr>
          <p:nvPr/>
        </p:nvSpPr>
        <p:spPr bwMode="auto">
          <a:xfrm>
            <a:off x="5715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2" name="Line 64"/>
          <p:cNvSpPr>
            <a:spLocks noChangeShapeType="1"/>
          </p:cNvSpPr>
          <p:nvPr/>
        </p:nvSpPr>
        <p:spPr bwMode="auto">
          <a:xfrm flipV="1">
            <a:off x="6083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3" name="Line 65"/>
          <p:cNvSpPr>
            <a:spLocks noChangeShapeType="1"/>
          </p:cNvSpPr>
          <p:nvPr/>
        </p:nvSpPr>
        <p:spPr bwMode="auto">
          <a:xfrm>
            <a:off x="6096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4" name="Line 66"/>
          <p:cNvSpPr>
            <a:spLocks noChangeShapeType="1"/>
          </p:cNvSpPr>
          <p:nvPr/>
        </p:nvSpPr>
        <p:spPr bwMode="auto">
          <a:xfrm>
            <a:off x="6464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5" name="Line 67"/>
          <p:cNvSpPr>
            <a:spLocks noChangeShapeType="1"/>
          </p:cNvSpPr>
          <p:nvPr/>
        </p:nvSpPr>
        <p:spPr bwMode="auto">
          <a:xfrm flipV="1">
            <a:off x="6096000" y="3143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6" name="Rectangle 68"/>
          <p:cNvSpPr>
            <a:spLocks noChangeArrowheads="1"/>
          </p:cNvSpPr>
          <p:nvPr/>
        </p:nvSpPr>
        <p:spPr bwMode="auto">
          <a:xfrm>
            <a:off x="6075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8</a:t>
            </a:r>
          </a:p>
        </p:txBody>
      </p:sp>
      <p:sp>
        <p:nvSpPr>
          <p:cNvPr id="1753157" name="Line 69"/>
          <p:cNvSpPr>
            <a:spLocks noChangeShapeType="1"/>
          </p:cNvSpPr>
          <p:nvPr/>
        </p:nvSpPr>
        <p:spPr bwMode="auto">
          <a:xfrm>
            <a:off x="6477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8" name="Line 70"/>
          <p:cNvSpPr>
            <a:spLocks noChangeShapeType="1"/>
          </p:cNvSpPr>
          <p:nvPr/>
        </p:nvSpPr>
        <p:spPr bwMode="auto">
          <a:xfrm flipV="1">
            <a:off x="6845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59" name="Line 71"/>
          <p:cNvSpPr>
            <a:spLocks noChangeShapeType="1"/>
          </p:cNvSpPr>
          <p:nvPr/>
        </p:nvSpPr>
        <p:spPr bwMode="auto">
          <a:xfrm>
            <a:off x="6858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0" name="Line 72"/>
          <p:cNvSpPr>
            <a:spLocks noChangeShapeType="1"/>
          </p:cNvSpPr>
          <p:nvPr/>
        </p:nvSpPr>
        <p:spPr bwMode="auto">
          <a:xfrm>
            <a:off x="7226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1" name="Line 73"/>
          <p:cNvSpPr>
            <a:spLocks noChangeShapeType="1"/>
          </p:cNvSpPr>
          <p:nvPr/>
        </p:nvSpPr>
        <p:spPr bwMode="auto">
          <a:xfrm flipV="1">
            <a:off x="6858000" y="3143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2" name="Rectangle 74"/>
          <p:cNvSpPr>
            <a:spLocks noChangeArrowheads="1"/>
          </p:cNvSpPr>
          <p:nvPr/>
        </p:nvSpPr>
        <p:spPr bwMode="auto">
          <a:xfrm>
            <a:off x="6837363" y="3149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9</a:t>
            </a:r>
          </a:p>
        </p:txBody>
      </p:sp>
      <p:sp>
        <p:nvSpPr>
          <p:cNvPr id="1753163" name="Line 75"/>
          <p:cNvSpPr>
            <a:spLocks noChangeShapeType="1"/>
          </p:cNvSpPr>
          <p:nvPr/>
        </p:nvSpPr>
        <p:spPr bwMode="auto">
          <a:xfrm>
            <a:off x="7239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4" name="Line 76"/>
          <p:cNvSpPr>
            <a:spLocks noChangeShapeType="1"/>
          </p:cNvSpPr>
          <p:nvPr/>
        </p:nvSpPr>
        <p:spPr bwMode="auto">
          <a:xfrm flipV="1">
            <a:off x="7607300" y="3524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5" name="Line 77"/>
          <p:cNvSpPr>
            <a:spLocks noChangeShapeType="1"/>
          </p:cNvSpPr>
          <p:nvPr/>
        </p:nvSpPr>
        <p:spPr bwMode="auto">
          <a:xfrm>
            <a:off x="7620000" y="3536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6" name="Line 78"/>
          <p:cNvSpPr>
            <a:spLocks noChangeShapeType="1"/>
          </p:cNvSpPr>
          <p:nvPr/>
        </p:nvSpPr>
        <p:spPr bwMode="auto">
          <a:xfrm>
            <a:off x="7988300" y="3549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7" name="Line 79"/>
          <p:cNvSpPr>
            <a:spLocks noChangeShapeType="1"/>
          </p:cNvSpPr>
          <p:nvPr/>
        </p:nvSpPr>
        <p:spPr bwMode="auto">
          <a:xfrm flipV="1">
            <a:off x="7620000" y="3143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68" name="Rectangle 80"/>
          <p:cNvSpPr>
            <a:spLocks noChangeArrowheads="1"/>
          </p:cNvSpPr>
          <p:nvPr/>
        </p:nvSpPr>
        <p:spPr bwMode="auto">
          <a:xfrm>
            <a:off x="7523163" y="3149600"/>
            <a:ext cx="10048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10</a:t>
            </a:r>
          </a:p>
        </p:txBody>
      </p:sp>
      <p:sp>
        <p:nvSpPr>
          <p:cNvPr id="1753169" name="Line 81"/>
          <p:cNvSpPr>
            <a:spLocks noChangeShapeType="1"/>
          </p:cNvSpPr>
          <p:nvPr/>
        </p:nvSpPr>
        <p:spPr bwMode="auto">
          <a:xfrm>
            <a:off x="8001000" y="3765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70" name="Rectangle 82"/>
          <p:cNvSpPr>
            <a:spLocks noChangeArrowheads="1"/>
          </p:cNvSpPr>
          <p:nvPr/>
        </p:nvSpPr>
        <p:spPr bwMode="auto">
          <a:xfrm>
            <a:off x="288925" y="5181600"/>
            <a:ext cx="396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lw</a:t>
            </a:r>
          </a:p>
        </p:txBody>
      </p:sp>
      <p:grpSp>
        <p:nvGrpSpPr>
          <p:cNvPr id="1753171" name="Group 83"/>
          <p:cNvGrpSpPr>
            <a:grpSpLocks/>
          </p:cNvGrpSpPr>
          <p:nvPr/>
        </p:nvGrpSpPr>
        <p:grpSpPr bwMode="auto">
          <a:xfrm>
            <a:off x="774700" y="5175250"/>
            <a:ext cx="3784600" cy="333375"/>
            <a:chOff x="488" y="3260"/>
            <a:chExt cx="2384" cy="210"/>
          </a:xfrm>
        </p:grpSpPr>
        <p:grpSp>
          <p:nvGrpSpPr>
            <p:cNvPr id="1753172" name="Group 84"/>
            <p:cNvGrpSpPr>
              <a:grpSpLocks/>
            </p:cNvGrpSpPr>
            <p:nvPr/>
          </p:nvGrpSpPr>
          <p:grpSpPr bwMode="auto">
            <a:xfrm>
              <a:off x="488" y="3260"/>
              <a:ext cx="518" cy="210"/>
              <a:chOff x="488" y="3260"/>
              <a:chExt cx="518" cy="210"/>
            </a:xfrm>
          </p:grpSpPr>
          <p:sp>
            <p:nvSpPr>
              <p:cNvPr id="1753173" name="Rectangle 85"/>
              <p:cNvSpPr>
                <a:spLocks noChangeArrowheads="1"/>
              </p:cNvSpPr>
              <p:nvPr/>
            </p:nvSpPr>
            <p:spPr bwMode="auto">
              <a:xfrm>
                <a:off x="48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74" name="Rectangle 86"/>
              <p:cNvSpPr>
                <a:spLocks noChangeArrowheads="1"/>
              </p:cNvSpPr>
              <p:nvPr/>
            </p:nvSpPr>
            <p:spPr bwMode="auto">
              <a:xfrm>
                <a:off x="515" y="326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3175" name="Group 87"/>
            <p:cNvGrpSpPr>
              <a:grpSpLocks/>
            </p:cNvGrpSpPr>
            <p:nvPr/>
          </p:nvGrpSpPr>
          <p:grpSpPr bwMode="auto">
            <a:xfrm>
              <a:off x="968" y="3260"/>
              <a:ext cx="464" cy="210"/>
              <a:chOff x="968" y="3260"/>
              <a:chExt cx="464" cy="210"/>
            </a:xfrm>
          </p:grpSpPr>
          <p:sp>
            <p:nvSpPr>
              <p:cNvPr id="1753176" name="Rectangle 88"/>
              <p:cNvSpPr>
                <a:spLocks noChangeArrowheads="1"/>
              </p:cNvSpPr>
              <p:nvPr/>
            </p:nvSpPr>
            <p:spPr bwMode="auto">
              <a:xfrm>
                <a:off x="96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77" name="Rectangle 89"/>
              <p:cNvSpPr>
                <a:spLocks noChangeArrowheads="1"/>
              </p:cNvSpPr>
              <p:nvPr/>
            </p:nvSpPr>
            <p:spPr bwMode="auto">
              <a:xfrm>
                <a:off x="1043" y="326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3178" name="Group 90"/>
            <p:cNvGrpSpPr>
              <a:grpSpLocks/>
            </p:cNvGrpSpPr>
            <p:nvPr/>
          </p:nvGrpSpPr>
          <p:grpSpPr bwMode="auto">
            <a:xfrm>
              <a:off x="1448" y="3260"/>
              <a:ext cx="464" cy="210"/>
              <a:chOff x="1448" y="3260"/>
              <a:chExt cx="464" cy="210"/>
            </a:xfrm>
          </p:grpSpPr>
          <p:sp>
            <p:nvSpPr>
              <p:cNvPr id="1753179" name="Rectangle 91"/>
              <p:cNvSpPr>
                <a:spLocks noChangeArrowheads="1"/>
              </p:cNvSpPr>
              <p:nvPr/>
            </p:nvSpPr>
            <p:spPr bwMode="auto">
              <a:xfrm>
                <a:off x="144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80" name="Rectangle 92"/>
              <p:cNvSpPr>
                <a:spLocks noChangeArrowheads="1"/>
              </p:cNvSpPr>
              <p:nvPr/>
            </p:nvSpPr>
            <p:spPr bwMode="auto">
              <a:xfrm>
                <a:off x="1475" y="326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3181" name="Group 93"/>
            <p:cNvGrpSpPr>
              <a:grpSpLocks/>
            </p:cNvGrpSpPr>
            <p:nvPr/>
          </p:nvGrpSpPr>
          <p:grpSpPr bwMode="auto">
            <a:xfrm>
              <a:off x="1928" y="3260"/>
              <a:ext cx="464" cy="210"/>
              <a:chOff x="1928" y="3260"/>
              <a:chExt cx="464" cy="210"/>
            </a:xfrm>
          </p:grpSpPr>
          <p:sp>
            <p:nvSpPr>
              <p:cNvPr id="1753182" name="Rectangle 94"/>
              <p:cNvSpPr>
                <a:spLocks noChangeArrowheads="1"/>
              </p:cNvSpPr>
              <p:nvPr/>
            </p:nvSpPr>
            <p:spPr bwMode="auto">
              <a:xfrm>
                <a:off x="192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83" name="Rectangle 95"/>
              <p:cNvSpPr>
                <a:spLocks noChangeArrowheads="1"/>
              </p:cNvSpPr>
              <p:nvPr/>
            </p:nvSpPr>
            <p:spPr bwMode="auto">
              <a:xfrm>
                <a:off x="1955" y="326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3184" name="Group 96"/>
            <p:cNvGrpSpPr>
              <a:grpSpLocks/>
            </p:cNvGrpSpPr>
            <p:nvPr/>
          </p:nvGrpSpPr>
          <p:grpSpPr bwMode="auto">
            <a:xfrm>
              <a:off x="2408" y="3260"/>
              <a:ext cx="464" cy="210"/>
              <a:chOff x="2408" y="3260"/>
              <a:chExt cx="464" cy="210"/>
            </a:xfrm>
          </p:grpSpPr>
          <p:sp>
            <p:nvSpPr>
              <p:cNvPr id="1753185" name="Rectangle 97"/>
              <p:cNvSpPr>
                <a:spLocks noChangeArrowheads="1"/>
              </p:cNvSpPr>
              <p:nvPr/>
            </p:nvSpPr>
            <p:spPr bwMode="auto">
              <a:xfrm>
                <a:off x="240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86" name="Rectangle 98"/>
              <p:cNvSpPr>
                <a:spLocks noChangeArrowheads="1"/>
              </p:cNvSpPr>
              <p:nvPr/>
            </p:nvSpPr>
            <p:spPr bwMode="auto">
              <a:xfrm>
                <a:off x="2483" y="3260"/>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grpSp>
        <p:nvGrpSpPr>
          <p:cNvPr id="1753187" name="Group 99"/>
          <p:cNvGrpSpPr>
            <a:grpSpLocks/>
          </p:cNvGrpSpPr>
          <p:nvPr/>
        </p:nvGrpSpPr>
        <p:grpSpPr bwMode="auto">
          <a:xfrm>
            <a:off x="4584700" y="4162425"/>
            <a:ext cx="822325" cy="333375"/>
            <a:chOff x="2888" y="2540"/>
            <a:chExt cx="518" cy="210"/>
          </a:xfrm>
        </p:grpSpPr>
        <p:sp>
          <p:nvSpPr>
            <p:cNvPr id="1753188" name="Rectangle 100"/>
            <p:cNvSpPr>
              <a:spLocks noChangeArrowheads="1"/>
            </p:cNvSpPr>
            <p:nvPr/>
          </p:nvSpPr>
          <p:spPr bwMode="auto">
            <a:xfrm>
              <a:off x="288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89" name="Rectangle 101"/>
            <p:cNvSpPr>
              <a:spLocks noChangeArrowheads="1"/>
            </p:cNvSpPr>
            <p:nvPr/>
          </p:nvSpPr>
          <p:spPr bwMode="auto">
            <a:xfrm>
              <a:off x="291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3190" name="Group 102"/>
          <p:cNvGrpSpPr>
            <a:grpSpLocks/>
          </p:cNvGrpSpPr>
          <p:nvPr/>
        </p:nvGrpSpPr>
        <p:grpSpPr bwMode="auto">
          <a:xfrm>
            <a:off x="5346700" y="4162425"/>
            <a:ext cx="736600" cy="333375"/>
            <a:chOff x="3368" y="2540"/>
            <a:chExt cx="464" cy="210"/>
          </a:xfrm>
        </p:grpSpPr>
        <p:sp>
          <p:nvSpPr>
            <p:cNvPr id="1753191" name="Rectangle 103"/>
            <p:cNvSpPr>
              <a:spLocks noChangeArrowheads="1"/>
            </p:cNvSpPr>
            <p:nvPr/>
          </p:nvSpPr>
          <p:spPr bwMode="auto">
            <a:xfrm>
              <a:off x="336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92" name="Rectangle 104"/>
            <p:cNvSpPr>
              <a:spLocks noChangeArrowheads="1"/>
            </p:cNvSpPr>
            <p:nvPr/>
          </p:nvSpPr>
          <p:spPr bwMode="auto">
            <a:xfrm>
              <a:off x="3443" y="254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3193" name="Group 105"/>
          <p:cNvGrpSpPr>
            <a:grpSpLocks/>
          </p:cNvGrpSpPr>
          <p:nvPr/>
        </p:nvGrpSpPr>
        <p:grpSpPr bwMode="auto">
          <a:xfrm>
            <a:off x="6108700" y="4162425"/>
            <a:ext cx="736600" cy="333375"/>
            <a:chOff x="3848" y="2540"/>
            <a:chExt cx="464" cy="210"/>
          </a:xfrm>
        </p:grpSpPr>
        <p:sp>
          <p:nvSpPr>
            <p:cNvPr id="1753194" name="Rectangle 106"/>
            <p:cNvSpPr>
              <a:spLocks noChangeArrowheads="1"/>
            </p:cNvSpPr>
            <p:nvPr/>
          </p:nvSpPr>
          <p:spPr bwMode="auto">
            <a:xfrm>
              <a:off x="384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95" name="Rectangle 107"/>
            <p:cNvSpPr>
              <a:spLocks noChangeArrowheads="1"/>
            </p:cNvSpPr>
            <p:nvPr/>
          </p:nvSpPr>
          <p:spPr bwMode="auto">
            <a:xfrm>
              <a:off x="3875" y="254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3196" name="Group 108"/>
          <p:cNvGrpSpPr>
            <a:grpSpLocks/>
          </p:cNvGrpSpPr>
          <p:nvPr/>
        </p:nvGrpSpPr>
        <p:grpSpPr bwMode="auto">
          <a:xfrm>
            <a:off x="6870700" y="4162425"/>
            <a:ext cx="736600" cy="333375"/>
            <a:chOff x="4328" y="2540"/>
            <a:chExt cx="464" cy="210"/>
          </a:xfrm>
        </p:grpSpPr>
        <p:sp>
          <p:nvSpPr>
            <p:cNvPr id="1753197" name="Rectangle 109"/>
            <p:cNvSpPr>
              <a:spLocks noChangeArrowheads="1"/>
            </p:cNvSpPr>
            <p:nvPr/>
          </p:nvSpPr>
          <p:spPr bwMode="auto">
            <a:xfrm>
              <a:off x="432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98" name="Rectangle 110"/>
            <p:cNvSpPr>
              <a:spLocks noChangeArrowheads="1"/>
            </p:cNvSpPr>
            <p:nvPr/>
          </p:nvSpPr>
          <p:spPr bwMode="auto">
            <a:xfrm>
              <a:off x="4355" y="254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sp>
        <p:nvSpPr>
          <p:cNvPr id="1753199" name="Rectangle 111"/>
          <p:cNvSpPr>
            <a:spLocks noChangeArrowheads="1"/>
          </p:cNvSpPr>
          <p:nvPr/>
        </p:nvSpPr>
        <p:spPr bwMode="auto">
          <a:xfrm>
            <a:off x="741363" y="3857625"/>
            <a:ext cx="396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lw</a:t>
            </a:r>
          </a:p>
        </p:txBody>
      </p:sp>
      <p:sp>
        <p:nvSpPr>
          <p:cNvPr id="1753200" name="Rectangle 112"/>
          <p:cNvSpPr>
            <a:spLocks noChangeArrowheads="1"/>
          </p:cNvSpPr>
          <p:nvPr/>
        </p:nvSpPr>
        <p:spPr bwMode="auto">
          <a:xfrm>
            <a:off x="4551363" y="3857625"/>
            <a:ext cx="4524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sw</a:t>
            </a:r>
          </a:p>
        </p:txBody>
      </p:sp>
      <p:sp>
        <p:nvSpPr>
          <p:cNvPr id="1753201" name="Rectangle 113"/>
          <p:cNvSpPr>
            <a:spLocks noChangeArrowheads="1"/>
          </p:cNvSpPr>
          <p:nvPr/>
        </p:nvSpPr>
        <p:spPr bwMode="auto">
          <a:xfrm>
            <a:off x="207963" y="4794250"/>
            <a:ext cx="25892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Pipeline Implementation:</a:t>
            </a:r>
          </a:p>
        </p:txBody>
      </p:sp>
      <p:grpSp>
        <p:nvGrpSpPr>
          <p:cNvPr id="1753202" name="Group 114"/>
          <p:cNvGrpSpPr>
            <a:grpSpLocks/>
          </p:cNvGrpSpPr>
          <p:nvPr/>
        </p:nvGrpSpPr>
        <p:grpSpPr bwMode="auto">
          <a:xfrm>
            <a:off x="1536700" y="5632450"/>
            <a:ext cx="3784600" cy="333375"/>
            <a:chOff x="968" y="3548"/>
            <a:chExt cx="2384" cy="210"/>
          </a:xfrm>
        </p:grpSpPr>
        <p:grpSp>
          <p:nvGrpSpPr>
            <p:cNvPr id="1753203" name="Group 115"/>
            <p:cNvGrpSpPr>
              <a:grpSpLocks/>
            </p:cNvGrpSpPr>
            <p:nvPr/>
          </p:nvGrpSpPr>
          <p:grpSpPr bwMode="auto">
            <a:xfrm>
              <a:off x="968" y="3548"/>
              <a:ext cx="518" cy="210"/>
              <a:chOff x="968" y="3548"/>
              <a:chExt cx="518" cy="210"/>
            </a:xfrm>
          </p:grpSpPr>
          <p:sp>
            <p:nvSpPr>
              <p:cNvPr id="1753204" name="Rectangle 116"/>
              <p:cNvSpPr>
                <a:spLocks noChangeArrowheads="1"/>
              </p:cNvSpPr>
              <p:nvPr/>
            </p:nvSpPr>
            <p:spPr bwMode="auto">
              <a:xfrm>
                <a:off x="96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05" name="Rectangle 117"/>
              <p:cNvSpPr>
                <a:spLocks noChangeArrowheads="1"/>
              </p:cNvSpPr>
              <p:nvPr/>
            </p:nvSpPr>
            <p:spPr bwMode="auto">
              <a:xfrm>
                <a:off x="995" y="3548"/>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3206" name="Group 118"/>
            <p:cNvGrpSpPr>
              <a:grpSpLocks/>
            </p:cNvGrpSpPr>
            <p:nvPr/>
          </p:nvGrpSpPr>
          <p:grpSpPr bwMode="auto">
            <a:xfrm>
              <a:off x="1448" y="3548"/>
              <a:ext cx="464" cy="210"/>
              <a:chOff x="1448" y="3548"/>
              <a:chExt cx="464" cy="210"/>
            </a:xfrm>
          </p:grpSpPr>
          <p:sp>
            <p:nvSpPr>
              <p:cNvPr id="1753207" name="Rectangle 119"/>
              <p:cNvSpPr>
                <a:spLocks noChangeArrowheads="1"/>
              </p:cNvSpPr>
              <p:nvPr/>
            </p:nvSpPr>
            <p:spPr bwMode="auto">
              <a:xfrm>
                <a:off x="144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08" name="Rectangle 120"/>
              <p:cNvSpPr>
                <a:spLocks noChangeArrowheads="1"/>
              </p:cNvSpPr>
              <p:nvPr/>
            </p:nvSpPr>
            <p:spPr bwMode="auto">
              <a:xfrm>
                <a:off x="1523" y="3548"/>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3209" name="Group 121"/>
            <p:cNvGrpSpPr>
              <a:grpSpLocks/>
            </p:cNvGrpSpPr>
            <p:nvPr/>
          </p:nvGrpSpPr>
          <p:grpSpPr bwMode="auto">
            <a:xfrm>
              <a:off x="1928" y="3548"/>
              <a:ext cx="464" cy="210"/>
              <a:chOff x="1928" y="3548"/>
              <a:chExt cx="464" cy="210"/>
            </a:xfrm>
          </p:grpSpPr>
          <p:sp>
            <p:nvSpPr>
              <p:cNvPr id="1753210" name="Rectangle 122"/>
              <p:cNvSpPr>
                <a:spLocks noChangeArrowheads="1"/>
              </p:cNvSpPr>
              <p:nvPr/>
            </p:nvSpPr>
            <p:spPr bwMode="auto">
              <a:xfrm>
                <a:off x="192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11" name="Rectangle 123"/>
              <p:cNvSpPr>
                <a:spLocks noChangeArrowheads="1"/>
              </p:cNvSpPr>
              <p:nvPr/>
            </p:nvSpPr>
            <p:spPr bwMode="auto">
              <a:xfrm>
                <a:off x="1955" y="3548"/>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3212" name="Group 124"/>
            <p:cNvGrpSpPr>
              <a:grpSpLocks/>
            </p:cNvGrpSpPr>
            <p:nvPr/>
          </p:nvGrpSpPr>
          <p:grpSpPr bwMode="auto">
            <a:xfrm>
              <a:off x="2408" y="3548"/>
              <a:ext cx="464" cy="210"/>
              <a:chOff x="2408" y="3548"/>
              <a:chExt cx="464" cy="210"/>
            </a:xfrm>
          </p:grpSpPr>
          <p:sp>
            <p:nvSpPr>
              <p:cNvPr id="1753213" name="Rectangle 125"/>
              <p:cNvSpPr>
                <a:spLocks noChangeArrowheads="1"/>
              </p:cNvSpPr>
              <p:nvPr/>
            </p:nvSpPr>
            <p:spPr bwMode="auto">
              <a:xfrm>
                <a:off x="240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14" name="Rectangle 126"/>
              <p:cNvSpPr>
                <a:spLocks noChangeArrowheads="1"/>
              </p:cNvSpPr>
              <p:nvPr/>
            </p:nvSpPr>
            <p:spPr bwMode="auto">
              <a:xfrm>
                <a:off x="2435" y="3548"/>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3215" name="Group 127"/>
            <p:cNvGrpSpPr>
              <a:grpSpLocks/>
            </p:cNvGrpSpPr>
            <p:nvPr/>
          </p:nvGrpSpPr>
          <p:grpSpPr bwMode="auto">
            <a:xfrm>
              <a:off x="2888" y="3548"/>
              <a:ext cx="464" cy="210"/>
              <a:chOff x="2888" y="3548"/>
              <a:chExt cx="464" cy="210"/>
            </a:xfrm>
          </p:grpSpPr>
          <p:sp>
            <p:nvSpPr>
              <p:cNvPr id="1753216" name="Rectangle 128"/>
              <p:cNvSpPr>
                <a:spLocks noChangeArrowheads="1"/>
              </p:cNvSpPr>
              <p:nvPr/>
            </p:nvSpPr>
            <p:spPr bwMode="auto">
              <a:xfrm>
                <a:off x="288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17" name="Rectangle 129"/>
              <p:cNvSpPr>
                <a:spLocks noChangeArrowheads="1"/>
              </p:cNvSpPr>
              <p:nvPr/>
            </p:nvSpPr>
            <p:spPr bwMode="auto">
              <a:xfrm>
                <a:off x="2963" y="3548"/>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accent1"/>
                    </a:solidFill>
                    <a:latin typeface="Arial" pitchFamily="34" charset="0"/>
                  </a:rPr>
                  <a:t>WB</a:t>
                </a:r>
              </a:p>
            </p:txBody>
          </p:sp>
        </p:grpSp>
      </p:grpSp>
      <p:sp>
        <p:nvSpPr>
          <p:cNvPr id="1753218" name="Rectangle 130"/>
          <p:cNvSpPr>
            <a:spLocks noChangeArrowheads="1"/>
          </p:cNvSpPr>
          <p:nvPr/>
        </p:nvSpPr>
        <p:spPr bwMode="auto">
          <a:xfrm>
            <a:off x="919163" y="5638800"/>
            <a:ext cx="4524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sw</a:t>
            </a:r>
          </a:p>
        </p:txBody>
      </p:sp>
      <p:sp>
        <p:nvSpPr>
          <p:cNvPr id="1753219" name="Line 131"/>
          <p:cNvSpPr>
            <a:spLocks noChangeShapeType="1"/>
          </p:cNvSpPr>
          <p:nvPr/>
        </p:nvSpPr>
        <p:spPr bwMode="auto">
          <a:xfrm flipV="1">
            <a:off x="762000" y="1447800"/>
            <a:ext cx="0" cy="4038600"/>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0" name="Line 132"/>
          <p:cNvSpPr>
            <a:spLocks noChangeShapeType="1"/>
          </p:cNvSpPr>
          <p:nvPr/>
        </p:nvSpPr>
        <p:spPr bwMode="auto">
          <a:xfrm flipV="1">
            <a:off x="7620000" y="3048000"/>
            <a:ext cx="0" cy="2854325"/>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1" name="Line 133"/>
          <p:cNvSpPr>
            <a:spLocks noChangeShapeType="1"/>
          </p:cNvSpPr>
          <p:nvPr/>
        </p:nvSpPr>
        <p:spPr bwMode="auto">
          <a:xfrm flipV="1">
            <a:off x="8077200" y="1371600"/>
            <a:ext cx="0" cy="1524000"/>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3222" name="Group 134"/>
          <p:cNvGrpSpPr>
            <a:grpSpLocks/>
          </p:cNvGrpSpPr>
          <p:nvPr/>
        </p:nvGrpSpPr>
        <p:grpSpPr bwMode="auto">
          <a:xfrm flipV="1">
            <a:off x="393700" y="1489075"/>
            <a:ext cx="8039100" cy="228600"/>
            <a:chOff x="248" y="938"/>
            <a:chExt cx="5064" cy="144"/>
          </a:xfrm>
        </p:grpSpPr>
        <p:sp>
          <p:nvSpPr>
            <p:cNvPr id="1753223" name="Line 135"/>
            <p:cNvSpPr>
              <a:spLocks noChangeShapeType="1"/>
            </p:cNvSpPr>
            <p:nvPr/>
          </p:nvSpPr>
          <p:spPr bwMode="auto">
            <a:xfrm>
              <a:off x="248" y="93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4" name="Line 136"/>
            <p:cNvSpPr>
              <a:spLocks noChangeShapeType="1"/>
            </p:cNvSpPr>
            <p:nvPr/>
          </p:nvSpPr>
          <p:spPr bwMode="auto">
            <a:xfrm>
              <a:off x="480"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5" name="Line 137"/>
            <p:cNvSpPr>
              <a:spLocks noChangeShapeType="1"/>
            </p:cNvSpPr>
            <p:nvPr/>
          </p:nvSpPr>
          <p:spPr bwMode="auto">
            <a:xfrm>
              <a:off x="2736"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6" name="Line 138"/>
            <p:cNvSpPr>
              <a:spLocks noChangeShapeType="1"/>
            </p:cNvSpPr>
            <p:nvPr/>
          </p:nvSpPr>
          <p:spPr bwMode="auto">
            <a:xfrm>
              <a:off x="5088"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7" name="Line 139"/>
            <p:cNvSpPr>
              <a:spLocks noChangeShapeType="1"/>
            </p:cNvSpPr>
            <p:nvPr/>
          </p:nvSpPr>
          <p:spPr bwMode="auto">
            <a:xfrm>
              <a:off x="488" y="1082"/>
              <a:ext cx="11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8" name="Line 140"/>
            <p:cNvSpPr>
              <a:spLocks noChangeShapeType="1"/>
            </p:cNvSpPr>
            <p:nvPr/>
          </p:nvSpPr>
          <p:spPr bwMode="auto">
            <a:xfrm>
              <a:off x="1688" y="938"/>
              <a:ext cx="10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29" name="Line 141"/>
            <p:cNvSpPr>
              <a:spLocks noChangeShapeType="1"/>
            </p:cNvSpPr>
            <p:nvPr/>
          </p:nvSpPr>
          <p:spPr bwMode="auto">
            <a:xfrm>
              <a:off x="1680"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30" name="Line 142"/>
            <p:cNvSpPr>
              <a:spLocks noChangeShapeType="1"/>
            </p:cNvSpPr>
            <p:nvPr/>
          </p:nvSpPr>
          <p:spPr bwMode="auto">
            <a:xfrm>
              <a:off x="2744" y="1082"/>
              <a:ext cx="11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31" name="Line 143"/>
            <p:cNvSpPr>
              <a:spLocks noChangeShapeType="1"/>
            </p:cNvSpPr>
            <p:nvPr/>
          </p:nvSpPr>
          <p:spPr bwMode="auto">
            <a:xfrm>
              <a:off x="3944" y="938"/>
              <a:ext cx="113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32" name="Line 144"/>
            <p:cNvSpPr>
              <a:spLocks noChangeShapeType="1"/>
            </p:cNvSpPr>
            <p:nvPr/>
          </p:nvSpPr>
          <p:spPr bwMode="auto">
            <a:xfrm>
              <a:off x="3936"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33" name="Line 145"/>
            <p:cNvSpPr>
              <a:spLocks noChangeShapeType="1"/>
            </p:cNvSpPr>
            <p:nvPr/>
          </p:nvSpPr>
          <p:spPr bwMode="auto">
            <a:xfrm>
              <a:off x="5088" y="108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3234" name="Rectangle 146"/>
          <p:cNvSpPr>
            <a:spLocks noChangeArrowheads="1"/>
          </p:cNvSpPr>
          <p:nvPr/>
        </p:nvSpPr>
        <p:spPr bwMode="auto">
          <a:xfrm>
            <a:off x="284163" y="1371600"/>
            <a:ext cx="4968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Clk</a:t>
            </a:r>
          </a:p>
        </p:txBody>
      </p:sp>
      <p:sp>
        <p:nvSpPr>
          <p:cNvPr id="1753235" name="Rectangle 147"/>
          <p:cNvSpPr>
            <a:spLocks noChangeArrowheads="1"/>
          </p:cNvSpPr>
          <p:nvPr/>
        </p:nvSpPr>
        <p:spPr bwMode="auto">
          <a:xfrm>
            <a:off x="228600" y="838200"/>
            <a:ext cx="3017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Single Cycle Implementation:</a:t>
            </a:r>
          </a:p>
        </p:txBody>
      </p:sp>
      <p:sp>
        <p:nvSpPr>
          <p:cNvPr id="1753236" name="Rectangle 148"/>
          <p:cNvSpPr>
            <a:spLocks noChangeArrowheads="1"/>
          </p:cNvSpPr>
          <p:nvPr/>
        </p:nvSpPr>
        <p:spPr bwMode="auto">
          <a:xfrm>
            <a:off x="774700" y="2111375"/>
            <a:ext cx="3556000" cy="279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37" name="Rectangle 149"/>
          <p:cNvSpPr>
            <a:spLocks noChangeArrowheads="1"/>
          </p:cNvSpPr>
          <p:nvPr/>
        </p:nvSpPr>
        <p:spPr bwMode="auto">
          <a:xfrm>
            <a:off x="4356100" y="2111375"/>
            <a:ext cx="3708400" cy="279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38" name="Rectangle 150"/>
          <p:cNvSpPr>
            <a:spLocks noChangeArrowheads="1"/>
          </p:cNvSpPr>
          <p:nvPr/>
        </p:nvSpPr>
        <p:spPr bwMode="auto">
          <a:xfrm>
            <a:off x="2112963" y="2092325"/>
            <a:ext cx="6651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Load</a:t>
            </a:r>
          </a:p>
        </p:txBody>
      </p:sp>
      <p:sp>
        <p:nvSpPr>
          <p:cNvPr id="1753239" name="Rectangle 151"/>
          <p:cNvSpPr>
            <a:spLocks noChangeArrowheads="1"/>
          </p:cNvSpPr>
          <p:nvPr/>
        </p:nvSpPr>
        <p:spPr bwMode="auto">
          <a:xfrm>
            <a:off x="5922963" y="2092325"/>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Store</a:t>
            </a:r>
          </a:p>
        </p:txBody>
      </p:sp>
      <p:sp>
        <p:nvSpPr>
          <p:cNvPr id="1753240" name="Line 152"/>
          <p:cNvSpPr>
            <a:spLocks noChangeShapeType="1"/>
          </p:cNvSpPr>
          <p:nvPr/>
        </p:nvSpPr>
        <p:spPr bwMode="auto">
          <a:xfrm flipV="1">
            <a:off x="7391400" y="2085975"/>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41" name="Rectangle 153"/>
          <p:cNvSpPr>
            <a:spLocks noChangeArrowheads="1"/>
          </p:cNvSpPr>
          <p:nvPr/>
        </p:nvSpPr>
        <p:spPr bwMode="auto">
          <a:xfrm>
            <a:off x="7370763" y="2092325"/>
            <a:ext cx="7794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accent1"/>
                </a:solidFill>
                <a:latin typeface="Arial" pitchFamily="34" charset="0"/>
              </a:rPr>
              <a:t>Waste</a:t>
            </a:r>
          </a:p>
        </p:txBody>
      </p:sp>
      <p:grpSp>
        <p:nvGrpSpPr>
          <p:cNvPr id="1753242" name="Group 154"/>
          <p:cNvGrpSpPr>
            <a:grpSpLocks/>
          </p:cNvGrpSpPr>
          <p:nvPr/>
        </p:nvGrpSpPr>
        <p:grpSpPr bwMode="auto">
          <a:xfrm>
            <a:off x="7632700" y="4162425"/>
            <a:ext cx="822325" cy="333375"/>
            <a:chOff x="4808" y="2540"/>
            <a:chExt cx="518" cy="210"/>
          </a:xfrm>
        </p:grpSpPr>
        <p:sp>
          <p:nvSpPr>
            <p:cNvPr id="1753243" name="Rectangle 155"/>
            <p:cNvSpPr>
              <a:spLocks noChangeArrowheads="1"/>
            </p:cNvSpPr>
            <p:nvPr/>
          </p:nvSpPr>
          <p:spPr bwMode="auto">
            <a:xfrm>
              <a:off x="480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44" name="Rectangle 156"/>
            <p:cNvSpPr>
              <a:spLocks noChangeArrowheads="1"/>
            </p:cNvSpPr>
            <p:nvPr/>
          </p:nvSpPr>
          <p:spPr bwMode="auto">
            <a:xfrm>
              <a:off x="483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sp>
        <p:nvSpPr>
          <p:cNvPr id="1753245" name="Rectangle 157"/>
          <p:cNvSpPr>
            <a:spLocks noChangeArrowheads="1"/>
          </p:cNvSpPr>
          <p:nvPr/>
        </p:nvSpPr>
        <p:spPr bwMode="auto">
          <a:xfrm>
            <a:off x="7599363" y="3857625"/>
            <a:ext cx="812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R-type</a:t>
            </a:r>
          </a:p>
        </p:txBody>
      </p:sp>
      <p:grpSp>
        <p:nvGrpSpPr>
          <p:cNvPr id="1753246" name="Group 158"/>
          <p:cNvGrpSpPr>
            <a:grpSpLocks/>
          </p:cNvGrpSpPr>
          <p:nvPr/>
        </p:nvGrpSpPr>
        <p:grpSpPr bwMode="auto">
          <a:xfrm>
            <a:off x="2298700" y="6089650"/>
            <a:ext cx="3784600" cy="333375"/>
            <a:chOff x="1496" y="3836"/>
            <a:chExt cx="2384" cy="210"/>
          </a:xfrm>
        </p:grpSpPr>
        <p:grpSp>
          <p:nvGrpSpPr>
            <p:cNvPr id="1753247" name="Group 159"/>
            <p:cNvGrpSpPr>
              <a:grpSpLocks/>
            </p:cNvGrpSpPr>
            <p:nvPr/>
          </p:nvGrpSpPr>
          <p:grpSpPr bwMode="auto">
            <a:xfrm>
              <a:off x="1496" y="3836"/>
              <a:ext cx="518" cy="210"/>
              <a:chOff x="1496" y="3836"/>
              <a:chExt cx="518" cy="210"/>
            </a:xfrm>
          </p:grpSpPr>
          <p:sp>
            <p:nvSpPr>
              <p:cNvPr id="1753248" name="Rectangle 160"/>
              <p:cNvSpPr>
                <a:spLocks noChangeArrowheads="1"/>
              </p:cNvSpPr>
              <p:nvPr/>
            </p:nvSpPr>
            <p:spPr bwMode="auto">
              <a:xfrm>
                <a:off x="149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49" name="Rectangle 161"/>
              <p:cNvSpPr>
                <a:spLocks noChangeArrowheads="1"/>
              </p:cNvSpPr>
              <p:nvPr/>
            </p:nvSpPr>
            <p:spPr bwMode="auto">
              <a:xfrm>
                <a:off x="1523" y="3836"/>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3250" name="Group 162"/>
            <p:cNvGrpSpPr>
              <a:grpSpLocks/>
            </p:cNvGrpSpPr>
            <p:nvPr/>
          </p:nvGrpSpPr>
          <p:grpSpPr bwMode="auto">
            <a:xfrm>
              <a:off x="1976" y="3836"/>
              <a:ext cx="464" cy="210"/>
              <a:chOff x="1976" y="3836"/>
              <a:chExt cx="464" cy="210"/>
            </a:xfrm>
          </p:grpSpPr>
          <p:sp>
            <p:nvSpPr>
              <p:cNvPr id="1753251" name="Rectangle 163"/>
              <p:cNvSpPr>
                <a:spLocks noChangeArrowheads="1"/>
              </p:cNvSpPr>
              <p:nvPr/>
            </p:nvSpPr>
            <p:spPr bwMode="auto">
              <a:xfrm>
                <a:off x="197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52" name="Rectangle 164"/>
              <p:cNvSpPr>
                <a:spLocks noChangeArrowheads="1"/>
              </p:cNvSpPr>
              <p:nvPr/>
            </p:nvSpPr>
            <p:spPr bwMode="auto">
              <a:xfrm>
                <a:off x="2051" y="3836"/>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3253" name="Group 165"/>
            <p:cNvGrpSpPr>
              <a:grpSpLocks/>
            </p:cNvGrpSpPr>
            <p:nvPr/>
          </p:nvGrpSpPr>
          <p:grpSpPr bwMode="auto">
            <a:xfrm>
              <a:off x="2456" y="3836"/>
              <a:ext cx="464" cy="210"/>
              <a:chOff x="2456" y="3836"/>
              <a:chExt cx="464" cy="210"/>
            </a:xfrm>
          </p:grpSpPr>
          <p:sp>
            <p:nvSpPr>
              <p:cNvPr id="1753254" name="Rectangle 166"/>
              <p:cNvSpPr>
                <a:spLocks noChangeArrowheads="1"/>
              </p:cNvSpPr>
              <p:nvPr/>
            </p:nvSpPr>
            <p:spPr bwMode="auto">
              <a:xfrm>
                <a:off x="245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55" name="Rectangle 167"/>
              <p:cNvSpPr>
                <a:spLocks noChangeArrowheads="1"/>
              </p:cNvSpPr>
              <p:nvPr/>
            </p:nvSpPr>
            <p:spPr bwMode="auto">
              <a:xfrm>
                <a:off x="2483" y="3836"/>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3256" name="Group 168"/>
            <p:cNvGrpSpPr>
              <a:grpSpLocks/>
            </p:cNvGrpSpPr>
            <p:nvPr/>
          </p:nvGrpSpPr>
          <p:grpSpPr bwMode="auto">
            <a:xfrm>
              <a:off x="2936" y="3836"/>
              <a:ext cx="464" cy="210"/>
              <a:chOff x="2936" y="3836"/>
              <a:chExt cx="464" cy="210"/>
            </a:xfrm>
          </p:grpSpPr>
          <p:sp>
            <p:nvSpPr>
              <p:cNvPr id="1753257" name="Rectangle 169"/>
              <p:cNvSpPr>
                <a:spLocks noChangeArrowheads="1"/>
              </p:cNvSpPr>
              <p:nvPr/>
            </p:nvSpPr>
            <p:spPr bwMode="auto">
              <a:xfrm>
                <a:off x="293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58" name="Rectangle 170"/>
              <p:cNvSpPr>
                <a:spLocks noChangeArrowheads="1"/>
              </p:cNvSpPr>
              <p:nvPr/>
            </p:nvSpPr>
            <p:spPr bwMode="auto">
              <a:xfrm>
                <a:off x="2963" y="3836"/>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accent1"/>
                    </a:solidFill>
                    <a:latin typeface="Arial" pitchFamily="34" charset="0"/>
                  </a:rPr>
                  <a:t>Mem</a:t>
                </a:r>
              </a:p>
            </p:txBody>
          </p:sp>
        </p:grpSp>
        <p:grpSp>
          <p:nvGrpSpPr>
            <p:cNvPr id="1753259" name="Group 171"/>
            <p:cNvGrpSpPr>
              <a:grpSpLocks/>
            </p:cNvGrpSpPr>
            <p:nvPr/>
          </p:nvGrpSpPr>
          <p:grpSpPr bwMode="auto">
            <a:xfrm>
              <a:off x="3416" y="3836"/>
              <a:ext cx="464" cy="210"/>
              <a:chOff x="3416" y="3836"/>
              <a:chExt cx="464" cy="210"/>
            </a:xfrm>
          </p:grpSpPr>
          <p:sp>
            <p:nvSpPr>
              <p:cNvPr id="1753260" name="Rectangle 172"/>
              <p:cNvSpPr>
                <a:spLocks noChangeArrowheads="1"/>
              </p:cNvSpPr>
              <p:nvPr/>
            </p:nvSpPr>
            <p:spPr bwMode="auto">
              <a:xfrm>
                <a:off x="341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61" name="Rectangle 173"/>
              <p:cNvSpPr>
                <a:spLocks noChangeArrowheads="1"/>
              </p:cNvSpPr>
              <p:nvPr/>
            </p:nvSpPr>
            <p:spPr bwMode="auto">
              <a:xfrm>
                <a:off x="3491" y="3836"/>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1753262" name="Rectangle 174"/>
          <p:cNvSpPr>
            <a:spLocks noChangeArrowheads="1"/>
          </p:cNvSpPr>
          <p:nvPr/>
        </p:nvSpPr>
        <p:spPr bwMode="auto">
          <a:xfrm>
            <a:off x="1524000" y="6096000"/>
            <a:ext cx="812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R-type</a:t>
            </a:r>
          </a:p>
        </p:txBody>
      </p:sp>
      <p:sp>
        <p:nvSpPr>
          <p:cNvPr id="1753263" name="Line 175"/>
          <p:cNvSpPr>
            <a:spLocks noChangeShapeType="1"/>
          </p:cNvSpPr>
          <p:nvPr/>
        </p:nvSpPr>
        <p:spPr bwMode="auto">
          <a:xfrm flipV="1">
            <a:off x="762000" y="1171575"/>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64" name="Rectangle 176"/>
          <p:cNvSpPr>
            <a:spLocks noChangeArrowheads="1"/>
          </p:cNvSpPr>
          <p:nvPr/>
        </p:nvSpPr>
        <p:spPr bwMode="auto">
          <a:xfrm>
            <a:off x="2265363" y="1177925"/>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1</a:t>
            </a:r>
          </a:p>
        </p:txBody>
      </p:sp>
      <p:sp>
        <p:nvSpPr>
          <p:cNvPr id="1753265" name="Line 177"/>
          <p:cNvSpPr>
            <a:spLocks noChangeShapeType="1"/>
          </p:cNvSpPr>
          <p:nvPr/>
        </p:nvSpPr>
        <p:spPr bwMode="auto">
          <a:xfrm flipV="1">
            <a:off x="4343400" y="1171575"/>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66" name="Line 178"/>
          <p:cNvSpPr>
            <a:spLocks noChangeShapeType="1"/>
          </p:cNvSpPr>
          <p:nvPr/>
        </p:nvSpPr>
        <p:spPr bwMode="auto">
          <a:xfrm flipV="1">
            <a:off x="8077200" y="1171575"/>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67" name="Rectangle 179"/>
          <p:cNvSpPr>
            <a:spLocks noChangeArrowheads="1"/>
          </p:cNvSpPr>
          <p:nvPr/>
        </p:nvSpPr>
        <p:spPr bwMode="auto">
          <a:xfrm>
            <a:off x="5846763" y="1177925"/>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2</a:t>
            </a:r>
          </a:p>
        </p:txBody>
      </p:sp>
      <p:sp>
        <p:nvSpPr>
          <p:cNvPr id="1753268" name="Line 180"/>
          <p:cNvSpPr>
            <a:spLocks noChangeShapeType="1"/>
          </p:cNvSpPr>
          <p:nvPr/>
        </p:nvSpPr>
        <p:spPr bwMode="auto">
          <a:xfrm>
            <a:off x="774700" y="1336675"/>
            <a:ext cx="14224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69" name="Line 181"/>
          <p:cNvSpPr>
            <a:spLocks noChangeShapeType="1"/>
          </p:cNvSpPr>
          <p:nvPr/>
        </p:nvSpPr>
        <p:spPr bwMode="auto">
          <a:xfrm>
            <a:off x="4356100" y="1336675"/>
            <a:ext cx="14224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70" name="Line 182"/>
          <p:cNvSpPr>
            <a:spLocks noChangeShapeType="1"/>
          </p:cNvSpPr>
          <p:nvPr/>
        </p:nvSpPr>
        <p:spPr bwMode="auto">
          <a:xfrm flipH="1">
            <a:off x="6616700" y="1336675"/>
            <a:ext cx="14732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71" name="Line 183"/>
          <p:cNvSpPr>
            <a:spLocks noChangeShapeType="1"/>
          </p:cNvSpPr>
          <p:nvPr/>
        </p:nvSpPr>
        <p:spPr bwMode="auto">
          <a:xfrm flipH="1">
            <a:off x="3111500" y="1336675"/>
            <a:ext cx="10922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272" name="Line 184"/>
          <p:cNvSpPr>
            <a:spLocks noChangeShapeType="1"/>
          </p:cNvSpPr>
          <p:nvPr/>
        </p:nvSpPr>
        <p:spPr bwMode="auto">
          <a:xfrm flipV="1">
            <a:off x="5334000" y="2133600"/>
            <a:ext cx="0" cy="3810000"/>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3273" name="Group 185"/>
          <p:cNvGrpSpPr>
            <a:grpSpLocks/>
          </p:cNvGrpSpPr>
          <p:nvPr/>
        </p:nvGrpSpPr>
        <p:grpSpPr bwMode="auto">
          <a:xfrm>
            <a:off x="4964113" y="4953000"/>
            <a:ext cx="2986087" cy="679450"/>
            <a:chOff x="3127" y="3120"/>
            <a:chExt cx="1881" cy="428"/>
          </a:xfrm>
        </p:grpSpPr>
        <p:sp>
          <p:nvSpPr>
            <p:cNvPr id="1753274" name="Rectangle 186"/>
            <p:cNvSpPr>
              <a:spLocks noChangeArrowheads="1"/>
            </p:cNvSpPr>
            <p:nvPr/>
          </p:nvSpPr>
          <p:spPr bwMode="auto">
            <a:xfrm>
              <a:off x="3792" y="3120"/>
              <a:ext cx="121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a:solidFill>
                    <a:schemeClr val="accent1"/>
                  </a:solidFill>
                  <a:latin typeface="Arial" pitchFamily="34" charset="0"/>
                </a:rPr>
                <a:t>“wasted” cycles</a:t>
              </a:r>
            </a:p>
          </p:txBody>
        </p:sp>
        <p:cxnSp>
          <p:nvCxnSpPr>
            <p:cNvPr id="1753275" name="AutoShape 187"/>
            <p:cNvCxnSpPr>
              <a:cxnSpLocks noChangeShapeType="1"/>
              <a:stCxn id="1753274" idx="1"/>
              <a:endCxn id="1753217" idx="0"/>
            </p:cNvCxnSpPr>
            <p:nvPr/>
          </p:nvCxnSpPr>
          <p:spPr bwMode="auto">
            <a:xfrm rot="10800000" flipV="1">
              <a:off x="3127" y="3244"/>
              <a:ext cx="665" cy="304"/>
            </a:xfrm>
            <a:prstGeom prst="curvedConnector2">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53276" name="Line 188"/>
          <p:cNvSpPr>
            <a:spLocks noChangeShapeType="1"/>
          </p:cNvSpPr>
          <p:nvPr/>
        </p:nvSpPr>
        <p:spPr bwMode="auto">
          <a:xfrm>
            <a:off x="5334000" y="2590800"/>
            <a:ext cx="27432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77" name="Line 189"/>
          <p:cNvSpPr>
            <a:spLocks noChangeShapeType="1"/>
          </p:cNvSpPr>
          <p:nvPr/>
        </p:nvSpPr>
        <p:spPr bwMode="auto">
          <a:xfrm>
            <a:off x="5334000" y="4648200"/>
            <a:ext cx="22860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02351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32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327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753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276" grpId="0" animBg="1"/>
      <p:bldP spid="17532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Rectangle 2"/>
          <p:cNvSpPr>
            <a:spLocks noGrp="1" noChangeArrowheads="1"/>
          </p:cNvSpPr>
          <p:nvPr>
            <p:ph type="title"/>
          </p:nvPr>
        </p:nvSpPr>
        <p:spPr>
          <a:xfrm>
            <a:off x="304800" y="152400"/>
            <a:ext cx="8235950" cy="422275"/>
          </a:xfrm>
          <a:noFill/>
          <a:ln/>
        </p:spPr>
        <p:txBody>
          <a:bodyPr>
            <a:noAutofit/>
          </a:bodyPr>
          <a:lstStyle/>
          <a:p>
            <a:r>
              <a:rPr lang="en-US" sz="3200" dirty="0"/>
              <a:t>Multiple Cycle v. Pipeline, Bandwidth v. Latency</a:t>
            </a:r>
          </a:p>
        </p:txBody>
      </p:sp>
      <p:sp>
        <p:nvSpPr>
          <p:cNvPr id="1755139" name="Rectangle 3"/>
          <p:cNvSpPr>
            <a:spLocks noChangeArrowheads="1"/>
          </p:cNvSpPr>
          <p:nvPr/>
        </p:nvSpPr>
        <p:spPr bwMode="auto">
          <a:xfrm>
            <a:off x="207963" y="1524000"/>
            <a:ext cx="4968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Clk</a:t>
            </a:r>
          </a:p>
        </p:txBody>
      </p:sp>
      <p:sp>
        <p:nvSpPr>
          <p:cNvPr id="1755140" name="Rectangle 4"/>
          <p:cNvSpPr>
            <a:spLocks noChangeArrowheads="1"/>
          </p:cNvSpPr>
          <p:nvPr/>
        </p:nvSpPr>
        <p:spPr bwMode="auto">
          <a:xfrm>
            <a:off x="741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1</a:t>
            </a:r>
          </a:p>
        </p:txBody>
      </p:sp>
      <p:sp>
        <p:nvSpPr>
          <p:cNvPr id="1755141" name="Rectangle 5"/>
          <p:cNvSpPr>
            <a:spLocks noChangeArrowheads="1"/>
          </p:cNvSpPr>
          <p:nvPr/>
        </p:nvSpPr>
        <p:spPr bwMode="auto">
          <a:xfrm>
            <a:off x="250825" y="809625"/>
            <a:ext cx="3178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Multiple Cycle Implementation:</a:t>
            </a:r>
          </a:p>
        </p:txBody>
      </p:sp>
      <p:grpSp>
        <p:nvGrpSpPr>
          <p:cNvPr id="1755142" name="Group 6"/>
          <p:cNvGrpSpPr>
            <a:grpSpLocks/>
          </p:cNvGrpSpPr>
          <p:nvPr/>
        </p:nvGrpSpPr>
        <p:grpSpPr bwMode="auto">
          <a:xfrm>
            <a:off x="774700" y="2257425"/>
            <a:ext cx="3784600" cy="333375"/>
            <a:chOff x="488" y="2540"/>
            <a:chExt cx="2384" cy="210"/>
          </a:xfrm>
        </p:grpSpPr>
        <p:grpSp>
          <p:nvGrpSpPr>
            <p:cNvPr id="1755143" name="Group 7"/>
            <p:cNvGrpSpPr>
              <a:grpSpLocks/>
            </p:cNvGrpSpPr>
            <p:nvPr/>
          </p:nvGrpSpPr>
          <p:grpSpPr bwMode="auto">
            <a:xfrm>
              <a:off x="488" y="2540"/>
              <a:ext cx="518" cy="210"/>
              <a:chOff x="488" y="2540"/>
              <a:chExt cx="518" cy="210"/>
            </a:xfrm>
          </p:grpSpPr>
          <p:sp>
            <p:nvSpPr>
              <p:cNvPr id="1755144" name="Rectangle 8"/>
              <p:cNvSpPr>
                <a:spLocks noChangeArrowheads="1"/>
              </p:cNvSpPr>
              <p:nvPr/>
            </p:nvSpPr>
            <p:spPr bwMode="auto">
              <a:xfrm>
                <a:off x="48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45" name="Rectangle 9"/>
              <p:cNvSpPr>
                <a:spLocks noChangeArrowheads="1"/>
              </p:cNvSpPr>
              <p:nvPr/>
            </p:nvSpPr>
            <p:spPr bwMode="auto">
              <a:xfrm>
                <a:off x="51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5146" name="Group 10"/>
            <p:cNvGrpSpPr>
              <a:grpSpLocks/>
            </p:cNvGrpSpPr>
            <p:nvPr/>
          </p:nvGrpSpPr>
          <p:grpSpPr bwMode="auto">
            <a:xfrm>
              <a:off x="968" y="2540"/>
              <a:ext cx="464" cy="210"/>
              <a:chOff x="968" y="2540"/>
              <a:chExt cx="464" cy="210"/>
            </a:xfrm>
          </p:grpSpPr>
          <p:sp>
            <p:nvSpPr>
              <p:cNvPr id="1755147" name="Rectangle 11"/>
              <p:cNvSpPr>
                <a:spLocks noChangeArrowheads="1"/>
              </p:cNvSpPr>
              <p:nvPr/>
            </p:nvSpPr>
            <p:spPr bwMode="auto">
              <a:xfrm>
                <a:off x="96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48" name="Rectangle 12"/>
              <p:cNvSpPr>
                <a:spLocks noChangeArrowheads="1"/>
              </p:cNvSpPr>
              <p:nvPr/>
            </p:nvSpPr>
            <p:spPr bwMode="auto">
              <a:xfrm>
                <a:off x="1043" y="254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5149" name="Group 13"/>
            <p:cNvGrpSpPr>
              <a:grpSpLocks/>
            </p:cNvGrpSpPr>
            <p:nvPr/>
          </p:nvGrpSpPr>
          <p:grpSpPr bwMode="auto">
            <a:xfrm>
              <a:off x="1448" y="2540"/>
              <a:ext cx="464" cy="210"/>
              <a:chOff x="1448" y="2540"/>
              <a:chExt cx="464" cy="210"/>
            </a:xfrm>
          </p:grpSpPr>
          <p:sp>
            <p:nvSpPr>
              <p:cNvPr id="1755150" name="Rectangle 14"/>
              <p:cNvSpPr>
                <a:spLocks noChangeArrowheads="1"/>
              </p:cNvSpPr>
              <p:nvPr/>
            </p:nvSpPr>
            <p:spPr bwMode="auto">
              <a:xfrm>
                <a:off x="144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51" name="Rectangle 15"/>
              <p:cNvSpPr>
                <a:spLocks noChangeArrowheads="1"/>
              </p:cNvSpPr>
              <p:nvPr/>
            </p:nvSpPr>
            <p:spPr bwMode="auto">
              <a:xfrm>
                <a:off x="1475" y="254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5152" name="Group 16"/>
            <p:cNvGrpSpPr>
              <a:grpSpLocks/>
            </p:cNvGrpSpPr>
            <p:nvPr/>
          </p:nvGrpSpPr>
          <p:grpSpPr bwMode="auto">
            <a:xfrm>
              <a:off x="1928" y="2540"/>
              <a:ext cx="464" cy="210"/>
              <a:chOff x="1928" y="2540"/>
              <a:chExt cx="464" cy="210"/>
            </a:xfrm>
          </p:grpSpPr>
          <p:sp>
            <p:nvSpPr>
              <p:cNvPr id="1755153" name="Rectangle 17"/>
              <p:cNvSpPr>
                <a:spLocks noChangeArrowheads="1"/>
              </p:cNvSpPr>
              <p:nvPr/>
            </p:nvSpPr>
            <p:spPr bwMode="auto">
              <a:xfrm>
                <a:off x="192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54" name="Rectangle 18"/>
              <p:cNvSpPr>
                <a:spLocks noChangeArrowheads="1"/>
              </p:cNvSpPr>
              <p:nvPr/>
            </p:nvSpPr>
            <p:spPr bwMode="auto">
              <a:xfrm>
                <a:off x="1955" y="254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5155" name="Group 19"/>
            <p:cNvGrpSpPr>
              <a:grpSpLocks/>
            </p:cNvGrpSpPr>
            <p:nvPr/>
          </p:nvGrpSpPr>
          <p:grpSpPr bwMode="auto">
            <a:xfrm>
              <a:off x="2408" y="2540"/>
              <a:ext cx="464" cy="210"/>
              <a:chOff x="2408" y="2540"/>
              <a:chExt cx="464" cy="210"/>
            </a:xfrm>
          </p:grpSpPr>
          <p:sp>
            <p:nvSpPr>
              <p:cNvPr id="1755156" name="Rectangle 20"/>
              <p:cNvSpPr>
                <a:spLocks noChangeArrowheads="1"/>
              </p:cNvSpPr>
              <p:nvPr/>
            </p:nvSpPr>
            <p:spPr bwMode="auto">
              <a:xfrm>
                <a:off x="240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57" name="Rectangle 21"/>
              <p:cNvSpPr>
                <a:spLocks noChangeArrowheads="1"/>
              </p:cNvSpPr>
              <p:nvPr/>
            </p:nvSpPr>
            <p:spPr bwMode="auto">
              <a:xfrm>
                <a:off x="2483" y="2540"/>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1755158" name="Line 22"/>
          <p:cNvSpPr>
            <a:spLocks noChangeShapeType="1"/>
          </p:cNvSpPr>
          <p:nvPr/>
        </p:nvSpPr>
        <p:spPr bwMode="auto">
          <a:xfrm flipV="1">
            <a:off x="1524000" y="1238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59" name="Rectangle 23"/>
          <p:cNvSpPr>
            <a:spLocks noChangeArrowheads="1"/>
          </p:cNvSpPr>
          <p:nvPr/>
        </p:nvSpPr>
        <p:spPr bwMode="auto">
          <a:xfrm>
            <a:off x="1503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2</a:t>
            </a:r>
          </a:p>
        </p:txBody>
      </p:sp>
      <p:sp>
        <p:nvSpPr>
          <p:cNvPr id="1755160" name="Line 24"/>
          <p:cNvSpPr>
            <a:spLocks noChangeShapeType="1"/>
          </p:cNvSpPr>
          <p:nvPr/>
        </p:nvSpPr>
        <p:spPr bwMode="auto">
          <a:xfrm flipV="1">
            <a:off x="2286000" y="1238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61" name="Rectangle 25"/>
          <p:cNvSpPr>
            <a:spLocks noChangeArrowheads="1"/>
          </p:cNvSpPr>
          <p:nvPr/>
        </p:nvSpPr>
        <p:spPr bwMode="auto">
          <a:xfrm>
            <a:off x="2265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3</a:t>
            </a:r>
          </a:p>
        </p:txBody>
      </p:sp>
      <p:sp>
        <p:nvSpPr>
          <p:cNvPr id="1755162" name="Line 26"/>
          <p:cNvSpPr>
            <a:spLocks noChangeShapeType="1"/>
          </p:cNvSpPr>
          <p:nvPr/>
        </p:nvSpPr>
        <p:spPr bwMode="auto">
          <a:xfrm flipV="1">
            <a:off x="3048000" y="1238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63" name="Rectangle 27"/>
          <p:cNvSpPr>
            <a:spLocks noChangeArrowheads="1"/>
          </p:cNvSpPr>
          <p:nvPr/>
        </p:nvSpPr>
        <p:spPr bwMode="auto">
          <a:xfrm>
            <a:off x="3027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4</a:t>
            </a:r>
          </a:p>
        </p:txBody>
      </p:sp>
      <p:sp>
        <p:nvSpPr>
          <p:cNvPr id="1755164" name="Line 28"/>
          <p:cNvSpPr>
            <a:spLocks noChangeShapeType="1"/>
          </p:cNvSpPr>
          <p:nvPr/>
        </p:nvSpPr>
        <p:spPr bwMode="auto">
          <a:xfrm flipV="1">
            <a:off x="3810000" y="1238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65" name="Rectangle 29"/>
          <p:cNvSpPr>
            <a:spLocks noChangeArrowheads="1"/>
          </p:cNvSpPr>
          <p:nvPr/>
        </p:nvSpPr>
        <p:spPr bwMode="auto">
          <a:xfrm>
            <a:off x="3789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5</a:t>
            </a:r>
          </a:p>
        </p:txBody>
      </p:sp>
      <p:sp>
        <p:nvSpPr>
          <p:cNvPr id="1755166" name="Rectangle 30"/>
          <p:cNvSpPr>
            <a:spLocks noChangeArrowheads="1"/>
          </p:cNvSpPr>
          <p:nvPr/>
        </p:nvSpPr>
        <p:spPr bwMode="auto">
          <a:xfrm>
            <a:off x="4551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6</a:t>
            </a:r>
          </a:p>
        </p:txBody>
      </p:sp>
      <p:sp>
        <p:nvSpPr>
          <p:cNvPr id="1755167" name="Line 31"/>
          <p:cNvSpPr>
            <a:spLocks noChangeShapeType="1"/>
          </p:cNvSpPr>
          <p:nvPr/>
        </p:nvSpPr>
        <p:spPr bwMode="auto">
          <a:xfrm flipV="1">
            <a:off x="5334000" y="1238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68" name="Rectangle 32"/>
          <p:cNvSpPr>
            <a:spLocks noChangeArrowheads="1"/>
          </p:cNvSpPr>
          <p:nvPr/>
        </p:nvSpPr>
        <p:spPr bwMode="auto">
          <a:xfrm>
            <a:off x="5313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7</a:t>
            </a:r>
          </a:p>
        </p:txBody>
      </p:sp>
      <p:sp>
        <p:nvSpPr>
          <p:cNvPr id="1755169" name="Line 33"/>
          <p:cNvSpPr>
            <a:spLocks noChangeShapeType="1"/>
          </p:cNvSpPr>
          <p:nvPr/>
        </p:nvSpPr>
        <p:spPr bwMode="auto">
          <a:xfrm flipV="1">
            <a:off x="6096000" y="1238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70" name="Rectangle 34"/>
          <p:cNvSpPr>
            <a:spLocks noChangeArrowheads="1"/>
          </p:cNvSpPr>
          <p:nvPr/>
        </p:nvSpPr>
        <p:spPr bwMode="auto">
          <a:xfrm>
            <a:off x="6075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8</a:t>
            </a:r>
          </a:p>
        </p:txBody>
      </p:sp>
      <p:sp>
        <p:nvSpPr>
          <p:cNvPr id="1755171" name="Line 35"/>
          <p:cNvSpPr>
            <a:spLocks noChangeShapeType="1"/>
          </p:cNvSpPr>
          <p:nvPr/>
        </p:nvSpPr>
        <p:spPr bwMode="auto">
          <a:xfrm flipV="1">
            <a:off x="6858000" y="1238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72" name="Rectangle 36"/>
          <p:cNvSpPr>
            <a:spLocks noChangeArrowheads="1"/>
          </p:cNvSpPr>
          <p:nvPr/>
        </p:nvSpPr>
        <p:spPr bwMode="auto">
          <a:xfrm>
            <a:off x="6837363" y="1244600"/>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9</a:t>
            </a:r>
          </a:p>
        </p:txBody>
      </p:sp>
      <p:sp>
        <p:nvSpPr>
          <p:cNvPr id="1755173" name="Line 37"/>
          <p:cNvSpPr>
            <a:spLocks noChangeShapeType="1"/>
          </p:cNvSpPr>
          <p:nvPr/>
        </p:nvSpPr>
        <p:spPr bwMode="auto">
          <a:xfrm flipV="1">
            <a:off x="7620000" y="1238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74" name="Rectangle 38"/>
          <p:cNvSpPr>
            <a:spLocks noChangeArrowheads="1"/>
          </p:cNvSpPr>
          <p:nvPr/>
        </p:nvSpPr>
        <p:spPr bwMode="auto">
          <a:xfrm>
            <a:off x="7523163" y="1244600"/>
            <a:ext cx="10048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10</a:t>
            </a:r>
          </a:p>
        </p:txBody>
      </p:sp>
      <p:grpSp>
        <p:nvGrpSpPr>
          <p:cNvPr id="1755175" name="Group 39"/>
          <p:cNvGrpSpPr>
            <a:grpSpLocks/>
          </p:cNvGrpSpPr>
          <p:nvPr/>
        </p:nvGrpSpPr>
        <p:grpSpPr bwMode="auto">
          <a:xfrm flipV="1">
            <a:off x="393700" y="1619250"/>
            <a:ext cx="8356600" cy="254000"/>
            <a:chOff x="248" y="1020"/>
            <a:chExt cx="5264" cy="160"/>
          </a:xfrm>
        </p:grpSpPr>
        <p:sp>
          <p:nvSpPr>
            <p:cNvPr id="1755176" name="Line 40"/>
            <p:cNvSpPr>
              <a:spLocks noChangeShapeType="1"/>
            </p:cNvSpPr>
            <p:nvPr/>
          </p:nvSpPr>
          <p:spPr bwMode="auto">
            <a:xfrm>
              <a:off x="48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77" name="Line 41"/>
            <p:cNvSpPr>
              <a:spLocks noChangeShapeType="1"/>
            </p:cNvSpPr>
            <p:nvPr/>
          </p:nvSpPr>
          <p:spPr bwMode="auto">
            <a:xfrm>
              <a:off x="48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78" name="Line 42"/>
            <p:cNvSpPr>
              <a:spLocks noChangeShapeType="1"/>
            </p:cNvSpPr>
            <p:nvPr/>
          </p:nvSpPr>
          <p:spPr bwMode="auto">
            <a:xfrm flipV="1">
              <a:off x="72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79" name="Line 43"/>
            <p:cNvSpPr>
              <a:spLocks noChangeShapeType="1"/>
            </p:cNvSpPr>
            <p:nvPr/>
          </p:nvSpPr>
          <p:spPr bwMode="auto">
            <a:xfrm>
              <a:off x="72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0" name="Line 44"/>
            <p:cNvSpPr>
              <a:spLocks noChangeShapeType="1"/>
            </p:cNvSpPr>
            <p:nvPr/>
          </p:nvSpPr>
          <p:spPr bwMode="auto">
            <a:xfrm>
              <a:off x="96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1" name="Line 45"/>
            <p:cNvSpPr>
              <a:spLocks noChangeShapeType="1"/>
            </p:cNvSpPr>
            <p:nvPr/>
          </p:nvSpPr>
          <p:spPr bwMode="auto">
            <a:xfrm>
              <a:off x="24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2" name="Line 46"/>
            <p:cNvSpPr>
              <a:spLocks noChangeShapeType="1"/>
            </p:cNvSpPr>
            <p:nvPr/>
          </p:nvSpPr>
          <p:spPr bwMode="auto">
            <a:xfrm>
              <a:off x="96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3" name="Line 47"/>
            <p:cNvSpPr>
              <a:spLocks noChangeShapeType="1"/>
            </p:cNvSpPr>
            <p:nvPr/>
          </p:nvSpPr>
          <p:spPr bwMode="auto">
            <a:xfrm flipV="1">
              <a:off x="120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4" name="Line 48"/>
            <p:cNvSpPr>
              <a:spLocks noChangeShapeType="1"/>
            </p:cNvSpPr>
            <p:nvPr/>
          </p:nvSpPr>
          <p:spPr bwMode="auto">
            <a:xfrm>
              <a:off x="120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5" name="Line 49"/>
            <p:cNvSpPr>
              <a:spLocks noChangeShapeType="1"/>
            </p:cNvSpPr>
            <p:nvPr/>
          </p:nvSpPr>
          <p:spPr bwMode="auto">
            <a:xfrm>
              <a:off x="144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6" name="Line 50"/>
            <p:cNvSpPr>
              <a:spLocks noChangeShapeType="1"/>
            </p:cNvSpPr>
            <p:nvPr/>
          </p:nvSpPr>
          <p:spPr bwMode="auto">
            <a:xfrm>
              <a:off x="144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7" name="Line 51"/>
            <p:cNvSpPr>
              <a:spLocks noChangeShapeType="1"/>
            </p:cNvSpPr>
            <p:nvPr/>
          </p:nvSpPr>
          <p:spPr bwMode="auto">
            <a:xfrm flipV="1">
              <a:off x="168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8" name="Line 52"/>
            <p:cNvSpPr>
              <a:spLocks noChangeShapeType="1"/>
            </p:cNvSpPr>
            <p:nvPr/>
          </p:nvSpPr>
          <p:spPr bwMode="auto">
            <a:xfrm>
              <a:off x="168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89" name="Line 53"/>
            <p:cNvSpPr>
              <a:spLocks noChangeShapeType="1"/>
            </p:cNvSpPr>
            <p:nvPr/>
          </p:nvSpPr>
          <p:spPr bwMode="auto">
            <a:xfrm>
              <a:off x="192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0" name="Line 54"/>
            <p:cNvSpPr>
              <a:spLocks noChangeShapeType="1"/>
            </p:cNvSpPr>
            <p:nvPr/>
          </p:nvSpPr>
          <p:spPr bwMode="auto">
            <a:xfrm>
              <a:off x="192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1" name="Line 55"/>
            <p:cNvSpPr>
              <a:spLocks noChangeShapeType="1"/>
            </p:cNvSpPr>
            <p:nvPr/>
          </p:nvSpPr>
          <p:spPr bwMode="auto">
            <a:xfrm flipV="1">
              <a:off x="216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2" name="Line 56"/>
            <p:cNvSpPr>
              <a:spLocks noChangeShapeType="1"/>
            </p:cNvSpPr>
            <p:nvPr/>
          </p:nvSpPr>
          <p:spPr bwMode="auto">
            <a:xfrm>
              <a:off x="216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3" name="Line 57"/>
            <p:cNvSpPr>
              <a:spLocks noChangeShapeType="1"/>
            </p:cNvSpPr>
            <p:nvPr/>
          </p:nvSpPr>
          <p:spPr bwMode="auto">
            <a:xfrm>
              <a:off x="240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4" name="Line 58"/>
            <p:cNvSpPr>
              <a:spLocks noChangeShapeType="1"/>
            </p:cNvSpPr>
            <p:nvPr/>
          </p:nvSpPr>
          <p:spPr bwMode="auto">
            <a:xfrm>
              <a:off x="240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5" name="Line 59"/>
            <p:cNvSpPr>
              <a:spLocks noChangeShapeType="1"/>
            </p:cNvSpPr>
            <p:nvPr/>
          </p:nvSpPr>
          <p:spPr bwMode="auto">
            <a:xfrm flipV="1">
              <a:off x="264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6" name="Line 60"/>
            <p:cNvSpPr>
              <a:spLocks noChangeShapeType="1"/>
            </p:cNvSpPr>
            <p:nvPr/>
          </p:nvSpPr>
          <p:spPr bwMode="auto">
            <a:xfrm>
              <a:off x="264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7" name="Line 61"/>
            <p:cNvSpPr>
              <a:spLocks noChangeShapeType="1"/>
            </p:cNvSpPr>
            <p:nvPr/>
          </p:nvSpPr>
          <p:spPr bwMode="auto">
            <a:xfrm>
              <a:off x="288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8" name="Line 62"/>
            <p:cNvSpPr>
              <a:spLocks noChangeShapeType="1"/>
            </p:cNvSpPr>
            <p:nvPr/>
          </p:nvSpPr>
          <p:spPr bwMode="auto">
            <a:xfrm>
              <a:off x="288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199" name="Line 63"/>
            <p:cNvSpPr>
              <a:spLocks noChangeShapeType="1"/>
            </p:cNvSpPr>
            <p:nvPr/>
          </p:nvSpPr>
          <p:spPr bwMode="auto">
            <a:xfrm flipV="1">
              <a:off x="312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0" name="Line 64"/>
            <p:cNvSpPr>
              <a:spLocks noChangeShapeType="1"/>
            </p:cNvSpPr>
            <p:nvPr/>
          </p:nvSpPr>
          <p:spPr bwMode="auto">
            <a:xfrm>
              <a:off x="312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1" name="Line 65"/>
            <p:cNvSpPr>
              <a:spLocks noChangeShapeType="1"/>
            </p:cNvSpPr>
            <p:nvPr/>
          </p:nvSpPr>
          <p:spPr bwMode="auto">
            <a:xfrm>
              <a:off x="336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2" name="Line 66"/>
            <p:cNvSpPr>
              <a:spLocks noChangeShapeType="1"/>
            </p:cNvSpPr>
            <p:nvPr/>
          </p:nvSpPr>
          <p:spPr bwMode="auto">
            <a:xfrm>
              <a:off x="336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3" name="Line 67"/>
            <p:cNvSpPr>
              <a:spLocks noChangeShapeType="1"/>
            </p:cNvSpPr>
            <p:nvPr/>
          </p:nvSpPr>
          <p:spPr bwMode="auto">
            <a:xfrm flipV="1">
              <a:off x="360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4" name="Line 68"/>
            <p:cNvSpPr>
              <a:spLocks noChangeShapeType="1"/>
            </p:cNvSpPr>
            <p:nvPr/>
          </p:nvSpPr>
          <p:spPr bwMode="auto">
            <a:xfrm>
              <a:off x="360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5" name="Line 69"/>
            <p:cNvSpPr>
              <a:spLocks noChangeShapeType="1"/>
            </p:cNvSpPr>
            <p:nvPr/>
          </p:nvSpPr>
          <p:spPr bwMode="auto">
            <a:xfrm>
              <a:off x="384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6" name="Line 70"/>
            <p:cNvSpPr>
              <a:spLocks noChangeShapeType="1"/>
            </p:cNvSpPr>
            <p:nvPr/>
          </p:nvSpPr>
          <p:spPr bwMode="auto">
            <a:xfrm>
              <a:off x="384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7" name="Line 71"/>
            <p:cNvSpPr>
              <a:spLocks noChangeShapeType="1"/>
            </p:cNvSpPr>
            <p:nvPr/>
          </p:nvSpPr>
          <p:spPr bwMode="auto">
            <a:xfrm flipV="1">
              <a:off x="408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8" name="Line 72"/>
            <p:cNvSpPr>
              <a:spLocks noChangeShapeType="1"/>
            </p:cNvSpPr>
            <p:nvPr/>
          </p:nvSpPr>
          <p:spPr bwMode="auto">
            <a:xfrm>
              <a:off x="408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09" name="Line 73"/>
            <p:cNvSpPr>
              <a:spLocks noChangeShapeType="1"/>
            </p:cNvSpPr>
            <p:nvPr/>
          </p:nvSpPr>
          <p:spPr bwMode="auto">
            <a:xfrm>
              <a:off x="432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0" name="Line 74"/>
            <p:cNvSpPr>
              <a:spLocks noChangeShapeType="1"/>
            </p:cNvSpPr>
            <p:nvPr/>
          </p:nvSpPr>
          <p:spPr bwMode="auto">
            <a:xfrm>
              <a:off x="432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1" name="Line 75"/>
            <p:cNvSpPr>
              <a:spLocks noChangeShapeType="1"/>
            </p:cNvSpPr>
            <p:nvPr/>
          </p:nvSpPr>
          <p:spPr bwMode="auto">
            <a:xfrm flipV="1">
              <a:off x="456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2" name="Line 76"/>
            <p:cNvSpPr>
              <a:spLocks noChangeShapeType="1"/>
            </p:cNvSpPr>
            <p:nvPr/>
          </p:nvSpPr>
          <p:spPr bwMode="auto">
            <a:xfrm>
              <a:off x="456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3" name="Line 77"/>
            <p:cNvSpPr>
              <a:spLocks noChangeShapeType="1"/>
            </p:cNvSpPr>
            <p:nvPr/>
          </p:nvSpPr>
          <p:spPr bwMode="auto">
            <a:xfrm>
              <a:off x="480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4" name="Line 78"/>
            <p:cNvSpPr>
              <a:spLocks noChangeShapeType="1"/>
            </p:cNvSpPr>
            <p:nvPr/>
          </p:nvSpPr>
          <p:spPr bwMode="auto">
            <a:xfrm>
              <a:off x="480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5" name="Line 79"/>
            <p:cNvSpPr>
              <a:spLocks noChangeShapeType="1"/>
            </p:cNvSpPr>
            <p:nvPr/>
          </p:nvSpPr>
          <p:spPr bwMode="auto">
            <a:xfrm flipV="1">
              <a:off x="5040" y="1020"/>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6" name="Line 80"/>
            <p:cNvSpPr>
              <a:spLocks noChangeShapeType="1"/>
            </p:cNvSpPr>
            <p:nvPr/>
          </p:nvSpPr>
          <p:spPr bwMode="auto">
            <a:xfrm>
              <a:off x="5048" y="102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7" name="Line 81"/>
            <p:cNvSpPr>
              <a:spLocks noChangeShapeType="1"/>
            </p:cNvSpPr>
            <p:nvPr/>
          </p:nvSpPr>
          <p:spPr bwMode="auto">
            <a:xfrm>
              <a:off x="5280" y="103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18" name="Line 82"/>
            <p:cNvSpPr>
              <a:spLocks noChangeShapeType="1"/>
            </p:cNvSpPr>
            <p:nvPr/>
          </p:nvSpPr>
          <p:spPr bwMode="auto">
            <a:xfrm>
              <a:off x="5288" y="117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5219" name="Rectangle 83"/>
          <p:cNvSpPr>
            <a:spLocks noChangeArrowheads="1"/>
          </p:cNvSpPr>
          <p:nvPr/>
        </p:nvSpPr>
        <p:spPr bwMode="auto">
          <a:xfrm>
            <a:off x="288925" y="3276600"/>
            <a:ext cx="396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lw</a:t>
            </a:r>
          </a:p>
        </p:txBody>
      </p:sp>
      <p:grpSp>
        <p:nvGrpSpPr>
          <p:cNvPr id="1755220" name="Group 84"/>
          <p:cNvGrpSpPr>
            <a:grpSpLocks/>
          </p:cNvGrpSpPr>
          <p:nvPr/>
        </p:nvGrpSpPr>
        <p:grpSpPr bwMode="auto">
          <a:xfrm>
            <a:off x="774700" y="3270250"/>
            <a:ext cx="3784600" cy="333375"/>
            <a:chOff x="488" y="3260"/>
            <a:chExt cx="2384" cy="210"/>
          </a:xfrm>
        </p:grpSpPr>
        <p:grpSp>
          <p:nvGrpSpPr>
            <p:cNvPr id="1755221" name="Group 85"/>
            <p:cNvGrpSpPr>
              <a:grpSpLocks/>
            </p:cNvGrpSpPr>
            <p:nvPr/>
          </p:nvGrpSpPr>
          <p:grpSpPr bwMode="auto">
            <a:xfrm>
              <a:off x="488" y="3260"/>
              <a:ext cx="518" cy="210"/>
              <a:chOff x="488" y="3260"/>
              <a:chExt cx="518" cy="210"/>
            </a:xfrm>
          </p:grpSpPr>
          <p:sp>
            <p:nvSpPr>
              <p:cNvPr id="1755222" name="Rectangle 86"/>
              <p:cNvSpPr>
                <a:spLocks noChangeArrowheads="1"/>
              </p:cNvSpPr>
              <p:nvPr/>
            </p:nvSpPr>
            <p:spPr bwMode="auto">
              <a:xfrm>
                <a:off x="48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23" name="Rectangle 87"/>
              <p:cNvSpPr>
                <a:spLocks noChangeArrowheads="1"/>
              </p:cNvSpPr>
              <p:nvPr/>
            </p:nvSpPr>
            <p:spPr bwMode="auto">
              <a:xfrm>
                <a:off x="515" y="326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5224" name="Group 88"/>
            <p:cNvGrpSpPr>
              <a:grpSpLocks/>
            </p:cNvGrpSpPr>
            <p:nvPr/>
          </p:nvGrpSpPr>
          <p:grpSpPr bwMode="auto">
            <a:xfrm>
              <a:off x="968" y="3260"/>
              <a:ext cx="464" cy="210"/>
              <a:chOff x="968" y="3260"/>
              <a:chExt cx="464" cy="210"/>
            </a:xfrm>
          </p:grpSpPr>
          <p:sp>
            <p:nvSpPr>
              <p:cNvPr id="1755225" name="Rectangle 89"/>
              <p:cNvSpPr>
                <a:spLocks noChangeArrowheads="1"/>
              </p:cNvSpPr>
              <p:nvPr/>
            </p:nvSpPr>
            <p:spPr bwMode="auto">
              <a:xfrm>
                <a:off x="96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26" name="Rectangle 90"/>
              <p:cNvSpPr>
                <a:spLocks noChangeArrowheads="1"/>
              </p:cNvSpPr>
              <p:nvPr/>
            </p:nvSpPr>
            <p:spPr bwMode="auto">
              <a:xfrm>
                <a:off x="1043" y="326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5227" name="Group 91"/>
            <p:cNvGrpSpPr>
              <a:grpSpLocks/>
            </p:cNvGrpSpPr>
            <p:nvPr/>
          </p:nvGrpSpPr>
          <p:grpSpPr bwMode="auto">
            <a:xfrm>
              <a:off x="1448" y="3260"/>
              <a:ext cx="464" cy="210"/>
              <a:chOff x="1448" y="3260"/>
              <a:chExt cx="464" cy="210"/>
            </a:xfrm>
          </p:grpSpPr>
          <p:sp>
            <p:nvSpPr>
              <p:cNvPr id="1755228" name="Rectangle 92"/>
              <p:cNvSpPr>
                <a:spLocks noChangeArrowheads="1"/>
              </p:cNvSpPr>
              <p:nvPr/>
            </p:nvSpPr>
            <p:spPr bwMode="auto">
              <a:xfrm>
                <a:off x="144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29" name="Rectangle 93"/>
              <p:cNvSpPr>
                <a:spLocks noChangeArrowheads="1"/>
              </p:cNvSpPr>
              <p:nvPr/>
            </p:nvSpPr>
            <p:spPr bwMode="auto">
              <a:xfrm>
                <a:off x="1475" y="326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5230" name="Group 94"/>
            <p:cNvGrpSpPr>
              <a:grpSpLocks/>
            </p:cNvGrpSpPr>
            <p:nvPr/>
          </p:nvGrpSpPr>
          <p:grpSpPr bwMode="auto">
            <a:xfrm>
              <a:off x="1928" y="3260"/>
              <a:ext cx="464" cy="210"/>
              <a:chOff x="1928" y="3260"/>
              <a:chExt cx="464" cy="210"/>
            </a:xfrm>
          </p:grpSpPr>
          <p:sp>
            <p:nvSpPr>
              <p:cNvPr id="1755231" name="Rectangle 95"/>
              <p:cNvSpPr>
                <a:spLocks noChangeArrowheads="1"/>
              </p:cNvSpPr>
              <p:nvPr/>
            </p:nvSpPr>
            <p:spPr bwMode="auto">
              <a:xfrm>
                <a:off x="192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32" name="Rectangle 96"/>
              <p:cNvSpPr>
                <a:spLocks noChangeArrowheads="1"/>
              </p:cNvSpPr>
              <p:nvPr/>
            </p:nvSpPr>
            <p:spPr bwMode="auto">
              <a:xfrm>
                <a:off x="1955" y="326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5233" name="Group 97"/>
            <p:cNvGrpSpPr>
              <a:grpSpLocks/>
            </p:cNvGrpSpPr>
            <p:nvPr/>
          </p:nvGrpSpPr>
          <p:grpSpPr bwMode="auto">
            <a:xfrm>
              <a:off x="2408" y="3260"/>
              <a:ext cx="464" cy="210"/>
              <a:chOff x="2408" y="3260"/>
              <a:chExt cx="464" cy="210"/>
            </a:xfrm>
          </p:grpSpPr>
          <p:sp>
            <p:nvSpPr>
              <p:cNvPr id="1755234" name="Rectangle 98"/>
              <p:cNvSpPr>
                <a:spLocks noChangeArrowheads="1"/>
              </p:cNvSpPr>
              <p:nvPr/>
            </p:nvSpPr>
            <p:spPr bwMode="auto">
              <a:xfrm>
                <a:off x="2408" y="327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35" name="Rectangle 99"/>
              <p:cNvSpPr>
                <a:spLocks noChangeArrowheads="1"/>
              </p:cNvSpPr>
              <p:nvPr/>
            </p:nvSpPr>
            <p:spPr bwMode="auto">
              <a:xfrm>
                <a:off x="2483" y="3260"/>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grpSp>
        <p:nvGrpSpPr>
          <p:cNvPr id="1755236" name="Group 100"/>
          <p:cNvGrpSpPr>
            <a:grpSpLocks/>
          </p:cNvGrpSpPr>
          <p:nvPr/>
        </p:nvGrpSpPr>
        <p:grpSpPr bwMode="auto">
          <a:xfrm>
            <a:off x="4584700" y="2257425"/>
            <a:ext cx="822325" cy="333375"/>
            <a:chOff x="2888" y="2540"/>
            <a:chExt cx="518" cy="210"/>
          </a:xfrm>
        </p:grpSpPr>
        <p:sp>
          <p:nvSpPr>
            <p:cNvPr id="1755237" name="Rectangle 101"/>
            <p:cNvSpPr>
              <a:spLocks noChangeArrowheads="1"/>
            </p:cNvSpPr>
            <p:nvPr/>
          </p:nvSpPr>
          <p:spPr bwMode="auto">
            <a:xfrm>
              <a:off x="288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38" name="Rectangle 102"/>
            <p:cNvSpPr>
              <a:spLocks noChangeArrowheads="1"/>
            </p:cNvSpPr>
            <p:nvPr/>
          </p:nvSpPr>
          <p:spPr bwMode="auto">
            <a:xfrm>
              <a:off x="291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5239" name="Group 103"/>
          <p:cNvGrpSpPr>
            <a:grpSpLocks/>
          </p:cNvGrpSpPr>
          <p:nvPr/>
        </p:nvGrpSpPr>
        <p:grpSpPr bwMode="auto">
          <a:xfrm>
            <a:off x="5346700" y="2257425"/>
            <a:ext cx="736600" cy="333375"/>
            <a:chOff x="3368" y="2540"/>
            <a:chExt cx="464" cy="210"/>
          </a:xfrm>
        </p:grpSpPr>
        <p:sp>
          <p:nvSpPr>
            <p:cNvPr id="1755240" name="Rectangle 104"/>
            <p:cNvSpPr>
              <a:spLocks noChangeArrowheads="1"/>
            </p:cNvSpPr>
            <p:nvPr/>
          </p:nvSpPr>
          <p:spPr bwMode="auto">
            <a:xfrm>
              <a:off x="336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41" name="Rectangle 105"/>
            <p:cNvSpPr>
              <a:spLocks noChangeArrowheads="1"/>
            </p:cNvSpPr>
            <p:nvPr/>
          </p:nvSpPr>
          <p:spPr bwMode="auto">
            <a:xfrm>
              <a:off x="3443" y="254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5242" name="Group 106"/>
          <p:cNvGrpSpPr>
            <a:grpSpLocks/>
          </p:cNvGrpSpPr>
          <p:nvPr/>
        </p:nvGrpSpPr>
        <p:grpSpPr bwMode="auto">
          <a:xfrm>
            <a:off x="6108700" y="2257425"/>
            <a:ext cx="736600" cy="333375"/>
            <a:chOff x="3848" y="2540"/>
            <a:chExt cx="464" cy="210"/>
          </a:xfrm>
        </p:grpSpPr>
        <p:sp>
          <p:nvSpPr>
            <p:cNvPr id="1755243" name="Rectangle 107"/>
            <p:cNvSpPr>
              <a:spLocks noChangeArrowheads="1"/>
            </p:cNvSpPr>
            <p:nvPr/>
          </p:nvSpPr>
          <p:spPr bwMode="auto">
            <a:xfrm>
              <a:off x="384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44" name="Rectangle 108"/>
            <p:cNvSpPr>
              <a:spLocks noChangeArrowheads="1"/>
            </p:cNvSpPr>
            <p:nvPr/>
          </p:nvSpPr>
          <p:spPr bwMode="auto">
            <a:xfrm>
              <a:off x="3875" y="254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5245" name="Group 109"/>
          <p:cNvGrpSpPr>
            <a:grpSpLocks/>
          </p:cNvGrpSpPr>
          <p:nvPr/>
        </p:nvGrpSpPr>
        <p:grpSpPr bwMode="auto">
          <a:xfrm>
            <a:off x="6870700" y="2257425"/>
            <a:ext cx="736600" cy="333375"/>
            <a:chOff x="4328" y="2540"/>
            <a:chExt cx="464" cy="210"/>
          </a:xfrm>
        </p:grpSpPr>
        <p:sp>
          <p:nvSpPr>
            <p:cNvPr id="1755246" name="Rectangle 110"/>
            <p:cNvSpPr>
              <a:spLocks noChangeArrowheads="1"/>
            </p:cNvSpPr>
            <p:nvPr/>
          </p:nvSpPr>
          <p:spPr bwMode="auto">
            <a:xfrm>
              <a:off x="432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47" name="Rectangle 111"/>
            <p:cNvSpPr>
              <a:spLocks noChangeArrowheads="1"/>
            </p:cNvSpPr>
            <p:nvPr/>
          </p:nvSpPr>
          <p:spPr bwMode="auto">
            <a:xfrm>
              <a:off x="4355" y="254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sp>
        <p:nvSpPr>
          <p:cNvPr id="1755248" name="Rectangle 112"/>
          <p:cNvSpPr>
            <a:spLocks noChangeArrowheads="1"/>
          </p:cNvSpPr>
          <p:nvPr/>
        </p:nvSpPr>
        <p:spPr bwMode="auto">
          <a:xfrm>
            <a:off x="741363" y="1952625"/>
            <a:ext cx="396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lw</a:t>
            </a:r>
          </a:p>
        </p:txBody>
      </p:sp>
      <p:sp>
        <p:nvSpPr>
          <p:cNvPr id="1755249" name="Rectangle 113"/>
          <p:cNvSpPr>
            <a:spLocks noChangeArrowheads="1"/>
          </p:cNvSpPr>
          <p:nvPr/>
        </p:nvSpPr>
        <p:spPr bwMode="auto">
          <a:xfrm>
            <a:off x="4551363" y="1952625"/>
            <a:ext cx="4524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sw</a:t>
            </a:r>
          </a:p>
        </p:txBody>
      </p:sp>
      <p:sp>
        <p:nvSpPr>
          <p:cNvPr id="1755250" name="Rectangle 114"/>
          <p:cNvSpPr>
            <a:spLocks noChangeArrowheads="1"/>
          </p:cNvSpPr>
          <p:nvPr/>
        </p:nvSpPr>
        <p:spPr bwMode="auto">
          <a:xfrm>
            <a:off x="207963" y="2889250"/>
            <a:ext cx="25892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Pipeline Implementation:</a:t>
            </a:r>
          </a:p>
        </p:txBody>
      </p:sp>
      <p:grpSp>
        <p:nvGrpSpPr>
          <p:cNvPr id="1755251" name="Group 115"/>
          <p:cNvGrpSpPr>
            <a:grpSpLocks/>
          </p:cNvGrpSpPr>
          <p:nvPr/>
        </p:nvGrpSpPr>
        <p:grpSpPr bwMode="auto">
          <a:xfrm>
            <a:off x="1536700" y="3727450"/>
            <a:ext cx="3784600" cy="333375"/>
            <a:chOff x="968" y="3548"/>
            <a:chExt cx="2384" cy="210"/>
          </a:xfrm>
        </p:grpSpPr>
        <p:grpSp>
          <p:nvGrpSpPr>
            <p:cNvPr id="1755252" name="Group 116"/>
            <p:cNvGrpSpPr>
              <a:grpSpLocks/>
            </p:cNvGrpSpPr>
            <p:nvPr/>
          </p:nvGrpSpPr>
          <p:grpSpPr bwMode="auto">
            <a:xfrm>
              <a:off x="968" y="3548"/>
              <a:ext cx="518" cy="210"/>
              <a:chOff x="968" y="3548"/>
              <a:chExt cx="518" cy="210"/>
            </a:xfrm>
          </p:grpSpPr>
          <p:sp>
            <p:nvSpPr>
              <p:cNvPr id="1755253" name="Rectangle 117"/>
              <p:cNvSpPr>
                <a:spLocks noChangeArrowheads="1"/>
              </p:cNvSpPr>
              <p:nvPr/>
            </p:nvSpPr>
            <p:spPr bwMode="auto">
              <a:xfrm>
                <a:off x="96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54" name="Rectangle 118"/>
              <p:cNvSpPr>
                <a:spLocks noChangeArrowheads="1"/>
              </p:cNvSpPr>
              <p:nvPr/>
            </p:nvSpPr>
            <p:spPr bwMode="auto">
              <a:xfrm>
                <a:off x="995" y="3548"/>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5255" name="Group 119"/>
            <p:cNvGrpSpPr>
              <a:grpSpLocks/>
            </p:cNvGrpSpPr>
            <p:nvPr/>
          </p:nvGrpSpPr>
          <p:grpSpPr bwMode="auto">
            <a:xfrm>
              <a:off x="1448" y="3548"/>
              <a:ext cx="464" cy="210"/>
              <a:chOff x="1448" y="3548"/>
              <a:chExt cx="464" cy="210"/>
            </a:xfrm>
          </p:grpSpPr>
          <p:sp>
            <p:nvSpPr>
              <p:cNvPr id="1755256" name="Rectangle 120"/>
              <p:cNvSpPr>
                <a:spLocks noChangeArrowheads="1"/>
              </p:cNvSpPr>
              <p:nvPr/>
            </p:nvSpPr>
            <p:spPr bwMode="auto">
              <a:xfrm>
                <a:off x="144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57" name="Rectangle 121"/>
              <p:cNvSpPr>
                <a:spLocks noChangeArrowheads="1"/>
              </p:cNvSpPr>
              <p:nvPr/>
            </p:nvSpPr>
            <p:spPr bwMode="auto">
              <a:xfrm>
                <a:off x="1523" y="3548"/>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5258" name="Group 122"/>
            <p:cNvGrpSpPr>
              <a:grpSpLocks/>
            </p:cNvGrpSpPr>
            <p:nvPr/>
          </p:nvGrpSpPr>
          <p:grpSpPr bwMode="auto">
            <a:xfrm>
              <a:off x="1928" y="3548"/>
              <a:ext cx="464" cy="210"/>
              <a:chOff x="1928" y="3548"/>
              <a:chExt cx="464" cy="210"/>
            </a:xfrm>
          </p:grpSpPr>
          <p:sp>
            <p:nvSpPr>
              <p:cNvPr id="1755259" name="Rectangle 123"/>
              <p:cNvSpPr>
                <a:spLocks noChangeArrowheads="1"/>
              </p:cNvSpPr>
              <p:nvPr/>
            </p:nvSpPr>
            <p:spPr bwMode="auto">
              <a:xfrm>
                <a:off x="192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60" name="Rectangle 124"/>
              <p:cNvSpPr>
                <a:spLocks noChangeArrowheads="1"/>
              </p:cNvSpPr>
              <p:nvPr/>
            </p:nvSpPr>
            <p:spPr bwMode="auto">
              <a:xfrm>
                <a:off x="1955" y="3548"/>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5261" name="Group 125"/>
            <p:cNvGrpSpPr>
              <a:grpSpLocks/>
            </p:cNvGrpSpPr>
            <p:nvPr/>
          </p:nvGrpSpPr>
          <p:grpSpPr bwMode="auto">
            <a:xfrm>
              <a:off x="2408" y="3548"/>
              <a:ext cx="464" cy="210"/>
              <a:chOff x="2408" y="3548"/>
              <a:chExt cx="464" cy="210"/>
            </a:xfrm>
          </p:grpSpPr>
          <p:sp>
            <p:nvSpPr>
              <p:cNvPr id="1755262" name="Rectangle 126"/>
              <p:cNvSpPr>
                <a:spLocks noChangeArrowheads="1"/>
              </p:cNvSpPr>
              <p:nvPr/>
            </p:nvSpPr>
            <p:spPr bwMode="auto">
              <a:xfrm>
                <a:off x="240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63" name="Rectangle 127"/>
              <p:cNvSpPr>
                <a:spLocks noChangeArrowheads="1"/>
              </p:cNvSpPr>
              <p:nvPr/>
            </p:nvSpPr>
            <p:spPr bwMode="auto">
              <a:xfrm>
                <a:off x="2435" y="3548"/>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5264" name="Group 128"/>
            <p:cNvGrpSpPr>
              <a:grpSpLocks/>
            </p:cNvGrpSpPr>
            <p:nvPr/>
          </p:nvGrpSpPr>
          <p:grpSpPr bwMode="auto">
            <a:xfrm>
              <a:off x="2888" y="3548"/>
              <a:ext cx="464" cy="210"/>
              <a:chOff x="2888" y="3548"/>
              <a:chExt cx="464" cy="210"/>
            </a:xfrm>
          </p:grpSpPr>
          <p:sp>
            <p:nvSpPr>
              <p:cNvPr id="1755265" name="Rectangle 129"/>
              <p:cNvSpPr>
                <a:spLocks noChangeArrowheads="1"/>
              </p:cNvSpPr>
              <p:nvPr/>
            </p:nvSpPr>
            <p:spPr bwMode="auto">
              <a:xfrm>
                <a:off x="2888" y="3560"/>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66" name="Rectangle 130"/>
              <p:cNvSpPr>
                <a:spLocks noChangeArrowheads="1"/>
              </p:cNvSpPr>
              <p:nvPr/>
            </p:nvSpPr>
            <p:spPr bwMode="auto">
              <a:xfrm>
                <a:off x="2963" y="3548"/>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1755267" name="Rectangle 131"/>
          <p:cNvSpPr>
            <a:spLocks noChangeArrowheads="1"/>
          </p:cNvSpPr>
          <p:nvPr/>
        </p:nvSpPr>
        <p:spPr bwMode="auto">
          <a:xfrm>
            <a:off x="919163" y="3733800"/>
            <a:ext cx="4524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sw</a:t>
            </a:r>
          </a:p>
        </p:txBody>
      </p:sp>
      <p:sp>
        <p:nvSpPr>
          <p:cNvPr id="1755268" name="Line 132"/>
          <p:cNvSpPr>
            <a:spLocks noChangeShapeType="1"/>
          </p:cNvSpPr>
          <p:nvPr/>
        </p:nvSpPr>
        <p:spPr bwMode="auto">
          <a:xfrm flipV="1">
            <a:off x="762000" y="1066800"/>
            <a:ext cx="0" cy="3657600"/>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5269" name="Group 133"/>
          <p:cNvGrpSpPr>
            <a:grpSpLocks/>
          </p:cNvGrpSpPr>
          <p:nvPr/>
        </p:nvGrpSpPr>
        <p:grpSpPr bwMode="auto">
          <a:xfrm>
            <a:off x="7632700" y="2257425"/>
            <a:ext cx="822325" cy="333375"/>
            <a:chOff x="4808" y="2540"/>
            <a:chExt cx="518" cy="210"/>
          </a:xfrm>
        </p:grpSpPr>
        <p:sp>
          <p:nvSpPr>
            <p:cNvPr id="1755270" name="Rectangle 134"/>
            <p:cNvSpPr>
              <a:spLocks noChangeArrowheads="1"/>
            </p:cNvSpPr>
            <p:nvPr/>
          </p:nvSpPr>
          <p:spPr bwMode="auto">
            <a:xfrm>
              <a:off x="480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71" name="Rectangle 135"/>
            <p:cNvSpPr>
              <a:spLocks noChangeArrowheads="1"/>
            </p:cNvSpPr>
            <p:nvPr/>
          </p:nvSpPr>
          <p:spPr bwMode="auto">
            <a:xfrm>
              <a:off x="483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sp>
        <p:nvSpPr>
          <p:cNvPr id="1755272" name="Rectangle 136"/>
          <p:cNvSpPr>
            <a:spLocks noChangeArrowheads="1"/>
          </p:cNvSpPr>
          <p:nvPr/>
        </p:nvSpPr>
        <p:spPr bwMode="auto">
          <a:xfrm>
            <a:off x="7599363" y="1952625"/>
            <a:ext cx="812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R-type</a:t>
            </a:r>
          </a:p>
        </p:txBody>
      </p:sp>
      <p:grpSp>
        <p:nvGrpSpPr>
          <p:cNvPr id="1755273" name="Group 137"/>
          <p:cNvGrpSpPr>
            <a:grpSpLocks/>
          </p:cNvGrpSpPr>
          <p:nvPr/>
        </p:nvGrpSpPr>
        <p:grpSpPr bwMode="auto">
          <a:xfrm>
            <a:off x="2298700" y="4184650"/>
            <a:ext cx="3784600" cy="333375"/>
            <a:chOff x="1496" y="3836"/>
            <a:chExt cx="2384" cy="210"/>
          </a:xfrm>
        </p:grpSpPr>
        <p:grpSp>
          <p:nvGrpSpPr>
            <p:cNvPr id="1755274" name="Group 138"/>
            <p:cNvGrpSpPr>
              <a:grpSpLocks/>
            </p:cNvGrpSpPr>
            <p:nvPr/>
          </p:nvGrpSpPr>
          <p:grpSpPr bwMode="auto">
            <a:xfrm>
              <a:off x="1496" y="3836"/>
              <a:ext cx="518" cy="210"/>
              <a:chOff x="1496" y="3836"/>
              <a:chExt cx="518" cy="210"/>
            </a:xfrm>
          </p:grpSpPr>
          <p:sp>
            <p:nvSpPr>
              <p:cNvPr id="1755275" name="Rectangle 139"/>
              <p:cNvSpPr>
                <a:spLocks noChangeArrowheads="1"/>
              </p:cNvSpPr>
              <p:nvPr/>
            </p:nvSpPr>
            <p:spPr bwMode="auto">
              <a:xfrm>
                <a:off x="149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76" name="Rectangle 140"/>
              <p:cNvSpPr>
                <a:spLocks noChangeArrowheads="1"/>
              </p:cNvSpPr>
              <p:nvPr/>
            </p:nvSpPr>
            <p:spPr bwMode="auto">
              <a:xfrm>
                <a:off x="1523" y="3836"/>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55277" name="Group 141"/>
            <p:cNvGrpSpPr>
              <a:grpSpLocks/>
            </p:cNvGrpSpPr>
            <p:nvPr/>
          </p:nvGrpSpPr>
          <p:grpSpPr bwMode="auto">
            <a:xfrm>
              <a:off x="1976" y="3836"/>
              <a:ext cx="464" cy="210"/>
              <a:chOff x="1976" y="3836"/>
              <a:chExt cx="464" cy="210"/>
            </a:xfrm>
          </p:grpSpPr>
          <p:sp>
            <p:nvSpPr>
              <p:cNvPr id="1755278" name="Rectangle 142"/>
              <p:cNvSpPr>
                <a:spLocks noChangeArrowheads="1"/>
              </p:cNvSpPr>
              <p:nvPr/>
            </p:nvSpPr>
            <p:spPr bwMode="auto">
              <a:xfrm>
                <a:off x="197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79" name="Rectangle 143"/>
              <p:cNvSpPr>
                <a:spLocks noChangeArrowheads="1"/>
              </p:cNvSpPr>
              <p:nvPr/>
            </p:nvSpPr>
            <p:spPr bwMode="auto">
              <a:xfrm>
                <a:off x="2051" y="3836"/>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755280" name="Group 144"/>
            <p:cNvGrpSpPr>
              <a:grpSpLocks/>
            </p:cNvGrpSpPr>
            <p:nvPr/>
          </p:nvGrpSpPr>
          <p:grpSpPr bwMode="auto">
            <a:xfrm>
              <a:off x="2456" y="3836"/>
              <a:ext cx="464" cy="210"/>
              <a:chOff x="2456" y="3836"/>
              <a:chExt cx="464" cy="210"/>
            </a:xfrm>
          </p:grpSpPr>
          <p:sp>
            <p:nvSpPr>
              <p:cNvPr id="1755281" name="Rectangle 145"/>
              <p:cNvSpPr>
                <a:spLocks noChangeArrowheads="1"/>
              </p:cNvSpPr>
              <p:nvPr/>
            </p:nvSpPr>
            <p:spPr bwMode="auto">
              <a:xfrm>
                <a:off x="245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82" name="Rectangle 146"/>
              <p:cNvSpPr>
                <a:spLocks noChangeArrowheads="1"/>
              </p:cNvSpPr>
              <p:nvPr/>
            </p:nvSpPr>
            <p:spPr bwMode="auto">
              <a:xfrm>
                <a:off x="2483" y="3836"/>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755283" name="Group 147"/>
            <p:cNvGrpSpPr>
              <a:grpSpLocks/>
            </p:cNvGrpSpPr>
            <p:nvPr/>
          </p:nvGrpSpPr>
          <p:grpSpPr bwMode="auto">
            <a:xfrm>
              <a:off x="2936" y="3836"/>
              <a:ext cx="464" cy="210"/>
              <a:chOff x="2936" y="3836"/>
              <a:chExt cx="464" cy="210"/>
            </a:xfrm>
          </p:grpSpPr>
          <p:sp>
            <p:nvSpPr>
              <p:cNvPr id="1755284" name="Rectangle 148"/>
              <p:cNvSpPr>
                <a:spLocks noChangeArrowheads="1"/>
              </p:cNvSpPr>
              <p:nvPr/>
            </p:nvSpPr>
            <p:spPr bwMode="auto">
              <a:xfrm>
                <a:off x="293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85" name="Rectangle 149"/>
              <p:cNvSpPr>
                <a:spLocks noChangeArrowheads="1"/>
              </p:cNvSpPr>
              <p:nvPr/>
            </p:nvSpPr>
            <p:spPr bwMode="auto">
              <a:xfrm>
                <a:off x="2963" y="3836"/>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755286" name="Group 150"/>
            <p:cNvGrpSpPr>
              <a:grpSpLocks/>
            </p:cNvGrpSpPr>
            <p:nvPr/>
          </p:nvGrpSpPr>
          <p:grpSpPr bwMode="auto">
            <a:xfrm>
              <a:off x="3416" y="3836"/>
              <a:ext cx="464" cy="210"/>
              <a:chOff x="3416" y="3836"/>
              <a:chExt cx="464" cy="210"/>
            </a:xfrm>
          </p:grpSpPr>
          <p:sp>
            <p:nvSpPr>
              <p:cNvPr id="1755287" name="Rectangle 151"/>
              <p:cNvSpPr>
                <a:spLocks noChangeArrowheads="1"/>
              </p:cNvSpPr>
              <p:nvPr/>
            </p:nvSpPr>
            <p:spPr bwMode="auto">
              <a:xfrm>
                <a:off x="3416" y="3848"/>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88" name="Rectangle 152"/>
              <p:cNvSpPr>
                <a:spLocks noChangeArrowheads="1"/>
              </p:cNvSpPr>
              <p:nvPr/>
            </p:nvSpPr>
            <p:spPr bwMode="auto">
              <a:xfrm>
                <a:off x="3491" y="3836"/>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1755289" name="Rectangle 153"/>
          <p:cNvSpPr>
            <a:spLocks noChangeArrowheads="1"/>
          </p:cNvSpPr>
          <p:nvPr/>
        </p:nvSpPr>
        <p:spPr bwMode="auto">
          <a:xfrm>
            <a:off x="1524000" y="4191000"/>
            <a:ext cx="812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R-type</a:t>
            </a:r>
          </a:p>
        </p:txBody>
      </p:sp>
      <p:sp>
        <p:nvSpPr>
          <p:cNvPr id="1755290" name="Line 154"/>
          <p:cNvSpPr>
            <a:spLocks noChangeShapeType="1"/>
          </p:cNvSpPr>
          <p:nvPr/>
        </p:nvSpPr>
        <p:spPr bwMode="auto">
          <a:xfrm flipV="1">
            <a:off x="4572000" y="914400"/>
            <a:ext cx="0" cy="3810000"/>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91" name="Text Box 155"/>
          <p:cNvSpPr txBox="1">
            <a:spLocks noChangeArrowheads="1"/>
          </p:cNvSpPr>
          <p:nvPr/>
        </p:nvSpPr>
        <p:spPr bwMode="auto">
          <a:xfrm>
            <a:off x="669925" y="4572000"/>
            <a:ext cx="80168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sz="2400">
                <a:solidFill>
                  <a:schemeClr val="tx1"/>
                </a:solidFill>
                <a:latin typeface="Arial" pitchFamily="34" charset="0"/>
              </a:rPr>
              <a:t> </a:t>
            </a:r>
            <a:r>
              <a:rPr lang="en-US" sz="2400" b="1" u="sng">
                <a:solidFill>
                  <a:schemeClr val="tx1"/>
                </a:solidFill>
                <a:latin typeface="Arial" pitchFamily="34" charset="0"/>
              </a:rPr>
              <a:t>Latency</a:t>
            </a:r>
            <a:r>
              <a:rPr lang="en-US" sz="2400">
                <a:solidFill>
                  <a:schemeClr val="tx1"/>
                </a:solidFill>
                <a:latin typeface="Arial" pitchFamily="34" charset="0"/>
              </a:rPr>
              <a:t> per </a:t>
            </a:r>
            <a:r>
              <a:rPr lang="en-US" sz="2400">
                <a:solidFill>
                  <a:schemeClr val="tx1"/>
                </a:solidFill>
                <a:latin typeface="Courier New" pitchFamily="49" charset="0"/>
              </a:rPr>
              <a:t>lw</a:t>
            </a:r>
            <a:r>
              <a:rPr lang="en-US" sz="2400">
                <a:solidFill>
                  <a:schemeClr val="tx1"/>
                </a:solidFill>
                <a:latin typeface="Arial" pitchFamily="34" charset="0"/>
              </a:rPr>
              <a:t> = 5 clock cycles for both</a:t>
            </a:r>
          </a:p>
          <a:p>
            <a:pPr algn="l">
              <a:buFontTx/>
              <a:buChar char="•"/>
            </a:pPr>
            <a:r>
              <a:rPr lang="en-US" sz="2400">
                <a:solidFill>
                  <a:schemeClr val="tx1"/>
                </a:solidFill>
                <a:latin typeface="Arial" pitchFamily="34" charset="0"/>
              </a:rPr>
              <a:t> </a:t>
            </a:r>
            <a:r>
              <a:rPr lang="en-US" sz="2400" b="1" u="sng">
                <a:solidFill>
                  <a:schemeClr val="tx1"/>
                </a:solidFill>
                <a:latin typeface="Arial" pitchFamily="34" charset="0"/>
              </a:rPr>
              <a:t>Bandwidth</a:t>
            </a:r>
            <a:r>
              <a:rPr lang="en-US" sz="2400">
                <a:solidFill>
                  <a:schemeClr val="tx1"/>
                </a:solidFill>
                <a:latin typeface="Arial" pitchFamily="34" charset="0"/>
              </a:rPr>
              <a:t> of </a:t>
            </a:r>
            <a:r>
              <a:rPr lang="en-US" sz="2400">
                <a:solidFill>
                  <a:schemeClr val="tx1"/>
                </a:solidFill>
                <a:latin typeface="Courier New" pitchFamily="49" charset="0"/>
              </a:rPr>
              <a:t>lw</a:t>
            </a:r>
            <a:r>
              <a:rPr lang="en-US" sz="2400">
                <a:solidFill>
                  <a:schemeClr val="tx1"/>
                </a:solidFill>
                <a:latin typeface="Arial" pitchFamily="34" charset="0"/>
              </a:rPr>
              <a:t> is 1 per clock clock (IPC) for pipeline 	vs. 1/5 IPC for multicycle</a:t>
            </a:r>
          </a:p>
          <a:p>
            <a:pPr algn="l">
              <a:buFontTx/>
              <a:buChar char="•"/>
            </a:pPr>
            <a:r>
              <a:rPr lang="en-US" sz="2400">
                <a:solidFill>
                  <a:schemeClr val="tx1"/>
                </a:solidFill>
                <a:latin typeface="Arial" pitchFamily="34" charset="0"/>
              </a:rPr>
              <a:t> Pipelining improves instruction bandwidth, not 	instruction latency</a:t>
            </a:r>
          </a:p>
        </p:txBody>
      </p:sp>
    </p:spTree>
    <p:extLst>
      <p:ext uri="{BB962C8B-B14F-4D97-AF65-F5344CB8AC3E}">
        <p14:creationId xmlns:p14="http://schemas.microsoft.com/office/powerpoint/2010/main" val="8253088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Origins </a:t>
            </a:r>
            <a:r>
              <a:rPr lang="en-US" dirty="0"/>
              <a:t>of computing concepts, from Pascal to Turing and von Neumann. </a:t>
            </a:r>
          </a:p>
          <a:p>
            <a:pPr lvl="0"/>
            <a:r>
              <a:rPr lang="en-US" dirty="0"/>
              <a:t>Principles and concepts of computer architectures in 20</a:t>
            </a:r>
            <a:r>
              <a:rPr lang="en-US" baseline="30000" dirty="0"/>
              <a:t>th</a:t>
            </a:r>
            <a:r>
              <a:rPr lang="en-US" dirty="0"/>
              <a:t> and 21</a:t>
            </a:r>
            <a:r>
              <a:rPr lang="en-US" baseline="30000" dirty="0"/>
              <a:t>st</a:t>
            </a:r>
            <a:r>
              <a:rPr lang="en-US" dirty="0"/>
              <a:t> centuries. </a:t>
            </a:r>
          </a:p>
          <a:p>
            <a:pPr lvl="0"/>
            <a:r>
              <a:rPr lang="en-US" dirty="0"/>
              <a:t>Basic architectural techniques </a:t>
            </a:r>
            <a:r>
              <a:rPr lang="en-US" dirty="0">
                <a:solidFill>
                  <a:srgbClr val="C00000"/>
                </a:solidFill>
              </a:rPr>
              <a:t>including instruction level parallelism, pipelining</a:t>
            </a:r>
            <a:r>
              <a:rPr lang="en-US" dirty="0"/>
              <a:t>, cache memories and multicore architectures</a:t>
            </a:r>
          </a:p>
          <a:p>
            <a:pPr lvl="0"/>
            <a:r>
              <a:rPr lang="en-US" dirty="0"/>
              <a:t>Architecture including various kinds of computers from largest and fastest to tiny and digestible.</a:t>
            </a:r>
          </a:p>
          <a:p>
            <a:pPr lvl="0"/>
            <a:r>
              <a:rPr lang="en-US" dirty="0"/>
              <a:t>New architectural requirements far beyond raw performance such as energy, programmability, security, and availability. </a:t>
            </a:r>
          </a:p>
          <a:p>
            <a:pPr lvl="0"/>
            <a:r>
              <a:rPr lang="en-US" dirty="0"/>
              <a:t>Architectures for mobile computing including considerations affecting hardware, systems, and end-to-end applications. </a:t>
            </a:r>
          </a:p>
          <a:p>
            <a:endParaRPr lang="en-US" dirty="0"/>
          </a:p>
        </p:txBody>
      </p:sp>
    </p:spTree>
    <p:extLst>
      <p:ext uri="{BB962C8B-B14F-4D97-AF65-F5344CB8AC3E}">
        <p14:creationId xmlns:p14="http://schemas.microsoft.com/office/powerpoint/2010/main" val="1384836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884238"/>
          </a:xfrm>
        </p:spPr>
        <p:txBody>
          <a:bodyPr/>
          <a:lstStyle/>
          <a:p>
            <a:r>
              <a:rPr lang="en-US" dirty="0" smtClean="0">
                <a:ea typeface="ＭＳ Ｐゴシック" pitchFamily="34" charset="-128"/>
              </a:rPr>
              <a:t>Ideal Pipelining</a:t>
            </a:r>
          </a:p>
        </p:txBody>
      </p:sp>
      <p:sp>
        <p:nvSpPr>
          <p:cNvPr id="27651" name="Content Placeholder 2"/>
          <p:cNvSpPr>
            <a:spLocks noGrp="1"/>
          </p:cNvSpPr>
          <p:nvPr>
            <p:ph idx="1"/>
          </p:nvPr>
        </p:nvSpPr>
        <p:spPr>
          <a:xfrm>
            <a:off x="228600" y="996950"/>
            <a:ext cx="8610600" cy="5194300"/>
          </a:xfrm>
        </p:spPr>
        <p:txBody>
          <a:bodyPr/>
          <a:lstStyle/>
          <a:p>
            <a:pPr marL="0" indent="0" algn="ctr">
              <a:buNone/>
            </a:pPr>
            <a:r>
              <a:rPr lang="en-US" sz="2400" dirty="0"/>
              <a:t>When the pipeline is full, after every stage one task is completed.</a:t>
            </a:r>
          </a:p>
          <a:p>
            <a:endParaRPr lang="en-US" dirty="0" smtClean="0">
              <a:ea typeface="ＭＳ Ｐゴシック" pitchFamily="34" charset="-128"/>
            </a:endParaRPr>
          </a:p>
        </p:txBody>
      </p:sp>
      <p:sp>
        <p:nvSpPr>
          <p:cNvPr id="27653" name="Rectangle 2"/>
          <p:cNvSpPr>
            <a:spLocks noChangeArrowheads="1"/>
          </p:cNvSpPr>
          <p:nvPr/>
        </p:nvSpPr>
        <p:spPr bwMode="auto">
          <a:xfrm>
            <a:off x="1447800" y="1676400"/>
            <a:ext cx="3200400" cy="914400"/>
          </a:xfrm>
          <a:prstGeom prst="rect">
            <a:avLst/>
          </a:prstGeom>
          <a:solidFill>
            <a:schemeClr val="bg1"/>
          </a:solidFill>
          <a:ln w="19050">
            <a:solidFill>
              <a:schemeClr val="tx1"/>
            </a:solidFill>
            <a:miter lim="800000"/>
            <a:headEnd/>
            <a:tailEnd/>
          </a:ln>
        </p:spPr>
        <p:txBody>
          <a:bodyPr wrap="none" anchor="ctr"/>
          <a:lstStyle/>
          <a:p>
            <a:r>
              <a:rPr lang="en-US" dirty="0">
                <a:latin typeface="Calibri" pitchFamily="34" charset="0"/>
              </a:rPr>
              <a:t>combinational logic </a:t>
            </a:r>
            <a:r>
              <a:rPr lang="en-US" dirty="0" smtClean="0">
                <a:latin typeface="Calibri" pitchFamily="34" charset="0"/>
              </a:rPr>
              <a:t/>
            </a:r>
            <a:br>
              <a:rPr lang="en-US" dirty="0" smtClean="0">
                <a:latin typeface="Calibri" pitchFamily="34" charset="0"/>
              </a:rPr>
            </a:br>
            <a:r>
              <a:rPr lang="en-US" dirty="0" smtClean="0">
                <a:latin typeface="Calibri" pitchFamily="34" charset="0"/>
              </a:rPr>
              <a:t>(IF,ID,EX,M,WB)</a:t>
            </a:r>
            <a:endParaRPr lang="en-US" dirty="0">
              <a:latin typeface="Calibri" pitchFamily="34" charset="0"/>
            </a:endParaRPr>
          </a:p>
          <a:p>
            <a:r>
              <a:rPr lang="en-US" dirty="0">
                <a:latin typeface="Calibri" pitchFamily="34" charset="0"/>
              </a:rPr>
              <a:t>T </a:t>
            </a:r>
            <a:r>
              <a:rPr lang="en-US" dirty="0" err="1">
                <a:latin typeface="Calibri" pitchFamily="34" charset="0"/>
              </a:rPr>
              <a:t>psec</a:t>
            </a:r>
            <a:endParaRPr lang="en-US" dirty="0">
              <a:latin typeface="Calibri" pitchFamily="34" charset="0"/>
            </a:endParaRPr>
          </a:p>
        </p:txBody>
      </p:sp>
      <p:grpSp>
        <p:nvGrpSpPr>
          <p:cNvPr id="27654" name="Group 3"/>
          <p:cNvGrpSpPr>
            <a:grpSpLocks/>
          </p:cNvGrpSpPr>
          <p:nvPr/>
        </p:nvGrpSpPr>
        <p:grpSpPr bwMode="auto">
          <a:xfrm>
            <a:off x="838200" y="1676400"/>
            <a:ext cx="304800" cy="914400"/>
            <a:chOff x="384" y="960"/>
            <a:chExt cx="192" cy="576"/>
          </a:xfrm>
        </p:grpSpPr>
        <p:sp>
          <p:nvSpPr>
            <p:cNvPr id="27712" name="Rectangle 4"/>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713" name="Freeform 5"/>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655" name="Rectangle 6"/>
          <p:cNvSpPr>
            <a:spLocks noChangeArrowheads="1"/>
          </p:cNvSpPr>
          <p:nvPr/>
        </p:nvSpPr>
        <p:spPr bwMode="auto">
          <a:xfrm>
            <a:off x="5726113" y="1952625"/>
            <a:ext cx="1357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F0000"/>
                </a:solidFill>
                <a:latin typeface="Calibri" pitchFamily="34" charset="0"/>
              </a:rPr>
              <a:t>BW=~(1/T)</a:t>
            </a:r>
            <a:endParaRPr lang="en-US">
              <a:latin typeface="Calibri" pitchFamily="34" charset="0"/>
            </a:endParaRPr>
          </a:p>
        </p:txBody>
      </p:sp>
      <p:sp>
        <p:nvSpPr>
          <p:cNvPr id="27656" name="Rectangle 7"/>
          <p:cNvSpPr>
            <a:spLocks noChangeArrowheads="1"/>
          </p:cNvSpPr>
          <p:nvPr/>
        </p:nvSpPr>
        <p:spPr bwMode="auto">
          <a:xfrm>
            <a:off x="6738938" y="3543300"/>
            <a:ext cx="135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F0000"/>
                </a:solidFill>
                <a:latin typeface="Calibri" pitchFamily="34" charset="0"/>
              </a:rPr>
              <a:t>BW=~(2/T)</a:t>
            </a:r>
            <a:endParaRPr lang="en-US">
              <a:latin typeface="Calibri" pitchFamily="34" charset="0"/>
            </a:endParaRPr>
          </a:p>
        </p:txBody>
      </p:sp>
      <p:sp>
        <p:nvSpPr>
          <p:cNvPr id="27657" name="Rectangle 8"/>
          <p:cNvSpPr>
            <a:spLocks noChangeArrowheads="1"/>
          </p:cNvSpPr>
          <p:nvPr/>
        </p:nvSpPr>
        <p:spPr bwMode="auto">
          <a:xfrm>
            <a:off x="1447800" y="3276600"/>
            <a:ext cx="1600200" cy="914400"/>
          </a:xfrm>
          <a:prstGeom prst="rect">
            <a:avLst/>
          </a:prstGeom>
          <a:solidFill>
            <a:schemeClr val="bg1"/>
          </a:solidFill>
          <a:ln w="19050">
            <a:solidFill>
              <a:schemeClr val="tx1"/>
            </a:solidFill>
            <a:miter lim="800000"/>
            <a:headEnd/>
            <a:tailEnd/>
          </a:ln>
        </p:spPr>
        <p:txBody>
          <a:bodyPr wrap="none" anchor="ctr"/>
          <a:lstStyle/>
          <a:p>
            <a:r>
              <a:rPr lang="en-US" dirty="0">
                <a:latin typeface="Calibri" pitchFamily="34" charset="0"/>
              </a:rPr>
              <a:t>T/2 </a:t>
            </a:r>
            <a:r>
              <a:rPr lang="en-US" dirty="0" err="1">
                <a:latin typeface="Calibri" pitchFamily="34" charset="0"/>
              </a:rPr>
              <a:t>ps</a:t>
            </a:r>
            <a:r>
              <a:rPr lang="en-US" dirty="0">
                <a:latin typeface="Calibri" pitchFamily="34" charset="0"/>
              </a:rPr>
              <a:t> </a:t>
            </a:r>
            <a:r>
              <a:rPr lang="en-US" dirty="0" smtClean="0">
                <a:latin typeface="Calibri" pitchFamily="34" charset="0"/>
              </a:rPr>
              <a:t>(IF,ID,EX)</a:t>
            </a:r>
            <a:endParaRPr lang="en-US" dirty="0">
              <a:latin typeface="Calibri" pitchFamily="34" charset="0"/>
            </a:endParaRPr>
          </a:p>
        </p:txBody>
      </p:sp>
      <p:sp>
        <p:nvSpPr>
          <p:cNvPr id="27658" name="Rectangle 9"/>
          <p:cNvSpPr>
            <a:spLocks noChangeArrowheads="1"/>
          </p:cNvSpPr>
          <p:nvPr/>
        </p:nvSpPr>
        <p:spPr bwMode="auto">
          <a:xfrm>
            <a:off x="3962400" y="3276600"/>
            <a:ext cx="1600200" cy="914400"/>
          </a:xfrm>
          <a:prstGeom prst="rect">
            <a:avLst/>
          </a:prstGeom>
          <a:solidFill>
            <a:schemeClr val="bg1"/>
          </a:solidFill>
          <a:ln w="19050">
            <a:solidFill>
              <a:schemeClr val="tx1"/>
            </a:solidFill>
            <a:miter lim="800000"/>
            <a:headEnd/>
            <a:tailEnd/>
          </a:ln>
        </p:spPr>
        <p:txBody>
          <a:bodyPr wrap="none" anchor="ctr"/>
          <a:lstStyle/>
          <a:p>
            <a:r>
              <a:rPr lang="en-US" dirty="0">
                <a:latin typeface="Calibri" pitchFamily="34" charset="0"/>
              </a:rPr>
              <a:t>T/2 </a:t>
            </a:r>
            <a:r>
              <a:rPr lang="en-US" dirty="0" err="1">
                <a:latin typeface="Calibri" pitchFamily="34" charset="0"/>
              </a:rPr>
              <a:t>ps</a:t>
            </a:r>
            <a:r>
              <a:rPr lang="en-US" dirty="0">
                <a:latin typeface="Calibri" pitchFamily="34" charset="0"/>
              </a:rPr>
              <a:t> (</a:t>
            </a:r>
            <a:r>
              <a:rPr lang="en-US" dirty="0" smtClean="0">
                <a:latin typeface="Calibri" pitchFamily="34" charset="0"/>
              </a:rPr>
              <a:t>M,WB)</a:t>
            </a:r>
            <a:endParaRPr lang="en-US" dirty="0">
              <a:latin typeface="Calibri" pitchFamily="34" charset="0"/>
            </a:endParaRPr>
          </a:p>
        </p:txBody>
      </p:sp>
      <p:sp>
        <p:nvSpPr>
          <p:cNvPr id="27659" name="Line 10"/>
          <p:cNvSpPr>
            <a:spLocks noChangeShapeType="1"/>
          </p:cNvSpPr>
          <p:nvPr/>
        </p:nvSpPr>
        <p:spPr bwMode="auto">
          <a:xfrm>
            <a:off x="533400" y="2133600"/>
            <a:ext cx="304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0" name="Rectangle 12"/>
          <p:cNvSpPr>
            <a:spLocks noChangeArrowheads="1"/>
          </p:cNvSpPr>
          <p:nvPr/>
        </p:nvSpPr>
        <p:spPr bwMode="auto">
          <a:xfrm>
            <a:off x="7602538" y="5302250"/>
            <a:ext cx="135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F0000"/>
                </a:solidFill>
                <a:latin typeface="Calibri" pitchFamily="34" charset="0"/>
              </a:rPr>
              <a:t>BW=~(3/T)</a:t>
            </a:r>
            <a:endParaRPr lang="en-US">
              <a:latin typeface="Calibri" pitchFamily="34" charset="0"/>
            </a:endParaRPr>
          </a:p>
        </p:txBody>
      </p:sp>
      <p:sp>
        <p:nvSpPr>
          <p:cNvPr id="27661" name="Rectangle 13"/>
          <p:cNvSpPr>
            <a:spLocks noChangeArrowheads="1"/>
          </p:cNvSpPr>
          <p:nvPr/>
        </p:nvSpPr>
        <p:spPr bwMode="auto">
          <a:xfrm>
            <a:off x="1447800" y="5029200"/>
            <a:ext cx="1066800" cy="914400"/>
          </a:xfrm>
          <a:prstGeom prst="rect">
            <a:avLst/>
          </a:prstGeom>
          <a:solidFill>
            <a:schemeClr val="bg1"/>
          </a:solidFill>
          <a:ln w="19050">
            <a:solidFill>
              <a:schemeClr val="tx1"/>
            </a:solidFill>
            <a:miter lim="800000"/>
            <a:headEnd/>
            <a:tailEnd/>
          </a:ln>
        </p:spPr>
        <p:txBody>
          <a:bodyPr wrap="none" anchor="ctr"/>
          <a:lstStyle/>
          <a:p>
            <a:r>
              <a:rPr lang="en-US" dirty="0">
                <a:latin typeface="Calibri" pitchFamily="34" charset="0"/>
              </a:rPr>
              <a:t>T/3</a:t>
            </a:r>
          </a:p>
          <a:p>
            <a:r>
              <a:rPr lang="en-US" dirty="0">
                <a:latin typeface="Calibri" pitchFamily="34" charset="0"/>
              </a:rPr>
              <a:t> </a:t>
            </a:r>
            <a:r>
              <a:rPr lang="en-US" dirty="0" err="1">
                <a:latin typeface="Calibri" pitchFamily="34" charset="0"/>
              </a:rPr>
              <a:t>ps</a:t>
            </a:r>
            <a:r>
              <a:rPr lang="en-US" dirty="0">
                <a:latin typeface="Calibri" pitchFamily="34" charset="0"/>
              </a:rPr>
              <a:t> </a:t>
            </a:r>
            <a:r>
              <a:rPr lang="en-US" dirty="0" smtClean="0">
                <a:latin typeface="Calibri" pitchFamily="34" charset="0"/>
              </a:rPr>
              <a:t>(IF,ID</a:t>
            </a:r>
            <a:r>
              <a:rPr lang="en-US" dirty="0">
                <a:latin typeface="Calibri" pitchFamily="34" charset="0"/>
              </a:rPr>
              <a:t>)</a:t>
            </a:r>
          </a:p>
        </p:txBody>
      </p:sp>
      <p:sp>
        <p:nvSpPr>
          <p:cNvPr id="27662" name="Rectangle 14"/>
          <p:cNvSpPr>
            <a:spLocks noChangeArrowheads="1"/>
          </p:cNvSpPr>
          <p:nvPr/>
        </p:nvSpPr>
        <p:spPr bwMode="auto">
          <a:xfrm>
            <a:off x="3429000" y="5029200"/>
            <a:ext cx="1066800" cy="914400"/>
          </a:xfrm>
          <a:prstGeom prst="rect">
            <a:avLst/>
          </a:prstGeom>
          <a:solidFill>
            <a:schemeClr val="bg1"/>
          </a:solidFill>
          <a:ln w="19050">
            <a:solidFill>
              <a:schemeClr val="tx1"/>
            </a:solidFill>
            <a:miter lim="800000"/>
            <a:headEnd/>
            <a:tailEnd/>
          </a:ln>
        </p:spPr>
        <p:txBody>
          <a:bodyPr wrap="none" anchor="ctr"/>
          <a:lstStyle/>
          <a:p>
            <a:r>
              <a:rPr lang="en-US" dirty="0">
                <a:latin typeface="Calibri" pitchFamily="34" charset="0"/>
              </a:rPr>
              <a:t>T/3</a:t>
            </a:r>
          </a:p>
          <a:p>
            <a:r>
              <a:rPr lang="en-US" dirty="0">
                <a:latin typeface="Calibri" pitchFamily="34" charset="0"/>
              </a:rPr>
              <a:t> </a:t>
            </a:r>
            <a:r>
              <a:rPr lang="en-US" dirty="0" err="1">
                <a:latin typeface="Calibri" pitchFamily="34" charset="0"/>
              </a:rPr>
              <a:t>ps</a:t>
            </a:r>
            <a:r>
              <a:rPr lang="en-US" dirty="0">
                <a:latin typeface="Calibri" pitchFamily="34" charset="0"/>
              </a:rPr>
              <a:t> (</a:t>
            </a:r>
            <a:r>
              <a:rPr lang="en-US" dirty="0" smtClean="0">
                <a:latin typeface="Calibri" pitchFamily="34" charset="0"/>
              </a:rPr>
              <a:t>EX,M</a:t>
            </a:r>
            <a:r>
              <a:rPr lang="en-US" dirty="0">
                <a:latin typeface="Calibri" pitchFamily="34" charset="0"/>
              </a:rPr>
              <a:t>)</a:t>
            </a:r>
          </a:p>
        </p:txBody>
      </p:sp>
      <p:sp>
        <p:nvSpPr>
          <p:cNvPr id="27663" name="Rectangle 15"/>
          <p:cNvSpPr>
            <a:spLocks noChangeArrowheads="1"/>
          </p:cNvSpPr>
          <p:nvPr/>
        </p:nvSpPr>
        <p:spPr bwMode="auto">
          <a:xfrm>
            <a:off x="5410200" y="5029200"/>
            <a:ext cx="1066800" cy="914400"/>
          </a:xfrm>
          <a:prstGeom prst="rect">
            <a:avLst/>
          </a:prstGeom>
          <a:solidFill>
            <a:schemeClr val="bg1"/>
          </a:solidFill>
          <a:ln w="19050">
            <a:solidFill>
              <a:schemeClr val="tx1"/>
            </a:solidFill>
            <a:miter lim="800000"/>
            <a:headEnd/>
            <a:tailEnd/>
          </a:ln>
        </p:spPr>
        <p:txBody>
          <a:bodyPr wrap="none" anchor="ctr"/>
          <a:lstStyle/>
          <a:p>
            <a:r>
              <a:rPr lang="en-US" dirty="0">
                <a:latin typeface="Calibri" pitchFamily="34" charset="0"/>
              </a:rPr>
              <a:t>T/3</a:t>
            </a:r>
          </a:p>
          <a:p>
            <a:r>
              <a:rPr lang="en-US" dirty="0" err="1" smtClean="0">
                <a:latin typeface="Calibri" pitchFamily="34" charset="0"/>
              </a:rPr>
              <a:t>ps</a:t>
            </a:r>
            <a:r>
              <a:rPr lang="en-US" dirty="0" smtClean="0">
                <a:latin typeface="Calibri" pitchFamily="34" charset="0"/>
              </a:rPr>
              <a:t> </a:t>
            </a:r>
            <a:r>
              <a:rPr lang="en-US" dirty="0">
                <a:latin typeface="Calibri" pitchFamily="34" charset="0"/>
              </a:rPr>
              <a:t>(</a:t>
            </a:r>
            <a:r>
              <a:rPr lang="en-US" dirty="0" smtClean="0">
                <a:latin typeface="Calibri" pitchFamily="34" charset="0"/>
              </a:rPr>
              <a:t>M,WB)</a:t>
            </a:r>
            <a:endParaRPr lang="en-US" dirty="0">
              <a:latin typeface="Calibri" pitchFamily="34" charset="0"/>
            </a:endParaRPr>
          </a:p>
        </p:txBody>
      </p:sp>
      <p:sp>
        <p:nvSpPr>
          <p:cNvPr id="27664" name="Line 16"/>
          <p:cNvSpPr>
            <a:spLocks noChangeShapeType="1"/>
          </p:cNvSpPr>
          <p:nvPr/>
        </p:nvSpPr>
        <p:spPr bwMode="auto">
          <a:xfrm>
            <a:off x="1143000" y="2133600"/>
            <a:ext cx="304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7665" name="Group 17"/>
          <p:cNvGrpSpPr>
            <a:grpSpLocks/>
          </p:cNvGrpSpPr>
          <p:nvPr/>
        </p:nvGrpSpPr>
        <p:grpSpPr bwMode="auto">
          <a:xfrm>
            <a:off x="4953000" y="1676400"/>
            <a:ext cx="304800" cy="914400"/>
            <a:chOff x="384" y="960"/>
            <a:chExt cx="192" cy="576"/>
          </a:xfrm>
        </p:grpSpPr>
        <p:sp>
          <p:nvSpPr>
            <p:cNvPr id="27710" name="Rectangle 18"/>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711" name="Freeform 19"/>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666" name="Line 20"/>
          <p:cNvSpPr>
            <a:spLocks noChangeShapeType="1"/>
          </p:cNvSpPr>
          <p:nvPr/>
        </p:nvSpPr>
        <p:spPr bwMode="auto">
          <a:xfrm>
            <a:off x="4648200" y="2133600"/>
            <a:ext cx="304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7" name="Line 21"/>
          <p:cNvSpPr>
            <a:spLocks noChangeShapeType="1"/>
          </p:cNvSpPr>
          <p:nvPr/>
        </p:nvSpPr>
        <p:spPr bwMode="auto">
          <a:xfrm>
            <a:off x="5257800" y="2133600"/>
            <a:ext cx="304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7668" name="Group 22"/>
          <p:cNvGrpSpPr>
            <a:grpSpLocks/>
          </p:cNvGrpSpPr>
          <p:nvPr/>
        </p:nvGrpSpPr>
        <p:grpSpPr bwMode="auto">
          <a:xfrm>
            <a:off x="533400" y="3276600"/>
            <a:ext cx="914400" cy="914400"/>
            <a:chOff x="96" y="1968"/>
            <a:chExt cx="576" cy="576"/>
          </a:xfrm>
        </p:grpSpPr>
        <p:grpSp>
          <p:nvGrpSpPr>
            <p:cNvPr id="27705" name="Group 23"/>
            <p:cNvGrpSpPr>
              <a:grpSpLocks/>
            </p:cNvGrpSpPr>
            <p:nvPr/>
          </p:nvGrpSpPr>
          <p:grpSpPr bwMode="auto">
            <a:xfrm>
              <a:off x="288" y="1968"/>
              <a:ext cx="192" cy="576"/>
              <a:chOff x="384" y="960"/>
              <a:chExt cx="192" cy="576"/>
            </a:xfrm>
          </p:grpSpPr>
          <p:sp>
            <p:nvSpPr>
              <p:cNvPr id="27708" name="Rectangle 24"/>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709" name="Freeform 25"/>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706" name="Line 26"/>
            <p:cNvSpPr>
              <a:spLocks noChangeShapeType="1"/>
            </p:cNvSpPr>
            <p:nvPr/>
          </p:nvSpPr>
          <p:spPr bwMode="auto">
            <a:xfrm>
              <a:off x="96"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707" name="Line 27"/>
            <p:cNvSpPr>
              <a:spLocks noChangeShapeType="1"/>
            </p:cNvSpPr>
            <p:nvPr/>
          </p:nvSpPr>
          <p:spPr bwMode="auto">
            <a:xfrm>
              <a:off x="480"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69" name="Group 28"/>
          <p:cNvGrpSpPr>
            <a:grpSpLocks/>
          </p:cNvGrpSpPr>
          <p:nvPr/>
        </p:nvGrpSpPr>
        <p:grpSpPr bwMode="auto">
          <a:xfrm>
            <a:off x="3048000" y="3276600"/>
            <a:ext cx="914400" cy="914400"/>
            <a:chOff x="96" y="1968"/>
            <a:chExt cx="576" cy="576"/>
          </a:xfrm>
        </p:grpSpPr>
        <p:grpSp>
          <p:nvGrpSpPr>
            <p:cNvPr id="27700" name="Group 29"/>
            <p:cNvGrpSpPr>
              <a:grpSpLocks/>
            </p:cNvGrpSpPr>
            <p:nvPr/>
          </p:nvGrpSpPr>
          <p:grpSpPr bwMode="auto">
            <a:xfrm>
              <a:off x="288" y="1968"/>
              <a:ext cx="192" cy="576"/>
              <a:chOff x="384" y="960"/>
              <a:chExt cx="192" cy="576"/>
            </a:xfrm>
          </p:grpSpPr>
          <p:sp>
            <p:nvSpPr>
              <p:cNvPr id="27703" name="Rectangle 30"/>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704" name="Freeform 31"/>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701" name="Line 32"/>
            <p:cNvSpPr>
              <a:spLocks noChangeShapeType="1"/>
            </p:cNvSpPr>
            <p:nvPr/>
          </p:nvSpPr>
          <p:spPr bwMode="auto">
            <a:xfrm>
              <a:off x="96"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702" name="Line 33"/>
            <p:cNvSpPr>
              <a:spLocks noChangeShapeType="1"/>
            </p:cNvSpPr>
            <p:nvPr/>
          </p:nvSpPr>
          <p:spPr bwMode="auto">
            <a:xfrm>
              <a:off x="480"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0" name="Group 34"/>
          <p:cNvGrpSpPr>
            <a:grpSpLocks/>
          </p:cNvGrpSpPr>
          <p:nvPr/>
        </p:nvGrpSpPr>
        <p:grpSpPr bwMode="auto">
          <a:xfrm>
            <a:off x="5562600" y="3276600"/>
            <a:ext cx="914400" cy="914400"/>
            <a:chOff x="96" y="1968"/>
            <a:chExt cx="576" cy="576"/>
          </a:xfrm>
        </p:grpSpPr>
        <p:grpSp>
          <p:nvGrpSpPr>
            <p:cNvPr id="27695" name="Group 35"/>
            <p:cNvGrpSpPr>
              <a:grpSpLocks/>
            </p:cNvGrpSpPr>
            <p:nvPr/>
          </p:nvGrpSpPr>
          <p:grpSpPr bwMode="auto">
            <a:xfrm>
              <a:off x="288" y="1968"/>
              <a:ext cx="192" cy="576"/>
              <a:chOff x="384" y="960"/>
              <a:chExt cx="192" cy="576"/>
            </a:xfrm>
          </p:grpSpPr>
          <p:sp>
            <p:nvSpPr>
              <p:cNvPr id="27698" name="Rectangle 36"/>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699" name="Freeform 37"/>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696" name="Line 38"/>
            <p:cNvSpPr>
              <a:spLocks noChangeShapeType="1"/>
            </p:cNvSpPr>
            <p:nvPr/>
          </p:nvSpPr>
          <p:spPr bwMode="auto">
            <a:xfrm>
              <a:off x="96"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97" name="Line 39"/>
            <p:cNvSpPr>
              <a:spLocks noChangeShapeType="1"/>
            </p:cNvSpPr>
            <p:nvPr/>
          </p:nvSpPr>
          <p:spPr bwMode="auto">
            <a:xfrm>
              <a:off x="480"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1" name="Group 40"/>
          <p:cNvGrpSpPr>
            <a:grpSpLocks/>
          </p:cNvGrpSpPr>
          <p:nvPr/>
        </p:nvGrpSpPr>
        <p:grpSpPr bwMode="auto">
          <a:xfrm>
            <a:off x="533400" y="5029200"/>
            <a:ext cx="914400" cy="914400"/>
            <a:chOff x="96" y="1968"/>
            <a:chExt cx="576" cy="576"/>
          </a:xfrm>
        </p:grpSpPr>
        <p:grpSp>
          <p:nvGrpSpPr>
            <p:cNvPr id="27690" name="Group 41"/>
            <p:cNvGrpSpPr>
              <a:grpSpLocks/>
            </p:cNvGrpSpPr>
            <p:nvPr/>
          </p:nvGrpSpPr>
          <p:grpSpPr bwMode="auto">
            <a:xfrm>
              <a:off x="288" y="1968"/>
              <a:ext cx="192" cy="576"/>
              <a:chOff x="384" y="960"/>
              <a:chExt cx="192" cy="576"/>
            </a:xfrm>
          </p:grpSpPr>
          <p:sp>
            <p:nvSpPr>
              <p:cNvPr id="27693" name="Rectangle 42"/>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694" name="Freeform 43"/>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691" name="Line 44"/>
            <p:cNvSpPr>
              <a:spLocks noChangeShapeType="1"/>
            </p:cNvSpPr>
            <p:nvPr/>
          </p:nvSpPr>
          <p:spPr bwMode="auto">
            <a:xfrm>
              <a:off x="96"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92" name="Line 45"/>
            <p:cNvSpPr>
              <a:spLocks noChangeShapeType="1"/>
            </p:cNvSpPr>
            <p:nvPr/>
          </p:nvSpPr>
          <p:spPr bwMode="auto">
            <a:xfrm>
              <a:off x="480"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2" name="Group 46"/>
          <p:cNvGrpSpPr>
            <a:grpSpLocks/>
          </p:cNvGrpSpPr>
          <p:nvPr/>
        </p:nvGrpSpPr>
        <p:grpSpPr bwMode="auto">
          <a:xfrm>
            <a:off x="2514600" y="5029200"/>
            <a:ext cx="914400" cy="914400"/>
            <a:chOff x="96" y="1968"/>
            <a:chExt cx="576" cy="576"/>
          </a:xfrm>
        </p:grpSpPr>
        <p:grpSp>
          <p:nvGrpSpPr>
            <p:cNvPr id="27685" name="Group 47"/>
            <p:cNvGrpSpPr>
              <a:grpSpLocks/>
            </p:cNvGrpSpPr>
            <p:nvPr/>
          </p:nvGrpSpPr>
          <p:grpSpPr bwMode="auto">
            <a:xfrm>
              <a:off x="288" y="1968"/>
              <a:ext cx="192" cy="576"/>
              <a:chOff x="384" y="960"/>
              <a:chExt cx="192" cy="576"/>
            </a:xfrm>
          </p:grpSpPr>
          <p:sp>
            <p:nvSpPr>
              <p:cNvPr id="27688" name="Rectangle 48"/>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689" name="Freeform 49"/>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686" name="Line 50"/>
            <p:cNvSpPr>
              <a:spLocks noChangeShapeType="1"/>
            </p:cNvSpPr>
            <p:nvPr/>
          </p:nvSpPr>
          <p:spPr bwMode="auto">
            <a:xfrm>
              <a:off x="96"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7" name="Line 51"/>
            <p:cNvSpPr>
              <a:spLocks noChangeShapeType="1"/>
            </p:cNvSpPr>
            <p:nvPr/>
          </p:nvSpPr>
          <p:spPr bwMode="auto">
            <a:xfrm>
              <a:off x="480"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3" name="Group 52"/>
          <p:cNvGrpSpPr>
            <a:grpSpLocks/>
          </p:cNvGrpSpPr>
          <p:nvPr/>
        </p:nvGrpSpPr>
        <p:grpSpPr bwMode="auto">
          <a:xfrm>
            <a:off x="4495800" y="5029200"/>
            <a:ext cx="914400" cy="914400"/>
            <a:chOff x="96" y="1968"/>
            <a:chExt cx="576" cy="576"/>
          </a:xfrm>
        </p:grpSpPr>
        <p:grpSp>
          <p:nvGrpSpPr>
            <p:cNvPr id="27680" name="Group 53"/>
            <p:cNvGrpSpPr>
              <a:grpSpLocks/>
            </p:cNvGrpSpPr>
            <p:nvPr/>
          </p:nvGrpSpPr>
          <p:grpSpPr bwMode="auto">
            <a:xfrm>
              <a:off x="288" y="1968"/>
              <a:ext cx="192" cy="576"/>
              <a:chOff x="384" y="960"/>
              <a:chExt cx="192" cy="576"/>
            </a:xfrm>
          </p:grpSpPr>
          <p:sp>
            <p:nvSpPr>
              <p:cNvPr id="27683" name="Rectangle 54"/>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684" name="Freeform 55"/>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681" name="Line 56"/>
            <p:cNvSpPr>
              <a:spLocks noChangeShapeType="1"/>
            </p:cNvSpPr>
            <p:nvPr/>
          </p:nvSpPr>
          <p:spPr bwMode="auto">
            <a:xfrm>
              <a:off x="96"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57"/>
            <p:cNvSpPr>
              <a:spLocks noChangeShapeType="1"/>
            </p:cNvSpPr>
            <p:nvPr/>
          </p:nvSpPr>
          <p:spPr bwMode="auto">
            <a:xfrm>
              <a:off x="480"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4" name="Group 58"/>
          <p:cNvGrpSpPr>
            <a:grpSpLocks/>
          </p:cNvGrpSpPr>
          <p:nvPr/>
        </p:nvGrpSpPr>
        <p:grpSpPr bwMode="auto">
          <a:xfrm>
            <a:off x="6477000" y="5029200"/>
            <a:ext cx="914400" cy="914400"/>
            <a:chOff x="96" y="1968"/>
            <a:chExt cx="576" cy="576"/>
          </a:xfrm>
        </p:grpSpPr>
        <p:grpSp>
          <p:nvGrpSpPr>
            <p:cNvPr id="27675" name="Group 59"/>
            <p:cNvGrpSpPr>
              <a:grpSpLocks/>
            </p:cNvGrpSpPr>
            <p:nvPr/>
          </p:nvGrpSpPr>
          <p:grpSpPr bwMode="auto">
            <a:xfrm>
              <a:off x="288" y="1968"/>
              <a:ext cx="192" cy="576"/>
              <a:chOff x="384" y="960"/>
              <a:chExt cx="192" cy="576"/>
            </a:xfrm>
          </p:grpSpPr>
          <p:sp>
            <p:nvSpPr>
              <p:cNvPr id="27678" name="Rectangle 60"/>
              <p:cNvSpPr>
                <a:spLocks noChangeArrowheads="1"/>
              </p:cNvSpPr>
              <p:nvPr/>
            </p:nvSpPr>
            <p:spPr bwMode="auto">
              <a:xfrm>
                <a:off x="384" y="960"/>
                <a:ext cx="192" cy="576"/>
              </a:xfrm>
              <a:prstGeom prst="rect">
                <a:avLst/>
              </a:prstGeom>
              <a:solidFill>
                <a:srgbClr val="C0C0C0"/>
              </a:solidFill>
              <a:ln w="19050">
                <a:solidFill>
                  <a:schemeClr val="tx1"/>
                </a:solidFill>
                <a:miter lim="800000"/>
                <a:headEnd/>
                <a:tailEnd/>
              </a:ln>
            </p:spPr>
            <p:txBody>
              <a:bodyPr wrap="none" anchor="ctr"/>
              <a:lstStyle/>
              <a:p>
                <a:endParaRPr lang="en-US">
                  <a:latin typeface="Calibri" pitchFamily="34" charset="0"/>
                </a:endParaRPr>
              </a:p>
            </p:txBody>
          </p:sp>
          <p:sp>
            <p:nvSpPr>
              <p:cNvPr id="27679" name="Freeform 61"/>
              <p:cNvSpPr>
                <a:spLocks/>
              </p:cNvSpPr>
              <p:nvPr/>
            </p:nvSpPr>
            <p:spPr bwMode="auto">
              <a:xfrm>
                <a:off x="432" y="1440"/>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solidFill>
                <a:schemeClr val="bg1"/>
              </a:solidFill>
              <a:ln w="19050">
                <a:solidFill>
                  <a:schemeClr val="tx1"/>
                </a:solidFill>
                <a:round/>
                <a:headEnd/>
                <a:tailEnd/>
              </a:ln>
            </p:spPr>
            <p:txBody>
              <a:bodyPr wrap="none" anchor="ctr"/>
              <a:lstStyle/>
              <a:p>
                <a:endParaRPr lang="en-US"/>
              </a:p>
            </p:txBody>
          </p:sp>
        </p:grpSp>
        <p:sp>
          <p:nvSpPr>
            <p:cNvPr id="27676" name="Line 62"/>
            <p:cNvSpPr>
              <a:spLocks noChangeShapeType="1"/>
            </p:cNvSpPr>
            <p:nvPr/>
          </p:nvSpPr>
          <p:spPr bwMode="auto">
            <a:xfrm>
              <a:off x="96"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7" name="Line 63"/>
            <p:cNvSpPr>
              <a:spLocks noChangeShapeType="1"/>
            </p:cNvSpPr>
            <p:nvPr/>
          </p:nvSpPr>
          <p:spPr bwMode="auto">
            <a:xfrm>
              <a:off x="480" y="2256"/>
              <a:ext cx="19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79464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321" name="Rectangle 137"/>
          <p:cNvSpPr>
            <a:spLocks noChangeArrowheads="1"/>
          </p:cNvSpPr>
          <p:nvPr/>
        </p:nvSpPr>
        <p:spPr bwMode="auto">
          <a:xfrm>
            <a:off x="609600" y="6248400"/>
            <a:ext cx="1524000" cy="304800"/>
          </a:xfrm>
          <a:prstGeom prst="rect">
            <a:avLst/>
          </a:prstGeom>
          <a:solidFill>
            <a:schemeClr val="bg1"/>
          </a:solidFill>
          <a:ln>
            <a:noFill/>
          </a:ln>
          <a:effectLst/>
          <a:extLst>
            <a:ext uri="{91240B29-F687-4F45-9708-019B960494DF}">
              <a14:hiddenLine xmlns:a14="http://schemas.microsoft.com/office/drawing/2010/main" w="9525"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57186" name="Rectangle 2"/>
          <p:cNvSpPr>
            <a:spLocks noGrp="1" noChangeArrowheads="1"/>
          </p:cNvSpPr>
          <p:nvPr>
            <p:ph type="title"/>
          </p:nvPr>
        </p:nvSpPr>
        <p:spPr>
          <a:xfrm>
            <a:off x="457200" y="152400"/>
            <a:ext cx="8229600" cy="474663"/>
          </a:xfrm>
        </p:spPr>
        <p:txBody>
          <a:bodyPr wrap="square">
            <a:normAutofit fontScale="90000"/>
          </a:bodyPr>
          <a:lstStyle/>
          <a:p>
            <a:r>
              <a:rPr lang="en-US"/>
              <a:t>Pipeline Datapath Modifications</a:t>
            </a:r>
          </a:p>
        </p:txBody>
      </p:sp>
      <p:grpSp>
        <p:nvGrpSpPr>
          <p:cNvPr id="1757187" name="Group 3"/>
          <p:cNvGrpSpPr>
            <a:grpSpLocks/>
          </p:cNvGrpSpPr>
          <p:nvPr/>
        </p:nvGrpSpPr>
        <p:grpSpPr bwMode="auto">
          <a:xfrm>
            <a:off x="1676400" y="2819400"/>
            <a:ext cx="381000" cy="914400"/>
            <a:chOff x="1392" y="2880"/>
            <a:chExt cx="288" cy="480"/>
          </a:xfrm>
        </p:grpSpPr>
        <p:sp>
          <p:nvSpPr>
            <p:cNvPr id="1757188" name="Line 4"/>
            <p:cNvSpPr>
              <a:spLocks noChangeShapeType="1"/>
            </p:cNvSpPr>
            <p:nvPr/>
          </p:nvSpPr>
          <p:spPr bwMode="auto">
            <a:xfrm>
              <a:off x="1392" y="3072"/>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89" name="Line 5"/>
            <p:cNvSpPr>
              <a:spLocks noChangeShapeType="1"/>
            </p:cNvSpPr>
            <p:nvPr/>
          </p:nvSpPr>
          <p:spPr bwMode="auto">
            <a:xfrm flipH="1">
              <a:off x="1392" y="312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90" name="Line 6"/>
            <p:cNvSpPr>
              <a:spLocks noChangeShapeType="1"/>
            </p:cNvSpPr>
            <p:nvPr/>
          </p:nvSpPr>
          <p:spPr bwMode="auto">
            <a:xfrm flipV="1">
              <a:off x="1392" y="2880"/>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91" name="Line 7"/>
            <p:cNvSpPr>
              <a:spLocks noChangeShapeType="1"/>
            </p:cNvSpPr>
            <p:nvPr/>
          </p:nvSpPr>
          <p:spPr bwMode="auto">
            <a:xfrm flipV="1">
              <a:off x="1392" y="316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92" name="Line 8"/>
            <p:cNvSpPr>
              <a:spLocks noChangeShapeType="1"/>
            </p:cNvSpPr>
            <p:nvPr/>
          </p:nvSpPr>
          <p:spPr bwMode="auto">
            <a:xfrm flipV="1">
              <a:off x="1392" y="3216"/>
              <a:ext cx="28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93" name="Line 9"/>
            <p:cNvSpPr>
              <a:spLocks noChangeShapeType="1"/>
            </p:cNvSpPr>
            <p:nvPr/>
          </p:nvSpPr>
          <p:spPr bwMode="auto">
            <a:xfrm flipV="1">
              <a:off x="1680" y="302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94" name="Line 10"/>
            <p:cNvSpPr>
              <a:spLocks noChangeShapeType="1"/>
            </p:cNvSpPr>
            <p:nvPr/>
          </p:nvSpPr>
          <p:spPr bwMode="auto">
            <a:xfrm>
              <a:off x="1392" y="2880"/>
              <a:ext cx="28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7195" name="Rectangle 11"/>
          <p:cNvSpPr>
            <a:spLocks noChangeArrowheads="1"/>
          </p:cNvSpPr>
          <p:nvPr/>
        </p:nvSpPr>
        <p:spPr bwMode="auto">
          <a:xfrm>
            <a:off x="990600" y="3810000"/>
            <a:ext cx="1295400" cy="1447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196" name="Rectangle 12"/>
          <p:cNvSpPr>
            <a:spLocks noChangeArrowheads="1"/>
          </p:cNvSpPr>
          <p:nvPr/>
        </p:nvSpPr>
        <p:spPr bwMode="auto">
          <a:xfrm>
            <a:off x="533400" y="4191000"/>
            <a:ext cx="152400" cy="83820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197" name="Line 13"/>
          <p:cNvSpPr>
            <a:spLocks noChangeShapeType="1"/>
          </p:cNvSpPr>
          <p:nvPr/>
        </p:nvSpPr>
        <p:spPr bwMode="auto">
          <a:xfrm>
            <a:off x="685800" y="45720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98" name="Line 14"/>
          <p:cNvSpPr>
            <a:spLocks noChangeShapeType="1"/>
          </p:cNvSpPr>
          <p:nvPr/>
        </p:nvSpPr>
        <p:spPr bwMode="auto">
          <a:xfrm>
            <a:off x="762000" y="2971800"/>
            <a:ext cx="914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99" name="Line 15"/>
          <p:cNvSpPr>
            <a:spLocks noChangeShapeType="1"/>
          </p:cNvSpPr>
          <p:nvPr/>
        </p:nvSpPr>
        <p:spPr bwMode="auto">
          <a:xfrm>
            <a:off x="1295400" y="3581400"/>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00" name="Text Box 16"/>
          <p:cNvSpPr txBox="1">
            <a:spLocks noChangeArrowheads="1"/>
          </p:cNvSpPr>
          <p:nvPr/>
        </p:nvSpPr>
        <p:spPr bwMode="auto">
          <a:xfrm>
            <a:off x="914400" y="4343400"/>
            <a:ext cx="74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Read</a:t>
            </a:r>
          </a:p>
          <a:p>
            <a:pPr algn="l"/>
            <a:r>
              <a:rPr lang="en-US" sz="1200">
                <a:solidFill>
                  <a:schemeClr val="tx1"/>
                </a:solidFill>
                <a:latin typeface="Arial" pitchFamily="34" charset="0"/>
              </a:rPr>
              <a:t>Address</a:t>
            </a:r>
          </a:p>
        </p:txBody>
      </p:sp>
      <p:sp>
        <p:nvSpPr>
          <p:cNvPr id="1757201" name="Text Box 17"/>
          <p:cNvSpPr txBox="1">
            <a:spLocks noChangeArrowheads="1"/>
          </p:cNvSpPr>
          <p:nvPr/>
        </p:nvSpPr>
        <p:spPr bwMode="auto">
          <a:xfrm>
            <a:off x="1157288" y="3863975"/>
            <a:ext cx="1098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chemeClr val="tx1"/>
                </a:solidFill>
                <a:latin typeface="Arial" pitchFamily="34" charset="0"/>
              </a:rPr>
              <a:t>Instruction</a:t>
            </a:r>
          </a:p>
          <a:p>
            <a:r>
              <a:rPr lang="en-US" sz="1400" b="1">
                <a:solidFill>
                  <a:schemeClr val="tx1"/>
                </a:solidFill>
                <a:latin typeface="Arial" pitchFamily="34" charset="0"/>
              </a:rPr>
              <a:t>Memory</a:t>
            </a:r>
          </a:p>
        </p:txBody>
      </p:sp>
      <p:sp>
        <p:nvSpPr>
          <p:cNvPr id="1757202" name="Text Box 18"/>
          <p:cNvSpPr txBox="1">
            <a:spLocks noChangeArrowheads="1"/>
          </p:cNvSpPr>
          <p:nvPr/>
        </p:nvSpPr>
        <p:spPr bwMode="auto">
          <a:xfrm>
            <a:off x="1676400" y="3124200"/>
            <a:ext cx="481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tx1"/>
                </a:solidFill>
                <a:latin typeface="Arial" pitchFamily="34" charset="0"/>
              </a:rPr>
              <a:t>Add</a:t>
            </a:r>
          </a:p>
        </p:txBody>
      </p:sp>
      <p:sp>
        <p:nvSpPr>
          <p:cNvPr id="1757203" name="Text Box 19"/>
          <p:cNvSpPr txBox="1">
            <a:spLocks noChangeArrowheads="1"/>
          </p:cNvSpPr>
          <p:nvPr/>
        </p:nvSpPr>
        <p:spPr bwMode="auto">
          <a:xfrm rot="-5400000">
            <a:off x="396875" y="4403725"/>
            <a:ext cx="395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PC</a:t>
            </a:r>
          </a:p>
        </p:txBody>
      </p:sp>
      <p:sp>
        <p:nvSpPr>
          <p:cNvPr id="1757204" name="Line 20"/>
          <p:cNvSpPr>
            <a:spLocks noChangeShapeType="1"/>
          </p:cNvSpPr>
          <p:nvPr/>
        </p:nvSpPr>
        <p:spPr bwMode="auto">
          <a:xfrm>
            <a:off x="228600" y="45720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05" name="Text Box 21"/>
          <p:cNvSpPr txBox="1">
            <a:spLocks noChangeArrowheads="1"/>
          </p:cNvSpPr>
          <p:nvPr/>
        </p:nvSpPr>
        <p:spPr bwMode="auto">
          <a:xfrm>
            <a:off x="1066800" y="3429000"/>
            <a:ext cx="26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tx1"/>
                </a:solidFill>
                <a:latin typeface="Arial" pitchFamily="34" charset="0"/>
              </a:rPr>
              <a:t>4</a:t>
            </a:r>
          </a:p>
        </p:txBody>
      </p:sp>
      <p:sp>
        <p:nvSpPr>
          <p:cNvPr id="1757206" name="Line 22"/>
          <p:cNvSpPr>
            <a:spLocks noChangeShapeType="1"/>
          </p:cNvSpPr>
          <p:nvPr/>
        </p:nvSpPr>
        <p:spPr bwMode="auto">
          <a:xfrm>
            <a:off x="228600" y="2133600"/>
            <a:ext cx="0" cy="2438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07" name="AutoShape 23"/>
          <p:cNvSpPr>
            <a:spLocks noChangeArrowheads="1"/>
          </p:cNvSpPr>
          <p:nvPr/>
        </p:nvSpPr>
        <p:spPr bwMode="auto">
          <a:xfrm rot="5400000" flipH="1">
            <a:off x="838200" y="2057400"/>
            <a:ext cx="685800" cy="228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08" name="Line 24"/>
          <p:cNvSpPr>
            <a:spLocks noChangeShapeType="1"/>
          </p:cNvSpPr>
          <p:nvPr/>
        </p:nvSpPr>
        <p:spPr bwMode="auto">
          <a:xfrm flipH="1">
            <a:off x="228600" y="2133600"/>
            <a:ext cx="852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09" name="Rectangle 25"/>
          <p:cNvSpPr>
            <a:spLocks noChangeArrowheads="1"/>
          </p:cNvSpPr>
          <p:nvPr/>
        </p:nvSpPr>
        <p:spPr bwMode="auto">
          <a:xfrm flipH="1">
            <a:off x="1157288" y="2209800"/>
            <a:ext cx="15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tx1"/>
                </a:solidFill>
                <a:latin typeface="Arial" pitchFamily="34" charset="0"/>
              </a:rPr>
              <a:t>0</a:t>
            </a:r>
          </a:p>
        </p:txBody>
      </p:sp>
      <p:sp>
        <p:nvSpPr>
          <p:cNvPr id="1757210" name="Rectangle 26"/>
          <p:cNvSpPr>
            <a:spLocks noChangeArrowheads="1"/>
          </p:cNvSpPr>
          <p:nvPr/>
        </p:nvSpPr>
        <p:spPr bwMode="auto">
          <a:xfrm flipH="1">
            <a:off x="1143000" y="1828800"/>
            <a:ext cx="15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tx1"/>
                </a:solidFill>
                <a:latin typeface="Arial" pitchFamily="34" charset="0"/>
              </a:rPr>
              <a:t>1</a:t>
            </a:r>
          </a:p>
        </p:txBody>
      </p:sp>
      <p:sp>
        <p:nvSpPr>
          <p:cNvPr id="1757211" name="Line 27"/>
          <p:cNvSpPr>
            <a:spLocks noChangeShapeType="1"/>
          </p:cNvSpPr>
          <p:nvPr/>
        </p:nvSpPr>
        <p:spPr bwMode="auto">
          <a:xfrm flipH="1">
            <a:off x="1295400" y="1981200"/>
            <a:ext cx="5257800" cy="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12" name="Line 28"/>
          <p:cNvSpPr>
            <a:spLocks noChangeShapeType="1"/>
          </p:cNvSpPr>
          <p:nvPr/>
        </p:nvSpPr>
        <p:spPr bwMode="auto">
          <a:xfrm flipH="1">
            <a:off x="2819400" y="6400800"/>
            <a:ext cx="5943600" cy="0"/>
          </a:xfrm>
          <a:prstGeom prst="line">
            <a:avLst/>
          </a:prstGeom>
          <a:noFill/>
          <a:ln w="28575">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13" name="Rectangle 29"/>
          <p:cNvSpPr>
            <a:spLocks noChangeArrowheads="1"/>
          </p:cNvSpPr>
          <p:nvPr/>
        </p:nvSpPr>
        <p:spPr bwMode="auto">
          <a:xfrm>
            <a:off x="3048000" y="3810000"/>
            <a:ext cx="1295400" cy="1447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14" name="Line 30"/>
          <p:cNvSpPr>
            <a:spLocks noChangeShapeType="1"/>
          </p:cNvSpPr>
          <p:nvPr/>
        </p:nvSpPr>
        <p:spPr bwMode="auto">
          <a:xfrm>
            <a:off x="2286000" y="45720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15" name="Line 31"/>
          <p:cNvSpPr>
            <a:spLocks noChangeShapeType="1"/>
          </p:cNvSpPr>
          <p:nvPr/>
        </p:nvSpPr>
        <p:spPr bwMode="auto">
          <a:xfrm>
            <a:off x="2743200" y="4343400"/>
            <a:ext cx="304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16" name="Text Box 32"/>
          <p:cNvSpPr txBox="1">
            <a:spLocks noChangeArrowheads="1"/>
          </p:cNvSpPr>
          <p:nvPr/>
        </p:nvSpPr>
        <p:spPr bwMode="auto">
          <a:xfrm>
            <a:off x="2971800" y="4953000"/>
            <a:ext cx="903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Write Data</a:t>
            </a:r>
          </a:p>
        </p:txBody>
      </p:sp>
      <p:sp>
        <p:nvSpPr>
          <p:cNvPr id="1757217" name="Text Box 33"/>
          <p:cNvSpPr txBox="1">
            <a:spLocks noChangeArrowheads="1"/>
          </p:cNvSpPr>
          <p:nvPr/>
        </p:nvSpPr>
        <p:spPr bwMode="auto">
          <a:xfrm>
            <a:off x="2971800" y="3810000"/>
            <a:ext cx="10366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Read Addr 1</a:t>
            </a:r>
          </a:p>
        </p:txBody>
      </p:sp>
      <p:sp>
        <p:nvSpPr>
          <p:cNvPr id="1757218" name="Text Box 34"/>
          <p:cNvSpPr txBox="1">
            <a:spLocks noChangeArrowheads="1"/>
          </p:cNvSpPr>
          <p:nvPr/>
        </p:nvSpPr>
        <p:spPr bwMode="auto">
          <a:xfrm>
            <a:off x="2971800" y="4191000"/>
            <a:ext cx="10366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Read Addr 2</a:t>
            </a:r>
          </a:p>
        </p:txBody>
      </p:sp>
      <p:sp>
        <p:nvSpPr>
          <p:cNvPr id="1757219" name="Text Box 35"/>
          <p:cNvSpPr txBox="1">
            <a:spLocks noChangeArrowheads="1"/>
          </p:cNvSpPr>
          <p:nvPr/>
        </p:nvSpPr>
        <p:spPr bwMode="auto">
          <a:xfrm>
            <a:off x="2971800" y="4572000"/>
            <a:ext cx="903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Write Addr</a:t>
            </a:r>
          </a:p>
        </p:txBody>
      </p:sp>
      <p:sp>
        <p:nvSpPr>
          <p:cNvPr id="1757220" name="Text Box 36"/>
          <p:cNvSpPr txBox="1">
            <a:spLocks noChangeArrowheads="1"/>
          </p:cNvSpPr>
          <p:nvPr/>
        </p:nvSpPr>
        <p:spPr bwMode="auto">
          <a:xfrm>
            <a:off x="3048000" y="3962400"/>
            <a:ext cx="8937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chemeClr val="tx1"/>
                </a:solidFill>
                <a:latin typeface="Arial" pitchFamily="34" charset="0"/>
              </a:rPr>
              <a:t>Register</a:t>
            </a:r>
          </a:p>
          <a:p>
            <a:endParaRPr lang="en-US" sz="1400" b="1">
              <a:solidFill>
                <a:schemeClr val="tx1"/>
              </a:solidFill>
              <a:latin typeface="Arial" pitchFamily="34" charset="0"/>
            </a:endParaRPr>
          </a:p>
          <a:p>
            <a:r>
              <a:rPr lang="en-US" sz="1400" b="1">
                <a:solidFill>
                  <a:schemeClr val="tx1"/>
                </a:solidFill>
                <a:latin typeface="Arial" pitchFamily="34" charset="0"/>
              </a:rPr>
              <a:t>File</a:t>
            </a:r>
          </a:p>
        </p:txBody>
      </p:sp>
      <p:sp>
        <p:nvSpPr>
          <p:cNvPr id="1757221" name="Text Box 37"/>
          <p:cNvSpPr txBox="1">
            <a:spLocks noChangeArrowheads="1"/>
          </p:cNvSpPr>
          <p:nvPr/>
        </p:nvSpPr>
        <p:spPr bwMode="auto">
          <a:xfrm>
            <a:off x="3733800" y="3962400"/>
            <a:ext cx="67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solidFill>
                  <a:schemeClr val="tx1"/>
                </a:solidFill>
                <a:latin typeface="Arial" pitchFamily="34" charset="0"/>
              </a:rPr>
              <a:t>Read</a:t>
            </a:r>
          </a:p>
          <a:p>
            <a:pPr algn="r"/>
            <a:r>
              <a:rPr lang="en-US" sz="1200">
                <a:solidFill>
                  <a:schemeClr val="tx1"/>
                </a:solidFill>
                <a:latin typeface="Arial" pitchFamily="34" charset="0"/>
              </a:rPr>
              <a:t> Data 1</a:t>
            </a:r>
          </a:p>
        </p:txBody>
      </p:sp>
      <p:sp>
        <p:nvSpPr>
          <p:cNvPr id="1757222" name="Text Box 38"/>
          <p:cNvSpPr txBox="1">
            <a:spLocks noChangeArrowheads="1"/>
          </p:cNvSpPr>
          <p:nvPr/>
        </p:nvSpPr>
        <p:spPr bwMode="auto">
          <a:xfrm>
            <a:off x="3733800" y="4648200"/>
            <a:ext cx="67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solidFill>
                  <a:schemeClr val="tx1"/>
                </a:solidFill>
                <a:latin typeface="Arial" pitchFamily="34" charset="0"/>
              </a:rPr>
              <a:t>Read</a:t>
            </a:r>
          </a:p>
          <a:p>
            <a:pPr algn="r"/>
            <a:r>
              <a:rPr lang="en-US" sz="1200">
                <a:solidFill>
                  <a:schemeClr val="tx1"/>
                </a:solidFill>
                <a:latin typeface="Arial" pitchFamily="34" charset="0"/>
              </a:rPr>
              <a:t> Data 2</a:t>
            </a:r>
          </a:p>
        </p:txBody>
      </p:sp>
      <p:sp>
        <p:nvSpPr>
          <p:cNvPr id="1757223" name="Line 39"/>
          <p:cNvSpPr>
            <a:spLocks noChangeShapeType="1"/>
          </p:cNvSpPr>
          <p:nvPr/>
        </p:nvSpPr>
        <p:spPr bwMode="auto">
          <a:xfrm>
            <a:off x="2743200" y="5791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24" name="Line 40"/>
          <p:cNvSpPr>
            <a:spLocks noChangeShapeType="1"/>
          </p:cNvSpPr>
          <p:nvPr/>
        </p:nvSpPr>
        <p:spPr bwMode="auto">
          <a:xfrm>
            <a:off x="2819400" y="5715000"/>
            <a:ext cx="76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25" name="Line 41"/>
          <p:cNvSpPr>
            <a:spLocks noChangeShapeType="1"/>
          </p:cNvSpPr>
          <p:nvPr/>
        </p:nvSpPr>
        <p:spPr bwMode="auto">
          <a:xfrm>
            <a:off x="4038600" y="5715000"/>
            <a:ext cx="762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26" name="Text Box 42"/>
          <p:cNvSpPr txBox="1">
            <a:spLocks noChangeArrowheads="1"/>
          </p:cNvSpPr>
          <p:nvPr/>
        </p:nvSpPr>
        <p:spPr bwMode="auto">
          <a:xfrm>
            <a:off x="2819400" y="57912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16</a:t>
            </a:r>
          </a:p>
        </p:txBody>
      </p:sp>
      <p:sp>
        <p:nvSpPr>
          <p:cNvPr id="1757227" name="Text Box 43"/>
          <p:cNvSpPr txBox="1">
            <a:spLocks noChangeArrowheads="1"/>
          </p:cNvSpPr>
          <p:nvPr/>
        </p:nvSpPr>
        <p:spPr bwMode="auto">
          <a:xfrm>
            <a:off x="4038600" y="57912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32</a:t>
            </a:r>
          </a:p>
        </p:txBody>
      </p:sp>
      <p:sp>
        <p:nvSpPr>
          <p:cNvPr id="1757228" name="Line 44"/>
          <p:cNvSpPr>
            <a:spLocks noChangeShapeType="1"/>
          </p:cNvSpPr>
          <p:nvPr/>
        </p:nvSpPr>
        <p:spPr bwMode="auto">
          <a:xfrm>
            <a:off x="2819400" y="5105400"/>
            <a:ext cx="254000" cy="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29" name="Line 45"/>
          <p:cNvSpPr>
            <a:spLocks noChangeShapeType="1"/>
          </p:cNvSpPr>
          <p:nvPr/>
        </p:nvSpPr>
        <p:spPr bwMode="auto">
          <a:xfrm>
            <a:off x="4800600" y="52578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30" name="Line 46"/>
          <p:cNvSpPr>
            <a:spLocks noChangeShapeType="1"/>
          </p:cNvSpPr>
          <p:nvPr/>
        </p:nvSpPr>
        <p:spPr bwMode="auto">
          <a:xfrm>
            <a:off x="4343400" y="48768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31" name="Line 47"/>
          <p:cNvSpPr>
            <a:spLocks noChangeShapeType="1"/>
          </p:cNvSpPr>
          <p:nvPr/>
        </p:nvSpPr>
        <p:spPr bwMode="auto">
          <a:xfrm>
            <a:off x="2743200" y="3962400"/>
            <a:ext cx="0" cy="1828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32" name="Line 48"/>
          <p:cNvSpPr>
            <a:spLocks noChangeShapeType="1"/>
          </p:cNvSpPr>
          <p:nvPr/>
        </p:nvSpPr>
        <p:spPr bwMode="auto">
          <a:xfrm>
            <a:off x="2743200" y="3962400"/>
            <a:ext cx="304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33" name="Line 49"/>
          <p:cNvSpPr>
            <a:spLocks noChangeShapeType="1"/>
          </p:cNvSpPr>
          <p:nvPr/>
        </p:nvSpPr>
        <p:spPr bwMode="auto">
          <a:xfrm>
            <a:off x="2743200" y="4724400"/>
            <a:ext cx="304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34" name="Line 50"/>
          <p:cNvSpPr>
            <a:spLocks noChangeShapeType="1"/>
          </p:cNvSpPr>
          <p:nvPr/>
        </p:nvSpPr>
        <p:spPr bwMode="auto">
          <a:xfrm>
            <a:off x="4648200" y="4876800"/>
            <a:ext cx="431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35" name="Line 51"/>
          <p:cNvSpPr>
            <a:spLocks noChangeShapeType="1"/>
          </p:cNvSpPr>
          <p:nvPr/>
        </p:nvSpPr>
        <p:spPr bwMode="auto">
          <a:xfrm>
            <a:off x="6019800" y="4648200"/>
            <a:ext cx="17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36" name="Freeform 52"/>
          <p:cNvSpPr>
            <a:spLocks/>
          </p:cNvSpPr>
          <p:nvPr/>
        </p:nvSpPr>
        <p:spPr bwMode="auto">
          <a:xfrm>
            <a:off x="5486400" y="3962400"/>
            <a:ext cx="533400" cy="1295400"/>
          </a:xfrm>
          <a:custGeom>
            <a:avLst/>
            <a:gdLst>
              <a:gd name="T0" fmla="*/ 0 w 388"/>
              <a:gd name="T1" fmla="*/ 0 h 1099"/>
              <a:gd name="T2" fmla="*/ 0 w 388"/>
              <a:gd name="T3" fmla="*/ 427 h 1099"/>
              <a:gd name="T4" fmla="*/ 111 w 388"/>
              <a:gd name="T5" fmla="*/ 553 h 1099"/>
              <a:gd name="T6" fmla="*/ 0 w 388"/>
              <a:gd name="T7" fmla="*/ 671 h 1099"/>
              <a:gd name="T8" fmla="*/ 0 w 388"/>
              <a:gd name="T9" fmla="*/ 1098 h 1099"/>
              <a:gd name="T10" fmla="*/ 387 w 388"/>
              <a:gd name="T11" fmla="*/ 790 h 1099"/>
              <a:gd name="T12" fmla="*/ 387 w 388"/>
              <a:gd name="T13" fmla="*/ 308 h 1099"/>
              <a:gd name="T14" fmla="*/ 0 w 388"/>
              <a:gd name="T15" fmla="*/ 0 h 10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1099">
                <a:moveTo>
                  <a:pt x="0" y="0"/>
                </a:moveTo>
                <a:lnTo>
                  <a:pt x="0" y="427"/>
                </a:lnTo>
                <a:lnTo>
                  <a:pt x="111" y="553"/>
                </a:lnTo>
                <a:lnTo>
                  <a:pt x="0" y="671"/>
                </a:lnTo>
                <a:lnTo>
                  <a:pt x="0" y="1098"/>
                </a:lnTo>
                <a:lnTo>
                  <a:pt x="387" y="790"/>
                </a:lnTo>
                <a:lnTo>
                  <a:pt x="387" y="30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37" name="Rectangle 53"/>
          <p:cNvSpPr>
            <a:spLocks noChangeArrowheads="1"/>
          </p:cNvSpPr>
          <p:nvPr/>
        </p:nvSpPr>
        <p:spPr bwMode="auto">
          <a:xfrm>
            <a:off x="5588000" y="4572000"/>
            <a:ext cx="5048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defTabSz="904875">
              <a:lnSpc>
                <a:spcPts val="1600"/>
              </a:lnSpc>
              <a:tabLst>
                <a:tab pos="452438" algn="l"/>
                <a:tab pos="904875" algn="l"/>
                <a:tab pos="1357313" algn="l"/>
              </a:tabLst>
            </a:pPr>
            <a:r>
              <a:rPr lang="en-US" sz="1200" b="1">
                <a:solidFill>
                  <a:srgbClr val="000000"/>
                </a:solidFill>
                <a:latin typeface="Arial" pitchFamily="34" charset="0"/>
              </a:rPr>
              <a:t>ALU</a:t>
            </a:r>
          </a:p>
        </p:txBody>
      </p:sp>
      <p:sp>
        <p:nvSpPr>
          <p:cNvPr id="1757238" name="AutoShape 54"/>
          <p:cNvSpPr>
            <a:spLocks noChangeArrowheads="1"/>
          </p:cNvSpPr>
          <p:nvPr/>
        </p:nvSpPr>
        <p:spPr bwMode="auto">
          <a:xfrm rot="-5400000">
            <a:off x="4787900" y="4914900"/>
            <a:ext cx="762000" cy="228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39" name="Line 55"/>
          <p:cNvSpPr>
            <a:spLocks noChangeShapeType="1"/>
          </p:cNvSpPr>
          <p:nvPr/>
        </p:nvSpPr>
        <p:spPr bwMode="auto">
          <a:xfrm>
            <a:off x="5283200" y="50292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40" name="Rectangle 56"/>
          <p:cNvSpPr>
            <a:spLocks noChangeArrowheads="1"/>
          </p:cNvSpPr>
          <p:nvPr/>
        </p:nvSpPr>
        <p:spPr bwMode="auto">
          <a:xfrm>
            <a:off x="5105400" y="5105400"/>
            <a:ext cx="15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accent1"/>
                </a:solidFill>
                <a:latin typeface="Arial" pitchFamily="34" charset="0"/>
              </a:rPr>
              <a:t>1</a:t>
            </a:r>
          </a:p>
        </p:txBody>
      </p:sp>
      <p:sp>
        <p:nvSpPr>
          <p:cNvPr id="1757241" name="Rectangle 57"/>
          <p:cNvSpPr>
            <a:spLocks noChangeArrowheads="1"/>
          </p:cNvSpPr>
          <p:nvPr/>
        </p:nvSpPr>
        <p:spPr bwMode="auto">
          <a:xfrm>
            <a:off x="5105400" y="4724400"/>
            <a:ext cx="15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accent1"/>
                </a:solidFill>
                <a:latin typeface="Arial" pitchFamily="34" charset="0"/>
              </a:rPr>
              <a:t>0</a:t>
            </a:r>
          </a:p>
        </p:txBody>
      </p:sp>
      <p:sp>
        <p:nvSpPr>
          <p:cNvPr id="1757242" name="Line 58"/>
          <p:cNvSpPr>
            <a:spLocks noChangeShapeType="1"/>
          </p:cNvSpPr>
          <p:nvPr/>
        </p:nvSpPr>
        <p:spPr bwMode="auto">
          <a:xfrm>
            <a:off x="4800600" y="5257800"/>
            <a:ext cx="279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43" name="Line 59"/>
          <p:cNvSpPr>
            <a:spLocks noChangeShapeType="1"/>
          </p:cNvSpPr>
          <p:nvPr/>
        </p:nvSpPr>
        <p:spPr bwMode="auto">
          <a:xfrm>
            <a:off x="4648200" y="4191000"/>
            <a:ext cx="812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44" name="Oval 60"/>
          <p:cNvSpPr>
            <a:spLocks noChangeArrowheads="1"/>
          </p:cNvSpPr>
          <p:nvPr/>
        </p:nvSpPr>
        <p:spPr bwMode="auto">
          <a:xfrm>
            <a:off x="5029200" y="3429000"/>
            <a:ext cx="4572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45" name="Rectangle 61"/>
          <p:cNvSpPr>
            <a:spLocks noChangeArrowheads="1"/>
          </p:cNvSpPr>
          <p:nvPr/>
        </p:nvSpPr>
        <p:spPr bwMode="auto">
          <a:xfrm>
            <a:off x="5029200" y="3429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defTabSz="904875">
              <a:lnSpc>
                <a:spcPts val="1600"/>
              </a:lnSpc>
              <a:tabLst>
                <a:tab pos="452438" algn="l"/>
                <a:tab pos="904875" algn="l"/>
                <a:tab pos="1357313" algn="l"/>
              </a:tabLst>
            </a:pPr>
            <a:r>
              <a:rPr lang="en-US" sz="1200" b="1">
                <a:solidFill>
                  <a:srgbClr val="000000"/>
                </a:solidFill>
                <a:latin typeface="Arial" pitchFamily="34" charset="0"/>
              </a:rPr>
              <a:t>Shift</a:t>
            </a:r>
          </a:p>
          <a:p>
            <a:pPr defTabSz="904875">
              <a:lnSpc>
                <a:spcPts val="1600"/>
              </a:lnSpc>
              <a:tabLst>
                <a:tab pos="452438" algn="l"/>
                <a:tab pos="904875" algn="l"/>
                <a:tab pos="1357313" algn="l"/>
              </a:tabLst>
            </a:pPr>
            <a:r>
              <a:rPr lang="en-US" sz="1200" b="1">
                <a:solidFill>
                  <a:srgbClr val="000000"/>
                </a:solidFill>
                <a:latin typeface="Arial" pitchFamily="34" charset="0"/>
              </a:rPr>
              <a:t>left 2</a:t>
            </a:r>
          </a:p>
        </p:txBody>
      </p:sp>
      <p:sp>
        <p:nvSpPr>
          <p:cNvPr id="1757246" name="Line 62"/>
          <p:cNvSpPr>
            <a:spLocks noChangeShapeType="1"/>
          </p:cNvSpPr>
          <p:nvPr/>
        </p:nvSpPr>
        <p:spPr bwMode="auto">
          <a:xfrm>
            <a:off x="4800600" y="37338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57247" name="Group 63"/>
          <p:cNvGrpSpPr>
            <a:grpSpLocks/>
          </p:cNvGrpSpPr>
          <p:nvPr/>
        </p:nvGrpSpPr>
        <p:grpSpPr bwMode="auto">
          <a:xfrm>
            <a:off x="5715000" y="3048000"/>
            <a:ext cx="304800" cy="914400"/>
            <a:chOff x="1392" y="2880"/>
            <a:chExt cx="288" cy="480"/>
          </a:xfrm>
        </p:grpSpPr>
        <p:sp>
          <p:nvSpPr>
            <p:cNvPr id="1757248" name="Line 64"/>
            <p:cNvSpPr>
              <a:spLocks noChangeShapeType="1"/>
            </p:cNvSpPr>
            <p:nvPr/>
          </p:nvSpPr>
          <p:spPr bwMode="auto">
            <a:xfrm>
              <a:off x="1392" y="3072"/>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49" name="Line 65"/>
            <p:cNvSpPr>
              <a:spLocks noChangeShapeType="1"/>
            </p:cNvSpPr>
            <p:nvPr/>
          </p:nvSpPr>
          <p:spPr bwMode="auto">
            <a:xfrm flipH="1">
              <a:off x="1392" y="312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50" name="Line 66"/>
            <p:cNvSpPr>
              <a:spLocks noChangeShapeType="1"/>
            </p:cNvSpPr>
            <p:nvPr/>
          </p:nvSpPr>
          <p:spPr bwMode="auto">
            <a:xfrm flipV="1">
              <a:off x="1392" y="2880"/>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51" name="Line 67"/>
            <p:cNvSpPr>
              <a:spLocks noChangeShapeType="1"/>
            </p:cNvSpPr>
            <p:nvPr/>
          </p:nvSpPr>
          <p:spPr bwMode="auto">
            <a:xfrm flipV="1">
              <a:off x="1392" y="316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52" name="Line 68"/>
            <p:cNvSpPr>
              <a:spLocks noChangeShapeType="1"/>
            </p:cNvSpPr>
            <p:nvPr/>
          </p:nvSpPr>
          <p:spPr bwMode="auto">
            <a:xfrm flipV="1">
              <a:off x="1392" y="3216"/>
              <a:ext cx="28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53" name="Line 69"/>
            <p:cNvSpPr>
              <a:spLocks noChangeShapeType="1"/>
            </p:cNvSpPr>
            <p:nvPr/>
          </p:nvSpPr>
          <p:spPr bwMode="auto">
            <a:xfrm flipV="1">
              <a:off x="1680" y="302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54" name="Line 70"/>
            <p:cNvSpPr>
              <a:spLocks noChangeShapeType="1"/>
            </p:cNvSpPr>
            <p:nvPr/>
          </p:nvSpPr>
          <p:spPr bwMode="auto">
            <a:xfrm>
              <a:off x="1392" y="2880"/>
              <a:ext cx="28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7255" name="Text Box 71"/>
          <p:cNvSpPr txBox="1">
            <a:spLocks noChangeArrowheads="1"/>
          </p:cNvSpPr>
          <p:nvPr/>
        </p:nvSpPr>
        <p:spPr bwMode="auto">
          <a:xfrm>
            <a:off x="5638800" y="3352800"/>
            <a:ext cx="481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tx1"/>
                </a:solidFill>
                <a:latin typeface="Arial" pitchFamily="34" charset="0"/>
              </a:rPr>
              <a:t>Add</a:t>
            </a:r>
          </a:p>
        </p:txBody>
      </p:sp>
      <p:sp>
        <p:nvSpPr>
          <p:cNvPr id="1757256" name="Line 72"/>
          <p:cNvSpPr>
            <a:spLocks noChangeShapeType="1"/>
          </p:cNvSpPr>
          <p:nvPr/>
        </p:nvSpPr>
        <p:spPr bwMode="auto">
          <a:xfrm>
            <a:off x="5472113" y="37338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57" name="Rectangle 73"/>
          <p:cNvSpPr>
            <a:spLocks noChangeArrowheads="1"/>
          </p:cNvSpPr>
          <p:nvPr/>
        </p:nvSpPr>
        <p:spPr bwMode="auto">
          <a:xfrm>
            <a:off x="6553200" y="3886200"/>
            <a:ext cx="1295400" cy="1447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58" name="Line 74"/>
          <p:cNvSpPr>
            <a:spLocks noChangeShapeType="1"/>
          </p:cNvSpPr>
          <p:nvPr/>
        </p:nvSpPr>
        <p:spPr bwMode="auto">
          <a:xfrm>
            <a:off x="6324600" y="4648200"/>
            <a:ext cx="254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59" name="Text Box 75"/>
          <p:cNvSpPr txBox="1">
            <a:spLocks noChangeArrowheads="1"/>
          </p:cNvSpPr>
          <p:nvPr/>
        </p:nvSpPr>
        <p:spPr bwMode="auto">
          <a:xfrm>
            <a:off x="7010400" y="3886200"/>
            <a:ext cx="8651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chemeClr val="tx1"/>
                </a:solidFill>
                <a:latin typeface="Arial" pitchFamily="34" charset="0"/>
              </a:rPr>
              <a:t>Data</a:t>
            </a:r>
          </a:p>
          <a:p>
            <a:r>
              <a:rPr lang="en-US" sz="1400" b="1">
                <a:solidFill>
                  <a:schemeClr val="tx1"/>
                </a:solidFill>
                <a:latin typeface="Arial" pitchFamily="34" charset="0"/>
              </a:rPr>
              <a:t>Memory</a:t>
            </a:r>
          </a:p>
        </p:txBody>
      </p:sp>
      <p:sp>
        <p:nvSpPr>
          <p:cNvPr id="1757260" name="Text Box 76"/>
          <p:cNvSpPr txBox="1">
            <a:spLocks noChangeArrowheads="1"/>
          </p:cNvSpPr>
          <p:nvPr/>
        </p:nvSpPr>
        <p:spPr bwMode="auto">
          <a:xfrm>
            <a:off x="6477000" y="4495800"/>
            <a:ext cx="741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Address</a:t>
            </a:r>
          </a:p>
        </p:txBody>
      </p:sp>
      <p:sp>
        <p:nvSpPr>
          <p:cNvPr id="1757261" name="Text Box 77"/>
          <p:cNvSpPr txBox="1">
            <a:spLocks noChangeArrowheads="1"/>
          </p:cNvSpPr>
          <p:nvPr/>
        </p:nvSpPr>
        <p:spPr bwMode="auto">
          <a:xfrm>
            <a:off x="6477000" y="4876800"/>
            <a:ext cx="903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Write Data</a:t>
            </a:r>
          </a:p>
        </p:txBody>
      </p:sp>
      <p:sp>
        <p:nvSpPr>
          <p:cNvPr id="1757262" name="Text Box 78"/>
          <p:cNvSpPr txBox="1">
            <a:spLocks noChangeArrowheads="1"/>
          </p:cNvSpPr>
          <p:nvPr/>
        </p:nvSpPr>
        <p:spPr bwMode="auto">
          <a:xfrm>
            <a:off x="7315200" y="4419600"/>
            <a:ext cx="54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Read</a:t>
            </a:r>
          </a:p>
          <a:p>
            <a:pPr algn="l"/>
            <a:r>
              <a:rPr lang="en-US" sz="1200">
                <a:solidFill>
                  <a:schemeClr val="tx1"/>
                </a:solidFill>
                <a:latin typeface="Arial" pitchFamily="34" charset="0"/>
              </a:rPr>
              <a:t>Data</a:t>
            </a:r>
          </a:p>
        </p:txBody>
      </p:sp>
      <p:sp>
        <p:nvSpPr>
          <p:cNvPr id="1757263" name="Line 79"/>
          <p:cNvSpPr>
            <a:spLocks noChangeShapeType="1"/>
          </p:cNvSpPr>
          <p:nvPr/>
        </p:nvSpPr>
        <p:spPr bwMode="auto">
          <a:xfrm>
            <a:off x="6324600" y="50292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64" name="Line 80"/>
          <p:cNvSpPr>
            <a:spLocks noChangeShapeType="1"/>
          </p:cNvSpPr>
          <p:nvPr/>
        </p:nvSpPr>
        <p:spPr bwMode="auto">
          <a:xfrm>
            <a:off x="8153400" y="5029200"/>
            <a:ext cx="228600" cy="1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65" name="AutoShape 81"/>
          <p:cNvSpPr>
            <a:spLocks noChangeArrowheads="1"/>
          </p:cNvSpPr>
          <p:nvPr/>
        </p:nvSpPr>
        <p:spPr bwMode="auto">
          <a:xfrm rot="-5400000">
            <a:off x="8153400" y="4724400"/>
            <a:ext cx="685800" cy="228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66" name="Line 82"/>
          <p:cNvSpPr>
            <a:spLocks noChangeShapeType="1"/>
          </p:cNvSpPr>
          <p:nvPr/>
        </p:nvSpPr>
        <p:spPr bwMode="auto">
          <a:xfrm>
            <a:off x="8610600" y="4800600"/>
            <a:ext cx="152400"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67" name="Rectangle 83"/>
          <p:cNvSpPr>
            <a:spLocks noChangeArrowheads="1"/>
          </p:cNvSpPr>
          <p:nvPr/>
        </p:nvSpPr>
        <p:spPr bwMode="auto">
          <a:xfrm>
            <a:off x="8382000" y="4495800"/>
            <a:ext cx="15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tx1"/>
                </a:solidFill>
                <a:latin typeface="Arial" pitchFamily="34" charset="0"/>
              </a:rPr>
              <a:t>1</a:t>
            </a:r>
          </a:p>
        </p:txBody>
      </p:sp>
      <p:sp>
        <p:nvSpPr>
          <p:cNvPr id="1757268" name="Rectangle 84"/>
          <p:cNvSpPr>
            <a:spLocks noChangeArrowheads="1"/>
          </p:cNvSpPr>
          <p:nvPr/>
        </p:nvSpPr>
        <p:spPr bwMode="auto">
          <a:xfrm>
            <a:off x="8382000" y="4876800"/>
            <a:ext cx="15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tx1"/>
                </a:solidFill>
                <a:latin typeface="Arial" pitchFamily="34" charset="0"/>
              </a:rPr>
              <a:t>0</a:t>
            </a:r>
          </a:p>
        </p:txBody>
      </p:sp>
      <p:sp>
        <p:nvSpPr>
          <p:cNvPr id="1757269" name="Line 85"/>
          <p:cNvSpPr>
            <a:spLocks noChangeShapeType="1"/>
          </p:cNvSpPr>
          <p:nvPr/>
        </p:nvSpPr>
        <p:spPr bwMode="auto">
          <a:xfrm>
            <a:off x="4343400" y="41910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70" name="Line 86"/>
          <p:cNvSpPr>
            <a:spLocks noChangeShapeType="1"/>
          </p:cNvSpPr>
          <p:nvPr/>
        </p:nvSpPr>
        <p:spPr bwMode="auto">
          <a:xfrm>
            <a:off x="2819400" y="5105400"/>
            <a:ext cx="0" cy="1295400"/>
          </a:xfrm>
          <a:prstGeom prst="line">
            <a:avLst/>
          </a:prstGeom>
          <a:noFill/>
          <a:ln w="28575">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71" name="Line 87"/>
          <p:cNvSpPr>
            <a:spLocks noChangeShapeType="1"/>
          </p:cNvSpPr>
          <p:nvPr/>
        </p:nvSpPr>
        <p:spPr bwMode="auto">
          <a:xfrm>
            <a:off x="2057400" y="32766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72" name="Line 88"/>
          <p:cNvSpPr>
            <a:spLocks noChangeShapeType="1"/>
          </p:cNvSpPr>
          <p:nvPr/>
        </p:nvSpPr>
        <p:spPr bwMode="auto">
          <a:xfrm>
            <a:off x="1295400" y="2286000"/>
            <a:ext cx="9144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73" name="Line 89"/>
          <p:cNvSpPr>
            <a:spLocks noChangeShapeType="1"/>
          </p:cNvSpPr>
          <p:nvPr/>
        </p:nvSpPr>
        <p:spPr bwMode="auto">
          <a:xfrm>
            <a:off x="2590800" y="45720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74" name="Line 90"/>
          <p:cNvSpPr>
            <a:spLocks noChangeShapeType="1"/>
          </p:cNvSpPr>
          <p:nvPr/>
        </p:nvSpPr>
        <p:spPr bwMode="auto">
          <a:xfrm>
            <a:off x="7848600" y="4648200"/>
            <a:ext cx="17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75" name="Rectangle 91"/>
          <p:cNvSpPr>
            <a:spLocks noChangeArrowheads="1"/>
          </p:cNvSpPr>
          <p:nvPr/>
        </p:nvSpPr>
        <p:spPr bwMode="auto">
          <a:xfrm>
            <a:off x="2438400" y="3048000"/>
            <a:ext cx="152400" cy="220980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76" name="Rectangle 92"/>
          <p:cNvSpPr>
            <a:spLocks noChangeArrowheads="1"/>
          </p:cNvSpPr>
          <p:nvPr/>
        </p:nvSpPr>
        <p:spPr bwMode="auto">
          <a:xfrm>
            <a:off x="4495800" y="3048000"/>
            <a:ext cx="152400" cy="320040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77" name="Line 93"/>
          <p:cNvSpPr>
            <a:spLocks noChangeShapeType="1"/>
          </p:cNvSpPr>
          <p:nvPr/>
        </p:nvSpPr>
        <p:spPr bwMode="auto">
          <a:xfrm>
            <a:off x="2209800" y="32766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78" name="Line 94"/>
          <p:cNvSpPr>
            <a:spLocks noChangeShapeType="1"/>
          </p:cNvSpPr>
          <p:nvPr/>
        </p:nvSpPr>
        <p:spPr bwMode="auto">
          <a:xfrm>
            <a:off x="2590800" y="3276600"/>
            <a:ext cx="1905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79" name="Line 95"/>
          <p:cNvSpPr>
            <a:spLocks noChangeShapeType="1"/>
          </p:cNvSpPr>
          <p:nvPr/>
        </p:nvSpPr>
        <p:spPr bwMode="auto">
          <a:xfrm>
            <a:off x="6019800" y="35052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0" name="Line 96"/>
          <p:cNvSpPr>
            <a:spLocks noChangeShapeType="1"/>
          </p:cNvSpPr>
          <p:nvPr/>
        </p:nvSpPr>
        <p:spPr bwMode="auto">
          <a:xfrm>
            <a:off x="4648200" y="5791200"/>
            <a:ext cx="152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1" name="Line 97"/>
          <p:cNvSpPr>
            <a:spLocks noChangeShapeType="1"/>
          </p:cNvSpPr>
          <p:nvPr/>
        </p:nvSpPr>
        <p:spPr bwMode="auto">
          <a:xfrm>
            <a:off x="4876800" y="4876800"/>
            <a:ext cx="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2" name="Line 98"/>
          <p:cNvSpPr>
            <a:spLocks noChangeShapeType="1"/>
          </p:cNvSpPr>
          <p:nvPr/>
        </p:nvSpPr>
        <p:spPr bwMode="auto">
          <a:xfrm>
            <a:off x="4876800" y="57912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3" name="Rectangle 99"/>
          <p:cNvSpPr>
            <a:spLocks noChangeArrowheads="1"/>
          </p:cNvSpPr>
          <p:nvPr/>
        </p:nvSpPr>
        <p:spPr bwMode="auto">
          <a:xfrm>
            <a:off x="8001000" y="3657600"/>
            <a:ext cx="152400" cy="259080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84" name="Line 100"/>
          <p:cNvSpPr>
            <a:spLocks noChangeShapeType="1"/>
          </p:cNvSpPr>
          <p:nvPr/>
        </p:nvSpPr>
        <p:spPr bwMode="auto">
          <a:xfrm>
            <a:off x="6400800" y="5791200"/>
            <a:ext cx="1600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5" name="Line 101"/>
          <p:cNvSpPr>
            <a:spLocks noChangeShapeType="1"/>
          </p:cNvSpPr>
          <p:nvPr/>
        </p:nvSpPr>
        <p:spPr bwMode="auto">
          <a:xfrm>
            <a:off x="8153400" y="4648200"/>
            <a:ext cx="228600" cy="1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6" name="Line 102"/>
          <p:cNvSpPr>
            <a:spLocks noChangeShapeType="1"/>
          </p:cNvSpPr>
          <p:nvPr/>
        </p:nvSpPr>
        <p:spPr bwMode="auto">
          <a:xfrm>
            <a:off x="8763000" y="4800600"/>
            <a:ext cx="0" cy="1600200"/>
          </a:xfrm>
          <a:prstGeom prst="line">
            <a:avLst/>
          </a:prstGeom>
          <a:noFill/>
          <a:ln w="28575">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7" name="Line 103"/>
          <p:cNvSpPr>
            <a:spLocks noChangeShapeType="1"/>
          </p:cNvSpPr>
          <p:nvPr/>
        </p:nvSpPr>
        <p:spPr bwMode="auto">
          <a:xfrm>
            <a:off x="6553200" y="1981200"/>
            <a:ext cx="0" cy="1524000"/>
          </a:xfrm>
          <a:prstGeom prst="line">
            <a:avLst/>
          </a:prstGeom>
          <a:noFill/>
          <a:ln w="28575">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8" name="Line 104"/>
          <p:cNvSpPr>
            <a:spLocks noChangeShapeType="1"/>
          </p:cNvSpPr>
          <p:nvPr/>
        </p:nvSpPr>
        <p:spPr bwMode="auto">
          <a:xfrm flipH="1">
            <a:off x="6172200" y="5029200"/>
            <a:ext cx="152400" cy="762000"/>
          </a:xfrm>
          <a:prstGeom prst="line">
            <a:avLst/>
          </a:prstGeom>
          <a:noFill/>
          <a:ln w="2857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89" name="Line 105"/>
          <p:cNvSpPr>
            <a:spLocks noChangeShapeType="1"/>
          </p:cNvSpPr>
          <p:nvPr/>
        </p:nvSpPr>
        <p:spPr bwMode="auto">
          <a:xfrm flipH="1">
            <a:off x="8001000" y="5029200"/>
            <a:ext cx="152400" cy="762000"/>
          </a:xfrm>
          <a:prstGeom prst="line">
            <a:avLst/>
          </a:prstGeom>
          <a:noFill/>
          <a:ln w="2857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90" name="Rectangle 106"/>
          <p:cNvSpPr>
            <a:spLocks noGrp="1" noChangeArrowheads="1"/>
          </p:cNvSpPr>
          <p:nvPr>
            <p:ph type="body" idx="1"/>
          </p:nvPr>
        </p:nvSpPr>
        <p:spPr>
          <a:xfrm>
            <a:off x="457200" y="747713"/>
            <a:ext cx="7924800" cy="660400"/>
          </a:xfrm>
          <a:noFill/>
          <a:ln/>
        </p:spPr>
        <p:txBody>
          <a:bodyPr>
            <a:normAutofit fontScale="92500" lnSpcReduction="20000"/>
          </a:bodyPr>
          <a:lstStyle/>
          <a:p>
            <a:r>
              <a:rPr lang="en-US" sz="2000"/>
              <a:t>What do we need to add/modify in our MIPS datapath?</a:t>
            </a:r>
          </a:p>
          <a:p>
            <a:pPr lvl="1"/>
            <a:r>
              <a:rPr lang="en-US" sz="2000">
                <a:solidFill>
                  <a:schemeClr val="accent2"/>
                </a:solidFill>
              </a:rPr>
              <a:t>registers</a:t>
            </a:r>
            <a:r>
              <a:rPr lang="en-US" sz="2000"/>
              <a:t> between pipeline stages to </a:t>
            </a:r>
            <a:r>
              <a:rPr lang="en-US" sz="2000">
                <a:solidFill>
                  <a:schemeClr val="accent1"/>
                </a:solidFill>
              </a:rPr>
              <a:t>isolate</a:t>
            </a:r>
            <a:r>
              <a:rPr lang="en-US" sz="2000"/>
              <a:t> them</a:t>
            </a:r>
          </a:p>
        </p:txBody>
      </p:sp>
      <p:sp>
        <p:nvSpPr>
          <p:cNvPr id="1757291" name="Text Box 107"/>
          <p:cNvSpPr txBox="1">
            <a:spLocks noChangeArrowheads="1"/>
          </p:cNvSpPr>
          <p:nvPr/>
        </p:nvSpPr>
        <p:spPr bwMode="auto">
          <a:xfrm rot="-5400000">
            <a:off x="2022475" y="4292600"/>
            <a:ext cx="954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IFetch/Dec</a:t>
            </a:r>
          </a:p>
        </p:txBody>
      </p:sp>
      <p:sp>
        <p:nvSpPr>
          <p:cNvPr id="1757292" name="Text Box 108"/>
          <p:cNvSpPr txBox="1">
            <a:spLocks noChangeArrowheads="1"/>
          </p:cNvSpPr>
          <p:nvPr/>
        </p:nvSpPr>
        <p:spPr bwMode="auto">
          <a:xfrm rot="-5400000">
            <a:off x="4127500" y="4483100"/>
            <a:ext cx="858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Dec/Exec</a:t>
            </a:r>
          </a:p>
        </p:txBody>
      </p:sp>
      <p:sp>
        <p:nvSpPr>
          <p:cNvPr id="1757293" name="Text Box 109"/>
          <p:cNvSpPr txBox="1">
            <a:spLocks noChangeArrowheads="1"/>
          </p:cNvSpPr>
          <p:nvPr/>
        </p:nvSpPr>
        <p:spPr bwMode="auto">
          <a:xfrm rot="-5400000">
            <a:off x="5769769" y="4517231"/>
            <a:ext cx="927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Exec/Mem</a:t>
            </a:r>
          </a:p>
        </p:txBody>
      </p:sp>
      <p:sp>
        <p:nvSpPr>
          <p:cNvPr id="1757294" name="Text Box 110"/>
          <p:cNvSpPr txBox="1">
            <a:spLocks noChangeArrowheads="1"/>
          </p:cNvSpPr>
          <p:nvPr/>
        </p:nvSpPr>
        <p:spPr bwMode="auto">
          <a:xfrm rot="-5400000">
            <a:off x="7648575" y="4695825"/>
            <a:ext cx="827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Mem/WB</a:t>
            </a:r>
          </a:p>
        </p:txBody>
      </p:sp>
      <p:sp>
        <p:nvSpPr>
          <p:cNvPr id="1757295" name="Text Box 111"/>
          <p:cNvSpPr txBox="1">
            <a:spLocks noChangeArrowheads="1"/>
          </p:cNvSpPr>
          <p:nvPr/>
        </p:nvSpPr>
        <p:spPr bwMode="auto">
          <a:xfrm>
            <a:off x="1095375" y="1524000"/>
            <a:ext cx="1031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accent2"/>
                </a:solidFill>
                <a:latin typeface="Arial" pitchFamily="34" charset="0"/>
              </a:rPr>
              <a:t>IF:IFetch</a:t>
            </a:r>
          </a:p>
        </p:txBody>
      </p:sp>
      <p:sp>
        <p:nvSpPr>
          <p:cNvPr id="1757296" name="Text Box 112"/>
          <p:cNvSpPr txBox="1">
            <a:spLocks noChangeArrowheads="1"/>
          </p:cNvSpPr>
          <p:nvPr/>
        </p:nvSpPr>
        <p:spPr bwMode="auto">
          <a:xfrm>
            <a:off x="3141663" y="1524000"/>
            <a:ext cx="827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accent2"/>
                </a:solidFill>
                <a:latin typeface="Arial" pitchFamily="34" charset="0"/>
              </a:rPr>
              <a:t>ID:Dec</a:t>
            </a:r>
          </a:p>
        </p:txBody>
      </p:sp>
      <p:sp>
        <p:nvSpPr>
          <p:cNvPr id="1757297" name="Text Box 113"/>
          <p:cNvSpPr txBox="1">
            <a:spLocks noChangeArrowheads="1"/>
          </p:cNvSpPr>
          <p:nvPr/>
        </p:nvSpPr>
        <p:spPr bwMode="auto">
          <a:xfrm>
            <a:off x="4643438" y="1524000"/>
            <a:ext cx="1300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accent2"/>
                </a:solidFill>
                <a:latin typeface="Arial" pitchFamily="34" charset="0"/>
              </a:rPr>
              <a:t>EX:Execute</a:t>
            </a:r>
          </a:p>
        </p:txBody>
      </p:sp>
      <p:sp>
        <p:nvSpPr>
          <p:cNvPr id="1757298" name="Text Box 114"/>
          <p:cNvSpPr txBox="1">
            <a:spLocks noChangeArrowheads="1"/>
          </p:cNvSpPr>
          <p:nvPr/>
        </p:nvSpPr>
        <p:spPr bwMode="auto">
          <a:xfrm>
            <a:off x="6438900" y="1524000"/>
            <a:ext cx="13573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accent2"/>
                </a:solidFill>
                <a:latin typeface="Arial" pitchFamily="34" charset="0"/>
              </a:rPr>
              <a:t>MEM:</a:t>
            </a:r>
          </a:p>
          <a:p>
            <a:r>
              <a:rPr lang="en-US" sz="1600" b="1">
                <a:solidFill>
                  <a:schemeClr val="accent2"/>
                </a:solidFill>
                <a:latin typeface="Arial" pitchFamily="34" charset="0"/>
              </a:rPr>
              <a:t>MemAccess</a:t>
            </a:r>
          </a:p>
        </p:txBody>
      </p:sp>
      <p:sp>
        <p:nvSpPr>
          <p:cNvPr id="1757299" name="Text Box 115"/>
          <p:cNvSpPr txBox="1">
            <a:spLocks noChangeArrowheads="1"/>
          </p:cNvSpPr>
          <p:nvPr/>
        </p:nvSpPr>
        <p:spPr bwMode="auto">
          <a:xfrm>
            <a:off x="7924800" y="1524000"/>
            <a:ext cx="1177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accent2"/>
                </a:solidFill>
                <a:latin typeface="Arial" pitchFamily="34" charset="0"/>
              </a:rPr>
              <a:t>WB:</a:t>
            </a:r>
          </a:p>
          <a:p>
            <a:r>
              <a:rPr lang="en-US" sz="1600" b="1">
                <a:solidFill>
                  <a:schemeClr val="accent2"/>
                </a:solidFill>
                <a:latin typeface="Arial" pitchFamily="34" charset="0"/>
              </a:rPr>
              <a:t>WriteBack</a:t>
            </a:r>
          </a:p>
        </p:txBody>
      </p:sp>
      <p:sp>
        <p:nvSpPr>
          <p:cNvPr id="1757300" name="Line 116"/>
          <p:cNvSpPr>
            <a:spLocks noChangeShapeType="1"/>
          </p:cNvSpPr>
          <p:nvPr/>
        </p:nvSpPr>
        <p:spPr bwMode="auto">
          <a:xfrm flipV="1">
            <a:off x="4800600" y="3733800"/>
            <a:ext cx="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01" name="Line 117"/>
          <p:cNvSpPr>
            <a:spLocks noChangeShapeType="1"/>
          </p:cNvSpPr>
          <p:nvPr/>
        </p:nvSpPr>
        <p:spPr bwMode="auto">
          <a:xfrm>
            <a:off x="3962400" y="57912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02" name="Line 118"/>
          <p:cNvSpPr>
            <a:spLocks noChangeShapeType="1"/>
          </p:cNvSpPr>
          <p:nvPr/>
        </p:nvSpPr>
        <p:spPr bwMode="auto">
          <a:xfrm>
            <a:off x="4648200" y="3276600"/>
            <a:ext cx="1066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03" name="Line 119"/>
          <p:cNvSpPr>
            <a:spLocks noChangeShapeType="1"/>
          </p:cNvSpPr>
          <p:nvPr/>
        </p:nvSpPr>
        <p:spPr bwMode="auto">
          <a:xfrm>
            <a:off x="2209800" y="2286000"/>
            <a:ext cx="0" cy="990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04" name="Line 120"/>
          <p:cNvSpPr>
            <a:spLocks noChangeShapeType="1"/>
          </p:cNvSpPr>
          <p:nvPr/>
        </p:nvSpPr>
        <p:spPr bwMode="auto">
          <a:xfrm flipV="1">
            <a:off x="5943600" y="3810000"/>
            <a:ext cx="0" cy="45720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05" name="Line 121"/>
          <p:cNvSpPr>
            <a:spLocks noChangeShapeType="1"/>
          </p:cNvSpPr>
          <p:nvPr/>
        </p:nvSpPr>
        <p:spPr bwMode="auto">
          <a:xfrm>
            <a:off x="762000" y="2971800"/>
            <a:ext cx="0" cy="1600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06" name="Rectangle 122"/>
          <p:cNvSpPr>
            <a:spLocks noChangeArrowheads="1"/>
          </p:cNvSpPr>
          <p:nvPr/>
        </p:nvSpPr>
        <p:spPr bwMode="auto">
          <a:xfrm>
            <a:off x="6172200" y="3048000"/>
            <a:ext cx="152400" cy="320040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307" name="Text Box 123"/>
          <p:cNvSpPr txBox="1">
            <a:spLocks noChangeArrowheads="1"/>
          </p:cNvSpPr>
          <p:nvPr/>
        </p:nvSpPr>
        <p:spPr bwMode="auto">
          <a:xfrm>
            <a:off x="685800" y="6248400"/>
            <a:ext cx="1516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8276"/>
                </a:solidFill>
                <a:latin typeface="Arial" pitchFamily="34" charset="0"/>
              </a:rPr>
              <a:t>System Clock</a:t>
            </a:r>
          </a:p>
        </p:txBody>
      </p:sp>
      <p:sp>
        <p:nvSpPr>
          <p:cNvPr id="1757308" name="Line 124"/>
          <p:cNvSpPr>
            <a:spLocks noChangeShapeType="1"/>
          </p:cNvSpPr>
          <p:nvPr/>
        </p:nvSpPr>
        <p:spPr bwMode="auto">
          <a:xfrm>
            <a:off x="609600" y="6553200"/>
            <a:ext cx="7467600" cy="0"/>
          </a:xfrm>
          <a:prstGeom prst="line">
            <a:avLst/>
          </a:prstGeom>
          <a:noFill/>
          <a:ln w="12700">
            <a:solidFill>
              <a:srgbClr val="008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09" name="Line 125"/>
          <p:cNvSpPr>
            <a:spLocks noChangeShapeType="1"/>
          </p:cNvSpPr>
          <p:nvPr/>
        </p:nvSpPr>
        <p:spPr bwMode="auto">
          <a:xfrm>
            <a:off x="8077200" y="6248400"/>
            <a:ext cx="0" cy="304800"/>
          </a:xfrm>
          <a:prstGeom prst="line">
            <a:avLst/>
          </a:prstGeom>
          <a:noFill/>
          <a:ln w="12700">
            <a:solidFill>
              <a:srgbClr val="008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10" name="Line 126"/>
          <p:cNvSpPr>
            <a:spLocks noChangeShapeType="1"/>
          </p:cNvSpPr>
          <p:nvPr/>
        </p:nvSpPr>
        <p:spPr bwMode="auto">
          <a:xfrm>
            <a:off x="6248400" y="6248400"/>
            <a:ext cx="0" cy="304800"/>
          </a:xfrm>
          <a:prstGeom prst="line">
            <a:avLst/>
          </a:prstGeom>
          <a:noFill/>
          <a:ln w="12700">
            <a:solidFill>
              <a:srgbClr val="008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11" name="Line 127"/>
          <p:cNvSpPr>
            <a:spLocks noChangeShapeType="1"/>
          </p:cNvSpPr>
          <p:nvPr/>
        </p:nvSpPr>
        <p:spPr bwMode="auto">
          <a:xfrm>
            <a:off x="4572000" y="6248400"/>
            <a:ext cx="0" cy="304800"/>
          </a:xfrm>
          <a:prstGeom prst="line">
            <a:avLst/>
          </a:prstGeom>
          <a:noFill/>
          <a:ln w="12700">
            <a:solidFill>
              <a:srgbClr val="008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12" name="Line 128"/>
          <p:cNvSpPr>
            <a:spLocks noChangeShapeType="1"/>
          </p:cNvSpPr>
          <p:nvPr/>
        </p:nvSpPr>
        <p:spPr bwMode="auto">
          <a:xfrm>
            <a:off x="2514600" y="5257800"/>
            <a:ext cx="0" cy="1295400"/>
          </a:xfrm>
          <a:prstGeom prst="line">
            <a:avLst/>
          </a:prstGeom>
          <a:noFill/>
          <a:ln w="12700">
            <a:solidFill>
              <a:srgbClr val="008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13" name="Line 129"/>
          <p:cNvSpPr>
            <a:spLocks noChangeShapeType="1"/>
          </p:cNvSpPr>
          <p:nvPr/>
        </p:nvSpPr>
        <p:spPr bwMode="auto">
          <a:xfrm>
            <a:off x="609600" y="5029200"/>
            <a:ext cx="0" cy="1524000"/>
          </a:xfrm>
          <a:prstGeom prst="line">
            <a:avLst/>
          </a:prstGeom>
          <a:noFill/>
          <a:ln w="12700">
            <a:solidFill>
              <a:srgbClr val="008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14" name="Line 130"/>
          <p:cNvSpPr>
            <a:spLocks noChangeShapeType="1"/>
          </p:cNvSpPr>
          <p:nvPr/>
        </p:nvSpPr>
        <p:spPr bwMode="auto">
          <a:xfrm>
            <a:off x="3733800" y="5257800"/>
            <a:ext cx="0" cy="1295400"/>
          </a:xfrm>
          <a:prstGeom prst="line">
            <a:avLst/>
          </a:prstGeom>
          <a:noFill/>
          <a:ln w="12700">
            <a:solidFill>
              <a:srgbClr val="0082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15" name="Oval 131"/>
          <p:cNvSpPr>
            <a:spLocks noChangeArrowheads="1"/>
          </p:cNvSpPr>
          <p:nvPr/>
        </p:nvSpPr>
        <p:spPr bwMode="auto">
          <a:xfrm>
            <a:off x="3124200" y="5562600"/>
            <a:ext cx="812800" cy="457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316" name="Rectangle 132"/>
          <p:cNvSpPr>
            <a:spLocks noChangeArrowheads="1"/>
          </p:cNvSpPr>
          <p:nvPr/>
        </p:nvSpPr>
        <p:spPr bwMode="auto">
          <a:xfrm>
            <a:off x="3276600" y="5562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r>
              <a:rPr lang="en-US" sz="1200" b="1">
                <a:solidFill>
                  <a:srgbClr val="000000"/>
                </a:solidFill>
                <a:latin typeface="Arial" pitchFamily="34" charset="0"/>
              </a:rPr>
              <a:t>Sign</a:t>
            </a:r>
          </a:p>
          <a:p>
            <a:r>
              <a:rPr lang="en-US" sz="1200" b="1">
                <a:solidFill>
                  <a:srgbClr val="000000"/>
                </a:solidFill>
                <a:latin typeface="Arial" pitchFamily="34" charset="0"/>
              </a:rPr>
              <a:t>Extend</a:t>
            </a:r>
          </a:p>
        </p:txBody>
      </p:sp>
      <p:sp>
        <p:nvSpPr>
          <p:cNvPr id="1757317" name="Line 133"/>
          <p:cNvSpPr>
            <a:spLocks noChangeShapeType="1"/>
          </p:cNvSpPr>
          <p:nvPr/>
        </p:nvSpPr>
        <p:spPr bwMode="auto">
          <a:xfrm>
            <a:off x="6324600" y="35052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18" name="Line 134"/>
          <p:cNvSpPr>
            <a:spLocks noChangeShapeType="1"/>
          </p:cNvSpPr>
          <p:nvPr/>
        </p:nvSpPr>
        <p:spPr bwMode="auto">
          <a:xfrm>
            <a:off x="5943600" y="3810000"/>
            <a:ext cx="228600"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19" name="Line 135"/>
          <p:cNvSpPr>
            <a:spLocks noChangeShapeType="1"/>
          </p:cNvSpPr>
          <p:nvPr/>
        </p:nvSpPr>
        <p:spPr bwMode="auto">
          <a:xfrm>
            <a:off x="6324600" y="3810000"/>
            <a:ext cx="228600"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20" name="Line 136"/>
          <p:cNvSpPr>
            <a:spLocks noChangeShapeType="1"/>
          </p:cNvSpPr>
          <p:nvPr/>
        </p:nvSpPr>
        <p:spPr bwMode="auto">
          <a:xfrm>
            <a:off x="6400800" y="4648200"/>
            <a:ext cx="0" cy="1143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286638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title"/>
          </p:nvPr>
        </p:nvSpPr>
        <p:spPr>
          <a:xfrm>
            <a:off x="457200" y="152400"/>
            <a:ext cx="8534400" cy="474663"/>
          </a:xfrm>
          <a:noFill/>
          <a:ln/>
        </p:spPr>
        <p:txBody>
          <a:bodyPr>
            <a:normAutofit fontScale="90000"/>
          </a:bodyPr>
          <a:lstStyle/>
          <a:p>
            <a:r>
              <a:rPr lang="en-US" dirty="0"/>
              <a:t>Graphically Representing the Pipeline</a:t>
            </a:r>
          </a:p>
        </p:txBody>
      </p:sp>
      <p:sp>
        <p:nvSpPr>
          <p:cNvPr id="1759235" name="Rectangle 3"/>
          <p:cNvSpPr>
            <a:spLocks noGrp="1" noChangeArrowheads="1"/>
          </p:cNvSpPr>
          <p:nvPr>
            <p:ph type="body" idx="1"/>
          </p:nvPr>
        </p:nvSpPr>
        <p:spPr>
          <a:xfrm>
            <a:off x="685800" y="1143000"/>
            <a:ext cx="7848600" cy="2184400"/>
          </a:xfrm>
          <a:noFill/>
          <a:ln/>
        </p:spPr>
        <p:txBody>
          <a:bodyPr>
            <a:normAutofit fontScale="92500" lnSpcReduction="20000"/>
          </a:bodyPr>
          <a:lstStyle/>
          <a:p>
            <a:pPr>
              <a:buFontTx/>
              <a:buNone/>
            </a:pPr>
            <a:r>
              <a:rPr lang="en-US" sz="2000"/>
              <a:t/>
            </a:r>
            <a:br>
              <a:rPr lang="en-US" sz="2000"/>
            </a:br>
            <a:r>
              <a:rPr lang="en-US" sz="2000"/>
              <a:t/>
            </a:r>
            <a:br>
              <a:rPr lang="en-US" sz="2000"/>
            </a:br>
            <a:r>
              <a:rPr lang="en-US" sz="2000"/>
              <a:t/>
            </a:r>
            <a:br>
              <a:rPr lang="en-US" sz="2000"/>
            </a:br>
            <a:r>
              <a:rPr lang="en-US" sz="2000"/>
              <a:t/>
            </a:r>
            <a:br>
              <a:rPr lang="en-US" sz="2000"/>
            </a:br>
            <a:r>
              <a:rPr lang="en-US" sz="2000"/>
              <a:t/>
            </a:r>
            <a:br>
              <a:rPr lang="en-US" sz="2000"/>
            </a:br>
            <a:r>
              <a:rPr lang="en-US" sz="2000"/>
              <a:t>Can help with answering questions like:</a:t>
            </a:r>
          </a:p>
          <a:p>
            <a:pPr lvl="1"/>
            <a:r>
              <a:rPr lang="en-US" sz="2000"/>
              <a:t>how many cycles does it take to execute this code?</a:t>
            </a:r>
          </a:p>
          <a:p>
            <a:pPr lvl="1"/>
            <a:r>
              <a:rPr lang="en-US" sz="2000"/>
              <a:t>what is the ALU doing during cycle 4?</a:t>
            </a:r>
          </a:p>
        </p:txBody>
      </p:sp>
      <p:grpSp>
        <p:nvGrpSpPr>
          <p:cNvPr id="1759236" name="Group 4"/>
          <p:cNvGrpSpPr>
            <a:grpSpLocks/>
          </p:cNvGrpSpPr>
          <p:nvPr/>
        </p:nvGrpSpPr>
        <p:grpSpPr bwMode="auto">
          <a:xfrm>
            <a:off x="2438400" y="1066800"/>
            <a:ext cx="3355975" cy="838200"/>
            <a:chOff x="1562" y="1152"/>
            <a:chExt cx="2114" cy="528"/>
          </a:xfrm>
        </p:grpSpPr>
        <p:grpSp>
          <p:nvGrpSpPr>
            <p:cNvPr id="1759237" name="Group 5"/>
            <p:cNvGrpSpPr>
              <a:grpSpLocks/>
            </p:cNvGrpSpPr>
            <p:nvPr/>
          </p:nvGrpSpPr>
          <p:grpSpPr bwMode="auto">
            <a:xfrm>
              <a:off x="2487" y="1152"/>
              <a:ext cx="223" cy="481"/>
              <a:chOff x="2207" y="1413"/>
              <a:chExt cx="223" cy="481"/>
            </a:xfrm>
          </p:grpSpPr>
          <p:sp>
            <p:nvSpPr>
              <p:cNvPr id="1759238" name="Freeform 6"/>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39" name="Rectangle 7"/>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59240" name="Group 8"/>
            <p:cNvGrpSpPr>
              <a:grpSpLocks/>
            </p:cNvGrpSpPr>
            <p:nvPr/>
          </p:nvGrpSpPr>
          <p:grpSpPr bwMode="auto">
            <a:xfrm>
              <a:off x="1562" y="1248"/>
              <a:ext cx="349" cy="289"/>
              <a:chOff x="1282" y="1509"/>
              <a:chExt cx="349" cy="289"/>
            </a:xfrm>
          </p:grpSpPr>
          <p:sp>
            <p:nvSpPr>
              <p:cNvPr id="1759241" name="Rectangle 9"/>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59242" name="Group 10"/>
              <p:cNvGrpSpPr>
                <a:grpSpLocks/>
              </p:cNvGrpSpPr>
              <p:nvPr/>
            </p:nvGrpSpPr>
            <p:grpSpPr bwMode="auto">
              <a:xfrm>
                <a:off x="1291" y="1509"/>
                <a:ext cx="340" cy="289"/>
                <a:chOff x="1291" y="1509"/>
                <a:chExt cx="340" cy="289"/>
              </a:xfrm>
            </p:grpSpPr>
            <p:sp>
              <p:nvSpPr>
                <p:cNvPr id="1759243" name="Freeform 11"/>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44" name="Freeform 12"/>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59245" name="Rectangle 13"/>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59246" name="Group 14"/>
            <p:cNvGrpSpPr>
              <a:grpSpLocks/>
            </p:cNvGrpSpPr>
            <p:nvPr/>
          </p:nvGrpSpPr>
          <p:grpSpPr bwMode="auto">
            <a:xfrm>
              <a:off x="2031" y="1248"/>
              <a:ext cx="296" cy="289"/>
              <a:chOff x="1751" y="1509"/>
              <a:chExt cx="296" cy="289"/>
            </a:xfrm>
          </p:grpSpPr>
          <p:sp>
            <p:nvSpPr>
              <p:cNvPr id="1759247" name="Freeform 15"/>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48" name="Freeform 16"/>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9249" name="Line 17"/>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250" name="Freeform 18"/>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51" name="Line 19"/>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252" name="Rectangle 20"/>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59253" name="Group 21"/>
            <p:cNvGrpSpPr>
              <a:grpSpLocks/>
            </p:cNvGrpSpPr>
            <p:nvPr/>
          </p:nvGrpSpPr>
          <p:grpSpPr bwMode="auto">
            <a:xfrm>
              <a:off x="2880" y="1248"/>
              <a:ext cx="325" cy="289"/>
              <a:chOff x="2600" y="1509"/>
              <a:chExt cx="325" cy="289"/>
            </a:xfrm>
          </p:grpSpPr>
          <p:sp>
            <p:nvSpPr>
              <p:cNvPr id="1759254" name="Freeform 22"/>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55" name="Freeform 23"/>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9256" name="Rectangle 24"/>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59257" name="Group 25"/>
            <p:cNvGrpSpPr>
              <a:grpSpLocks/>
            </p:cNvGrpSpPr>
            <p:nvPr/>
          </p:nvGrpSpPr>
          <p:grpSpPr bwMode="auto">
            <a:xfrm>
              <a:off x="3348" y="1248"/>
              <a:ext cx="284" cy="289"/>
              <a:chOff x="3068" y="1509"/>
              <a:chExt cx="284" cy="289"/>
            </a:xfrm>
          </p:grpSpPr>
          <p:sp>
            <p:nvSpPr>
              <p:cNvPr id="1759258" name="Freeform 26"/>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59" name="Freeform 27"/>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9260" name="Line 28"/>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261" name="Line 29"/>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262" name="Line 30"/>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263" name="Line 31"/>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64" name="Line 32"/>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65" name="Line 33"/>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66" name="Line 34"/>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67" name="Line 35"/>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268" name="Line 36"/>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5413921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Rectangle 2" descr="20%"/>
          <p:cNvSpPr>
            <a:spLocks noChangeArrowheads="1"/>
          </p:cNvSpPr>
          <p:nvPr/>
        </p:nvSpPr>
        <p:spPr bwMode="auto">
          <a:xfrm>
            <a:off x="4686300" y="1643063"/>
            <a:ext cx="685800" cy="4267200"/>
          </a:xfrm>
          <a:prstGeom prst="rect">
            <a:avLst/>
          </a:prstGeom>
          <a:pattFill prst="pct20">
            <a:fgClr>
              <a:schemeClr val="accent1"/>
            </a:fgClr>
            <a:bgClr>
              <a:schemeClr val="bg1"/>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59" name="Rectangle 3"/>
          <p:cNvSpPr>
            <a:spLocks noGrp="1" noChangeArrowheads="1"/>
          </p:cNvSpPr>
          <p:nvPr>
            <p:ph type="title"/>
          </p:nvPr>
        </p:nvSpPr>
        <p:spPr>
          <a:xfrm>
            <a:off x="846138" y="152400"/>
            <a:ext cx="6777038" cy="474663"/>
          </a:xfrm>
          <a:noFill/>
          <a:ln/>
        </p:spPr>
        <p:txBody>
          <a:bodyPr>
            <a:normAutofit fontScale="90000"/>
          </a:bodyPr>
          <a:lstStyle/>
          <a:p>
            <a:r>
              <a:rPr lang="en-US" dirty="0"/>
              <a:t>Why Pipeline? For Throughput!</a:t>
            </a:r>
          </a:p>
        </p:txBody>
      </p:sp>
      <p:sp>
        <p:nvSpPr>
          <p:cNvPr id="1760260" name="Rectangle 4"/>
          <p:cNvSpPr>
            <a:spLocks noChangeArrowheads="1"/>
          </p:cNvSpPr>
          <p:nvPr/>
        </p:nvSpPr>
        <p:spPr bwMode="auto">
          <a:xfrm>
            <a:off x="328613" y="1906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60261" name="Line 5"/>
          <p:cNvSpPr>
            <a:spLocks noChangeShapeType="1"/>
          </p:cNvSpPr>
          <p:nvPr/>
        </p:nvSpPr>
        <p:spPr bwMode="auto">
          <a:xfrm>
            <a:off x="1447800" y="1300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62" name="Rectangle 6"/>
          <p:cNvSpPr>
            <a:spLocks noChangeArrowheads="1"/>
          </p:cNvSpPr>
          <p:nvPr/>
        </p:nvSpPr>
        <p:spPr bwMode="auto">
          <a:xfrm>
            <a:off x="3581400" y="838200"/>
            <a:ext cx="2124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Arial" pitchFamily="34" charset="0"/>
              </a:rPr>
              <a:t>Time (clock cycles)</a:t>
            </a:r>
          </a:p>
        </p:txBody>
      </p:sp>
      <p:sp>
        <p:nvSpPr>
          <p:cNvPr id="1760263" name="Rectangle 7"/>
          <p:cNvSpPr>
            <a:spLocks noChangeArrowheads="1"/>
          </p:cNvSpPr>
          <p:nvPr/>
        </p:nvSpPr>
        <p:spPr bwMode="auto">
          <a:xfrm>
            <a:off x="762000" y="17526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0</a:t>
            </a:r>
          </a:p>
        </p:txBody>
      </p:sp>
      <p:sp>
        <p:nvSpPr>
          <p:cNvPr id="1760264" name="Rectangle 8"/>
          <p:cNvSpPr>
            <a:spLocks noChangeArrowheads="1"/>
          </p:cNvSpPr>
          <p:nvPr/>
        </p:nvSpPr>
        <p:spPr bwMode="auto">
          <a:xfrm>
            <a:off x="762000" y="25908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1</a:t>
            </a:r>
          </a:p>
        </p:txBody>
      </p:sp>
      <p:sp>
        <p:nvSpPr>
          <p:cNvPr id="1760265" name="Rectangle 9"/>
          <p:cNvSpPr>
            <a:spLocks noChangeArrowheads="1"/>
          </p:cNvSpPr>
          <p:nvPr/>
        </p:nvSpPr>
        <p:spPr bwMode="auto">
          <a:xfrm>
            <a:off x="762000" y="3471863"/>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2</a:t>
            </a:r>
          </a:p>
        </p:txBody>
      </p:sp>
      <p:sp>
        <p:nvSpPr>
          <p:cNvPr id="1760266" name="Rectangle 10"/>
          <p:cNvSpPr>
            <a:spLocks noChangeArrowheads="1"/>
          </p:cNvSpPr>
          <p:nvPr/>
        </p:nvSpPr>
        <p:spPr bwMode="auto">
          <a:xfrm>
            <a:off x="762000" y="51816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4</a:t>
            </a:r>
          </a:p>
        </p:txBody>
      </p:sp>
      <p:sp>
        <p:nvSpPr>
          <p:cNvPr id="1760267" name="Line 11"/>
          <p:cNvSpPr>
            <a:spLocks noChangeShapeType="1"/>
          </p:cNvSpPr>
          <p:nvPr/>
        </p:nvSpPr>
        <p:spPr bwMode="auto">
          <a:xfrm>
            <a:off x="2628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68" name="Line 12"/>
          <p:cNvSpPr>
            <a:spLocks noChangeShapeType="1"/>
          </p:cNvSpPr>
          <p:nvPr/>
        </p:nvSpPr>
        <p:spPr bwMode="auto">
          <a:xfrm>
            <a:off x="3314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69" name="Line 13"/>
          <p:cNvSpPr>
            <a:spLocks noChangeShapeType="1"/>
          </p:cNvSpPr>
          <p:nvPr/>
        </p:nvSpPr>
        <p:spPr bwMode="auto">
          <a:xfrm>
            <a:off x="4000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70" name="Line 14"/>
          <p:cNvSpPr>
            <a:spLocks noChangeShapeType="1"/>
          </p:cNvSpPr>
          <p:nvPr/>
        </p:nvSpPr>
        <p:spPr bwMode="auto">
          <a:xfrm>
            <a:off x="4686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71" name="Line 15"/>
          <p:cNvSpPr>
            <a:spLocks noChangeShapeType="1"/>
          </p:cNvSpPr>
          <p:nvPr/>
        </p:nvSpPr>
        <p:spPr bwMode="auto">
          <a:xfrm>
            <a:off x="53721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72" name="Line 16"/>
          <p:cNvSpPr>
            <a:spLocks noChangeShapeType="1"/>
          </p:cNvSpPr>
          <p:nvPr/>
        </p:nvSpPr>
        <p:spPr bwMode="auto">
          <a:xfrm>
            <a:off x="6057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73" name="Line 17"/>
          <p:cNvSpPr>
            <a:spLocks noChangeShapeType="1"/>
          </p:cNvSpPr>
          <p:nvPr/>
        </p:nvSpPr>
        <p:spPr bwMode="auto">
          <a:xfrm>
            <a:off x="6743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74" name="Line 18"/>
          <p:cNvSpPr>
            <a:spLocks noChangeShapeType="1"/>
          </p:cNvSpPr>
          <p:nvPr/>
        </p:nvSpPr>
        <p:spPr bwMode="auto">
          <a:xfrm>
            <a:off x="7429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75" name="Rectangle 19"/>
          <p:cNvSpPr>
            <a:spLocks noChangeArrowheads="1"/>
          </p:cNvSpPr>
          <p:nvPr/>
        </p:nvSpPr>
        <p:spPr bwMode="auto">
          <a:xfrm>
            <a:off x="762000" y="4310063"/>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3</a:t>
            </a:r>
          </a:p>
        </p:txBody>
      </p:sp>
      <p:sp>
        <p:nvSpPr>
          <p:cNvPr id="1760276" name="Line 20"/>
          <p:cNvSpPr>
            <a:spLocks noChangeShapeType="1"/>
          </p:cNvSpPr>
          <p:nvPr/>
        </p:nvSpPr>
        <p:spPr bwMode="auto">
          <a:xfrm>
            <a:off x="685800" y="1828800"/>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60277" name="Group 21"/>
          <p:cNvGrpSpPr>
            <a:grpSpLocks/>
          </p:cNvGrpSpPr>
          <p:nvPr/>
        </p:nvGrpSpPr>
        <p:grpSpPr bwMode="auto">
          <a:xfrm>
            <a:off x="2057400" y="1676400"/>
            <a:ext cx="3355975" cy="838200"/>
            <a:chOff x="1562" y="1152"/>
            <a:chExt cx="2114" cy="528"/>
          </a:xfrm>
        </p:grpSpPr>
        <p:grpSp>
          <p:nvGrpSpPr>
            <p:cNvPr id="1760278" name="Group 22"/>
            <p:cNvGrpSpPr>
              <a:grpSpLocks/>
            </p:cNvGrpSpPr>
            <p:nvPr/>
          </p:nvGrpSpPr>
          <p:grpSpPr bwMode="auto">
            <a:xfrm>
              <a:off x="2487" y="1152"/>
              <a:ext cx="223" cy="481"/>
              <a:chOff x="2207" y="1413"/>
              <a:chExt cx="223" cy="481"/>
            </a:xfrm>
          </p:grpSpPr>
          <p:sp>
            <p:nvSpPr>
              <p:cNvPr id="1760279" name="Freeform 2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280" name="Rectangle 2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60281" name="Group 25"/>
            <p:cNvGrpSpPr>
              <a:grpSpLocks/>
            </p:cNvGrpSpPr>
            <p:nvPr/>
          </p:nvGrpSpPr>
          <p:grpSpPr bwMode="auto">
            <a:xfrm>
              <a:off x="1562" y="1248"/>
              <a:ext cx="349" cy="289"/>
              <a:chOff x="1282" y="1509"/>
              <a:chExt cx="349" cy="289"/>
            </a:xfrm>
          </p:grpSpPr>
          <p:sp>
            <p:nvSpPr>
              <p:cNvPr id="1760282" name="Rectangle 26"/>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60283" name="Group 27"/>
              <p:cNvGrpSpPr>
                <a:grpSpLocks/>
              </p:cNvGrpSpPr>
              <p:nvPr/>
            </p:nvGrpSpPr>
            <p:grpSpPr bwMode="auto">
              <a:xfrm>
                <a:off x="1291" y="1509"/>
                <a:ext cx="340" cy="289"/>
                <a:chOff x="1291" y="1509"/>
                <a:chExt cx="340" cy="289"/>
              </a:xfrm>
            </p:grpSpPr>
            <p:sp>
              <p:nvSpPr>
                <p:cNvPr id="1760284" name="Freeform 2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285" name="Freeform 2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60286" name="Rectangle 3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287" name="Group 31"/>
            <p:cNvGrpSpPr>
              <a:grpSpLocks/>
            </p:cNvGrpSpPr>
            <p:nvPr/>
          </p:nvGrpSpPr>
          <p:grpSpPr bwMode="auto">
            <a:xfrm>
              <a:off x="2031" y="1248"/>
              <a:ext cx="296" cy="289"/>
              <a:chOff x="1751" y="1509"/>
              <a:chExt cx="296" cy="289"/>
            </a:xfrm>
          </p:grpSpPr>
          <p:sp>
            <p:nvSpPr>
              <p:cNvPr id="1760288" name="Freeform 3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289" name="Freeform 3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290" name="Line 3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91" name="Freeform 3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292" name="Line 3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93" name="Rectangle 37"/>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60294" name="Group 38"/>
            <p:cNvGrpSpPr>
              <a:grpSpLocks/>
            </p:cNvGrpSpPr>
            <p:nvPr/>
          </p:nvGrpSpPr>
          <p:grpSpPr bwMode="auto">
            <a:xfrm>
              <a:off x="2880" y="1248"/>
              <a:ext cx="325" cy="289"/>
              <a:chOff x="2600" y="1509"/>
              <a:chExt cx="325" cy="289"/>
            </a:xfrm>
          </p:grpSpPr>
          <p:sp>
            <p:nvSpPr>
              <p:cNvPr id="1760295" name="Freeform 3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296" name="Freeform 4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297" name="Rectangle 4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298" name="Group 42"/>
            <p:cNvGrpSpPr>
              <a:grpSpLocks/>
            </p:cNvGrpSpPr>
            <p:nvPr/>
          </p:nvGrpSpPr>
          <p:grpSpPr bwMode="auto">
            <a:xfrm>
              <a:off x="3348" y="1248"/>
              <a:ext cx="284" cy="289"/>
              <a:chOff x="3068" y="1509"/>
              <a:chExt cx="284" cy="289"/>
            </a:xfrm>
          </p:grpSpPr>
          <p:sp>
            <p:nvSpPr>
              <p:cNvPr id="1760299" name="Freeform 4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00" name="Freeform 4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01" name="Line 4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02" name="Line 4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03" name="Line 4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04" name="Line 4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05" name="Line 4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06" name="Line 5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07" name="Line 5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08" name="Line 5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09" name="Line 5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0310" name="Group 54"/>
          <p:cNvGrpSpPr>
            <a:grpSpLocks/>
          </p:cNvGrpSpPr>
          <p:nvPr/>
        </p:nvGrpSpPr>
        <p:grpSpPr bwMode="auto">
          <a:xfrm>
            <a:off x="2743200" y="2514600"/>
            <a:ext cx="3355975" cy="838200"/>
            <a:chOff x="1562" y="1152"/>
            <a:chExt cx="2114" cy="528"/>
          </a:xfrm>
        </p:grpSpPr>
        <p:grpSp>
          <p:nvGrpSpPr>
            <p:cNvPr id="1760311" name="Group 55"/>
            <p:cNvGrpSpPr>
              <a:grpSpLocks/>
            </p:cNvGrpSpPr>
            <p:nvPr/>
          </p:nvGrpSpPr>
          <p:grpSpPr bwMode="auto">
            <a:xfrm>
              <a:off x="2487" y="1152"/>
              <a:ext cx="223" cy="481"/>
              <a:chOff x="2207" y="1413"/>
              <a:chExt cx="223" cy="481"/>
            </a:xfrm>
          </p:grpSpPr>
          <p:sp>
            <p:nvSpPr>
              <p:cNvPr id="1760312" name="Freeform 56"/>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13" name="Rectangle 57"/>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60314" name="Group 58"/>
            <p:cNvGrpSpPr>
              <a:grpSpLocks/>
            </p:cNvGrpSpPr>
            <p:nvPr/>
          </p:nvGrpSpPr>
          <p:grpSpPr bwMode="auto">
            <a:xfrm>
              <a:off x="1562" y="1248"/>
              <a:ext cx="349" cy="289"/>
              <a:chOff x="1282" y="1509"/>
              <a:chExt cx="349" cy="289"/>
            </a:xfrm>
          </p:grpSpPr>
          <p:sp>
            <p:nvSpPr>
              <p:cNvPr id="1760315" name="Rectangle 59"/>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60316" name="Group 60"/>
              <p:cNvGrpSpPr>
                <a:grpSpLocks/>
              </p:cNvGrpSpPr>
              <p:nvPr/>
            </p:nvGrpSpPr>
            <p:grpSpPr bwMode="auto">
              <a:xfrm>
                <a:off x="1291" y="1509"/>
                <a:ext cx="340" cy="289"/>
                <a:chOff x="1291" y="1509"/>
                <a:chExt cx="340" cy="289"/>
              </a:xfrm>
            </p:grpSpPr>
            <p:sp>
              <p:nvSpPr>
                <p:cNvPr id="1760317" name="Freeform 61"/>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18" name="Freeform 62"/>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60319" name="Rectangle 63"/>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320" name="Group 64"/>
            <p:cNvGrpSpPr>
              <a:grpSpLocks/>
            </p:cNvGrpSpPr>
            <p:nvPr/>
          </p:nvGrpSpPr>
          <p:grpSpPr bwMode="auto">
            <a:xfrm>
              <a:off x="2031" y="1248"/>
              <a:ext cx="296" cy="289"/>
              <a:chOff x="1751" y="1509"/>
              <a:chExt cx="296" cy="289"/>
            </a:xfrm>
          </p:grpSpPr>
          <p:sp>
            <p:nvSpPr>
              <p:cNvPr id="1760321" name="Freeform 65"/>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22" name="Freeform 66"/>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23" name="Line 67"/>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24" name="Freeform 68"/>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25" name="Line 69"/>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26" name="Rectangle 70"/>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60327" name="Group 71"/>
            <p:cNvGrpSpPr>
              <a:grpSpLocks/>
            </p:cNvGrpSpPr>
            <p:nvPr/>
          </p:nvGrpSpPr>
          <p:grpSpPr bwMode="auto">
            <a:xfrm>
              <a:off x="2880" y="1248"/>
              <a:ext cx="325" cy="289"/>
              <a:chOff x="2600" y="1509"/>
              <a:chExt cx="325" cy="289"/>
            </a:xfrm>
          </p:grpSpPr>
          <p:sp>
            <p:nvSpPr>
              <p:cNvPr id="1760328" name="Freeform 72"/>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29" name="Freeform 73"/>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30" name="Rectangle 74"/>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331" name="Group 75"/>
            <p:cNvGrpSpPr>
              <a:grpSpLocks/>
            </p:cNvGrpSpPr>
            <p:nvPr/>
          </p:nvGrpSpPr>
          <p:grpSpPr bwMode="auto">
            <a:xfrm>
              <a:off x="3348" y="1248"/>
              <a:ext cx="284" cy="289"/>
              <a:chOff x="3068" y="1509"/>
              <a:chExt cx="284" cy="289"/>
            </a:xfrm>
          </p:grpSpPr>
          <p:sp>
            <p:nvSpPr>
              <p:cNvPr id="1760332" name="Freeform 76"/>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33" name="Freeform 77"/>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34" name="Line 78"/>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35" name="Line 79"/>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36" name="Line 80"/>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37" name="Line 81"/>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38" name="Line 82"/>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39" name="Line 83"/>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40" name="Line 84"/>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41" name="Line 85"/>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42" name="Line 86"/>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0343" name="Group 87"/>
          <p:cNvGrpSpPr>
            <a:grpSpLocks/>
          </p:cNvGrpSpPr>
          <p:nvPr/>
        </p:nvGrpSpPr>
        <p:grpSpPr bwMode="auto">
          <a:xfrm>
            <a:off x="3429000" y="3352800"/>
            <a:ext cx="3355975" cy="838200"/>
            <a:chOff x="1562" y="1152"/>
            <a:chExt cx="2114" cy="528"/>
          </a:xfrm>
        </p:grpSpPr>
        <p:grpSp>
          <p:nvGrpSpPr>
            <p:cNvPr id="1760344" name="Group 88"/>
            <p:cNvGrpSpPr>
              <a:grpSpLocks/>
            </p:cNvGrpSpPr>
            <p:nvPr/>
          </p:nvGrpSpPr>
          <p:grpSpPr bwMode="auto">
            <a:xfrm>
              <a:off x="2487" y="1152"/>
              <a:ext cx="223" cy="481"/>
              <a:chOff x="2207" y="1413"/>
              <a:chExt cx="223" cy="481"/>
            </a:xfrm>
          </p:grpSpPr>
          <p:sp>
            <p:nvSpPr>
              <p:cNvPr id="1760345" name="Freeform 89"/>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46" name="Rectangle 90"/>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60347" name="Group 91"/>
            <p:cNvGrpSpPr>
              <a:grpSpLocks/>
            </p:cNvGrpSpPr>
            <p:nvPr/>
          </p:nvGrpSpPr>
          <p:grpSpPr bwMode="auto">
            <a:xfrm>
              <a:off x="1562" y="1248"/>
              <a:ext cx="349" cy="289"/>
              <a:chOff x="1282" y="1509"/>
              <a:chExt cx="349" cy="289"/>
            </a:xfrm>
          </p:grpSpPr>
          <p:sp>
            <p:nvSpPr>
              <p:cNvPr id="1760348" name="Rectangle 92"/>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60349" name="Group 93"/>
              <p:cNvGrpSpPr>
                <a:grpSpLocks/>
              </p:cNvGrpSpPr>
              <p:nvPr/>
            </p:nvGrpSpPr>
            <p:grpSpPr bwMode="auto">
              <a:xfrm>
                <a:off x="1291" y="1509"/>
                <a:ext cx="340" cy="289"/>
                <a:chOff x="1291" y="1509"/>
                <a:chExt cx="340" cy="289"/>
              </a:xfrm>
            </p:grpSpPr>
            <p:sp>
              <p:nvSpPr>
                <p:cNvPr id="1760350" name="Freeform 94"/>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51" name="Freeform 95"/>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60352" name="Rectangle 96"/>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353" name="Group 97"/>
            <p:cNvGrpSpPr>
              <a:grpSpLocks/>
            </p:cNvGrpSpPr>
            <p:nvPr/>
          </p:nvGrpSpPr>
          <p:grpSpPr bwMode="auto">
            <a:xfrm>
              <a:off x="2031" y="1248"/>
              <a:ext cx="296" cy="289"/>
              <a:chOff x="1751" y="1509"/>
              <a:chExt cx="296" cy="289"/>
            </a:xfrm>
          </p:grpSpPr>
          <p:sp>
            <p:nvSpPr>
              <p:cNvPr id="1760354" name="Freeform 98"/>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55" name="Freeform 99"/>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56" name="Line 100"/>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57" name="Freeform 101"/>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58" name="Line 102"/>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59" name="Rectangle 103"/>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60360" name="Group 104"/>
            <p:cNvGrpSpPr>
              <a:grpSpLocks/>
            </p:cNvGrpSpPr>
            <p:nvPr/>
          </p:nvGrpSpPr>
          <p:grpSpPr bwMode="auto">
            <a:xfrm>
              <a:off x="2880" y="1248"/>
              <a:ext cx="325" cy="289"/>
              <a:chOff x="2600" y="1509"/>
              <a:chExt cx="325" cy="289"/>
            </a:xfrm>
          </p:grpSpPr>
          <p:sp>
            <p:nvSpPr>
              <p:cNvPr id="1760361" name="Freeform 105"/>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62" name="Freeform 106"/>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63" name="Rectangle 107"/>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364" name="Group 108"/>
            <p:cNvGrpSpPr>
              <a:grpSpLocks/>
            </p:cNvGrpSpPr>
            <p:nvPr/>
          </p:nvGrpSpPr>
          <p:grpSpPr bwMode="auto">
            <a:xfrm>
              <a:off x="3348" y="1248"/>
              <a:ext cx="284" cy="289"/>
              <a:chOff x="3068" y="1509"/>
              <a:chExt cx="284" cy="289"/>
            </a:xfrm>
          </p:grpSpPr>
          <p:sp>
            <p:nvSpPr>
              <p:cNvPr id="1760365" name="Freeform 109"/>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66" name="Freeform 110"/>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67" name="Line 111"/>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68" name="Line 112"/>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69" name="Line 113"/>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70" name="Line 114"/>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71" name="Line 115"/>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72" name="Line 116"/>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73" name="Line 117"/>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74" name="Line 118"/>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75" name="Line 119"/>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0376" name="Group 120"/>
          <p:cNvGrpSpPr>
            <a:grpSpLocks/>
          </p:cNvGrpSpPr>
          <p:nvPr/>
        </p:nvGrpSpPr>
        <p:grpSpPr bwMode="auto">
          <a:xfrm>
            <a:off x="4114800" y="4191000"/>
            <a:ext cx="3355975" cy="838200"/>
            <a:chOff x="1562" y="1152"/>
            <a:chExt cx="2114" cy="528"/>
          </a:xfrm>
        </p:grpSpPr>
        <p:grpSp>
          <p:nvGrpSpPr>
            <p:cNvPr id="1760377" name="Group 121"/>
            <p:cNvGrpSpPr>
              <a:grpSpLocks/>
            </p:cNvGrpSpPr>
            <p:nvPr/>
          </p:nvGrpSpPr>
          <p:grpSpPr bwMode="auto">
            <a:xfrm>
              <a:off x="2487" y="1152"/>
              <a:ext cx="223" cy="481"/>
              <a:chOff x="2207" y="1413"/>
              <a:chExt cx="223" cy="481"/>
            </a:xfrm>
          </p:grpSpPr>
          <p:sp>
            <p:nvSpPr>
              <p:cNvPr id="1760378" name="Freeform 122"/>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79" name="Rectangle 123"/>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60380" name="Group 124"/>
            <p:cNvGrpSpPr>
              <a:grpSpLocks/>
            </p:cNvGrpSpPr>
            <p:nvPr/>
          </p:nvGrpSpPr>
          <p:grpSpPr bwMode="auto">
            <a:xfrm>
              <a:off x="1562" y="1248"/>
              <a:ext cx="349" cy="289"/>
              <a:chOff x="1282" y="1509"/>
              <a:chExt cx="349" cy="289"/>
            </a:xfrm>
          </p:grpSpPr>
          <p:sp>
            <p:nvSpPr>
              <p:cNvPr id="1760381" name="Rectangle 125"/>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60382" name="Group 126"/>
              <p:cNvGrpSpPr>
                <a:grpSpLocks/>
              </p:cNvGrpSpPr>
              <p:nvPr/>
            </p:nvGrpSpPr>
            <p:grpSpPr bwMode="auto">
              <a:xfrm>
                <a:off x="1291" y="1509"/>
                <a:ext cx="340" cy="289"/>
                <a:chOff x="1291" y="1509"/>
                <a:chExt cx="340" cy="289"/>
              </a:xfrm>
            </p:grpSpPr>
            <p:sp>
              <p:nvSpPr>
                <p:cNvPr id="1760383" name="Freeform 127"/>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84" name="Freeform 128"/>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60385" name="Rectangle 129"/>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386" name="Group 130"/>
            <p:cNvGrpSpPr>
              <a:grpSpLocks/>
            </p:cNvGrpSpPr>
            <p:nvPr/>
          </p:nvGrpSpPr>
          <p:grpSpPr bwMode="auto">
            <a:xfrm>
              <a:off x="2031" y="1248"/>
              <a:ext cx="296" cy="289"/>
              <a:chOff x="1751" y="1509"/>
              <a:chExt cx="296" cy="289"/>
            </a:xfrm>
          </p:grpSpPr>
          <p:sp>
            <p:nvSpPr>
              <p:cNvPr id="1760387" name="Freeform 131"/>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88" name="Freeform 132"/>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89" name="Line 133"/>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90" name="Freeform 134"/>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91" name="Line 135"/>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392" name="Rectangle 136"/>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60393" name="Group 137"/>
            <p:cNvGrpSpPr>
              <a:grpSpLocks/>
            </p:cNvGrpSpPr>
            <p:nvPr/>
          </p:nvGrpSpPr>
          <p:grpSpPr bwMode="auto">
            <a:xfrm>
              <a:off x="2880" y="1248"/>
              <a:ext cx="325" cy="289"/>
              <a:chOff x="2600" y="1509"/>
              <a:chExt cx="325" cy="289"/>
            </a:xfrm>
          </p:grpSpPr>
          <p:sp>
            <p:nvSpPr>
              <p:cNvPr id="1760394" name="Freeform 138"/>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95" name="Freeform 139"/>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396" name="Rectangle 140"/>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397" name="Group 141"/>
            <p:cNvGrpSpPr>
              <a:grpSpLocks/>
            </p:cNvGrpSpPr>
            <p:nvPr/>
          </p:nvGrpSpPr>
          <p:grpSpPr bwMode="auto">
            <a:xfrm>
              <a:off x="3348" y="1248"/>
              <a:ext cx="284" cy="289"/>
              <a:chOff x="3068" y="1509"/>
              <a:chExt cx="284" cy="289"/>
            </a:xfrm>
          </p:grpSpPr>
          <p:sp>
            <p:nvSpPr>
              <p:cNvPr id="1760398" name="Freeform 142"/>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99" name="Freeform 143"/>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400" name="Line 144"/>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01" name="Line 145"/>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02" name="Line 146"/>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03" name="Line 147"/>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04" name="Line 148"/>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05" name="Line 149"/>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06" name="Line 150"/>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07" name="Line 151"/>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08" name="Line 152"/>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0409" name="Group 153"/>
          <p:cNvGrpSpPr>
            <a:grpSpLocks/>
          </p:cNvGrpSpPr>
          <p:nvPr/>
        </p:nvGrpSpPr>
        <p:grpSpPr bwMode="auto">
          <a:xfrm>
            <a:off x="4800600" y="5029200"/>
            <a:ext cx="3355975" cy="838200"/>
            <a:chOff x="1562" y="1152"/>
            <a:chExt cx="2114" cy="528"/>
          </a:xfrm>
        </p:grpSpPr>
        <p:grpSp>
          <p:nvGrpSpPr>
            <p:cNvPr id="1760410" name="Group 154"/>
            <p:cNvGrpSpPr>
              <a:grpSpLocks/>
            </p:cNvGrpSpPr>
            <p:nvPr/>
          </p:nvGrpSpPr>
          <p:grpSpPr bwMode="auto">
            <a:xfrm>
              <a:off x="2487" y="1152"/>
              <a:ext cx="223" cy="481"/>
              <a:chOff x="2207" y="1413"/>
              <a:chExt cx="223" cy="481"/>
            </a:xfrm>
          </p:grpSpPr>
          <p:sp>
            <p:nvSpPr>
              <p:cNvPr id="1760411" name="Freeform 155"/>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12" name="Rectangle 156"/>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60413" name="Group 157"/>
            <p:cNvGrpSpPr>
              <a:grpSpLocks/>
            </p:cNvGrpSpPr>
            <p:nvPr/>
          </p:nvGrpSpPr>
          <p:grpSpPr bwMode="auto">
            <a:xfrm>
              <a:off x="1562" y="1248"/>
              <a:ext cx="349" cy="289"/>
              <a:chOff x="1282" y="1509"/>
              <a:chExt cx="349" cy="289"/>
            </a:xfrm>
          </p:grpSpPr>
          <p:sp>
            <p:nvSpPr>
              <p:cNvPr id="1760414" name="Rectangle 158"/>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60415" name="Group 159"/>
              <p:cNvGrpSpPr>
                <a:grpSpLocks/>
              </p:cNvGrpSpPr>
              <p:nvPr/>
            </p:nvGrpSpPr>
            <p:grpSpPr bwMode="auto">
              <a:xfrm>
                <a:off x="1291" y="1509"/>
                <a:ext cx="340" cy="289"/>
                <a:chOff x="1291" y="1509"/>
                <a:chExt cx="340" cy="289"/>
              </a:xfrm>
            </p:grpSpPr>
            <p:sp>
              <p:nvSpPr>
                <p:cNvPr id="1760416" name="Freeform 160"/>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17" name="Freeform 161"/>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60418" name="Rectangle 162"/>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419" name="Group 163"/>
            <p:cNvGrpSpPr>
              <a:grpSpLocks/>
            </p:cNvGrpSpPr>
            <p:nvPr/>
          </p:nvGrpSpPr>
          <p:grpSpPr bwMode="auto">
            <a:xfrm>
              <a:off x="2031" y="1248"/>
              <a:ext cx="296" cy="289"/>
              <a:chOff x="1751" y="1509"/>
              <a:chExt cx="296" cy="289"/>
            </a:xfrm>
          </p:grpSpPr>
          <p:sp>
            <p:nvSpPr>
              <p:cNvPr id="1760420" name="Freeform 164"/>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21" name="Freeform 165"/>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422" name="Line 166"/>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23" name="Freeform 167"/>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24" name="Line 168"/>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25" name="Rectangle 169"/>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60426" name="Group 170"/>
            <p:cNvGrpSpPr>
              <a:grpSpLocks/>
            </p:cNvGrpSpPr>
            <p:nvPr/>
          </p:nvGrpSpPr>
          <p:grpSpPr bwMode="auto">
            <a:xfrm>
              <a:off x="2880" y="1248"/>
              <a:ext cx="325" cy="289"/>
              <a:chOff x="2600" y="1509"/>
              <a:chExt cx="325" cy="289"/>
            </a:xfrm>
          </p:grpSpPr>
          <p:sp>
            <p:nvSpPr>
              <p:cNvPr id="1760427" name="Freeform 171"/>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28" name="Freeform 172"/>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429" name="Rectangle 173"/>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60430" name="Group 174"/>
            <p:cNvGrpSpPr>
              <a:grpSpLocks/>
            </p:cNvGrpSpPr>
            <p:nvPr/>
          </p:nvGrpSpPr>
          <p:grpSpPr bwMode="auto">
            <a:xfrm>
              <a:off x="3348" y="1248"/>
              <a:ext cx="284" cy="289"/>
              <a:chOff x="3068" y="1509"/>
              <a:chExt cx="284" cy="289"/>
            </a:xfrm>
          </p:grpSpPr>
          <p:sp>
            <p:nvSpPr>
              <p:cNvPr id="1760431" name="Freeform 175"/>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32" name="Freeform 176"/>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433" name="Line 177"/>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34" name="Line 178"/>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35" name="Line 179"/>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36" name="Line 180"/>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37" name="Line 181"/>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38" name="Line 182"/>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39" name="Line 183"/>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40" name="Line 184"/>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41" name="Line 185"/>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0442" name="Rectangle 186"/>
          <p:cNvSpPr>
            <a:spLocks noChangeArrowheads="1"/>
          </p:cNvSpPr>
          <p:nvPr/>
        </p:nvSpPr>
        <p:spPr bwMode="auto">
          <a:xfrm>
            <a:off x="6781800" y="1752600"/>
            <a:ext cx="20574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000">
                <a:solidFill>
                  <a:schemeClr val="accent1"/>
                </a:solidFill>
                <a:latin typeface="Arial" pitchFamily="34" charset="0"/>
              </a:rPr>
              <a:t>Once the pipeline is full, one instruction is completed every cycle</a:t>
            </a:r>
          </a:p>
        </p:txBody>
      </p:sp>
      <p:grpSp>
        <p:nvGrpSpPr>
          <p:cNvPr id="1760443" name="Group 187"/>
          <p:cNvGrpSpPr>
            <a:grpSpLocks/>
          </p:cNvGrpSpPr>
          <p:nvPr/>
        </p:nvGrpSpPr>
        <p:grpSpPr bwMode="auto">
          <a:xfrm>
            <a:off x="1981200" y="5486400"/>
            <a:ext cx="2733675" cy="515938"/>
            <a:chOff x="1248" y="3456"/>
            <a:chExt cx="1722" cy="325"/>
          </a:xfrm>
        </p:grpSpPr>
        <p:sp>
          <p:nvSpPr>
            <p:cNvPr id="1760444" name="Line 188"/>
            <p:cNvSpPr>
              <a:spLocks noChangeShapeType="1"/>
            </p:cNvSpPr>
            <p:nvPr/>
          </p:nvSpPr>
          <p:spPr bwMode="auto">
            <a:xfrm>
              <a:off x="1248" y="3456"/>
              <a:ext cx="1680" cy="0"/>
            </a:xfrm>
            <a:prstGeom prst="line">
              <a:avLst/>
            </a:prstGeom>
            <a:noFill/>
            <a:ln w="127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45" name="Rectangle 189"/>
            <p:cNvSpPr>
              <a:spLocks noChangeArrowheads="1"/>
            </p:cNvSpPr>
            <p:nvPr/>
          </p:nvSpPr>
          <p:spPr bwMode="auto">
            <a:xfrm>
              <a:off x="1296" y="3552"/>
              <a:ext cx="167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b="1">
                  <a:solidFill>
                    <a:schemeClr val="accent1"/>
                  </a:solidFill>
                  <a:latin typeface="Arial" pitchFamily="34" charset="0"/>
                </a:rPr>
                <a:t>Time to fill the pipeline</a:t>
              </a:r>
            </a:p>
          </p:txBody>
        </p:sp>
      </p:grpSp>
    </p:spTree>
    <p:extLst>
      <p:ext uri="{BB962C8B-B14F-4D97-AF65-F5344CB8AC3E}">
        <p14:creationId xmlns:p14="http://schemas.microsoft.com/office/powerpoint/2010/main" val="3983788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025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76044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760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0258" grpId="0" animBg="1"/>
      <p:bldP spid="17604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Rectangle 2"/>
          <p:cNvSpPr>
            <a:spLocks noGrp="1" noChangeArrowheads="1"/>
          </p:cNvSpPr>
          <p:nvPr>
            <p:ph type="title"/>
          </p:nvPr>
        </p:nvSpPr>
        <p:spPr>
          <a:xfrm>
            <a:off x="457200" y="228600"/>
            <a:ext cx="6808788" cy="474663"/>
          </a:xfrm>
          <a:noFill/>
          <a:ln/>
        </p:spPr>
        <p:txBody>
          <a:bodyPr>
            <a:normAutofit fontScale="90000"/>
          </a:bodyPr>
          <a:lstStyle/>
          <a:p>
            <a:r>
              <a:rPr lang="en-US" altLang="en-US" dirty="0"/>
              <a:t>Important Observation</a:t>
            </a:r>
          </a:p>
        </p:txBody>
      </p:sp>
      <p:sp>
        <p:nvSpPr>
          <p:cNvPr id="1762307" name="Rectangle 3"/>
          <p:cNvSpPr>
            <a:spLocks noGrp="1" noChangeArrowheads="1"/>
          </p:cNvSpPr>
          <p:nvPr>
            <p:ph type="body" idx="1"/>
          </p:nvPr>
        </p:nvSpPr>
        <p:spPr>
          <a:xfrm>
            <a:off x="495300" y="914400"/>
            <a:ext cx="8343900" cy="2971800"/>
          </a:xfrm>
          <a:noFill/>
          <a:ln/>
        </p:spPr>
        <p:txBody>
          <a:bodyPr>
            <a:noAutofit/>
          </a:bodyPr>
          <a:lstStyle/>
          <a:p>
            <a:r>
              <a:rPr lang="en-US" altLang="en-US" sz="2200" dirty="0"/>
              <a:t>Each functional unit can only be used </a:t>
            </a:r>
            <a:r>
              <a:rPr lang="en-US" altLang="en-US" sz="2200" dirty="0">
                <a:solidFill>
                  <a:schemeClr val="accent1"/>
                </a:solidFill>
              </a:rPr>
              <a:t>once</a:t>
            </a:r>
            <a:r>
              <a:rPr lang="en-US" altLang="en-US" sz="2200" dirty="0"/>
              <a:t> per instruction (since 4 other instructions executing)</a:t>
            </a:r>
          </a:p>
          <a:p>
            <a:r>
              <a:rPr lang="en-US" altLang="en-US" sz="2200" dirty="0"/>
              <a:t>If each functional unit used at </a:t>
            </a:r>
            <a:r>
              <a:rPr lang="en-US" altLang="en-US" sz="2200" dirty="0">
                <a:solidFill>
                  <a:schemeClr val="accent1"/>
                </a:solidFill>
              </a:rPr>
              <a:t>different</a:t>
            </a:r>
            <a:r>
              <a:rPr lang="en-US" altLang="en-US" sz="2200" dirty="0"/>
              <a:t> stages then leads to </a:t>
            </a:r>
            <a:r>
              <a:rPr lang="en-US" altLang="en-US" sz="2200" dirty="0">
                <a:solidFill>
                  <a:srgbClr val="C00000"/>
                </a:solidFill>
              </a:rPr>
              <a:t>hazards</a:t>
            </a:r>
            <a:r>
              <a:rPr lang="en-US" altLang="en-US" sz="2200" dirty="0"/>
              <a:t>:</a:t>
            </a:r>
          </a:p>
          <a:p>
            <a:pPr lvl="1"/>
            <a:r>
              <a:rPr lang="en-US" altLang="en-US" sz="2200" dirty="0"/>
              <a:t>Load uses Register File’s Write Port during  its </a:t>
            </a:r>
            <a:r>
              <a:rPr lang="en-US" altLang="en-US" sz="2200" dirty="0">
                <a:solidFill>
                  <a:schemeClr val="accent1"/>
                </a:solidFill>
              </a:rPr>
              <a:t>5th</a:t>
            </a:r>
            <a:r>
              <a:rPr lang="en-US" altLang="en-US" sz="2200" dirty="0"/>
              <a:t> stage</a:t>
            </a:r>
          </a:p>
          <a:p>
            <a:pPr lvl="1">
              <a:buFontTx/>
              <a:buNone/>
            </a:pPr>
            <a:endParaRPr lang="en-US" altLang="en-US" sz="2200" dirty="0"/>
          </a:p>
          <a:p>
            <a:pPr lvl="1"/>
            <a:r>
              <a:rPr lang="en-US" altLang="en-US" sz="2200" dirty="0"/>
              <a:t>R-type uses Register File’s Write Port during its </a:t>
            </a:r>
            <a:r>
              <a:rPr lang="en-US" altLang="en-US" sz="2200" dirty="0">
                <a:solidFill>
                  <a:schemeClr val="hlink"/>
                </a:solidFill>
              </a:rPr>
              <a:t>4th</a:t>
            </a:r>
            <a:r>
              <a:rPr lang="en-US" altLang="en-US" sz="2200" dirty="0"/>
              <a:t> stage</a:t>
            </a:r>
          </a:p>
          <a:p>
            <a:pPr>
              <a:lnSpc>
                <a:spcPct val="85000"/>
              </a:lnSpc>
              <a:spcBef>
                <a:spcPct val="100000"/>
              </a:spcBef>
            </a:pPr>
            <a:r>
              <a:rPr lang="en-US" altLang="en-US" sz="2200" dirty="0"/>
              <a:t>2 ways to solve this pipeline hazard.</a:t>
            </a:r>
          </a:p>
        </p:txBody>
      </p:sp>
      <p:grpSp>
        <p:nvGrpSpPr>
          <p:cNvPr id="1762308" name="Group 4"/>
          <p:cNvGrpSpPr>
            <a:grpSpLocks/>
          </p:cNvGrpSpPr>
          <p:nvPr/>
        </p:nvGrpSpPr>
        <p:grpSpPr bwMode="auto">
          <a:xfrm>
            <a:off x="3276600" y="4051300"/>
            <a:ext cx="4802188" cy="596900"/>
            <a:chOff x="1239" y="1728"/>
            <a:chExt cx="3025" cy="376"/>
          </a:xfrm>
        </p:grpSpPr>
        <p:grpSp>
          <p:nvGrpSpPr>
            <p:cNvPr id="1762309" name="Group 5"/>
            <p:cNvGrpSpPr>
              <a:grpSpLocks/>
            </p:cNvGrpSpPr>
            <p:nvPr/>
          </p:nvGrpSpPr>
          <p:grpSpPr bwMode="auto">
            <a:xfrm>
              <a:off x="1640" y="1920"/>
              <a:ext cx="2624" cy="184"/>
              <a:chOff x="1640" y="1920"/>
              <a:chExt cx="2624" cy="184"/>
            </a:xfrm>
          </p:grpSpPr>
          <p:grpSp>
            <p:nvGrpSpPr>
              <p:cNvPr id="1762310" name="Group 6"/>
              <p:cNvGrpSpPr>
                <a:grpSpLocks/>
              </p:cNvGrpSpPr>
              <p:nvPr/>
            </p:nvGrpSpPr>
            <p:grpSpPr bwMode="auto">
              <a:xfrm>
                <a:off x="1640" y="1920"/>
                <a:ext cx="512" cy="184"/>
                <a:chOff x="1640" y="1920"/>
                <a:chExt cx="512" cy="184"/>
              </a:xfrm>
            </p:grpSpPr>
            <p:sp>
              <p:nvSpPr>
                <p:cNvPr id="1762311" name="Rectangle 7"/>
                <p:cNvSpPr>
                  <a:spLocks noChangeArrowheads="1"/>
                </p:cNvSpPr>
                <p:nvPr/>
              </p:nvSpPr>
              <p:spPr bwMode="auto">
                <a:xfrm>
                  <a:off x="1640" y="192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12" name="Rectangle 8"/>
                <p:cNvSpPr>
                  <a:spLocks noChangeArrowheads="1"/>
                </p:cNvSpPr>
                <p:nvPr/>
              </p:nvSpPr>
              <p:spPr bwMode="auto">
                <a:xfrm>
                  <a:off x="1681" y="1920"/>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2313" name="Group 9"/>
              <p:cNvGrpSpPr>
                <a:grpSpLocks/>
              </p:cNvGrpSpPr>
              <p:nvPr/>
            </p:nvGrpSpPr>
            <p:grpSpPr bwMode="auto">
              <a:xfrm>
                <a:off x="2151" y="1920"/>
                <a:ext cx="529" cy="184"/>
                <a:chOff x="2151" y="1920"/>
                <a:chExt cx="529" cy="184"/>
              </a:xfrm>
            </p:grpSpPr>
            <p:sp>
              <p:nvSpPr>
                <p:cNvPr id="1762314" name="Rectangle 10"/>
                <p:cNvSpPr>
                  <a:spLocks noChangeArrowheads="1"/>
                </p:cNvSpPr>
                <p:nvPr/>
              </p:nvSpPr>
              <p:spPr bwMode="auto">
                <a:xfrm>
                  <a:off x="2168" y="192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15" name="Rectangle 11"/>
                <p:cNvSpPr>
                  <a:spLocks noChangeArrowheads="1"/>
                </p:cNvSpPr>
                <p:nvPr/>
              </p:nvSpPr>
              <p:spPr bwMode="auto">
                <a:xfrm>
                  <a:off x="2151" y="1920"/>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2316" name="Group 12"/>
              <p:cNvGrpSpPr>
                <a:grpSpLocks/>
              </p:cNvGrpSpPr>
              <p:nvPr/>
            </p:nvGrpSpPr>
            <p:grpSpPr bwMode="auto">
              <a:xfrm>
                <a:off x="2696" y="1920"/>
                <a:ext cx="512" cy="184"/>
                <a:chOff x="2696" y="1920"/>
                <a:chExt cx="512" cy="184"/>
              </a:xfrm>
            </p:grpSpPr>
            <p:sp>
              <p:nvSpPr>
                <p:cNvPr id="1762317" name="Rectangle 13"/>
                <p:cNvSpPr>
                  <a:spLocks noChangeArrowheads="1"/>
                </p:cNvSpPr>
                <p:nvPr/>
              </p:nvSpPr>
              <p:spPr bwMode="auto">
                <a:xfrm>
                  <a:off x="2696" y="192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18" name="Rectangle 14"/>
                <p:cNvSpPr>
                  <a:spLocks noChangeArrowheads="1"/>
                </p:cNvSpPr>
                <p:nvPr/>
              </p:nvSpPr>
              <p:spPr bwMode="auto">
                <a:xfrm>
                  <a:off x="2775" y="1920"/>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2319" name="Group 15"/>
              <p:cNvGrpSpPr>
                <a:grpSpLocks/>
              </p:cNvGrpSpPr>
              <p:nvPr/>
            </p:nvGrpSpPr>
            <p:grpSpPr bwMode="auto">
              <a:xfrm>
                <a:off x="3224" y="1920"/>
                <a:ext cx="512" cy="184"/>
                <a:chOff x="3224" y="1920"/>
                <a:chExt cx="512" cy="184"/>
              </a:xfrm>
            </p:grpSpPr>
            <p:sp>
              <p:nvSpPr>
                <p:cNvPr id="1762320" name="Rectangle 16"/>
                <p:cNvSpPr>
                  <a:spLocks noChangeArrowheads="1"/>
                </p:cNvSpPr>
                <p:nvPr/>
              </p:nvSpPr>
              <p:spPr bwMode="auto">
                <a:xfrm>
                  <a:off x="3224" y="192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21" name="Rectangle 17"/>
                <p:cNvSpPr>
                  <a:spLocks noChangeArrowheads="1"/>
                </p:cNvSpPr>
                <p:nvPr/>
              </p:nvSpPr>
              <p:spPr bwMode="auto">
                <a:xfrm>
                  <a:off x="3303" y="1920"/>
                  <a:ext cx="3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Mem</a:t>
                  </a:r>
                </a:p>
              </p:txBody>
            </p:sp>
          </p:grpSp>
          <p:grpSp>
            <p:nvGrpSpPr>
              <p:cNvPr id="1762322" name="Group 18"/>
              <p:cNvGrpSpPr>
                <a:grpSpLocks/>
              </p:cNvGrpSpPr>
              <p:nvPr/>
            </p:nvGrpSpPr>
            <p:grpSpPr bwMode="auto">
              <a:xfrm>
                <a:off x="3752" y="1920"/>
                <a:ext cx="512" cy="184"/>
                <a:chOff x="3752" y="1920"/>
                <a:chExt cx="512" cy="184"/>
              </a:xfrm>
            </p:grpSpPr>
            <p:sp>
              <p:nvSpPr>
                <p:cNvPr id="1762323" name="Rectangle 19"/>
                <p:cNvSpPr>
                  <a:spLocks noChangeArrowheads="1"/>
                </p:cNvSpPr>
                <p:nvPr/>
              </p:nvSpPr>
              <p:spPr bwMode="auto">
                <a:xfrm>
                  <a:off x="3752" y="192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24" name="Rectangle 20"/>
                <p:cNvSpPr>
                  <a:spLocks noChangeArrowheads="1"/>
                </p:cNvSpPr>
                <p:nvPr/>
              </p:nvSpPr>
              <p:spPr bwMode="auto">
                <a:xfrm>
                  <a:off x="3831" y="1920"/>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grpSp>
        <p:sp>
          <p:nvSpPr>
            <p:cNvPr id="1762325" name="Rectangle 21"/>
            <p:cNvSpPr>
              <a:spLocks noChangeArrowheads="1"/>
            </p:cNvSpPr>
            <p:nvPr/>
          </p:nvSpPr>
          <p:spPr bwMode="auto">
            <a:xfrm>
              <a:off x="1239" y="1920"/>
              <a:ext cx="344"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Load</a:t>
              </a:r>
            </a:p>
          </p:txBody>
        </p:sp>
        <p:sp>
          <p:nvSpPr>
            <p:cNvPr id="1762326" name="Rectangle 22"/>
            <p:cNvSpPr>
              <a:spLocks noChangeArrowheads="1"/>
            </p:cNvSpPr>
            <p:nvPr/>
          </p:nvSpPr>
          <p:spPr bwMode="auto">
            <a:xfrm>
              <a:off x="1815" y="1728"/>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1</a:t>
              </a:r>
            </a:p>
          </p:txBody>
        </p:sp>
        <p:sp>
          <p:nvSpPr>
            <p:cNvPr id="1762327" name="Rectangle 23"/>
            <p:cNvSpPr>
              <a:spLocks noChangeArrowheads="1"/>
            </p:cNvSpPr>
            <p:nvPr/>
          </p:nvSpPr>
          <p:spPr bwMode="auto">
            <a:xfrm>
              <a:off x="2343" y="1728"/>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2</a:t>
              </a:r>
            </a:p>
          </p:txBody>
        </p:sp>
        <p:sp>
          <p:nvSpPr>
            <p:cNvPr id="1762328" name="Rectangle 24"/>
            <p:cNvSpPr>
              <a:spLocks noChangeArrowheads="1"/>
            </p:cNvSpPr>
            <p:nvPr/>
          </p:nvSpPr>
          <p:spPr bwMode="auto">
            <a:xfrm>
              <a:off x="2919" y="1728"/>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3</a:t>
              </a:r>
            </a:p>
          </p:txBody>
        </p:sp>
        <p:sp>
          <p:nvSpPr>
            <p:cNvPr id="1762329" name="Rectangle 25"/>
            <p:cNvSpPr>
              <a:spLocks noChangeArrowheads="1"/>
            </p:cNvSpPr>
            <p:nvPr/>
          </p:nvSpPr>
          <p:spPr bwMode="auto">
            <a:xfrm>
              <a:off x="3399" y="1728"/>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4</a:t>
              </a:r>
            </a:p>
          </p:txBody>
        </p:sp>
        <p:sp>
          <p:nvSpPr>
            <p:cNvPr id="1762330" name="Rectangle 26"/>
            <p:cNvSpPr>
              <a:spLocks noChangeArrowheads="1"/>
            </p:cNvSpPr>
            <p:nvPr/>
          </p:nvSpPr>
          <p:spPr bwMode="auto">
            <a:xfrm>
              <a:off x="3927" y="1728"/>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5</a:t>
              </a:r>
            </a:p>
          </p:txBody>
        </p:sp>
      </p:grpSp>
      <p:grpSp>
        <p:nvGrpSpPr>
          <p:cNvPr id="1762331" name="Group 27"/>
          <p:cNvGrpSpPr>
            <a:grpSpLocks/>
          </p:cNvGrpSpPr>
          <p:nvPr/>
        </p:nvGrpSpPr>
        <p:grpSpPr bwMode="auto">
          <a:xfrm>
            <a:off x="3276816" y="4889500"/>
            <a:ext cx="4851401" cy="596900"/>
            <a:chOff x="680" y="2640"/>
            <a:chExt cx="3056" cy="376"/>
          </a:xfrm>
        </p:grpSpPr>
        <p:grpSp>
          <p:nvGrpSpPr>
            <p:cNvPr id="1762332" name="Group 28"/>
            <p:cNvGrpSpPr>
              <a:grpSpLocks/>
            </p:cNvGrpSpPr>
            <p:nvPr/>
          </p:nvGrpSpPr>
          <p:grpSpPr bwMode="auto">
            <a:xfrm>
              <a:off x="1640" y="2832"/>
              <a:ext cx="512" cy="184"/>
              <a:chOff x="1640" y="2832"/>
              <a:chExt cx="512" cy="184"/>
            </a:xfrm>
          </p:grpSpPr>
          <p:sp>
            <p:nvSpPr>
              <p:cNvPr id="1762333" name="Rectangle 29"/>
              <p:cNvSpPr>
                <a:spLocks noChangeArrowheads="1"/>
              </p:cNvSpPr>
              <p:nvPr/>
            </p:nvSpPr>
            <p:spPr bwMode="auto">
              <a:xfrm>
                <a:off x="1640" y="284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34" name="Rectangle 30"/>
              <p:cNvSpPr>
                <a:spLocks noChangeArrowheads="1"/>
              </p:cNvSpPr>
              <p:nvPr/>
            </p:nvSpPr>
            <p:spPr bwMode="auto">
              <a:xfrm>
                <a:off x="1681" y="2832"/>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2335" name="Group 31"/>
            <p:cNvGrpSpPr>
              <a:grpSpLocks/>
            </p:cNvGrpSpPr>
            <p:nvPr/>
          </p:nvGrpSpPr>
          <p:grpSpPr bwMode="auto">
            <a:xfrm>
              <a:off x="2151" y="2832"/>
              <a:ext cx="529" cy="184"/>
              <a:chOff x="2151" y="2832"/>
              <a:chExt cx="529" cy="184"/>
            </a:xfrm>
          </p:grpSpPr>
          <p:sp>
            <p:nvSpPr>
              <p:cNvPr id="1762336" name="Rectangle 32"/>
              <p:cNvSpPr>
                <a:spLocks noChangeArrowheads="1"/>
              </p:cNvSpPr>
              <p:nvPr/>
            </p:nvSpPr>
            <p:spPr bwMode="auto">
              <a:xfrm>
                <a:off x="2168" y="284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37" name="Rectangle 33"/>
              <p:cNvSpPr>
                <a:spLocks noChangeArrowheads="1"/>
              </p:cNvSpPr>
              <p:nvPr/>
            </p:nvSpPr>
            <p:spPr bwMode="auto">
              <a:xfrm>
                <a:off x="2151" y="2832"/>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2338" name="Group 34"/>
            <p:cNvGrpSpPr>
              <a:grpSpLocks/>
            </p:cNvGrpSpPr>
            <p:nvPr/>
          </p:nvGrpSpPr>
          <p:grpSpPr bwMode="auto">
            <a:xfrm>
              <a:off x="2696" y="2832"/>
              <a:ext cx="512" cy="184"/>
              <a:chOff x="2696" y="2832"/>
              <a:chExt cx="512" cy="184"/>
            </a:xfrm>
          </p:grpSpPr>
          <p:sp>
            <p:nvSpPr>
              <p:cNvPr id="1762339" name="Rectangle 35"/>
              <p:cNvSpPr>
                <a:spLocks noChangeArrowheads="1"/>
              </p:cNvSpPr>
              <p:nvPr/>
            </p:nvSpPr>
            <p:spPr bwMode="auto">
              <a:xfrm>
                <a:off x="2696" y="284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40" name="Rectangle 36"/>
              <p:cNvSpPr>
                <a:spLocks noChangeArrowheads="1"/>
              </p:cNvSpPr>
              <p:nvPr/>
            </p:nvSpPr>
            <p:spPr bwMode="auto">
              <a:xfrm>
                <a:off x="2775" y="2832"/>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2341" name="Group 37"/>
            <p:cNvGrpSpPr>
              <a:grpSpLocks/>
            </p:cNvGrpSpPr>
            <p:nvPr/>
          </p:nvGrpSpPr>
          <p:grpSpPr bwMode="auto">
            <a:xfrm>
              <a:off x="3224" y="2832"/>
              <a:ext cx="512" cy="184"/>
              <a:chOff x="3224" y="2832"/>
              <a:chExt cx="512" cy="184"/>
            </a:xfrm>
          </p:grpSpPr>
          <p:sp>
            <p:nvSpPr>
              <p:cNvPr id="1762342" name="Rectangle 38"/>
              <p:cNvSpPr>
                <a:spLocks noChangeArrowheads="1"/>
              </p:cNvSpPr>
              <p:nvPr/>
            </p:nvSpPr>
            <p:spPr bwMode="auto">
              <a:xfrm>
                <a:off x="3224" y="284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43" name="Rectangle 39"/>
              <p:cNvSpPr>
                <a:spLocks noChangeArrowheads="1"/>
              </p:cNvSpPr>
              <p:nvPr/>
            </p:nvSpPr>
            <p:spPr bwMode="auto">
              <a:xfrm>
                <a:off x="3303" y="2832"/>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2344" name="Rectangle 40"/>
            <p:cNvSpPr>
              <a:spLocks noChangeArrowheads="1"/>
            </p:cNvSpPr>
            <p:nvPr/>
          </p:nvSpPr>
          <p:spPr bwMode="auto">
            <a:xfrm>
              <a:off x="680" y="2832"/>
              <a:ext cx="41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dirty="0">
                  <a:solidFill>
                    <a:schemeClr val="tx1"/>
                  </a:solidFill>
                  <a:latin typeface="Arial" pitchFamily="34" charset="0"/>
                </a:rPr>
                <a:t>R-type</a:t>
              </a:r>
            </a:p>
          </p:txBody>
        </p:sp>
        <p:sp>
          <p:nvSpPr>
            <p:cNvPr id="1762345" name="Rectangle 41"/>
            <p:cNvSpPr>
              <a:spLocks noChangeArrowheads="1"/>
            </p:cNvSpPr>
            <p:nvPr/>
          </p:nvSpPr>
          <p:spPr bwMode="auto">
            <a:xfrm>
              <a:off x="1815" y="2640"/>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1</a:t>
              </a:r>
            </a:p>
          </p:txBody>
        </p:sp>
        <p:sp>
          <p:nvSpPr>
            <p:cNvPr id="1762346" name="Rectangle 42"/>
            <p:cNvSpPr>
              <a:spLocks noChangeArrowheads="1"/>
            </p:cNvSpPr>
            <p:nvPr/>
          </p:nvSpPr>
          <p:spPr bwMode="auto">
            <a:xfrm>
              <a:off x="2343" y="2640"/>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2</a:t>
              </a:r>
            </a:p>
          </p:txBody>
        </p:sp>
        <p:sp>
          <p:nvSpPr>
            <p:cNvPr id="1762347" name="Rectangle 43"/>
            <p:cNvSpPr>
              <a:spLocks noChangeArrowheads="1"/>
            </p:cNvSpPr>
            <p:nvPr/>
          </p:nvSpPr>
          <p:spPr bwMode="auto">
            <a:xfrm>
              <a:off x="2919" y="2640"/>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3</a:t>
              </a:r>
            </a:p>
          </p:txBody>
        </p:sp>
        <p:sp>
          <p:nvSpPr>
            <p:cNvPr id="1762348" name="Rectangle 44"/>
            <p:cNvSpPr>
              <a:spLocks noChangeArrowheads="1"/>
            </p:cNvSpPr>
            <p:nvPr/>
          </p:nvSpPr>
          <p:spPr bwMode="auto">
            <a:xfrm>
              <a:off x="3399" y="2640"/>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4</a:t>
              </a:r>
            </a:p>
          </p:txBody>
        </p:sp>
      </p:grpSp>
    </p:spTree>
    <p:extLst>
      <p:ext uri="{BB962C8B-B14F-4D97-AF65-F5344CB8AC3E}">
        <p14:creationId xmlns:p14="http://schemas.microsoft.com/office/powerpoint/2010/main" val="29278151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2"/>
          <p:cNvSpPr>
            <a:spLocks noGrp="1" noChangeArrowheads="1"/>
          </p:cNvSpPr>
          <p:nvPr>
            <p:ph type="title"/>
          </p:nvPr>
        </p:nvSpPr>
        <p:spPr>
          <a:xfrm>
            <a:off x="152400" y="152400"/>
            <a:ext cx="8915400" cy="474663"/>
          </a:xfrm>
          <a:noFill/>
          <a:ln/>
        </p:spPr>
        <p:txBody>
          <a:bodyPr>
            <a:noAutofit/>
          </a:bodyPr>
          <a:lstStyle/>
          <a:p>
            <a:r>
              <a:rPr lang="en-US" altLang="en-US" sz="3600" dirty="0"/>
              <a:t>Solution 1: Insert “Bubble” into the Pipeline</a:t>
            </a:r>
          </a:p>
        </p:txBody>
      </p:sp>
      <p:sp>
        <p:nvSpPr>
          <p:cNvPr id="1764355" name="Rectangle 3"/>
          <p:cNvSpPr>
            <a:spLocks noGrp="1" noChangeArrowheads="1"/>
          </p:cNvSpPr>
          <p:nvPr>
            <p:ph type="body" idx="1"/>
          </p:nvPr>
        </p:nvSpPr>
        <p:spPr>
          <a:xfrm>
            <a:off x="457200" y="4038600"/>
            <a:ext cx="8191500" cy="2205038"/>
          </a:xfrm>
          <a:noFill/>
          <a:ln/>
        </p:spPr>
        <p:txBody>
          <a:bodyPr>
            <a:normAutofit lnSpcReduction="10000"/>
          </a:bodyPr>
          <a:lstStyle/>
          <a:p>
            <a:r>
              <a:rPr lang="en-US" altLang="en-US" sz="2800"/>
              <a:t>Insert a “bubble” into the pipeline to prevent 2 writes at the same cycle</a:t>
            </a:r>
          </a:p>
          <a:p>
            <a:pPr lvl="1"/>
            <a:r>
              <a:rPr lang="en-US" altLang="en-US" sz="2400"/>
              <a:t>The control logic can be complex.</a:t>
            </a:r>
          </a:p>
          <a:p>
            <a:pPr lvl="1"/>
            <a:r>
              <a:rPr lang="en-US" altLang="en-US" sz="2400"/>
              <a:t>Lose instruction fetch and issue opportunity.</a:t>
            </a:r>
          </a:p>
          <a:p>
            <a:r>
              <a:rPr lang="en-US" altLang="en-US" sz="2800"/>
              <a:t>No instruction is started in Cycle 6!</a:t>
            </a:r>
          </a:p>
        </p:txBody>
      </p:sp>
      <p:sp>
        <p:nvSpPr>
          <p:cNvPr id="1764356" name="Rectangle 4"/>
          <p:cNvSpPr>
            <a:spLocks noChangeArrowheads="1"/>
          </p:cNvSpPr>
          <p:nvPr/>
        </p:nvSpPr>
        <p:spPr bwMode="auto">
          <a:xfrm>
            <a:off x="214313" y="1295400"/>
            <a:ext cx="5953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Clock</a:t>
            </a:r>
          </a:p>
        </p:txBody>
      </p:sp>
      <p:grpSp>
        <p:nvGrpSpPr>
          <p:cNvPr id="1764357" name="Group 5"/>
          <p:cNvGrpSpPr>
            <a:grpSpLocks/>
          </p:cNvGrpSpPr>
          <p:nvPr/>
        </p:nvGrpSpPr>
        <p:grpSpPr bwMode="auto">
          <a:xfrm>
            <a:off x="622300" y="1282700"/>
            <a:ext cx="7912100" cy="254000"/>
            <a:chOff x="392" y="808"/>
            <a:chExt cx="4984" cy="160"/>
          </a:xfrm>
        </p:grpSpPr>
        <p:grpSp>
          <p:nvGrpSpPr>
            <p:cNvPr id="1764358" name="Group 6"/>
            <p:cNvGrpSpPr>
              <a:grpSpLocks/>
            </p:cNvGrpSpPr>
            <p:nvPr/>
          </p:nvGrpSpPr>
          <p:grpSpPr bwMode="auto">
            <a:xfrm>
              <a:off x="624" y="808"/>
              <a:ext cx="520" cy="160"/>
              <a:chOff x="624" y="808"/>
              <a:chExt cx="520" cy="160"/>
            </a:xfrm>
          </p:grpSpPr>
          <p:sp>
            <p:nvSpPr>
              <p:cNvPr id="1764359" name="Line 7"/>
              <p:cNvSpPr>
                <a:spLocks noChangeShapeType="1"/>
              </p:cNvSpPr>
              <p:nvPr/>
            </p:nvSpPr>
            <p:spPr bwMode="auto">
              <a:xfrm>
                <a:off x="632"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0" name="Line 8"/>
              <p:cNvSpPr>
                <a:spLocks noChangeShapeType="1"/>
              </p:cNvSpPr>
              <p:nvPr/>
            </p:nvSpPr>
            <p:spPr bwMode="auto">
              <a:xfrm>
                <a:off x="624"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1" name="Line 9"/>
              <p:cNvSpPr>
                <a:spLocks noChangeShapeType="1"/>
              </p:cNvSpPr>
              <p:nvPr/>
            </p:nvSpPr>
            <p:spPr bwMode="auto">
              <a:xfrm flipV="1">
                <a:off x="912"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2" name="Line 10"/>
              <p:cNvSpPr>
                <a:spLocks noChangeShapeType="1"/>
              </p:cNvSpPr>
              <p:nvPr/>
            </p:nvSpPr>
            <p:spPr bwMode="auto">
              <a:xfrm>
                <a:off x="920"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4363" name="Group 11"/>
            <p:cNvGrpSpPr>
              <a:grpSpLocks/>
            </p:cNvGrpSpPr>
            <p:nvPr/>
          </p:nvGrpSpPr>
          <p:grpSpPr bwMode="auto">
            <a:xfrm>
              <a:off x="1152" y="808"/>
              <a:ext cx="520" cy="160"/>
              <a:chOff x="1152" y="808"/>
              <a:chExt cx="520" cy="160"/>
            </a:xfrm>
          </p:grpSpPr>
          <p:sp>
            <p:nvSpPr>
              <p:cNvPr id="1764364" name="Line 12"/>
              <p:cNvSpPr>
                <a:spLocks noChangeShapeType="1"/>
              </p:cNvSpPr>
              <p:nvPr/>
            </p:nvSpPr>
            <p:spPr bwMode="auto">
              <a:xfrm>
                <a:off x="1160"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5" name="Line 13"/>
              <p:cNvSpPr>
                <a:spLocks noChangeShapeType="1"/>
              </p:cNvSpPr>
              <p:nvPr/>
            </p:nvSpPr>
            <p:spPr bwMode="auto">
              <a:xfrm>
                <a:off x="1152"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6" name="Line 14"/>
              <p:cNvSpPr>
                <a:spLocks noChangeShapeType="1"/>
              </p:cNvSpPr>
              <p:nvPr/>
            </p:nvSpPr>
            <p:spPr bwMode="auto">
              <a:xfrm flipV="1">
                <a:off x="1440"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67" name="Line 15"/>
              <p:cNvSpPr>
                <a:spLocks noChangeShapeType="1"/>
              </p:cNvSpPr>
              <p:nvPr/>
            </p:nvSpPr>
            <p:spPr bwMode="auto">
              <a:xfrm>
                <a:off x="1448"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4368" name="Group 16"/>
            <p:cNvGrpSpPr>
              <a:grpSpLocks/>
            </p:cNvGrpSpPr>
            <p:nvPr/>
          </p:nvGrpSpPr>
          <p:grpSpPr bwMode="auto">
            <a:xfrm>
              <a:off x="1680" y="808"/>
              <a:ext cx="520" cy="160"/>
              <a:chOff x="1680" y="808"/>
              <a:chExt cx="520" cy="160"/>
            </a:xfrm>
          </p:grpSpPr>
          <p:sp>
            <p:nvSpPr>
              <p:cNvPr id="1764369" name="Line 17"/>
              <p:cNvSpPr>
                <a:spLocks noChangeShapeType="1"/>
              </p:cNvSpPr>
              <p:nvPr/>
            </p:nvSpPr>
            <p:spPr bwMode="auto">
              <a:xfrm>
                <a:off x="1688"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0" name="Line 18"/>
              <p:cNvSpPr>
                <a:spLocks noChangeShapeType="1"/>
              </p:cNvSpPr>
              <p:nvPr/>
            </p:nvSpPr>
            <p:spPr bwMode="auto">
              <a:xfrm>
                <a:off x="1680"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1" name="Line 19"/>
              <p:cNvSpPr>
                <a:spLocks noChangeShapeType="1"/>
              </p:cNvSpPr>
              <p:nvPr/>
            </p:nvSpPr>
            <p:spPr bwMode="auto">
              <a:xfrm flipV="1">
                <a:off x="1968"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2" name="Line 20"/>
              <p:cNvSpPr>
                <a:spLocks noChangeShapeType="1"/>
              </p:cNvSpPr>
              <p:nvPr/>
            </p:nvSpPr>
            <p:spPr bwMode="auto">
              <a:xfrm>
                <a:off x="1976"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4373" name="Group 21"/>
            <p:cNvGrpSpPr>
              <a:grpSpLocks/>
            </p:cNvGrpSpPr>
            <p:nvPr/>
          </p:nvGrpSpPr>
          <p:grpSpPr bwMode="auto">
            <a:xfrm>
              <a:off x="2208" y="808"/>
              <a:ext cx="520" cy="160"/>
              <a:chOff x="2208" y="808"/>
              <a:chExt cx="520" cy="160"/>
            </a:xfrm>
          </p:grpSpPr>
          <p:sp>
            <p:nvSpPr>
              <p:cNvPr id="1764374" name="Line 22"/>
              <p:cNvSpPr>
                <a:spLocks noChangeShapeType="1"/>
              </p:cNvSpPr>
              <p:nvPr/>
            </p:nvSpPr>
            <p:spPr bwMode="auto">
              <a:xfrm>
                <a:off x="2216"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5" name="Line 23"/>
              <p:cNvSpPr>
                <a:spLocks noChangeShapeType="1"/>
              </p:cNvSpPr>
              <p:nvPr/>
            </p:nvSpPr>
            <p:spPr bwMode="auto">
              <a:xfrm>
                <a:off x="2208"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6" name="Line 24"/>
              <p:cNvSpPr>
                <a:spLocks noChangeShapeType="1"/>
              </p:cNvSpPr>
              <p:nvPr/>
            </p:nvSpPr>
            <p:spPr bwMode="auto">
              <a:xfrm flipV="1">
                <a:off x="2496"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77" name="Line 25"/>
              <p:cNvSpPr>
                <a:spLocks noChangeShapeType="1"/>
              </p:cNvSpPr>
              <p:nvPr/>
            </p:nvSpPr>
            <p:spPr bwMode="auto">
              <a:xfrm>
                <a:off x="2504"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4378" name="Group 26"/>
            <p:cNvGrpSpPr>
              <a:grpSpLocks/>
            </p:cNvGrpSpPr>
            <p:nvPr/>
          </p:nvGrpSpPr>
          <p:grpSpPr bwMode="auto">
            <a:xfrm>
              <a:off x="2736" y="808"/>
              <a:ext cx="520" cy="160"/>
              <a:chOff x="2736" y="808"/>
              <a:chExt cx="520" cy="160"/>
            </a:xfrm>
          </p:grpSpPr>
          <p:sp>
            <p:nvSpPr>
              <p:cNvPr id="1764379" name="Line 27"/>
              <p:cNvSpPr>
                <a:spLocks noChangeShapeType="1"/>
              </p:cNvSpPr>
              <p:nvPr/>
            </p:nvSpPr>
            <p:spPr bwMode="auto">
              <a:xfrm>
                <a:off x="2744"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0" name="Line 28"/>
              <p:cNvSpPr>
                <a:spLocks noChangeShapeType="1"/>
              </p:cNvSpPr>
              <p:nvPr/>
            </p:nvSpPr>
            <p:spPr bwMode="auto">
              <a:xfrm>
                <a:off x="2736"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1" name="Line 29"/>
              <p:cNvSpPr>
                <a:spLocks noChangeShapeType="1"/>
              </p:cNvSpPr>
              <p:nvPr/>
            </p:nvSpPr>
            <p:spPr bwMode="auto">
              <a:xfrm flipV="1">
                <a:off x="3024"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2" name="Line 30"/>
              <p:cNvSpPr>
                <a:spLocks noChangeShapeType="1"/>
              </p:cNvSpPr>
              <p:nvPr/>
            </p:nvSpPr>
            <p:spPr bwMode="auto">
              <a:xfrm>
                <a:off x="3032"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4383" name="Group 31"/>
            <p:cNvGrpSpPr>
              <a:grpSpLocks/>
            </p:cNvGrpSpPr>
            <p:nvPr/>
          </p:nvGrpSpPr>
          <p:grpSpPr bwMode="auto">
            <a:xfrm>
              <a:off x="3264" y="808"/>
              <a:ext cx="520" cy="160"/>
              <a:chOff x="3264" y="808"/>
              <a:chExt cx="520" cy="160"/>
            </a:xfrm>
          </p:grpSpPr>
          <p:sp>
            <p:nvSpPr>
              <p:cNvPr id="1764384" name="Line 32"/>
              <p:cNvSpPr>
                <a:spLocks noChangeShapeType="1"/>
              </p:cNvSpPr>
              <p:nvPr/>
            </p:nvSpPr>
            <p:spPr bwMode="auto">
              <a:xfrm>
                <a:off x="3272"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5" name="Line 33"/>
              <p:cNvSpPr>
                <a:spLocks noChangeShapeType="1"/>
              </p:cNvSpPr>
              <p:nvPr/>
            </p:nvSpPr>
            <p:spPr bwMode="auto">
              <a:xfrm>
                <a:off x="3264"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6" name="Line 34"/>
              <p:cNvSpPr>
                <a:spLocks noChangeShapeType="1"/>
              </p:cNvSpPr>
              <p:nvPr/>
            </p:nvSpPr>
            <p:spPr bwMode="auto">
              <a:xfrm flipV="1">
                <a:off x="3552"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87" name="Line 35"/>
              <p:cNvSpPr>
                <a:spLocks noChangeShapeType="1"/>
              </p:cNvSpPr>
              <p:nvPr/>
            </p:nvSpPr>
            <p:spPr bwMode="auto">
              <a:xfrm>
                <a:off x="3560"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4388" name="Group 36"/>
            <p:cNvGrpSpPr>
              <a:grpSpLocks/>
            </p:cNvGrpSpPr>
            <p:nvPr/>
          </p:nvGrpSpPr>
          <p:grpSpPr bwMode="auto">
            <a:xfrm>
              <a:off x="3792" y="808"/>
              <a:ext cx="520" cy="160"/>
              <a:chOff x="3792" y="808"/>
              <a:chExt cx="520" cy="160"/>
            </a:xfrm>
          </p:grpSpPr>
          <p:sp>
            <p:nvSpPr>
              <p:cNvPr id="1764389" name="Line 37"/>
              <p:cNvSpPr>
                <a:spLocks noChangeShapeType="1"/>
              </p:cNvSpPr>
              <p:nvPr/>
            </p:nvSpPr>
            <p:spPr bwMode="auto">
              <a:xfrm>
                <a:off x="3800"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0" name="Line 38"/>
              <p:cNvSpPr>
                <a:spLocks noChangeShapeType="1"/>
              </p:cNvSpPr>
              <p:nvPr/>
            </p:nvSpPr>
            <p:spPr bwMode="auto">
              <a:xfrm>
                <a:off x="3792"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1" name="Line 39"/>
              <p:cNvSpPr>
                <a:spLocks noChangeShapeType="1"/>
              </p:cNvSpPr>
              <p:nvPr/>
            </p:nvSpPr>
            <p:spPr bwMode="auto">
              <a:xfrm flipV="1">
                <a:off x="4080"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2" name="Line 40"/>
              <p:cNvSpPr>
                <a:spLocks noChangeShapeType="1"/>
              </p:cNvSpPr>
              <p:nvPr/>
            </p:nvSpPr>
            <p:spPr bwMode="auto">
              <a:xfrm>
                <a:off x="4088"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4393" name="Group 41"/>
            <p:cNvGrpSpPr>
              <a:grpSpLocks/>
            </p:cNvGrpSpPr>
            <p:nvPr/>
          </p:nvGrpSpPr>
          <p:grpSpPr bwMode="auto">
            <a:xfrm>
              <a:off x="4320" y="808"/>
              <a:ext cx="520" cy="160"/>
              <a:chOff x="4320" y="808"/>
              <a:chExt cx="520" cy="160"/>
            </a:xfrm>
          </p:grpSpPr>
          <p:sp>
            <p:nvSpPr>
              <p:cNvPr id="1764394" name="Line 42"/>
              <p:cNvSpPr>
                <a:spLocks noChangeShapeType="1"/>
              </p:cNvSpPr>
              <p:nvPr/>
            </p:nvSpPr>
            <p:spPr bwMode="auto">
              <a:xfrm>
                <a:off x="4328"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5" name="Line 43"/>
              <p:cNvSpPr>
                <a:spLocks noChangeShapeType="1"/>
              </p:cNvSpPr>
              <p:nvPr/>
            </p:nvSpPr>
            <p:spPr bwMode="auto">
              <a:xfrm>
                <a:off x="4320"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6" name="Line 44"/>
              <p:cNvSpPr>
                <a:spLocks noChangeShapeType="1"/>
              </p:cNvSpPr>
              <p:nvPr/>
            </p:nvSpPr>
            <p:spPr bwMode="auto">
              <a:xfrm flipV="1">
                <a:off x="4608"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397" name="Line 45"/>
              <p:cNvSpPr>
                <a:spLocks noChangeShapeType="1"/>
              </p:cNvSpPr>
              <p:nvPr/>
            </p:nvSpPr>
            <p:spPr bwMode="auto">
              <a:xfrm>
                <a:off x="4616"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4398" name="Line 46"/>
            <p:cNvSpPr>
              <a:spLocks noChangeShapeType="1"/>
            </p:cNvSpPr>
            <p:nvPr/>
          </p:nvSpPr>
          <p:spPr bwMode="auto">
            <a:xfrm>
              <a:off x="392"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64399" name="Group 47"/>
            <p:cNvGrpSpPr>
              <a:grpSpLocks/>
            </p:cNvGrpSpPr>
            <p:nvPr/>
          </p:nvGrpSpPr>
          <p:grpSpPr bwMode="auto">
            <a:xfrm>
              <a:off x="4848" y="808"/>
              <a:ext cx="520" cy="160"/>
              <a:chOff x="4848" y="808"/>
              <a:chExt cx="520" cy="160"/>
            </a:xfrm>
          </p:grpSpPr>
          <p:sp>
            <p:nvSpPr>
              <p:cNvPr id="1764400" name="Line 48"/>
              <p:cNvSpPr>
                <a:spLocks noChangeShapeType="1"/>
              </p:cNvSpPr>
              <p:nvPr/>
            </p:nvSpPr>
            <p:spPr bwMode="auto">
              <a:xfrm>
                <a:off x="4856" y="96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01" name="Line 49"/>
              <p:cNvSpPr>
                <a:spLocks noChangeShapeType="1"/>
              </p:cNvSpPr>
              <p:nvPr/>
            </p:nvSpPr>
            <p:spPr bwMode="auto">
              <a:xfrm>
                <a:off x="4848"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02" name="Line 50"/>
              <p:cNvSpPr>
                <a:spLocks noChangeShapeType="1"/>
              </p:cNvSpPr>
              <p:nvPr/>
            </p:nvSpPr>
            <p:spPr bwMode="auto">
              <a:xfrm flipV="1">
                <a:off x="5136" y="808"/>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03" name="Line 51"/>
              <p:cNvSpPr>
                <a:spLocks noChangeShapeType="1"/>
              </p:cNvSpPr>
              <p:nvPr/>
            </p:nvSpPr>
            <p:spPr bwMode="auto">
              <a:xfrm>
                <a:off x="5144" y="816"/>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4404" name="Line 52"/>
            <p:cNvSpPr>
              <a:spLocks noChangeShapeType="1"/>
            </p:cNvSpPr>
            <p:nvPr/>
          </p:nvSpPr>
          <p:spPr bwMode="auto">
            <a:xfrm>
              <a:off x="5376" y="824"/>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4405" name="Line 53"/>
          <p:cNvSpPr>
            <a:spLocks noChangeShapeType="1"/>
          </p:cNvSpPr>
          <p:nvPr/>
        </p:nvSpPr>
        <p:spPr bwMode="auto">
          <a:xfrm flipV="1">
            <a:off x="9906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06" name="Line 54"/>
          <p:cNvSpPr>
            <a:spLocks noChangeShapeType="1"/>
          </p:cNvSpPr>
          <p:nvPr/>
        </p:nvSpPr>
        <p:spPr bwMode="auto">
          <a:xfrm flipV="1">
            <a:off x="18288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07" name="Rectangle 55"/>
          <p:cNvSpPr>
            <a:spLocks noChangeArrowheads="1"/>
          </p:cNvSpPr>
          <p:nvPr/>
        </p:nvSpPr>
        <p:spPr bwMode="auto">
          <a:xfrm>
            <a:off x="10525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1</a:t>
            </a:r>
          </a:p>
        </p:txBody>
      </p:sp>
      <p:sp>
        <p:nvSpPr>
          <p:cNvPr id="1764408" name="Rectangle 56"/>
          <p:cNvSpPr>
            <a:spLocks noChangeArrowheads="1"/>
          </p:cNvSpPr>
          <p:nvPr/>
        </p:nvSpPr>
        <p:spPr bwMode="auto">
          <a:xfrm>
            <a:off x="18145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2</a:t>
            </a:r>
          </a:p>
        </p:txBody>
      </p:sp>
      <p:sp>
        <p:nvSpPr>
          <p:cNvPr id="1764409" name="Line 57"/>
          <p:cNvSpPr>
            <a:spLocks noChangeShapeType="1"/>
          </p:cNvSpPr>
          <p:nvPr/>
        </p:nvSpPr>
        <p:spPr bwMode="auto">
          <a:xfrm flipV="1">
            <a:off x="26670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0" name="Line 58"/>
          <p:cNvSpPr>
            <a:spLocks noChangeShapeType="1"/>
          </p:cNvSpPr>
          <p:nvPr/>
        </p:nvSpPr>
        <p:spPr bwMode="auto">
          <a:xfrm flipV="1">
            <a:off x="35052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1" name="Line 59"/>
          <p:cNvSpPr>
            <a:spLocks noChangeShapeType="1"/>
          </p:cNvSpPr>
          <p:nvPr/>
        </p:nvSpPr>
        <p:spPr bwMode="auto">
          <a:xfrm flipV="1">
            <a:off x="43434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2" name="Line 60"/>
          <p:cNvSpPr>
            <a:spLocks noChangeShapeType="1"/>
          </p:cNvSpPr>
          <p:nvPr/>
        </p:nvSpPr>
        <p:spPr bwMode="auto">
          <a:xfrm flipV="1">
            <a:off x="51816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3" name="Line 61"/>
          <p:cNvSpPr>
            <a:spLocks noChangeShapeType="1"/>
          </p:cNvSpPr>
          <p:nvPr/>
        </p:nvSpPr>
        <p:spPr bwMode="auto">
          <a:xfrm flipV="1">
            <a:off x="60198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4" name="Line 62"/>
          <p:cNvSpPr>
            <a:spLocks noChangeShapeType="1"/>
          </p:cNvSpPr>
          <p:nvPr/>
        </p:nvSpPr>
        <p:spPr bwMode="auto">
          <a:xfrm flipV="1">
            <a:off x="68580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5" name="Line 63"/>
          <p:cNvSpPr>
            <a:spLocks noChangeShapeType="1"/>
          </p:cNvSpPr>
          <p:nvPr/>
        </p:nvSpPr>
        <p:spPr bwMode="auto">
          <a:xfrm flipV="1">
            <a:off x="76962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6" name="Line 64"/>
          <p:cNvSpPr>
            <a:spLocks noChangeShapeType="1"/>
          </p:cNvSpPr>
          <p:nvPr/>
        </p:nvSpPr>
        <p:spPr bwMode="auto">
          <a:xfrm flipV="1">
            <a:off x="8534400" y="9017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17" name="Rectangle 65"/>
          <p:cNvSpPr>
            <a:spLocks noChangeArrowheads="1"/>
          </p:cNvSpPr>
          <p:nvPr/>
        </p:nvSpPr>
        <p:spPr bwMode="auto">
          <a:xfrm>
            <a:off x="27289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3</a:t>
            </a:r>
          </a:p>
        </p:txBody>
      </p:sp>
      <p:sp>
        <p:nvSpPr>
          <p:cNvPr id="1764418" name="Rectangle 66"/>
          <p:cNvSpPr>
            <a:spLocks noChangeArrowheads="1"/>
          </p:cNvSpPr>
          <p:nvPr/>
        </p:nvSpPr>
        <p:spPr bwMode="auto">
          <a:xfrm>
            <a:off x="34909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4</a:t>
            </a:r>
          </a:p>
        </p:txBody>
      </p:sp>
      <p:sp>
        <p:nvSpPr>
          <p:cNvPr id="1764419" name="Rectangle 67"/>
          <p:cNvSpPr>
            <a:spLocks noChangeArrowheads="1"/>
          </p:cNvSpPr>
          <p:nvPr/>
        </p:nvSpPr>
        <p:spPr bwMode="auto">
          <a:xfrm>
            <a:off x="43291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5</a:t>
            </a:r>
          </a:p>
        </p:txBody>
      </p:sp>
      <p:sp>
        <p:nvSpPr>
          <p:cNvPr id="1764420" name="Rectangle 68"/>
          <p:cNvSpPr>
            <a:spLocks noChangeArrowheads="1"/>
          </p:cNvSpPr>
          <p:nvPr/>
        </p:nvSpPr>
        <p:spPr bwMode="auto">
          <a:xfrm>
            <a:off x="51673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6</a:t>
            </a:r>
          </a:p>
        </p:txBody>
      </p:sp>
      <p:sp>
        <p:nvSpPr>
          <p:cNvPr id="1764421" name="Rectangle 69"/>
          <p:cNvSpPr>
            <a:spLocks noChangeArrowheads="1"/>
          </p:cNvSpPr>
          <p:nvPr/>
        </p:nvSpPr>
        <p:spPr bwMode="auto">
          <a:xfrm>
            <a:off x="60055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7</a:t>
            </a:r>
          </a:p>
        </p:txBody>
      </p:sp>
      <p:sp>
        <p:nvSpPr>
          <p:cNvPr id="1764422" name="Rectangle 70"/>
          <p:cNvSpPr>
            <a:spLocks noChangeArrowheads="1"/>
          </p:cNvSpPr>
          <p:nvPr/>
        </p:nvSpPr>
        <p:spPr bwMode="auto">
          <a:xfrm>
            <a:off x="68437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8</a:t>
            </a:r>
          </a:p>
        </p:txBody>
      </p:sp>
      <p:sp>
        <p:nvSpPr>
          <p:cNvPr id="1764423" name="Rectangle 71"/>
          <p:cNvSpPr>
            <a:spLocks noChangeArrowheads="1"/>
          </p:cNvSpPr>
          <p:nvPr/>
        </p:nvSpPr>
        <p:spPr bwMode="auto">
          <a:xfrm>
            <a:off x="7681913" y="9144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9</a:t>
            </a:r>
          </a:p>
        </p:txBody>
      </p:sp>
      <p:grpSp>
        <p:nvGrpSpPr>
          <p:cNvPr id="1764424" name="Group 72"/>
          <p:cNvGrpSpPr>
            <a:grpSpLocks/>
          </p:cNvGrpSpPr>
          <p:nvPr/>
        </p:nvGrpSpPr>
        <p:grpSpPr bwMode="auto">
          <a:xfrm>
            <a:off x="4356100" y="3124200"/>
            <a:ext cx="812800" cy="292100"/>
            <a:chOff x="2744" y="1968"/>
            <a:chExt cx="512" cy="184"/>
          </a:xfrm>
        </p:grpSpPr>
        <p:sp>
          <p:nvSpPr>
            <p:cNvPr id="1764425" name="Rectangle 73"/>
            <p:cNvSpPr>
              <a:spLocks noChangeArrowheads="1"/>
            </p:cNvSpPr>
            <p:nvPr/>
          </p:nvSpPr>
          <p:spPr bwMode="auto">
            <a:xfrm>
              <a:off x="2744" y="197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26" name="Rectangle 74"/>
            <p:cNvSpPr>
              <a:spLocks noChangeArrowheads="1"/>
            </p:cNvSpPr>
            <p:nvPr/>
          </p:nvSpPr>
          <p:spPr bwMode="auto">
            <a:xfrm>
              <a:off x="2785" y="1968"/>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4427" name="Group 75"/>
          <p:cNvGrpSpPr>
            <a:grpSpLocks/>
          </p:cNvGrpSpPr>
          <p:nvPr/>
        </p:nvGrpSpPr>
        <p:grpSpPr bwMode="auto">
          <a:xfrm>
            <a:off x="6005513" y="3124200"/>
            <a:ext cx="839787" cy="292100"/>
            <a:chOff x="3783" y="1968"/>
            <a:chExt cx="529" cy="184"/>
          </a:xfrm>
        </p:grpSpPr>
        <p:sp>
          <p:nvSpPr>
            <p:cNvPr id="1764428" name="Rectangle 76"/>
            <p:cNvSpPr>
              <a:spLocks noChangeArrowheads="1"/>
            </p:cNvSpPr>
            <p:nvPr/>
          </p:nvSpPr>
          <p:spPr bwMode="auto">
            <a:xfrm>
              <a:off x="3800" y="197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29" name="Rectangle 77"/>
            <p:cNvSpPr>
              <a:spLocks noChangeArrowheads="1"/>
            </p:cNvSpPr>
            <p:nvPr/>
          </p:nvSpPr>
          <p:spPr bwMode="auto">
            <a:xfrm>
              <a:off x="3783" y="1968"/>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4430" name="Group 78"/>
          <p:cNvGrpSpPr>
            <a:grpSpLocks/>
          </p:cNvGrpSpPr>
          <p:nvPr/>
        </p:nvGrpSpPr>
        <p:grpSpPr bwMode="auto">
          <a:xfrm>
            <a:off x="6870700" y="3124200"/>
            <a:ext cx="812800" cy="292100"/>
            <a:chOff x="4328" y="1968"/>
            <a:chExt cx="512" cy="184"/>
          </a:xfrm>
        </p:grpSpPr>
        <p:sp>
          <p:nvSpPr>
            <p:cNvPr id="1764431" name="Rectangle 79"/>
            <p:cNvSpPr>
              <a:spLocks noChangeArrowheads="1"/>
            </p:cNvSpPr>
            <p:nvPr/>
          </p:nvSpPr>
          <p:spPr bwMode="auto">
            <a:xfrm>
              <a:off x="4328" y="197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32" name="Rectangle 80"/>
            <p:cNvSpPr>
              <a:spLocks noChangeArrowheads="1"/>
            </p:cNvSpPr>
            <p:nvPr/>
          </p:nvSpPr>
          <p:spPr bwMode="auto">
            <a:xfrm>
              <a:off x="4407" y="1968"/>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4433" name="Group 81"/>
          <p:cNvGrpSpPr>
            <a:grpSpLocks/>
          </p:cNvGrpSpPr>
          <p:nvPr/>
        </p:nvGrpSpPr>
        <p:grpSpPr bwMode="auto">
          <a:xfrm>
            <a:off x="7708900" y="3124200"/>
            <a:ext cx="812800" cy="292100"/>
            <a:chOff x="4856" y="1968"/>
            <a:chExt cx="512" cy="184"/>
          </a:xfrm>
        </p:grpSpPr>
        <p:sp>
          <p:nvSpPr>
            <p:cNvPr id="1764434" name="Rectangle 82"/>
            <p:cNvSpPr>
              <a:spLocks noChangeArrowheads="1"/>
            </p:cNvSpPr>
            <p:nvPr/>
          </p:nvSpPr>
          <p:spPr bwMode="auto">
            <a:xfrm>
              <a:off x="4856" y="197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35" name="Rectangle 83"/>
            <p:cNvSpPr>
              <a:spLocks noChangeArrowheads="1"/>
            </p:cNvSpPr>
            <p:nvPr/>
          </p:nvSpPr>
          <p:spPr bwMode="auto">
            <a:xfrm>
              <a:off x="4935" y="1968"/>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4436" name="Rectangle 84"/>
          <p:cNvSpPr>
            <a:spLocks noChangeArrowheads="1"/>
          </p:cNvSpPr>
          <p:nvPr/>
        </p:nvSpPr>
        <p:spPr bwMode="auto">
          <a:xfrm>
            <a:off x="3643313" y="3124200"/>
            <a:ext cx="6540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R-type</a:t>
            </a:r>
          </a:p>
        </p:txBody>
      </p:sp>
      <p:grpSp>
        <p:nvGrpSpPr>
          <p:cNvPr id="1764437" name="Group 85"/>
          <p:cNvGrpSpPr>
            <a:grpSpLocks/>
          </p:cNvGrpSpPr>
          <p:nvPr/>
        </p:nvGrpSpPr>
        <p:grpSpPr bwMode="auto">
          <a:xfrm>
            <a:off x="6032500" y="3505200"/>
            <a:ext cx="812800" cy="292100"/>
            <a:chOff x="3800" y="2208"/>
            <a:chExt cx="512" cy="184"/>
          </a:xfrm>
        </p:grpSpPr>
        <p:sp>
          <p:nvSpPr>
            <p:cNvPr id="1764438" name="Rectangle 86"/>
            <p:cNvSpPr>
              <a:spLocks noChangeArrowheads="1"/>
            </p:cNvSpPr>
            <p:nvPr/>
          </p:nvSpPr>
          <p:spPr bwMode="auto">
            <a:xfrm>
              <a:off x="3800" y="22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39" name="Rectangle 87"/>
            <p:cNvSpPr>
              <a:spLocks noChangeArrowheads="1"/>
            </p:cNvSpPr>
            <p:nvPr/>
          </p:nvSpPr>
          <p:spPr bwMode="auto">
            <a:xfrm>
              <a:off x="3841" y="2208"/>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4440" name="Group 88"/>
          <p:cNvGrpSpPr>
            <a:grpSpLocks/>
          </p:cNvGrpSpPr>
          <p:nvPr/>
        </p:nvGrpSpPr>
        <p:grpSpPr bwMode="auto">
          <a:xfrm>
            <a:off x="6843713" y="3505200"/>
            <a:ext cx="839787" cy="292100"/>
            <a:chOff x="4311" y="2208"/>
            <a:chExt cx="529" cy="184"/>
          </a:xfrm>
        </p:grpSpPr>
        <p:sp>
          <p:nvSpPr>
            <p:cNvPr id="1764441" name="Rectangle 89"/>
            <p:cNvSpPr>
              <a:spLocks noChangeArrowheads="1"/>
            </p:cNvSpPr>
            <p:nvPr/>
          </p:nvSpPr>
          <p:spPr bwMode="auto">
            <a:xfrm>
              <a:off x="4328" y="22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42" name="Rectangle 90"/>
            <p:cNvSpPr>
              <a:spLocks noChangeArrowheads="1"/>
            </p:cNvSpPr>
            <p:nvPr/>
          </p:nvSpPr>
          <p:spPr bwMode="auto">
            <a:xfrm>
              <a:off x="4311" y="2208"/>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4443" name="Group 91"/>
          <p:cNvGrpSpPr>
            <a:grpSpLocks/>
          </p:cNvGrpSpPr>
          <p:nvPr/>
        </p:nvGrpSpPr>
        <p:grpSpPr bwMode="auto">
          <a:xfrm>
            <a:off x="7708900" y="3505200"/>
            <a:ext cx="812800" cy="292100"/>
            <a:chOff x="4856" y="2208"/>
            <a:chExt cx="512" cy="184"/>
          </a:xfrm>
        </p:grpSpPr>
        <p:sp>
          <p:nvSpPr>
            <p:cNvPr id="1764444" name="Rectangle 92"/>
            <p:cNvSpPr>
              <a:spLocks noChangeArrowheads="1"/>
            </p:cNvSpPr>
            <p:nvPr/>
          </p:nvSpPr>
          <p:spPr bwMode="auto">
            <a:xfrm>
              <a:off x="4856" y="22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45" name="Rectangle 93"/>
            <p:cNvSpPr>
              <a:spLocks noChangeArrowheads="1"/>
            </p:cNvSpPr>
            <p:nvPr/>
          </p:nvSpPr>
          <p:spPr bwMode="auto">
            <a:xfrm>
              <a:off x="4935" y="2208"/>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4446" name="Group 94"/>
          <p:cNvGrpSpPr>
            <a:grpSpLocks/>
          </p:cNvGrpSpPr>
          <p:nvPr/>
        </p:nvGrpSpPr>
        <p:grpSpPr bwMode="auto">
          <a:xfrm>
            <a:off x="1841500" y="1981200"/>
            <a:ext cx="4165600" cy="292100"/>
            <a:chOff x="1160" y="1248"/>
            <a:chExt cx="2624" cy="184"/>
          </a:xfrm>
        </p:grpSpPr>
        <p:grpSp>
          <p:nvGrpSpPr>
            <p:cNvPr id="1764447" name="Group 95"/>
            <p:cNvGrpSpPr>
              <a:grpSpLocks/>
            </p:cNvGrpSpPr>
            <p:nvPr/>
          </p:nvGrpSpPr>
          <p:grpSpPr bwMode="auto">
            <a:xfrm>
              <a:off x="1160" y="1248"/>
              <a:ext cx="512" cy="184"/>
              <a:chOff x="1160" y="1248"/>
              <a:chExt cx="512" cy="184"/>
            </a:xfrm>
          </p:grpSpPr>
          <p:sp>
            <p:nvSpPr>
              <p:cNvPr id="1764448" name="Rectangle 96"/>
              <p:cNvSpPr>
                <a:spLocks noChangeArrowheads="1"/>
              </p:cNvSpPr>
              <p:nvPr/>
            </p:nvSpPr>
            <p:spPr bwMode="auto">
              <a:xfrm>
                <a:off x="1160" y="12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49" name="Rectangle 97"/>
              <p:cNvSpPr>
                <a:spLocks noChangeArrowheads="1"/>
              </p:cNvSpPr>
              <p:nvPr/>
            </p:nvSpPr>
            <p:spPr bwMode="auto">
              <a:xfrm>
                <a:off x="1201" y="1248"/>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4450" name="Group 98"/>
            <p:cNvGrpSpPr>
              <a:grpSpLocks/>
            </p:cNvGrpSpPr>
            <p:nvPr/>
          </p:nvGrpSpPr>
          <p:grpSpPr bwMode="auto">
            <a:xfrm>
              <a:off x="1671" y="1248"/>
              <a:ext cx="529" cy="184"/>
              <a:chOff x="1671" y="1248"/>
              <a:chExt cx="529" cy="184"/>
            </a:xfrm>
          </p:grpSpPr>
          <p:sp>
            <p:nvSpPr>
              <p:cNvPr id="1764451" name="Rectangle 99"/>
              <p:cNvSpPr>
                <a:spLocks noChangeArrowheads="1"/>
              </p:cNvSpPr>
              <p:nvPr/>
            </p:nvSpPr>
            <p:spPr bwMode="auto">
              <a:xfrm>
                <a:off x="1688" y="12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52" name="Rectangle 100"/>
              <p:cNvSpPr>
                <a:spLocks noChangeArrowheads="1"/>
              </p:cNvSpPr>
              <p:nvPr/>
            </p:nvSpPr>
            <p:spPr bwMode="auto">
              <a:xfrm>
                <a:off x="1671" y="1248"/>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4453" name="Group 101"/>
            <p:cNvGrpSpPr>
              <a:grpSpLocks/>
            </p:cNvGrpSpPr>
            <p:nvPr/>
          </p:nvGrpSpPr>
          <p:grpSpPr bwMode="auto">
            <a:xfrm>
              <a:off x="2216" y="1248"/>
              <a:ext cx="512" cy="184"/>
              <a:chOff x="2216" y="1248"/>
              <a:chExt cx="512" cy="184"/>
            </a:xfrm>
          </p:grpSpPr>
          <p:sp>
            <p:nvSpPr>
              <p:cNvPr id="1764454" name="Rectangle 102"/>
              <p:cNvSpPr>
                <a:spLocks noChangeArrowheads="1"/>
              </p:cNvSpPr>
              <p:nvPr/>
            </p:nvSpPr>
            <p:spPr bwMode="auto">
              <a:xfrm>
                <a:off x="2216" y="12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55" name="Rectangle 103"/>
              <p:cNvSpPr>
                <a:spLocks noChangeArrowheads="1"/>
              </p:cNvSpPr>
              <p:nvPr/>
            </p:nvSpPr>
            <p:spPr bwMode="auto">
              <a:xfrm>
                <a:off x="2295" y="1248"/>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4456" name="Group 104"/>
            <p:cNvGrpSpPr>
              <a:grpSpLocks/>
            </p:cNvGrpSpPr>
            <p:nvPr/>
          </p:nvGrpSpPr>
          <p:grpSpPr bwMode="auto">
            <a:xfrm>
              <a:off x="2744" y="1248"/>
              <a:ext cx="512" cy="184"/>
              <a:chOff x="2744" y="1248"/>
              <a:chExt cx="512" cy="184"/>
            </a:xfrm>
          </p:grpSpPr>
          <p:sp>
            <p:nvSpPr>
              <p:cNvPr id="1764457" name="Rectangle 105"/>
              <p:cNvSpPr>
                <a:spLocks noChangeArrowheads="1"/>
              </p:cNvSpPr>
              <p:nvPr/>
            </p:nvSpPr>
            <p:spPr bwMode="auto">
              <a:xfrm>
                <a:off x="2744" y="12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58" name="Rectangle 106"/>
              <p:cNvSpPr>
                <a:spLocks noChangeArrowheads="1"/>
              </p:cNvSpPr>
              <p:nvPr/>
            </p:nvSpPr>
            <p:spPr bwMode="auto">
              <a:xfrm>
                <a:off x="2823" y="1248"/>
                <a:ext cx="3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Mem</a:t>
                </a:r>
              </a:p>
            </p:txBody>
          </p:sp>
        </p:grpSp>
        <p:grpSp>
          <p:nvGrpSpPr>
            <p:cNvPr id="1764459" name="Group 107"/>
            <p:cNvGrpSpPr>
              <a:grpSpLocks/>
            </p:cNvGrpSpPr>
            <p:nvPr/>
          </p:nvGrpSpPr>
          <p:grpSpPr bwMode="auto">
            <a:xfrm>
              <a:off x="3272" y="1248"/>
              <a:ext cx="512" cy="184"/>
              <a:chOff x="3272" y="1248"/>
              <a:chExt cx="512" cy="184"/>
            </a:xfrm>
          </p:grpSpPr>
          <p:sp>
            <p:nvSpPr>
              <p:cNvPr id="1764460" name="Rectangle 108"/>
              <p:cNvSpPr>
                <a:spLocks noChangeArrowheads="1"/>
              </p:cNvSpPr>
              <p:nvPr/>
            </p:nvSpPr>
            <p:spPr bwMode="auto">
              <a:xfrm>
                <a:off x="3272" y="12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61" name="Rectangle 109"/>
              <p:cNvSpPr>
                <a:spLocks noChangeArrowheads="1"/>
              </p:cNvSpPr>
              <p:nvPr/>
            </p:nvSpPr>
            <p:spPr bwMode="auto">
              <a:xfrm>
                <a:off x="3351" y="1248"/>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grpSp>
      <p:sp>
        <p:nvSpPr>
          <p:cNvPr id="1764462" name="Rectangle 110"/>
          <p:cNvSpPr>
            <a:spLocks noChangeArrowheads="1"/>
          </p:cNvSpPr>
          <p:nvPr/>
        </p:nvSpPr>
        <p:spPr bwMode="auto">
          <a:xfrm>
            <a:off x="1204913" y="1981200"/>
            <a:ext cx="5461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Load</a:t>
            </a:r>
          </a:p>
        </p:txBody>
      </p:sp>
      <p:grpSp>
        <p:nvGrpSpPr>
          <p:cNvPr id="1764463" name="Group 111"/>
          <p:cNvGrpSpPr>
            <a:grpSpLocks/>
          </p:cNvGrpSpPr>
          <p:nvPr/>
        </p:nvGrpSpPr>
        <p:grpSpPr bwMode="auto">
          <a:xfrm>
            <a:off x="2679700" y="2362200"/>
            <a:ext cx="812800" cy="292100"/>
            <a:chOff x="1688" y="1488"/>
            <a:chExt cx="512" cy="184"/>
          </a:xfrm>
        </p:grpSpPr>
        <p:sp>
          <p:nvSpPr>
            <p:cNvPr id="1764464" name="Rectangle 112"/>
            <p:cNvSpPr>
              <a:spLocks noChangeArrowheads="1"/>
            </p:cNvSpPr>
            <p:nvPr/>
          </p:nvSpPr>
          <p:spPr bwMode="auto">
            <a:xfrm>
              <a:off x="1688" y="149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65" name="Rectangle 113"/>
            <p:cNvSpPr>
              <a:spLocks noChangeArrowheads="1"/>
            </p:cNvSpPr>
            <p:nvPr/>
          </p:nvSpPr>
          <p:spPr bwMode="auto">
            <a:xfrm>
              <a:off x="1729" y="1488"/>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4466" name="Group 114"/>
          <p:cNvGrpSpPr>
            <a:grpSpLocks/>
          </p:cNvGrpSpPr>
          <p:nvPr/>
        </p:nvGrpSpPr>
        <p:grpSpPr bwMode="auto">
          <a:xfrm>
            <a:off x="3490913" y="2362200"/>
            <a:ext cx="839787" cy="292100"/>
            <a:chOff x="2199" y="1488"/>
            <a:chExt cx="529" cy="184"/>
          </a:xfrm>
        </p:grpSpPr>
        <p:sp>
          <p:nvSpPr>
            <p:cNvPr id="1764467" name="Rectangle 115"/>
            <p:cNvSpPr>
              <a:spLocks noChangeArrowheads="1"/>
            </p:cNvSpPr>
            <p:nvPr/>
          </p:nvSpPr>
          <p:spPr bwMode="auto">
            <a:xfrm>
              <a:off x="2216" y="149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68" name="Rectangle 116"/>
            <p:cNvSpPr>
              <a:spLocks noChangeArrowheads="1"/>
            </p:cNvSpPr>
            <p:nvPr/>
          </p:nvSpPr>
          <p:spPr bwMode="auto">
            <a:xfrm>
              <a:off x="2199" y="1488"/>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4469" name="Group 117"/>
          <p:cNvGrpSpPr>
            <a:grpSpLocks/>
          </p:cNvGrpSpPr>
          <p:nvPr/>
        </p:nvGrpSpPr>
        <p:grpSpPr bwMode="auto">
          <a:xfrm>
            <a:off x="4356100" y="2362200"/>
            <a:ext cx="812800" cy="292100"/>
            <a:chOff x="2744" y="1488"/>
            <a:chExt cx="512" cy="184"/>
          </a:xfrm>
        </p:grpSpPr>
        <p:sp>
          <p:nvSpPr>
            <p:cNvPr id="1764470" name="Rectangle 118"/>
            <p:cNvSpPr>
              <a:spLocks noChangeArrowheads="1"/>
            </p:cNvSpPr>
            <p:nvPr/>
          </p:nvSpPr>
          <p:spPr bwMode="auto">
            <a:xfrm>
              <a:off x="2744" y="149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71" name="Rectangle 119"/>
            <p:cNvSpPr>
              <a:spLocks noChangeArrowheads="1"/>
            </p:cNvSpPr>
            <p:nvPr/>
          </p:nvSpPr>
          <p:spPr bwMode="auto">
            <a:xfrm>
              <a:off x="2823" y="1488"/>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4472" name="Group 120"/>
          <p:cNvGrpSpPr>
            <a:grpSpLocks/>
          </p:cNvGrpSpPr>
          <p:nvPr/>
        </p:nvGrpSpPr>
        <p:grpSpPr bwMode="auto">
          <a:xfrm>
            <a:off x="6032500" y="2362200"/>
            <a:ext cx="812800" cy="292100"/>
            <a:chOff x="3800" y="1488"/>
            <a:chExt cx="512" cy="184"/>
          </a:xfrm>
        </p:grpSpPr>
        <p:sp>
          <p:nvSpPr>
            <p:cNvPr id="1764473" name="Rectangle 121"/>
            <p:cNvSpPr>
              <a:spLocks noChangeArrowheads="1"/>
            </p:cNvSpPr>
            <p:nvPr/>
          </p:nvSpPr>
          <p:spPr bwMode="auto">
            <a:xfrm>
              <a:off x="3800" y="149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74" name="Rectangle 122"/>
            <p:cNvSpPr>
              <a:spLocks noChangeArrowheads="1"/>
            </p:cNvSpPr>
            <p:nvPr/>
          </p:nvSpPr>
          <p:spPr bwMode="auto">
            <a:xfrm>
              <a:off x="3879" y="1488"/>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4475" name="Rectangle 123"/>
          <p:cNvSpPr>
            <a:spLocks noChangeArrowheads="1"/>
          </p:cNvSpPr>
          <p:nvPr/>
        </p:nvSpPr>
        <p:spPr bwMode="auto">
          <a:xfrm>
            <a:off x="1966913" y="2438400"/>
            <a:ext cx="6540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R-type</a:t>
            </a:r>
          </a:p>
        </p:txBody>
      </p:sp>
      <p:grpSp>
        <p:nvGrpSpPr>
          <p:cNvPr id="1764476" name="Group 124"/>
          <p:cNvGrpSpPr>
            <a:grpSpLocks/>
          </p:cNvGrpSpPr>
          <p:nvPr/>
        </p:nvGrpSpPr>
        <p:grpSpPr bwMode="auto">
          <a:xfrm>
            <a:off x="3517900" y="2743200"/>
            <a:ext cx="812800" cy="292100"/>
            <a:chOff x="2216" y="1728"/>
            <a:chExt cx="512" cy="184"/>
          </a:xfrm>
        </p:grpSpPr>
        <p:sp>
          <p:nvSpPr>
            <p:cNvPr id="1764477" name="Rectangle 125"/>
            <p:cNvSpPr>
              <a:spLocks noChangeArrowheads="1"/>
            </p:cNvSpPr>
            <p:nvPr/>
          </p:nvSpPr>
          <p:spPr bwMode="auto">
            <a:xfrm>
              <a:off x="2216" y="173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78" name="Rectangle 126"/>
            <p:cNvSpPr>
              <a:spLocks noChangeArrowheads="1"/>
            </p:cNvSpPr>
            <p:nvPr/>
          </p:nvSpPr>
          <p:spPr bwMode="auto">
            <a:xfrm>
              <a:off x="2257" y="1728"/>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4479" name="Group 127"/>
          <p:cNvGrpSpPr>
            <a:grpSpLocks/>
          </p:cNvGrpSpPr>
          <p:nvPr/>
        </p:nvGrpSpPr>
        <p:grpSpPr bwMode="auto">
          <a:xfrm>
            <a:off x="4329113" y="2743200"/>
            <a:ext cx="839787" cy="292100"/>
            <a:chOff x="2727" y="1728"/>
            <a:chExt cx="529" cy="184"/>
          </a:xfrm>
        </p:grpSpPr>
        <p:sp>
          <p:nvSpPr>
            <p:cNvPr id="1764480" name="Rectangle 128"/>
            <p:cNvSpPr>
              <a:spLocks noChangeArrowheads="1"/>
            </p:cNvSpPr>
            <p:nvPr/>
          </p:nvSpPr>
          <p:spPr bwMode="auto">
            <a:xfrm>
              <a:off x="2744" y="173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81" name="Rectangle 129"/>
            <p:cNvSpPr>
              <a:spLocks noChangeArrowheads="1"/>
            </p:cNvSpPr>
            <p:nvPr/>
          </p:nvSpPr>
          <p:spPr bwMode="auto">
            <a:xfrm>
              <a:off x="2727" y="1728"/>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4482" name="Group 130"/>
          <p:cNvGrpSpPr>
            <a:grpSpLocks/>
          </p:cNvGrpSpPr>
          <p:nvPr/>
        </p:nvGrpSpPr>
        <p:grpSpPr bwMode="auto">
          <a:xfrm>
            <a:off x="6032500" y="2743200"/>
            <a:ext cx="812800" cy="292100"/>
            <a:chOff x="3800" y="1728"/>
            <a:chExt cx="512" cy="184"/>
          </a:xfrm>
        </p:grpSpPr>
        <p:sp>
          <p:nvSpPr>
            <p:cNvPr id="1764483" name="Rectangle 131"/>
            <p:cNvSpPr>
              <a:spLocks noChangeArrowheads="1"/>
            </p:cNvSpPr>
            <p:nvPr/>
          </p:nvSpPr>
          <p:spPr bwMode="auto">
            <a:xfrm>
              <a:off x="3800" y="173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84" name="Rectangle 132"/>
            <p:cNvSpPr>
              <a:spLocks noChangeArrowheads="1"/>
            </p:cNvSpPr>
            <p:nvPr/>
          </p:nvSpPr>
          <p:spPr bwMode="auto">
            <a:xfrm>
              <a:off x="3879" y="1728"/>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4485" name="Group 133"/>
          <p:cNvGrpSpPr>
            <a:grpSpLocks/>
          </p:cNvGrpSpPr>
          <p:nvPr/>
        </p:nvGrpSpPr>
        <p:grpSpPr bwMode="auto">
          <a:xfrm>
            <a:off x="6870700" y="2743200"/>
            <a:ext cx="812800" cy="292100"/>
            <a:chOff x="4328" y="1728"/>
            <a:chExt cx="512" cy="184"/>
          </a:xfrm>
        </p:grpSpPr>
        <p:sp>
          <p:nvSpPr>
            <p:cNvPr id="1764486" name="Rectangle 134"/>
            <p:cNvSpPr>
              <a:spLocks noChangeArrowheads="1"/>
            </p:cNvSpPr>
            <p:nvPr/>
          </p:nvSpPr>
          <p:spPr bwMode="auto">
            <a:xfrm>
              <a:off x="4328" y="173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87" name="Rectangle 135"/>
            <p:cNvSpPr>
              <a:spLocks noChangeArrowheads="1"/>
            </p:cNvSpPr>
            <p:nvPr/>
          </p:nvSpPr>
          <p:spPr bwMode="auto">
            <a:xfrm>
              <a:off x="4407" y="1728"/>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4488" name="Rectangle 136"/>
          <p:cNvSpPr>
            <a:spLocks noChangeArrowheads="1"/>
          </p:cNvSpPr>
          <p:nvPr/>
        </p:nvSpPr>
        <p:spPr bwMode="auto">
          <a:xfrm>
            <a:off x="2805113" y="2819400"/>
            <a:ext cx="6540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R-type</a:t>
            </a:r>
          </a:p>
        </p:txBody>
      </p:sp>
      <p:sp>
        <p:nvSpPr>
          <p:cNvPr id="1764489" name="Line 137"/>
          <p:cNvSpPr>
            <a:spLocks noChangeShapeType="1"/>
          </p:cNvSpPr>
          <p:nvPr/>
        </p:nvSpPr>
        <p:spPr bwMode="auto">
          <a:xfrm flipV="1">
            <a:off x="7696200" y="1587500"/>
            <a:ext cx="0" cy="12446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90" name="Line 138"/>
          <p:cNvSpPr>
            <a:spLocks noChangeShapeType="1"/>
          </p:cNvSpPr>
          <p:nvPr/>
        </p:nvSpPr>
        <p:spPr bwMode="auto">
          <a:xfrm flipV="1">
            <a:off x="6858000" y="1587500"/>
            <a:ext cx="0" cy="787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91" name="Line 139"/>
          <p:cNvSpPr>
            <a:spLocks noChangeShapeType="1"/>
          </p:cNvSpPr>
          <p:nvPr/>
        </p:nvSpPr>
        <p:spPr bwMode="auto">
          <a:xfrm flipV="1">
            <a:off x="8534400" y="1587500"/>
            <a:ext cx="0" cy="1473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92" name="Oval 140"/>
          <p:cNvSpPr>
            <a:spLocks noChangeArrowheads="1"/>
          </p:cNvSpPr>
          <p:nvPr/>
        </p:nvSpPr>
        <p:spPr bwMode="auto">
          <a:xfrm>
            <a:off x="5187950" y="2368550"/>
            <a:ext cx="825500" cy="1511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93" name="Rectangle 141"/>
          <p:cNvSpPr>
            <a:spLocks noChangeArrowheads="1"/>
          </p:cNvSpPr>
          <p:nvPr/>
        </p:nvSpPr>
        <p:spPr bwMode="auto">
          <a:xfrm>
            <a:off x="5167313" y="2743200"/>
            <a:ext cx="76676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accent1"/>
                </a:solidFill>
                <a:latin typeface="Arial" pitchFamily="34" charset="0"/>
              </a:rPr>
              <a:t>Pipeline</a:t>
            </a:r>
          </a:p>
        </p:txBody>
      </p:sp>
      <p:sp>
        <p:nvSpPr>
          <p:cNvPr id="1764494" name="Rectangle 142"/>
          <p:cNvSpPr>
            <a:spLocks noChangeArrowheads="1"/>
          </p:cNvSpPr>
          <p:nvPr/>
        </p:nvSpPr>
        <p:spPr bwMode="auto">
          <a:xfrm>
            <a:off x="5243513" y="3124200"/>
            <a:ext cx="6985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accent1"/>
                </a:solidFill>
                <a:latin typeface="Arial" pitchFamily="34" charset="0"/>
              </a:rPr>
              <a:t>Bubble</a:t>
            </a:r>
          </a:p>
        </p:txBody>
      </p:sp>
      <p:grpSp>
        <p:nvGrpSpPr>
          <p:cNvPr id="1764495" name="Group 143"/>
          <p:cNvGrpSpPr>
            <a:grpSpLocks/>
          </p:cNvGrpSpPr>
          <p:nvPr/>
        </p:nvGrpSpPr>
        <p:grpSpPr bwMode="auto">
          <a:xfrm>
            <a:off x="1003300" y="1600200"/>
            <a:ext cx="812800" cy="292100"/>
            <a:chOff x="632" y="1008"/>
            <a:chExt cx="512" cy="184"/>
          </a:xfrm>
        </p:grpSpPr>
        <p:sp>
          <p:nvSpPr>
            <p:cNvPr id="1764496" name="Rectangle 144"/>
            <p:cNvSpPr>
              <a:spLocks noChangeArrowheads="1"/>
            </p:cNvSpPr>
            <p:nvPr/>
          </p:nvSpPr>
          <p:spPr bwMode="auto">
            <a:xfrm>
              <a:off x="632"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497" name="Rectangle 145"/>
            <p:cNvSpPr>
              <a:spLocks noChangeArrowheads="1"/>
            </p:cNvSpPr>
            <p:nvPr/>
          </p:nvSpPr>
          <p:spPr bwMode="auto">
            <a:xfrm>
              <a:off x="673" y="1008"/>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4498" name="Group 146"/>
          <p:cNvGrpSpPr>
            <a:grpSpLocks/>
          </p:cNvGrpSpPr>
          <p:nvPr/>
        </p:nvGrpSpPr>
        <p:grpSpPr bwMode="auto">
          <a:xfrm>
            <a:off x="1814513" y="1600200"/>
            <a:ext cx="839787" cy="292100"/>
            <a:chOff x="1143" y="1008"/>
            <a:chExt cx="529" cy="184"/>
          </a:xfrm>
        </p:grpSpPr>
        <p:sp>
          <p:nvSpPr>
            <p:cNvPr id="1764499" name="Rectangle 147"/>
            <p:cNvSpPr>
              <a:spLocks noChangeArrowheads="1"/>
            </p:cNvSpPr>
            <p:nvPr/>
          </p:nvSpPr>
          <p:spPr bwMode="auto">
            <a:xfrm>
              <a:off x="1160"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500" name="Rectangle 148"/>
            <p:cNvSpPr>
              <a:spLocks noChangeArrowheads="1"/>
            </p:cNvSpPr>
            <p:nvPr/>
          </p:nvSpPr>
          <p:spPr bwMode="auto">
            <a:xfrm>
              <a:off x="1143" y="1008"/>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4501" name="Group 149"/>
          <p:cNvGrpSpPr>
            <a:grpSpLocks/>
          </p:cNvGrpSpPr>
          <p:nvPr/>
        </p:nvGrpSpPr>
        <p:grpSpPr bwMode="auto">
          <a:xfrm>
            <a:off x="2679700" y="1600200"/>
            <a:ext cx="812800" cy="292100"/>
            <a:chOff x="1688" y="1008"/>
            <a:chExt cx="512" cy="184"/>
          </a:xfrm>
        </p:grpSpPr>
        <p:sp>
          <p:nvSpPr>
            <p:cNvPr id="1764502" name="Rectangle 150"/>
            <p:cNvSpPr>
              <a:spLocks noChangeArrowheads="1"/>
            </p:cNvSpPr>
            <p:nvPr/>
          </p:nvSpPr>
          <p:spPr bwMode="auto">
            <a:xfrm>
              <a:off x="1688"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503" name="Rectangle 151"/>
            <p:cNvSpPr>
              <a:spLocks noChangeArrowheads="1"/>
            </p:cNvSpPr>
            <p:nvPr/>
          </p:nvSpPr>
          <p:spPr bwMode="auto">
            <a:xfrm>
              <a:off x="1767" y="1008"/>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4504" name="Group 152"/>
          <p:cNvGrpSpPr>
            <a:grpSpLocks/>
          </p:cNvGrpSpPr>
          <p:nvPr/>
        </p:nvGrpSpPr>
        <p:grpSpPr bwMode="auto">
          <a:xfrm>
            <a:off x="3517900" y="1600200"/>
            <a:ext cx="812800" cy="292100"/>
            <a:chOff x="2216" y="1008"/>
            <a:chExt cx="512" cy="184"/>
          </a:xfrm>
        </p:grpSpPr>
        <p:sp>
          <p:nvSpPr>
            <p:cNvPr id="1764505" name="Rectangle 153"/>
            <p:cNvSpPr>
              <a:spLocks noChangeArrowheads="1"/>
            </p:cNvSpPr>
            <p:nvPr/>
          </p:nvSpPr>
          <p:spPr bwMode="auto">
            <a:xfrm>
              <a:off x="2216" y="101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506" name="Rectangle 154"/>
            <p:cNvSpPr>
              <a:spLocks noChangeArrowheads="1"/>
            </p:cNvSpPr>
            <p:nvPr/>
          </p:nvSpPr>
          <p:spPr bwMode="auto">
            <a:xfrm>
              <a:off x="2295" y="1008"/>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4507" name="Line 155"/>
          <p:cNvSpPr>
            <a:spLocks noChangeShapeType="1"/>
          </p:cNvSpPr>
          <p:nvPr/>
        </p:nvSpPr>
        <p:spPr bwMode="auto">
          <a:xfrm flipV="1">
            <a:off x="6019800" y="15875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4508" name="Line 156"/>
          <p:cNvSpPr>
            <a:spLocks noChangeShapeType="1"/>
          </p:cNvSpPr>
          <p:nvPr/>
        </p:nvSpPr>
        <p:spPr bwMode="auto">
          <a:xfrm flipV="1">
            <a:off x="5181600" y="15875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7886644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Rectangle 2"/>
          <p:cNvSpPr>
            <a:spLocks noGrp="1" noChangeArrowheads="1"/>
          </p:cNvSpPr>
          <p:nvPr>
            <p:ph type="title"/>
          </p:nvPr>
        </p:nvSpPr>
        <p:spPr>
          <a:xfrm>
            <a:off x="44450" y="152400"/>
            <a:ext cx="8942388" cy="474663"/>
          </a:xfrm>
          <a:noFill/>
          <a:ln/>
        </p:spPr>
        <p:txBody>
          <a:bodyPr>
            <a:noAutofit/>
          </a:bodyPr>
          <a:lstStyle/>
          <a:p>
            <a:r>
              <a:rPr lang="en-US" altLang="en-US" sz="3600" dirty="0"/>
              <a:t>Solution 2: Delay R-type’s Write by One Cycle</a:t>
            </a:r>
          </a:p>
        </p:txBody>
      </p:sp>
      <p:sp>
        <p:nvSpPr>
          <p:cNvPr id="1766403" name="Rectangle 3"/>
          <p:cNvSpPr>
            <a:spLocks noGrp="1" noChangeArrowheads="1"/>
          </p:cNvSpPr>
          <p:nvPr>
            <p:ph type="body" idx="1"/>
          </p:nvPr>
        </p:nvSpPr>
        <p:spPr>
          <a:xfrm>
            <a:off x="342900" y="838200"/>
            <a:ext cx="8191500" cy="1908175"/>
          </a:xfrm>
          <a:noFill/>
          <a:ln/>
        </p:spPr>
        <p:txBody>
          <a:bodyPr>
            <a:normAutofit fontScale="92500" lnSpcReduction="10000"/>
          </a:bodyPr>
          <a:lstStyle/>
          <a:p>
            <a:r>
              <a:rPr lang="en-US" altLang="en-US" sz="2800" dirty="0"/>
              <a:t>Delay R-type’s register write by one cycle:</a:t>
            </a:r>
          </a:p>
          <a:p>
            <a:pPr lvl="1"/>
            <a:r>
              <a:rPr lang="en-US" altLang="en-US" sz="2400" dirty="0"/>
              <a:t>Now R-type instructions also use </a:t>
            </a:r>
            <a:r>
              <a:rPr lang="en-US" altLang="en-US" sz="2400" dirty="0" err="1"/>
              <a:t>Reg</a:t>
            </a:r>
            <a:r>
              <a:rPr lang="en-US" altLang="en-US" sz="2400" dirty="0"/>
              <a:t> File’s write port at Stage </a:t>
            </a:r>
            <a:r>
              <a:rPr lang="en-US" altLang="en-US" sz="2400" dirty="0" smtClean="0"/>
              <a:t>5</a:t>
            </a:r>
          </a:p>
          <a:p>
            <a:pPr marL="457200" lvl="1" indent="0">
              <a:buNone/>
            </a:pPr>
            <a:r>
              <a:rPr lang="en-US" altLang="en-US" sz="2400" dirty="0"/>
              <a:t/>
            </a:r>
            <a:br>
              <a:rPr lang="en-US" altLang="en-US" sz="2400" dirty="0"/>
            </a:br>
            <a:endParaRPr lang="en-US" altLang="en-US" sz="2400" dirty="0"/>
          </a:p>
          <a:p>
            <a:pPr lvl="1"/>
            <a:r>
              <a:rPr lang="en-US" altLang="en-US" sz="2400" dirty="0" err="1"/>
              <a:t>Mem</a:t>
            </a:r>
            <a:r>
              <a:rPr lang="en-US" altLang="en-US" sz="2400" dirty="0"/>
              <a:t> stage is a </a:t>
            </a:r>
            <a:r>
              <a:rPr lang="en-US" altLang="en-US" sz="2400" dirty="0">
                <a:solidFill>
                  <a:schemeClr val="accent2"/>
                </a:solidFill>
              </a:rPr>
              <a:t>NOP </a:t>
            </a:r>
            <a:r>
              <a:rPr lang="en-US" altLang="en-US" sz="2400" dirty="0" smtClean="0"/>
              <a:t>stage for R-type: </a:t>
            </a:r>
            <a:r>
              <a:rPr lang="en-US" altLang="en-US" sz="2400" dirty="0"/>
              <a:t>nothing is being done.</a:t>
            </a:r>
          </a:p>
        </p:txBody>
      </p:sp>
      <p:sp>
        <p:nvSpPr>
          <p:cNvPr id="1766404" name="Rectangle 4"/>
          <p:cNvSpPr>
            <a:spLocks noChangeArrowheads="1"/>
          </p:cNvSpPr>
          <p:nvPr/>
        </p:nvSpPr>
        <p:spPr bwMode="auto">
          <a:xfrm>
            <a:off x="214313" y="3429000"/>
            <a:ext cx="5953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Clock</a:t>
            </a:r>
          </a:p>
        </p:txBody>
      </p:sp>
      <p:grpSp>
        <p:nvGrpSpPr>
          <p:cNvPr id="1766405" name="Group 5"/>
          <p:cNvGrpSpPr>
            <a:grpSpLocks/>
          </p:cNvGrpSpPr>
          <p:nvPr/>
        </p:nvGrpSpPr>
        <p:grpSpPr bwMode="auto">
          <a:xfrm>
            <a:off x="622300" y="3416300"/>
            <a:ext cx="7912100" cy="254000"/>
            <a:chOff x="392" y="2152"/>
            <a:chExt cx="4984" cy="160"/>
          </a:xfrm>
        </p:grpSpPr>
        <p:grpSp>
          <p:nvGrpSpPr>
            <p:cNvPr id="1766406" name="Group 6"/>
            <p:cNvGrpSpPr>
              <a:grpSpLocks/>
            </p:cNvGrpSpPr>
            <p:nvPr/>
          </p:nvGrpSpPr>
          <p:grpSpPr bwMode="auto">
            <a:xfrm>
              <a:off x="624" y="2152"/>
              <a:ext cx="520" cy="160"/>
              <a:chOff x="624" y="2152"/>
              <a:chExt cx="520" cy="160"/>
            </a:xfrm>
          </p:grpSpPr>
          <p:sp>
            <p:nvSpPr>
              <p:cNvPr id="1766407" name="Line 7"/>
              <p:cNvSpPr>
                <a:spLocks noChangeShapeType="1"/>
              </p:cNvSpPr>
              <p:nvPr/>
            </p:nvSpPr>
            <p:spPr bwMode="auto">
              <a:xfrm>
                <a:off x="632"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08" name="Line 8"/>
              <p:cNvSpPr>
                <a:spLocks noChangeShapeType="1"/>
              </p:cNvSpPr>
              <p:nvPr/>
            </p:nvSpPr>
            <p:spPr bwMode="auto">
              <a:xfrm>
                <a:off x="624"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09" name="Line 9"/>
              <p:cNvSpPr>
                <a:spLocks noChangeShapeType="1"/>
              </p:cNvSpPr>
              <p:nvPr/>
            </p:nvSpPr>
            <p:spPr bwMode="auto">
              <a:xfrm flipV="1">
                <a:off x="912"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10" name="Line 10"/>
              <p:cNvSpPr>
                <a:spLocks noChangeShapeType="1"/>
              </p:cNvSpPr>
              <p:nvPr/>
            </p:nvSpPr>
            <p:spPr bwMode="auto">
              <a:xfrm>
                <a:off x="920"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6411" name="Group 11"/>
            <p:cNvGrpSpPr>
              <a:grpSpLocks/>
            </p:cNvGrpSpPr>
            <p:nvPr/>
          </p:nvGrpSpPr>
          <p:grpSpPr bwMode="auto">
            <a:xfrm>
              <a:off x="1152" y="2152"/>
              <a:ext cx="520" cy="160"/>
              <a:chOff x="1152" y="2152"/>
              <a:chExt cx="520" cy="160"/>
            </a:xfrm>
          </p:grpSpPr>
          <p:sp>
            <p:nvSpPr>
              <p:cNvPr id="1766412" name="Line 12"/>
              <p:cNvSpPr>
                <a:spLocks noChangeShapeType="1"/>
              </p:cNvSpPr>
              <p:nvPr/>
            </p:nvSpPr>
            <p:spPr bwMode="auto">
              <a:xfrm>
                <a:off x="1160"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13" name="Line 13"/>
              <p:cNvSpPr>
                <a:spLocks noChangeShapeType="1"/>
              </p:cNvSpPr>
              <p:nvPr/>
            </p:nvSpPr>
            <p:spPr bwMode="auto">
              <a:xfrm>
                <a:off x="1152"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14" name="Line 14"/>
              <p:cNvSpPr>
                <a:spLocks noChangeShapeType="1"/>
              </p:cNvSpPr>
              <p:nvPr/>
            </p:nvSpPr>
            <p:spPr bwMode="auto">
              <a:xfrm flipV="1">
                <a:off x="1440"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15" name="Line 15"/>
              <p:cNvSpPr>
                <a:spLocks noChangeShapeType="1"/>
              </p:cNvSpPr>
              <p:nvPr/>
            </p:nvSpPr>
            <p:spPr bwMode="auto">
              <a:xfrm>
                <a:off x="1448"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6416" name="Group 16"/>
            <p:cNvGrpSpPr>
              <a:grpSpLocks/>
            </p:cNvGrpSpPr>
            <p:nvPr/>
          </p:nvGrpSpPr>
          <p:grpSpPr bwMode="auto">
            <a:xfrm>
              <a:off x="1680" y="2152"/>
              <a:ext cx="520" cy="160"/>
              <a:chOff x="1680" y="2152"/>
              <a:chExt cx="520" cy="160"/>
            </a:xfrm>
          </p:grpSpPr>
          <p:sp>
            <p:nvSpPr>
              <p:cNvPr id="1766417" name="Line 17"/>
              <p:cNvSpPr>
                <a:spLocks noChangeShapeType="1"/>
              </p:cNvSpPr>
              <p:nvPr/>
            </p:nvSpPr>
            <p:spPr bwMode="auto">
              <a:xfrm>
                <a:off x="1688"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18" name="Line 18"/>
              <p:cNvSpPr>
                <a:spLocks noChangeShapeType="1"/>
              </p:cNvSpPr>
              <p:nvPr/>
            </p:nvSpPr>
            <p:spPr bwMode="auto">
              <a:xfrm>
                <a:off x="1680"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19" name="Line 19"/>
              <p:cNvSpPr>
                <a:spLocks noChangeShapeType="1"/>
              </p:cNvSpPr>
              <p:nvPr/>
            </p:nvSpPr>
            <p:spPr bwMode="auto">
              <a:xfrm flipV="1">
                <a:off x="1968"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20" name="Line 20"/>
              <p:cNvSpPr>
                <a:spLocks noChangeShapeType="1"/>
              </p:cNvSpPr>
              <p:nvPr/>
            </p:nvSpPr>
            <p:spPr bwMode="auto">
              <a:xfrm>
                <a:off x="1976"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6421" name="Group 21"/>
            <p:cNvGrpSpPr>
              <a:grpSpLocks/>
            </p:cNvGrpSpPr>
            <p:nvPr/>
          </p:nvGrpSpPr>
          <p:grpSpPr bwMode="auto">
            <a:xfrm>
              <a:off x="2208" y="2152"/>
              <a:ext cx="520" cy="160"/>
              <a:chOff x="2208" y="2152"/>
              <a:chExt cx="520" cy="160"/>
            </a:xfrm>
          </p:grpSpPr>
          <p:sp>
            <p:nvSpPr>
              <p:cNvPr id="1766422" name="Line 22"/>
              <p:cNvSpPr>
                <a:spLocks noChangeShapeType="1"/>
              </p:cNvSpPr>
              <p:nvPr/>
            </p:nvSpPr>
            <p:spPr bwMode="auto">
              <a:xfrm>
                <a:off x="2216"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23" name="Line 23"/>
              <p:cNvSpPr>
                <a:spLocks noChangeShapeType="1"/>
              </p:cNvSpPr>
              <p:nvPr/>
            </p:nvSpPr>
            <p:spPr bwMode="auto">
              <a:xfrm>
                <a:off x="2208"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24" name="Line 24"/>
              <p:cNvSpPr>
                <a:spLocks noChangeShapeType="1"/>
              </p:cNvSpPr>
              <p:nvPr/>
            </p:nvSpPr>
            <p:spPr bwMode="auto">
              <a:xfrm flipV="1">
                <a:off x="2496"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25" name="Line 25"/>
              <p:cNvSpPr>
                <a:spLocks noChangeShapeType="1"/>
              </p:cNvSpPr>
              <p:nvPr/>
            </p:nvSpPr>
            <p:spPr bwMode="auto">
              <a:xfrm>
                <a:off x="2504"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6426" name="Group 26"/>
            <p:cNvGrpSpPr>
              <a:grpSpLocks/>
            </p:cNvGrpSpPr>
            <p:nvPr/>
          </p:nvGrpSpPr>
          <p:grpSpPr bwMode="auto">
            <a:xfrm>
              <a:off x="2736" y="2152"/>
              <a:ext cx="520" cy="160"/>
              <a:chOff x="2736" y="2152"/>
              <a:chExt cx="520" cy="160"/>
            </a:xfrm>
          </p:grpSpPr>
          <p:sp>
            <p:nvSpPr>
              <p:cNvPr id="1766427" name="Line 27"/>
              <p:cNvSpPr>
                <a:spLocks noChangeShapeType="1"/>
              </p:cNvSpPr>
              <p:nvPr/>
            </p:nvSpPr>
            <p:spPr bwMode="auto">
              <a:xfrm>
                <a:off x="2744"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28" name="Line 28"/>
              <p:cNvSpPr>
                <a:spLocks noChangeShapeType="1"/>
              </p:cNvSpPr>
              <p:nvPr/>
            </p:nvSpPr>
            <p:spPr bwMode="auto">
              <a:xfrm>
                <a:off x="2736"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29" name="Line 29"/>
              <p:cNvSpPr>
                <a:spLocks noChangeShapeType="1"/>
              </p:cNvSpPr>
              <p:nvPr/>
            </p:nvSpPr>
            <p:spPr bwMode="auto">
              <a:xfrm flipV="1">
                <a:off x="3024"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30" name="Line 30"/>
              <p:cNvSpPr>
                <a:spLocks noChangeShapeType="1"/>
              </p:cNvSpPr>
              <p:nvPr/>
            </p:nvSpPr>
            <p:spPr bwMode="auto">
              <a:xfrm>
                <a:off x="3032"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6431" name="Group 31"/>
            <p:cNvGrpSpPr>
              <a:grpSpLocks/>
            </p:cNvGrpSpPr>
            <p:nvPr/>
          </p:nvGrpSpPr>
          <p:grpSpPr bwMode="auto">
            <a:xfrm>
              <a:off x="3264" y="2152"/>
              <a:ext cx="520" cy="160"/>
              <a:chOff x="3264" y="2152"/>
              <a:chExt cx="520" cy="160"/>
            </a:xfrm>
          </p:grpSpPr>
          <p:sp>
            <p:nvSpPr>
              <p:cNvPr id="1766432" name="Line 32"/>
              <p:cNvSpPr>
                <a:spLocks noChangeShapeType="1"/>
              </p:cNvSpPr>
              <p:nvPr/>
            </p:nvSpPr>
            <p:spPr bwMode="auto">
              <a:xfrm>
                <a:off x="3272"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33" name="Line 33"/>
              <p:cNvSpPr>
                <a:spLocks noChangeShapeType="1"/>
              </p:cNvSpPr>
              <p:nvPr/>
            </p:nvSpPr>
            <p:spPr bwMode="auto">
              <a:xfrm>
                <a:off x="3264"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34" name="Line 34"/>
              <p:cNvSpPr>
                <a:spLocks noChangeShapeType="1"/>
              </p:cNvSpPr>
              <p:nvPr/>
            </p:nvSpPr>
            <p:spPr bwMode="auto">
              <a:xfrm flipV="1">
                <a:off x="3552"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35" name="Line 35"/>
              <p:cNvSpPr>
                <a:spLocks noChangeShapeType="1"/>
              </p:cNvSpPr>
              <p:nvPr/>
            </p:nvSpPr>
            <p:spPr bwMode="auto">
              <a:xfrm>
                <a:off x="3560"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6436" name="Group 36"/>
            <p:cNvGrpSpPr>
              <a:grpSpLocks/>
            </p:cNvGrpSpPr>
            <p:nvPr/>
          </p:nvGrpSpPr>
          <p:grpSpPr bwMode="auto">
            <a:xfrm>
              <a:off x="3792" y="2152"/>
              <a:ext cx="520" cy="160"/>
              <a:chOff x="3792" y="2152"/>
              <a:chExt cx="520" cy="160"/>
            </a:xfrm>
          </p:grpSpPr>
          <p:sp>
            <p:nvSpPr>
              <p:cNvPr id="1766437" name="Line 37"/>
              <p:cNvSpPr>
                <a:spLocks noChangeShapeType="1"/>
              </p:cNvSpPr>
              <p:nvPr/>
            </p:nvSpPr>
            <p:spPr bwMode="auto">
              <a:xfrm>
                <a:off x="3800"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38" name="Line 38"/>
              <p:cNvSpPr>
                <a:spLocks noChangeShapeType="1"/>
              </p:cNvSpPr>
              <p:nvPr/>
            </p:nvSpPr>
            <p:spPr bwMode="auto">
              <a:xfrm>
                <a:off x="3792"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39" name="Line 39"/>
              <p:cNvSpPr>
                <a:spLocks noChangeShapeType="1"/>
              </p:cNvSpPr>
              <p:nvPr/>
            </p:nvSpPr>
            <p:spPr bwMode="auto">
              <a:xfrm flipV="1">
                <a:off x="4080"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40" name="Line 40"/>
              <p:cNvSpPr>
                <a:spLocks noChangeShapeType="1"/>
              </p:cNvSpPr>
              <p:nvPr/>
            </p:nvSpPr>
            <p:spPr bwMode="auto">
              <a:xfrm>
                <a:off x="4088"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6441" name="Group 41"/>
            <p:cNvGrpSpPr>
              <a:grpSpLocks/>
            </p:cNvGrpSpPr>
            <p:nvPr/>
          </p:nvGrpSpPr>
          <p:grpSpPr bwMode="auto">
            <a:xfrm>
              <a:off x="4320" y="2152"/>
              <a:ext cx="520" cy="160"/>
              <a:chOff x="4320" y="2152"/>
              <a:chExt cx="520" cy="160"/>
            </a:xfrm>
          </p:grpSpPr>
          <p:sp>
            <p:nvSpPr>
              <p:cNvPr id="1766442" name="Line 42"/>
              <p:cNvSpPr>
                <a:spLocks noChangeShapeType="1"/>
              </p:cNvSpPr>
              <p:nvPr/>
            </p:nvSpPr>
            <p:spPr bwMode="auto">
              <a:xfrm>
                <a:off x="4328"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43" name="Line 43"/>
              <p:cNvSpPr>
                <a:spLocks noChangeShapeType="1"/>
              </p:cNvSpPr>
              <p:nvPr/>
            </p:nvSpPr>
            <p:spPr bwMode="auto">
              <a:xfrm>
                <a:off x="4320"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44" name="Line 44"/>
              <p:cNvSpPr>
                <a:spLocks noChangeShapeType="1"/>
              </p:cNvSpPr>
              <p:nvPr/>
            </p:nvSpPr>
            <p:spPr bwMode="auto">
              <a:xfrm flipV="1">
                <a:off x="4608"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45" name="Line 45"/>
              <p:cNvSpPr>
                <a:spLocks noChangeShapeType="1"/>
              </p:cNvSpPr>
              <p:nvPr/>
            </p:nvSpPr>
            <p:spPr bwMode="auto">
              <a:xfrm>
                <a:off x="4616"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6446" name="Line 46"/>
            <p:cNvSpPr>
              <a:spLocks noChangeShapeType="1"/>
            </p:cNvSpPr>
            <p:nvPr/>
          </p:nvSpPr>
          <p:spPr bwMode="auto">
            <a:xfrm>
              <a:off x="392"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66447" name="Group 47"/>
            <p:cNvGrpSpPr>
              <a:grpSpLocks/>
            </p:cNvGrpSpPr>
            <p:nvPr/>
          </p:nvGrpSpPr>
          <p:grpSpPr bwMode="auto">
            <a:xfrm>
              <a:off x="4848" y="2152"/>
              <a:ext cx="520" cy="160"/>
              <a:chOff x="4848" y="2152"/>
              <a:chExt cx="520" cy="160"/>
            </a:xfrm>
          </p:grpSpPr>
          <p:sp>
            <p:nvSpPr>
              <p:cNvPr id="1766448" name="Line 48"/>
              <p:cNvSpPr>
                <a:spLocks noChangeShapeType="1"/>
              </p:cNvSpPr>
              <p:nvPr/>
            </p:nvSpPr>
            <p:spPr bwMode="auto">
              <a:xfrm>
                <a:off x="4856" y="2304"/>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49" name="Line 49"/>
              <p:cNvSpPr>
                <a:spLocks noChangeShapeType="1"/>
              </p:cNvSpPr>
              <p:nvPr/>
            </p:nvSpPr>
            <p:spPr bwMode="auto">
              <a:xfrm>
                <a:off x="4848"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50" name="Line 50"/>
              <p:cNvSpPr>
                <a:spLocks noChangeShapeType="1"/>
              </p:cNvSpPr>
              <p:nvPr/>
            </p:nvSpPr>
            <p:spPr bwMode="auto">
              <a:xfrm flipV="1">
                <a:off x="5136" y="2152"/>
                <a:ext cx="0" cy="16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51" name="Line 51"/>
              <p:cNvSpPr>
                <a:spLocks noChangeShapeType="1"/>
              </p:cNvSpPr>
              <p:nvPr/>
            </p:nvSpPr>
            <p:spPr bwMode="auto">
              <a:xfrm>
                <a:off x="5144" y="2160"/>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6452" name="Line 52"/>
            <p:cNvSpPr>
              <a:spLocks noChangeShapeType="1"/>
            </p:cNvSpPr>
            <p:nvPr/>
          </p:nvSpPr>
          <p:spPr bwMode="auto">
            <a:xfrm>
              <a:off x="5376" y="2168"/>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6453" name="Line 53"/>
          <p:cNvSpPr>
            <a:spLocks noChangeShapeType="1"/>
          </p:cNvSpPr>
          <p:nvPr/>
        </p:nvSpPr>
        <p:spPr bwMode="auto">
          <a:xfrm flipV="1">
            <a:off x="9906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54" name="Line 54"/>
          <p:cNvSpPr>
            <a:spLocks noChangeShapeType="1"/>
          </p:cNvSpPr>
          <p:nvPr/>
        </p:nvSpPr>
        <p:spPr bwMode="auto">
          <a:xfrm flipV="1">
            <a:off x="18288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55" name="Rectangle 55"/>
          <p:cNvSpPr>
            <a:spLocks noChangeArrowheads="1"/>
          </p:cNvSpPr>
          <p:nvPr/>
        </p:nvSpPr>
        <p:spPr bwMode="auto">
          <a:xfrm>
            <a:off x="10525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1</a:t>
            </a:r>
          </a:p>
        </p:txBody>
      </p:sp>
      <p:sp>
        <p:nvSpPr>
          <p:cNvPr id="1766456" name="Rectangle 56"/>
          <p:cNvSpPr>
            <a:spLocks noChangeArrowheads="1"/>
          </p:cNvSpPr>
          <p:nvPr/>
        </p:nvSpPr>
        <p:spPr bwMode="auto">
          <a:xfrm>
            <a:off x="18145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2</a:t>
            </a:r>
          </a:p>
        </p:txBody>
      </p:sp>
      <p:sp>
        <p:nvSpPr>
          <p:cNvPr id="1766457" name="Line 57"/>
          <p:cNvSpPr>
            <a:spLocks noChangeShapeType="1"/>
          </p:cNvSpPr>
          <p:nvPr/>
        </p:nvSpPr>
        <p:spPr bwMode="auto">
          <a:xfrm flipV="1">
            <a:off x="26670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58" name="Line 58"/>
          <p:cNvSpPr>
            <a:spLocks noChangeShapeType="1"/>
          </p:cNvSpPr>
          <p:nvPr/>
        </p:nvSpPr>
        <p:spPr bwMode="auto">
          <a:xfrm flipV="1">
            <a:off x="35052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59" name="Line 59"/>
          <p:cNvSpPr>
            <a:spLocks noChangeShapeType="1"/>
          </p:cNvSpPr>
          <p:nvPr/>
        </p:nvSpPr>
        <p:spPr bwMode="auto">
          <a:xfrm flipV="1">
            <a:off x="43434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60" name="Line 60"/>
          <p:cNvSpPr>
            <a:spLocks noChangeShapeType="1"/>
          </p:cNvSpPr>
          <p:nvPr/>
        </p:nvSpPr>
        <p:spPr bwMode="auto">
          <a:xfrm flipV="1">
            <a:off x="51816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61" name="Line 61"/>
          <p:cNvSpPr>
            <a:spLocks noChangeShapeType="1"/>
          </p:cNvSpPr>
          <p:nvPr/>
        </p:nvSpPr>
        <p:spPr bwMode="auto">
          <a:xfrm flipV="1">
            <a:off x="60198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62" name="Line 62"/>
          <p:cNvSpPr>
            <a:spLocks noChangeShapeType="1"/>
          </p:cNvSpPr>
          <p:nvPr/>
        </p:nvSpPr>
        <p:spPr bwMode="auto">
          <a:xfrm flipV="1">
            <a:off x="68580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63" name="Line 63"/>
          <p:cNvSpPr>
            <a:spLocks noChangeShapeType="1"/>
          </p:cNvSpPr>
          <p:nvPr/>
        </p:nvSpPr>
        <p:spPr bwMode="auto">
          <a:xfrm flipV="1">
            <a:off x="76962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64" name="Line 64"/>
          <p:cNvSpPr>
            <a:spLocks noChangeShapeType="1"/>
          </p:cNvSpPr>
          <p:nvPr/>
        </p:nvSpPr>
        <p:spPr bwMode="auto">
          <a:xfrm flipV="1">
            <a:off x="8534400" y="303530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65" name="Rectangle 65"/>
          <p:cNvSpPr>
            <a:spLocks noChangeArrowheads="1"/>
          </p:cNvSpPr>
          <p:nvPr/>
        </p:nvSpPr>
        <p:spPr bwMode="auto">
          <a:xfrm>
            <a:off x="27289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3</a:t>
            </a:r>
          </a:p>
        </p:txBody>
      </p:sp>
      <p:sp>
        <p:nvSpPr>
          <p:cNvPr id="1766466" name="Rectangle 66"/>
          <p:cNvSpPr>
            <a:spLocks noChangeArrowheads="1"/>
          </p:cNvSpPr>
          <p:nvPr/>
        </p:nvSpPr>
        <p:spPr bwMode="auto">
          <a:xfrm>
            <a:off x="34909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4</a:t>
            </a:r>
          </a:p>
        </p:txBody>
      </p:sp>
      <p:sp>
        <p:nvSpPr>
          <p:cNvPr id="1766467" name="Rectangle 67"/>
          <p:cNvSpPr>
            <a:spLocks noChangeArrowheads="1"/>
          </p:cNvSpPr>
          <p:nvPr/>
        </p:nvSpPr>
        <p:spPr bwMode="auto">
          <a:xfrm>
            <a:off x="43291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5</a:t>
            </a:r>
          </a:p>
        </p:txBody>
      </p:sp>
      <p:sp>
        <p:nvSpPr>
          <p:cNvPr id="1766468" name="Rectangle 68"/>
          <p:cNvSpPr>
            <a:spLocks noChangeArrowheads="1"/>
          </p:cNvSpPr>
          <p:nvPr/>
        </p:nvSpPr>
        <p:spPr bwMode="auto">
          <a:xfrm>
            <a:off x="51673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6</a:t>
            </a:r>
          </a:p>
        </p:txBody>
      </p:sp>
      <p:sp>
        <p:nvSpPr>
          <p:cNvPr id="1766469" name="Rectangle 69"/>
          <p:cNvSpPr>
            <a:spLocks noChangeArrowheads="1"/>
          </p:cNvSpPr>
          <p:nvPr/>
        </p:nvSpPr>
        <p:spPr bwMode="auto">
          <a:xfrm>
            <a:off x="60055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7</a:t>
            </a:r>
          </a:p>
        </p:txBody>
      </p:sp>
      <p:sp>
        <p:nvSpPr>
          <p:cNvPr id="1766470" name="Rectangle 70"/>
          <p:cNvSpPr>
            <a:spLocks noChangeArrowheads="1"/>
          </p:cNvSpPr>
          <p:nvPr/>
        </p:nvSpPr>
        <p:spPr bwMode="auto">
          <a:xfrm>
            <a:off x="68437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8</a:t>
            </a:r>
          </a:p>
        </p:txBody>
      </p:sp>
      <p:sp>
        <p:nvSpPr>
          <p:cNvPr id="1766471" name="Rectangle 71"/>
          <p:cNvSpPr>
            <a:spLocks noChangeArrowheads="1"/>
          </p:cNvSpPr>
          <p:nvPr/>
        </p:nvSpPr>
        <p:spPr bwMode="auto">
          <a:xfrm>
            <a:off x="7681913" y="3048000"/>
            <a:ext cx="7127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Cycle 9</a:t>
            </a:r>
          </a:p>
        </p:txBody>
      </p:sp>
      <p:grpSp>
        <p:nvGrpSpPr>
          <p:cNvPr id="1766472" name="Group 72"/>
          <p:cNvGrpSpPr>
            <a:grpSpLocks/>
          </p:cNvGrpSpPr>
          <p:nvPr/>
        </p:nvGrpSpPr>
        <p:grpSpPr bwMode="auto">
          <a:xfrm>
            <a:off x="1003300" y="3886200"/>
            <a:ext cx="812800" cy="292100"/>
            <a:chOff x="632" y="2448"/>
            <a:chExt cx="512" cy="184"/>
          </a:xfrm>
        </p:grpSpPr>
        <p:sp>
          <p:nvSpPr>
            <p:cNvPr id="1766473" name="Rectangle 73"/>
            <p:cNvSpPr>
              <a:spLocks noChangeArrowheads="1"/>
            </p:cNvSpPr>
            <p:nvPr/>
          </p:nvSpPr>
          <p:spPr bwMode="auto">
            <a:xfrm>
              <a:off x="632" y="24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74" name="Rectangle 74"/>
            <p:cNvSpPr>
              <a:spLocks noChangeArrowheads="1"/>
            </p:cNvSpPr>
            <p:nvPr/>
          </p:nvSpPr>
          <p:spPr bwMode="auto">
            <a:xfrm>
              <a:off x="673" y="2448"/>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6475" name="Group 75"/>
          <p:cNvGrpSpPr>
            <a:grpSpLocks/>
          </p:cNvGrpSpPr>
          <p:nvPr/>
        </p:nvGrpSpPr>
        <p:grpSpPr bwMode="auto">
          <a:xfrm>
            <a:off x="1814513" y="3886200"/>
            <a:ext cx="839787" cy="292100"/>
            <a:chOff x="1143" y="2448"/>
            <a:chExt cx="529" cy="184"/>
          </a:xfrm>
        </p:grpSpPr>
        <p:sp>
          <p:nvSpPr>
            <p:cNvPr id="1766476" name="Rectangle 76"/>
            <p:cNvSpPr>
              <a:spLocks noChangeArrowheads="1"/>
            </p:cNvSpPr>
            <p:nvPr/>
          </p:nvSpPr>
          <p:spPr bwMode="auto">
            <a:xfrm>
              <a:off x="1160" y="24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77" name="Rectangle 77"/>
            <p:cNvSpPr>
              <a:spLocks noChangeArrowheads="1"/>
            </p:cNvSpPr>
            <p:nvPr/>
          </p:nvSpPr>
          <p:spPr bwMode="auto">
            <a:xfrm>
              <a:off x="1143" y="2448"/>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6478" name="Group 78"/>
          <p:cNvGrpSpPr>
            <a:grpSpLocks/>
          </p:cNvGrpSpPr>
          <p:nvPr/>
        </p:nvGrpSpPr>
        <p:grpSpPr bwMode="auto">
          <a:xfrm>
            <a:off x="3517900" y="3886200"/>
            <a:ext cx="812800" cy="292100"/>
            <a:chOff x="2216" y="2448"/>
            <a:chExt cx="512" cy="184"/>
          </a:xfrm>
        </p:grpSpPr>
        <p:sp>
          <p:nvSpPr>
            <p:cNvPr id="1766479" name="Rectangle 79"/>
            <p:cNvSpPr>
              <a:spLocks noChangeArrowheads="1"/>
            </p:cNvSpPr>
            <p:nvPr/>
          </p:nvSpPr>
          <p:spPr bwMode="auto">
            <a:xfrm>
              <a:off x="2216" y="24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80" name="Rectangle 80"/>
            <p:cNvSpPr>
              <a:spLocks noChangeArrowheads="1"/>
            </p:cNvSpPr>
            <p:nvPr/>
          </p:nvSpPr>
          <p:spPr bwMode="auto">
            <a:xfrm>
              <a:off x="2295" y="2448"/>
              <a:ext cx="3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accent2"/>
                  </a:solidFill>
                  <a:latin typeface="Arial" pitchFamily="34" charset="0"/>
                </a:rPr>
                <a:t>Mem</a:t>
              </a:r>
            </a:p>
          </p:txBody>
        </p:sp>
      </p:grpSp>
      <p:grpSp>
        <p:nvGrpSpPr>
          <p:cNvPr id="1766481" name="Group 81"/>
          <p:cNvGrpSpPr>
            <a:grpSpLocks/>
          </p:cNvGrpSpPr>
          <p:nvPr/>
        </p:nvGrpSpPr>
        <p:grpSpPr bwMode="auto">
          <a:xfrm>
            <a:off x="4356100" y="3886200"/>
            <a:ext cx="812800" cy="292100"/>
            <a:chOff x="2744" y="2448"/>
            <a:chExt cx="512" cy="184"/>
          </a:xfrm>
        </p:grpSpPr>
        <p:sp>
          <p:nvSpPr>
            <p:cNvPr id="1766482" name="Rectangle 82"/>
            <p:cNvSpPr>
              <a:spLocks noChangeArrowheads="1"/>
            </p:cNvSpPr>
            <p:nvPr/>
          </p:nvSpPr>
          <p:spPr bwMode="auto">
            <a:xfrm>
              <a:off x="2744" y="24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83" name="Rectangle 83"/>
            <p:cNvSpPr>
              <a:spLocks noChangeArrowheads="1"/>
            </p:cNvSpPr>
            <p:nvPr/>
          </p:nvSpPr>
          <p:spPr bwMode="auto">
            <a:xfrm>
              <a:off x="2823" y="2448"/>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6484" name="Rectangle 84"/>
          <p:cNvSpPr>
            <a:spLocks noChangeArrowheads="1"/>
          </p:cNvSpPr>
          <p:nvPr/>
        </p:nvSpPr>
        <p:spPr bwMode="auto">
          <a:xfrm>
            <a:off x="290513" y="3886200"/>
            <a:ext cx="6540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R-type</a:t>
            </a:r>
          </a:p>
        </p:txBody>
      </p:sp>
      <p:grpSp>
        <p:nvGrpSpPr>
          <p:cNvPr id="1766485" name="Group 85"/>
          <p:cNvGrpSpPr>
            <a:grpSpLocks/>
          </p:cNvGrpSpPr>
          <p:nvPr/>
        </p:nvGrpSpPr>
        <p:grpSpPr bwMode="auto">
          <a:xfrm>
            <a:off x="1841500" y="4343400"/>
            <a:ext cx="812800" cy="292100"/>
            <a:chOff x="1160" y="2736"/>
            <a:chExt cx="512" cy="184"/>
          </a:xfrm>
        </p:grpSpPr>
        <p:sp>
          <p:nvSpPr>
            <p:cNvPr id="1766486" name="Rectangle 86"/>
            <p:cNvSpPr>
              <a:spLocks noChangeArrowheads="1"/>
            </p:cNvSpPr>
            <p:nvPr/>
          </p:nvSpPr>
          <p:spPr bwMode="auto">
            <a:xfrm>
              <a:off x="1160" y="2744"/>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87" name="Rectangle 87"/>
            <p:cNvSpPr>
              <a:spLocks noChangeArrowheads="1"/>
            </p:cNvSpPr>
            <p:nvPr/>
          </p:nvSpPr>
          <p:spPr bwMode="auto">
            <a:xfrm>
              <a:off x="1201" y="2736"/>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6488" name="Group 88"/>
          <p:cNvGrpSpPr>
            <a:grpSpLocks/>
          </p:cNvGrpSpPr>
          <p:nvPr/>
        </p:nvGrpSpPr>
        <p:grpSpPr bwMode="auto">
          <a:xfrm>
            <a:off x="2652713" y="4343400"/>
            <a:ext cx="839787" cy="292100"/>
            <a:chOff x="1671" y="2736"/>
            <a:chExt cx="529" cy="184"/>
          </a:xfrm>
        </p:grpSpPr>
        <p:sp>
          <p:nvSpPr>
            <p:cNvPr id="1766489" name="Rectangle 89"/>
            <p:cNvSpPr>
              <a:spLocks noChangeArrowheads="1"/>
            </p:cNvSpPr>
            <p:nvPr/>
          </p:nvSpPr>
          <p:spPr bwMode="auto">
            <a:xfrm>
              <a:off x="1688" y="2744"/>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90" name="Rectangle 90"/>
            <p:cNvSpPr>
              <a:spLocks noChangeArrowheads="1"/>
            </p:cNvSpPr>
            <p:nvPr/>
          </p:nvSpPr>
          <p:spPr bwMode="auto">
            <a:xfrm>
              <a:off x="1671" y="2736"/>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6491" name="Group 91"/>
          <p:cNvGrpSpPr>
            <a:grpSpLocks/>
          </p:cNvGrpSpPr>
          <p:nvPr/>
        </p:nvGrpSpPr>
        <p:grpSpPr bwMode="auto">
          <a:xfrm>
            <a:off x="4356100" y="4343400"/>
            <a:ext cx="812800" cy="292100"/>
            <a:chOff x="2744" y="2736"/>
            <a:chExt cx="512" cy="184"/>
          </a:xfrm>
        </p:grpSpPr>
        <p:sp>
          <p:nvSpPr>
            <p:cNvPr id="1766492" name="Rectangle 92"/>
            <p:cNvSpPr>
              <a:spLocks noChangeArrowheads="1"/>
            </p:cNvSpPr>
            <p:nvPr/>
          </p:nvSpPr>
          <p:spPr bwMode="auto">
            <a:xfrm>
              <a:off x="2744" y="2744"/>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93" name="Rectangle 93"/>
            <p:cNvSpPr>
              <a:spLocks noChangeArrowheads="1"/>
            </p:cNvSpPr>
            <p:nvPr/>
          </p:nvSpPr>
          <p:spPr bwMode="auto">
            <a:xfrm>
              <a:off x="2823" y="2736"/>
              <a:ext cx="3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accent2"/>
                  </a:solidFill>
                  <a:latin typeface="Arial" pitchFamily="34" charset="0"/>
                </a:rPr>
                <a:t>Mem</a:t>
              </a:r>
            </a:p>
          </p:txBody>
        </p:sp>
      </p:grpSp>
      <p:grpSp>
        <p:nvGrpSpPr>
          <p:cNvPr id="1766494" name="Group 94"/>
          <p:cNvGrpSpPr>
            <a:grpSpLocks/>
          </p:cNvGrpSpPr>
          <p:nvPr/>
        </p:nvGrpSpPr>
        <p:grpSpPr bwMode="auto">
          <a:xfrm>
            <a:off x="5194300" y="4343400"/>
            <a:ext cx="812800" cy="292100"/>
            <a:chOff x="3272" y="2736"/>
            <a:chExt cx="512" cy="184"/>
          </a:xfrm>
        </p:grpSpPr>
        <p:sp>
          <p:nvSpPr>
            <p:cNvPr id="1766495" name="Rectangle 95"/>
            <p:cNvSpPr>
              <a:spLocks noChangeArrowheads="1"/>
            </p:cNvSpPr>
            <p:nvPr/>
          </p:nvSpPr>
          <p:spPr bwMode="auto">
            <a:xfrm>
              <a:off x="3272" y="2744"/>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96" name="Rectangle 96"/>
            <p:cNvSpPr>
              <a:spLocks noChangeArrowheads="1"/>
            </p:cNvSpPr>
            <p:nvPr/>
          </p:nvSpPr>
          <p:spPr bwMode="auto">
            <a:xfrm>
              <a:off x="3351" y="2736"/>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6497" name="Rectangle 97"/>
          <p:cNvSpPr>
            <a:spLocks noChangeArrowheads="1"/>
          </p:cNvSpPr>
          <p:nvPr/>
        </p:nvSpPr>
        <p:spPr bwMode="auto">
          <a:xfrm>
            <a:off x="1052513" y="4343400"/>
            <a:ext cx="6540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R-type</a:t>
            </a:r>
          </a:p>
        </p:txBody>
      </p:sp>
      <p:grpSp>
        <p:nvGrpSpPr>
          <p:cNvPr id="1766498" name="Group 98"/>
          <p:cNvGrpSpPr>
            <a:grpSpLocks/>
          </p:cNvGrpSpPr>
          <p:nvPr/>
        </p:nvGrpSpPr>
        <p:grpSpPr bwMode="auto">
          <a:xfrm>
            <a:off x="2679700" y="4800600"/>
            <a:ext cx="812800" cy="292100"/>
            <a:chOff x="1688" y="3024"/>
            <a:chExt cx="512" cy="184"/>
          </a:xfrm>
        </p:grpSpPr>
        <p:sp>
          <p:nvSpPr>
            <p:cNvPr id="1766499" name="Rectangle 99"/>
            <p:cNvSpPr>
              <a:spLocks noChangeArrowheads="1"/>
            </p:cNvSpPr>
            <p:nvPr/>
          </p:nvSpPr>
          <p:spPr bwMode="auto">
            <a:xfrm>
              <a:off x="1688" y="3032"/>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00" name="Rectangle 100"/>
            <p:cNvSpPr>
              <a:spLocks noChangeArrowheads="1"/>
            </p:cNvSpPr>
            <p:nvPr/>
          </p:nvSpPr>
          <p:spPr bwMode="auto">
            <a:xfrm>
              <a:off x="1729" y="3024"/>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6501" name="Group 101"/>
          <p:cNvGrpSpPr>
            <a:grpSpLocks/>
          </p:cNvGrpSpPr>
          <p:nvPr/>
        </p:nvGrpSpPr>
        <p:grpSpPr bwMode="auto">
          <a:xfrm>
            <a:off x="3490913" y="4800600"/>
            <a:ext cx="839787" cy="292100"/>
            <a:chOff x="2199" y="3024"/>
            <a:chExt cx="529" cy="184"/>
          </a:xfrm>
        </p:grpSpPr>
        <p:sp>
          <p:nvSpPr>
            <p:cNvPr id="1766502" name="Rectangle 102"/>
            <p:cNvSpPr>
              <a:spLocks noChangeArrowheads="1"/>
            </p:cNvSpPr>
            <p:nvPr/>
          </p:nvSpPr>
          <p:spPr bwMode="auto">
            <a:xfrm>
              <a:off x="2216" y="3032"/>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03" name="Rectangle 103"/>
            <p:cNvSpPr>
              <a:spLocks noChangeArrowheads="1"/>
            </p:cNvSpPr>
            <p:nvPr/>
          </p:nvSpPr>
          <p:spPr bwMode="auto">
            <a:xfrm>
              <a:off x="2199" y="3024"/>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6504" name="Group 104"/>
          <p:cNvGrpSpPr>
            <a:grpSpLocks/>
          </p:cNvGrpSpPr>
          <p:nvPr/>
        </p:nvGrpSpPr>
        <p:grpSpPr bwMode="auto">
          <a:xfrm>
            <a:off x="4356100" y="4800600"/>
            <a:ext cx="812800" cy="292100"/>
            <a:chOff x="2744" y="3024"/>
            <a:chExt cx="512" cy="184"/>
          </a:xfrm>
        </p:grpSpPr>
        <p:sp>
          <p:nvSpPr>
            <p:cNvPr id="1766505" name="Rectangle 105"/>
            <p:cNvSpPr>
              <a:spLocks noChangeArrowheads="1"/>
            </p:cNvSpPr>
            <p:nvPr/>
          </p:nvSpPr>
          <p:spPr bwMode="auto">
            <a:xfrm>
              <a:off x="2744" y="3032"/>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06" name="Rectangle 106"/>
            <p:cNvSpPr>
              <a:spLocks noChangeArrowheads="1"/>
            </p:cNvSpPr>
            <p:nvPr/>
          </p:nvSpPr>
          <p:spPr bwMode="auto">
            <a:xfrm>
              <a:off x="2823" y="3024"/>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6507" name="Group 107"/>
          <p:cNvGrpSpPr>
            <a:grpSpLocks/>
          </p:cNvGrpSpPr>
          <p:nvPr/>
        </p:nvGrpSpPr>
        <p:grpSpPr bwMode="auto">
          <a:xfrm>
            <a:off x="5194300" y="4800600"/>
            <a:ext cx="812800" cy="292100"/>
            <a:chOff x="3272" y="3024"/>
            <a:chExt cx="512" cy="184"/>
          </a:xfrm>
        </p:grpSpPr>
        <p:sp>
          <p:nvSpPr>
            <p:cNvPr id="1766508" name="Rectangle 108"/>
            <p:cNvSpPr>
              <a:spLocks noChangeArrowheads="1"/>
            </p:cNvSpPr>
            <p:nvPr/>
          </p:nvSpPr>
          <p:spPr bwMode="auto">
            <a:xfrm>
              <a:off x="3272" y="3032"/>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09" name="Rectangle 109"/>
            <p:cNvSpPr>
              <a:spLocks noChangeArrowheads="1"/>
            </p:cNvSpPr>
            <p:nvPr/>
          </p:nvSpPr>
          <p:spPr bwMode="auto">
            <a:xfrm>
              <a:off x="3351" y="3024"/>
              <a:ext cx="3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Mem</a:t>
              </a:r>
            </a:p>
          </p:txBody>
        </p:sp>
      </p:grpSp>
      <p:grpSp>
        <p:nvGrpSpPr>
          <p:cNvPr id="1766510" name="Group 110"/>
          <p:cNvGrpSpPr>
            <a:grpSpLocks/>
          </p:cNvGrpSpPr>
          <p:nvPr/>
        </p:nvGrpSpPr>
        <p:grpSpPr bwMode="auto">
          <a:xfrm>
            <a:off x="6032500" y="4800600"/>
            <a:ext cx="812800" cy="292100"/>
            <a:chOff x="3800" y="3024"/>
            <a:chExt cx="512" cy="184"/>
          </a:xfrm>
        </p:grpSpPr>
        <p:sp>
          <p:nvSpPr>
            <p:cNvPr id="1766511" name="Rectangle 111"/>
            <p:cNvSpPr>
              <a:spLocks noChangeArrowheads="1"/>
            </p:cNvSpPr>
            <p:nvPr/>
          </p:nvSpPr>
          <p:spPr bwMode="auto">
            <a:xfrm>
              <a:off x="3800" y="3032"/>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12" name="Rectangle 112"/>
            <p:cNvSpPr>
              <a:spLocks noChangeArrowheads="1"/>
            </p:cNvSpPr>
            <p:nvPr/>
          </p:nvSpPr>
          <p:spPr bwMode="auto">
            <a:xfrm>
              <a:off x="3879" y="3024"/>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6513" name="Rectangle 113"/>
          <p:cNvSpPr>
            <a:spLocks noChangeArrowheads="1"/>
          </p:cNvSpPr>
          <p:nvPr/>
        </p:nvSpPr>
        <p:spPr bwMode="auto">
          <a:xfrm>
            <a:off x="2043113" y="4800600"/>
            <a:ext cx="5461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Load</a:t>
            </a:r>
          </a:p>
        </p:txBody>
      </p:sp>
      <p:grpSp>
        <p:nvGrpSpPr>
          <p:cNvPr id="1766514" name="Group 114"/>
          <p:cNvGrpSpPr>
            <a:grpSpLocks/>
          </p:cNvGrpSpPr>
          <p:nvPr/>
        </p:nvGrpSpPr>
        <p:grpSpPr bwMode="auto">
          <a:xfrm>
            <a:off x="3517900" y="5257800"/>
            <a:ext cx="812800" cy="292100"/>
            <a:chOff x="2216" y="3312"/>
            <a:chExt cx="512" cy="184"/>
          </a:xfrm>
        </p:grpSpPr>
        <p:sp>
          <p:nvSpPr>
            <p:cNvPr id="1766515" name="Rectangle 115"/>
            <p:cNvSpPr>
              <a:spLocks noChangeArrowheads="1"/>
            </p:cNvSpPr>
            <p:nvPr/>
          </p:nvSpPr>
          <p:spPr bwMode="auto">
            <a:xfrm>
              <a:off x="2216" y="332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16" name="Rectangle 116"/>
            <p:cNvSpPr>
              <a:spLocks noChangeArrowheads="1"/>
            </p:cNvSpPr>
            <p:nvPr/>
          </p:nvSpPr>
          <p:spPr bwMode="auto">
            <a:xfrm>
              <a:off x="2257" y="3312"/>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6517" name="Group 117"/>
          <p:cNvGrpSpPr>
            <a:grpSpLocks/>
          </p:cNvGrpSpPr>
          <p:nvPr/>
        </p:nvGrpSpPr>
        <p:grpSpPr bwMode="auto">
          <a:xfrm>
            <a:off x="4329113" y="5257800"/>
            <a:ext cx="839787" cy="292100"/>
            <a:chOff x="2727" y="3312"/>
            <a:chExt cx="529" cy="184"/>
          </a:xfrm>
        </p:grpSpPr>
        <p:sp>
          <p:nvSpPr>
            <p:cNvPr id="1766518" name="Rectangle 118"/>
            <p:cNvSpPr>
              <a:spLocks noChangeArrowheads="1"/>
            </p:cNvSpPr>
            <p:nvPr/>
          </p:nvSpPr>
          <p:spPr bwMode="auto">
            <a:xfrm>
              <a:off x="2744" y="332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19" name="Rectangle 119"/>
            <p:cNvSpPr>
              <a:spLocks noChangeArrowheads="1"/>
            </p:cNvSpPr>
            <p:nvPr/>
          </p:nvSpPr>
          <p:spPr bwMode="auto">
            <a:xfrm>
              <a:off x="2727" y="3312"/>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6520" name="Group 120"/>
          <p:cNvGrpSpPr>
            <a:grpSpLocks/>
          </p:cNvGrpSpPr>
          <p:nvPr/>
        </p:nvGrpSpPr>
        <p:grpSpPr bwMode="auto">
          <a:xfrm>
            <a:off x="6032500" y="5257800"/>
            <a:ext cx="812800" cy="292100"/>
            <a:chOff x="3800" y="3312"/>
            <a:chExt cx="512" cy="184"/>
          </a:xfrm>
        </p:grpSpPr>
        <p:sp>
          <p:nvSpPr>
            <p:cNvPr id="1766521" name="Rectangle 121"/>
            <p:cNvSpPr>
              <a:spLocks noChangeArrowheads="1"/>
            </p:cNvSpPr>
            <p:nvPr/>
          </p:nvSpPr>
          <p:spPr bwMode="auto">
            <a:xfrm>
              <a:off x="3800" y="332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22" name="Rectangle 122"/>
            <p:cNvSpPr>
              <a:spLocks noChangeArrowheads="1"/>
            </p:cNvSpPr>
            <p:nvPr/>
          </p:nvSpPr>
          <p:spPr bwMode="auto">
            <a:xfrm>
              <a:off x="3879" y="3312"/>
              <a:ext cx="3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accent2"/>
                  </a:solidFill>
                  <a:latin typeface="Arial" pitchFamily="34" charset="0"/>
                </a:rPr>
                <a:t>Mem</a:t>
              </a:r>
            </a:p>
          </p:txBody>
        </p:sp>
      </p:grpSp>
      <p:grpSp>
        <p:nvGrpSpPr>
          <p:cNvPr id="1766523" name="Group 123"/>
          <p:cNvGrpSpPr>
            <a:grpSpLocks/>
          </p:cNvGrpSpPr>
          <p:nvPr/>
        </p:nvGrpSpPr>
        <p:grpSpPr bwMode="auto">
          <a:xfrm>
            <a:off x="6870700" y="5257800"/>
            <a:ext cx="812800" cy="292100"/>
            <a:chOff x="4328" y="3312"/>
            <a:chExt cx="512" cy="184"/>
          </a:xfrm>
        </p:grpSpPr>
        <p:sp>
          <p:nvSpPr>
            <p:cNvPr id="1766524" name="Rectangle 124"/>
            <p:cNvSpPr>
              <a:spLocks noChangeArrowheads="1"/>
            </p:cNvSpPr>
            <p:nvPr/>
          </p:nvSpPr>
          <p:spPr bwMode="auto">
            <a:xfrm>
              <a:off x="4328" y="332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25" name="Rectangle 125"/>
            <p:cNvSpPr>
              <a:spLocks noChangeArrowheads="1"/>
            </p:cNvSpPr>
            <p:nvPr/>
          </p:nvSpPr>
          <p:spPr bwMode="auto">
            <a:xfrm>
              <a:off x="4407" y="3312"/>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6526" name="Rectangle 126"/>
          <p:cNvSpPr>
            <a:spLocks noChangeArrowheads="1"/>
          </p:cNvSpPr>
          <p:nvPr/>
        </p:nvSpPr>
        <p:spPr bwMode="auto">
          <a:xfrm>
            <a:off x="2805113" y="5257800"/>
            <a:ext cx="6540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R-type</a:t>
            </a:r>
          </a:p>
        </p:txBody>
      </p:sp>
      <p:grpSp>
        <p:nvGrpSpPr>
          <p:cNvPr id="1766527" name="Group 127"/>
          <p:cNvGrpSpPr>
            <a:grpSpLocks/>
          </p:cNvGrpSpPr>
          <p:nvPr/>
        </p:nvGrpSpPr>
        <p:grpSpPr bwMode="auto">
          <a:xfrm>
            <a:off x="4356100" y="5715000"/>
            <a:ext cx="812800" cy="292100"/>
            <a:chOff x="2744" y="3600"/>
            <a:chExt cx="512" cy="184"/>
          </a:xfrm>
        </p:grpSpPr>
        <p:sp>
          <p:nvSpPr>
            <p:cNvPr id="1766528" name="Rectangle 128"/>
            <p:cNvSpPr>
              <a:spLocks noChangeArrowheads="1"/>
            </p:cNvSpPr>
            <p:nvPr/>
          </p:nvSpPr>
          <p:spPr bwMode="auto">
            <a:xfrm>
              <a:off x="2744" y="360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29" name="Rectangle 129"/>
            <p:cNvSpPr>
              <a:spLocks noChangeArrowheads="1"/>
            </p:cNvSpPr>
            <p:nvPr/>
          </p:nvSpPr>
          <p:spPr bwMode="auto">
            <a:xfrm>
              <a:off x="2785" y="3600"/>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6530" name="Group 130"/>
          <p:cNvGrpSpPr>
            <a:grpSpLocks/>
          </p:cNvGrpSpPr>
          <p:nvPr/>
        </p:nvGrpSpPr>
        <p:grpSpPr bwMode="auto">
          <a:xfrm>
            <a:off x="5167313" y="5715000"/>
            <a:ext cx="839787" cy="292100"/>
            <a:chOff x="3255" y="3600"/>
            <a:chExt cx="529" cy="184"/>
          </a:xfrm>
        </p:grpSpPr>
        <p:sp>
          <p:nvSpPr>
            <p:cNvPr id="1766531" name="Rectangle 131"/>
            <p:cNvSpPr>
              <a:spLocks noChangeArrowheads="1"/>
            </p:cNvSpPr>
            <p:nvPr/>
          </p:nvSpPr>
          <p:spPr bwMode="auto">
            <a:xfrm>
              <a:off x="3272" y="360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32" name="Rectangle 132"/>
            <p:cNvSpPr>
              <a:spLocks noChangeArrowheads="1"/>
            </p:cNvSpPr>
            <p:nvPr/>
          </p:nvSpPr>
          <p:spPr bwMode="auto">
            <a:xfrm>
              <a:off x="3255" y="3600"/>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grpSp>
        <p:nvGrpSpPr>
          <p:cNvPr id="1766533" name="Group 133"/>
          <p:cNvGrpSpPr>
            <a:grpSpLocks/>
          </p:cNvGrpSpPr>
          <p:nvPr/>
        </p:nvGrpSpPr>
        <p:grpSpPr bwMode="auto">
          <a:xfrm>
            <a:off x="6870700" y="5715000"/>
            <a:ext cx="812800" cy="292100"/>
            <a:chOff x="4328" y="3600"/>
            <a:chExt cx="512" cy="184"/>
          </a:xfrm>
        </p:grpSpPr>
        <p:sp>
          <p:nvSpPr>
            <p:cNvPr id="1766534" name="Rectangle 134"/>
            <p:cNvSpPr>
              <a:spLocks noChangeArrowheads="1"/>
            </p:cNvSpPr>
            <p:nvPr/>
          </p:nvSpPr>
          <p:spPr bwMode="auto">
            <a:xfrm>
              <a:off x="4328" y="360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35" name="Rectangle 135"/>
            <p:cNvSpPr>
              <a:spLocks noChangeArrowheads="1"/>
            </p:cNvSpPr>
            <p:nvPr/>
          </p:nvSpPr>
          <p:spPr bwMode="auto">
            <a:xfrm>
              <a:off x="4407" y="3600"/>
              <a:ext cx="3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accent2"/>
                  </a:solidFill>
                  <a:latin typeface="Arial" pitchFamily="34" charset="0"/>
                </a:rPr>
                <a:t>Mem</a:t>
              </a:r>
            </a:p>
          </p:txBody>
        </p:sp>
      </p:grpSp>
      <p:grpSp>
        <p:nvGrpSpPr>
          <p:cNvPr id="1766536" name="Group 136"/>
          <p:cNvGrpSpPr>
            <a:grpSpLocks/>
          </p:cNvGrpSpPr>
          <p:nvPr/>
        </p:nvGrpSpPr>
        <p:grpSpPr bwMode="auto">
          <a:xfrm>
            <a:off x="7708900" y="5715000"/>
            <a:ext cx="812800" cy="292100"/>
            <a:chOff x="4856" y="3600"/>
            <a:chExt cx="512" cy="184"/>
          </a:xfrm>
        </p:grpSpPr>
        <p:sp>
          <p:nvSpPr>
            <p:cNvPr id="1766537" name="Rectangle 137"/>
            <p:cNvSpPr>
              <a:spLocks noChangeArrowheads="1"/>
            </p:cNvSpPr>
            <p:nvPr/>
          </p:nvSpPr>
          <p:spPr bwMode="auto">
            <a:xfrm>
              <a:off x="4856" y="360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38" name="Rectangle 138"/>
            <p:cNvSpPr>
              <a:spLocks noChangeArrowheads="1"/>
            </p:cNvSpPr>
            <p:nvPr/>
          </p:nvSpPr>
          <p:spPr bwMode="auto">
            <a:xfrm>
              <a:off x="4935" y="3600"/>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6539" name="Rectangle 139"/>
          <p:cNvSpPr>
            <a:spLocks noChangeArrowheads="1"/>
          </p:cNvSpPr>
          <p:nvPr/>
        </p:nvSpPr>
        <p:spPr bwMode="auto">
          <a:xfrm>
            <a:off x="3643313" y="5715000"/>
            <a:ext cx="6540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R-type</a:t>
            </a:r>
          </a:p>
        </p:txBody>
      </p:sp>
      <p:sp>
        <p:nvSpPr>
          <p:cNvPr id="1766540" name="Line 140"/>
          <p:cNvSpPr>
            <a:spLocks noChangeShapeType="1"/>
          </p:cNvSpPr>
          <p:nvPr/>
        </p:nvSpPr>
        <p:spPr bwMode="auto">
          <a:xfrm flipV="1">
            <a:off x="6858000" y="3721100"/>
            <a:ext cx="0" cy="10160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41" name="Line 141"/>
          <p:cNvSpPr>
            <a:spLocks noChangeShapeType="1"/>
          </p:cNvSpPr>
          <p:nvPr/>
        </p:nvSpPr>
        <p:spPr bwMode="auto">
          <a:xfrm flipV="1">
            <a:off x="8534400" y="3721100"/>
            <a:ext cx="0" cy="193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42" name="Line 142"/>
          <p:cNvSpPr>
            <a:spLocks noChangeShapeType="1"/>
          </p:cNvSpPr>
          <p:nvPr/>
        </p:nvSpPr>
        <p:spPr bwMode="auto">
          <a:xfrm flipV="1">
            <a:off x="6019800" y="3721100"/>
            <a:ext cx="0" cy="5588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43" name="Line 143"/>
          <p:cNvSpPr>
            <a:spLocks noChangeShapeType="1"/>
          </p:cNvSpPr>
          <p:nvPr/>
        </p:nvSpPr>
        <p:spPr bwMode="auto">
          <a:xfrm flipV="1">
            <a:off x="7696200" y="3721100"/>
            <a:ext cx="0" cy="1473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66544" name="Group 144"/>
          <p:cNvGrpSpPr>
            <a:grpSpLocks/>
          </p:cNvGrpSpPr>
          <p:nvPr/>
        </p:nvGrpSpPr>
        <p:grpSpPr bwMode="auto">
          <a:xfrm>
            <a:off x="3124200" y="1917700"/>
            <a:ext cx="812800" cy="292100"/>
            <a:chOff x="1496" y="1344"/>
            <a:chExt cx="512" cy="184"/>
          </a:xfrm>
        </p:grpSpPr>
        <p:sp>
          <p:nvSpPr>
            <p:cNvPr id="1766545" name="Rectangle 145"/>
            <p:cNvSpPr>
              <a:spLocks noChangeArrowheads="1"/>
            </p:cNvSpPr>
            <p:nvPr/>
          </p:nvSpPr>
          <p:spPr bwMode="auto">
            <a:xfrm>
              <a:off x="1496" y="1352"/>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46" name="Rectangle 146"/>
            <p:cNvSpPr>
              <a:spLocks noChangeArrowheads="1"/>
            </p:cNvSpPr>
            <p:nvPr/>
          </p:nvSpPr>
          <p:spPr bwMode="auto">
            <a:xfrm>
              <a:off x="1537" y="1344"/>
              <a:ext cx="37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Ifetch</a:t>
              </a:r>
            </a:p>
          </p:txBody>
        </p:sp>
      </p:grpSp>
      <p:grpSp>
        <p:nvGrpSpPr>
          <p:cNvPr id="1766547" name="Group 147"/>
          <p:cNvGrpSpPr>
            <a:grpSpLocks/>
          </p:cNvGrpSpPr>
          <p:nvPr/>
        </p:nvGrpSpPr>
        <p:grpSpPr bwMode="auto">
          <a:xfrm>
            <a:off x="3935413" y="1917700"/>
            <a:ext cx="839787" cy="292100"/>
            <a:chOff x="2007" y="1344"/>
            <a:chExt cx="529" cy="184"/>
          </a:xfrm>
        </p:grpSpPr>
        <p:sp>
          <p:nvSpPr>
            <p:cNvPr id="1766548" name="Rectangle 148"/>
            <p:cNvSpPr>
              <a:spLocks noChangeArrowheads="1"/>
            </p:cNvSpPr>
            <p:nvPr/>
          </p:nvSpPr>
          <p:spPr bwMode="auto">
            <a:xfrm>
              <a:off x="2024" y="1352"/>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49" name="Rectangle 149"/>
            <p:cNvSpPr>
              <a:spLocks noChangeArrowheads="1"/>
            </p:cNvSpPr>
            <p:nvPr/>
          </p:nvSpPr>
          <p:spPr bwMode="auto">
            <a:xfrm>
              <a:off x="2007" y="1344"/>
              <a:ext cx="4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Reg/Dec</a:t>
              </a:r>
            </a:p>
          </p:txBody>
        </p:sp>
      </p:grpSp>
      <p:sp>
        <p:nvSpPr>
          <p:cNvPr id="1766550" name="Rectangle 150"/>
          <p:cNvSpPr>
            <a:spLocks noChangeArrowheads="1"/>
          </p:cNvSpPr>
          <p:nvPr/>
        </p:nvSpPr>
        <p:spPr bwMode="auto">
          <a:xfrm>
            <a:off x="4800600" y="1930400"/>
            <a:ext cx="812800" cy="279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51" name="Rectangle 151"/>
          <p:cNvSpPr>
            <a:spLocks noChangeArrowheads="1"/>
          </p:cNvSpPr>
          <p:nvPr/>
        </p:nvSpPr>
        <p:spPr bwMode="auto">
          <a:xfrm>
            <a:off x="4919663" y="1911350"/>
            <a:ext cx="5349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nvGrpSpPr>
          <p:cNvPr id="1766552" name="Group 152"/>
          <p:cNvGrpSpPr>
            <a:grpSpLocks/>
          </p:cNvGrpSpPr>
          <p:nvPr/>
        </p:nvGrpSpPr>
        <p:grpSpPr bwMode="auto">
          <a:xfrm>
            <a:off x="6477000" y="1917700"/>
            <a:ext cx="812800" cy="292100"/>
            <a:chOff x="3608" y="1344"/>
            <a:chExt cx="512" cy="184"/>
          </a:xfrm>
        </p:grpSpPr>
        <p:sp>
          <p:nvSpPr>
            <p:cNvPr id="1766553" name="Rectangle 153"/>
            <p:cNvSpPr>
              <a:spLocks noChangeArrowheads="1"/>
            </p:cNvSpPr>
            <p:nvPr/>
          </p:nvSpPr>
          <p:spPr bwMode="auto">
            <a:xfrm>
              <a:off x="3608" y="1352"/>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54" name="Rectangle 154"/>
            <p:cNvSpPr>
              <a:spLocks noChangeArrowheads="1"/>
            </p:cNvSpPr>
            <p:nvPr/>
          </p:nvSpPr>
          <p:spPr bwMode="auto">
            <a:xfrm>
              <a:off x="3687" y="1344"/>
              <a:ext cx="24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Wr</a:t>
              </a:r>
            </a:p>
          </p:txBody>
        </p:sp>
      </p:grpSp>
      <p:sp>
        <p:nvSpPr>
          <p:cNvPr id="1766555" name="Rectangle 155"/>
          <p:cNvSpPr>
            <a:spLocks noChangeArrowheads="1"/>
          </p:cNvSpPr>
          <p:nvPr/>
        </p:nvSpPr>
        <p:spPr bwMode="auto">
          <a:xfrm>
            <a:off x="2317750" y="1905000"/>
            <a:ext cx="6540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R-type</a:t>
            </a:r>
          </a:p>
        </p:txBody>
      </p:sp>
      <p:sp>
        <p:nvSpPr>
          <p:cNvPr id="1766556" name="Rectangle 156"/>
          <p:cNvSpPr>
            <a:spLocks noChangeArrowheads="1"/>
          </p:cNvSpPr>
          <p:nvPr/>
        </p:nvSpPr>
        <p:spPr bwMode="auto">
          <a:xfrm>
            <a:off x="5638800" y="1930400"/>
            <a:ext cx="812800" cy="2794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57" name="Rectangle 157"/>
          <p:cNvSpPr>
            <a:spLocks noChangeArrowheads="1"/>
          </p:cNvSpPr>
          <p:nvPr/>
        </p:nvSpPr>
        <p:spPr bwMode="auto">
          <a:xfrm>
            <a:off x="5757863" y="1911350"/>
            <a:ext cx="539750" cy="2841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Mem</a:t>
            </a:r>
          </a:p>
        </p:txBody>
      </p:sp>
      <p:grpSp>
        <p:nvGrpSpPr>
          <p:cNvPr id="1766558" name="Group 158"/>
          <p:cNvGrpSpPr>
            <a:grpSpLocks/>
          </p:cNvGrpSpPr>
          <p:nvPr/>
        </p:nvGrpSpPr>
        <p:grpSpPr bwMode="auto">
          <a:xfrm>
            <a:off x="5194300" y="5257800"/>
            <a:ext cx="812800" cy="292100"/>
            <a:chOff x="3272" y="3312"/>
            <a:chExt cx="512" cy="184"/>
          </a:xfrm>
        </p:grpSpPr>
        <p:sp>
          <p:nvSpPr>
            <p:cNvPr id="1766559" name="Rectangle 159"/>
            <p:cNvSpPr>
              <a:spLocks noChangeArrowheads="1"/>
            </p:cNvSpPr>
            <p:nvPr/>
          </p:nvSpPr>
          <p:spPr bwMode="auto">
            <a:xfrm>
              <a:off x="3272" y="3320"/>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60" name="Rectangle 160"/>
            <p:cNvSpPr>
              <a:spLocks noChangeArrowheads="1"/>
            </p:cNvSpPr>
            <p:nvPr/>
          </p:nvSpPr>
          <p:spPr bwMode="auto">
            <a:xfrm>
              <a:off x="3351" y="3312"/>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6561" name="Group 161"/>
          <p:cNvGrpSpPr>
            <a:grpSpLocks/>
          </p:cNvGrpSpPr>
          <p:nvPr/>
        </p:nvGrpSpPr>
        <p:grpSpPr bwMode="auto">
          <a:xfrm>
            <a:off x="6032500" y="5715000"/>
            <a:ext cx="812800" cy="292100"/>
            <a:chOff x="3800" y="3600"/>
            <a:chExt cx="512" cy="184"/>
          </a:xfrm>
        </p:grpSpPr>
        <p:sp>
          <p:nvSpPr>
            <p:cNvPr id="1766562" name="Rectangle 162"/>
            <p:cNvSpPr>
              <a:spLocks noChangeArrowheads="1"/>
            </p:cNvSpPr>
            <p:nvPr/>
          </p:nvSpPr>
          <p:spPr bwMode="auto">
            <a:xfrm>
              <a:off x="3800" y="3608"/>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63" name="Rectangle 163"/>
            <p:cNvSpPr>
              <a:spLocks noChangeArrowheads="1"/>
            </p:cNvSpPr>
            <p:nvPr/>
          </p:nvSpPr>
          <p:spPr bwMode="auto">
            <a:xfrm>
              <a:off x="3879" y="3600"/>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6564" name="Group 164"/>
          <p:cNvGrpSpPr>
            <a:grpSpLocks/>
          </p:cNvGrpSpPr>
          <p:nvPr/>
        </p:nvGrpSpPr>
        <p:grpSpPr bwMode="auto">
          <a:xfrm>
            <a:off x="2679700" y="3886200"/>
            <a:ext cx="812800" cy="292100"/>
            <a:chOff x="1688" y="2448"/>
            <a:chExt cx="512" cy="184"/>
          </a:xfrm>
        </p:grpSpPr>
        <p:sp>
          <p:nvSpPr>
            <p:cNvPr id="1766565" name="Rectangle 165"/>
            <p:cNvSpPr>
              <a:spLocks noChangeArrowheads="1"/>
            </p:cNvSpPr>
            <p:nvPr/>
          </p:nvSpPr>
          <p:spPr bwMode="auto">
            <a:xfrm>
              <a:off x="1688" y="2456"/>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66" name="Rectangle 166"/>
            <p:cNvSpPr>
              <a:spLocks noChangeArrowheads="1"/>
            </p:cNvSpPr>
            <p:nvPr/>
          </p:nvSpPr>
          <p:spPr bwMode="auto">
            <a:xfrm>
              <a:off x="1767" y="2448"/>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grpSp>
        <p:nvGrpSpPr>
          <p:cNvPr id="1766567" name="Group 167"/>
          <p:cNvGrpSpPr>
            <a:grpSpLocks/>
          </p:cNvGrpSpPr>
          <p:nvPr/>
        </p:nvGrpSpPr>
        <p:grpSpPr bwMode="auto">
          <a:xfrm>
            <a:off x="3517900" y="4343400"/>
            <a:ext cx="812800" cy="292100"/>
            <a:chOff x="2216" y="2736"/>
            <a:chExt cx="512" cy="184"/>
          </a:xfrm>
        </p:grpSpPr>
        <p:sp>
          <p:nvSpPr>
            <p:cNvPr id="1766568" name="Rectangle 168"/>
            <p:cNvSpPr>
              <a:spLocks noChangeArrowheads="1"/>
            </p:cNvSpPr>
            <p:nvPr/>
          </p:nvSpPr>
          <p:spPr bwMode="auto">
            <a:xfrm>
              <a:off x="2216" y="2744"/>
              <a:ext cx="512"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569" name="Rectangle 169"/>
            <p:cNvSpPr>
              <a:spLocks noChangeArrowheads="1"/>
            </p:cNvSpPr>
            <p:nvPr/>
          </p:nvSpPr>
          <p:spPr bwMode="auto">
            <a:xfrm>
              <a:off x="2295" y="2736"/>
              <a:ext cx="33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Exec</a:t>
              </a:r>
            </a:p>
          </p:txBody>
        </p:sp>
      </p:grpSp>
      <p:sp>
        <p:nvSpPr>
          <p:cNvPr id="1766570" name="Rectangle 170"/>
          <p:cNvSpPr>
            <a:spLocks noChangeArrowheads="1"/>
          </p:cNvSpPr>
          <p:nvPr/>
        </p:nvSpPr>
        <p:spPr bwMode="auto">
          <a:xfrm>
            <a:off x="3402013" y="1612900"/>
            <a:ext cx="2651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1</a:t>
            </a:r>
          </a:p>
        </p:txBody>
      </p:sp>
      <p:sp>
        <p:nvSpPr>
          <p:cNvPr id="1766571" name="Rectangle 171"/>
          <p:cNvSpPr>
            <a:spLocks noChangeArrowheads="1"/>
          </p:cNvSpPr>
          <p:nvPr/>
        </p:nvSpPr>
        <p:spPr bwMode="auto">
          <a:xfrm>
            <a:off x="4316413" y="1612900"/>
            <a:ext cx="2651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2</a:t>
            </a:r>
          </a:p>
        </p:txBody>
      </p:sp>
      <p:sp>
        <p:nvSpPr>
          <p:cNvPr id="1766572" name="Rectangle 172"/>
          <p:cNvSpPr>
            <a:spLocks noChangeArrowheads="1"/>
          </p:cNvSpPr>
          <p:nvPr/>
        </p:nvSpPr>
        <p:spPr bwMode="auto">
          <a:xfrm>
            <a:off x="5078413" y="1612900"/>
            <a:ext cx="2651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3</a:t>
            </a:r>
          </a:p>
        </p:txBody>
      </p:sp>
      <p:sp>
        <p:nvSpPr>
          <p:cNvPr id="1766573" name="Rectangle 173"/>
          <p:cNvSpPr>
            <a:spLocks noChangeArrowheads="1"/>
          </p:cNvSpPr>
          <p:nvPr/>
        </p:nvSpPr>
        <p:spPr bwMode="auto">
          <a:xfrm>
            <a:off x="5910263" y="1606550"/>
            <a:ext cx="277812" cy="2841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4</a:t>
            </a:r>
          </a:p>
        </p:txBody>
      </p:sp>
      <p:sp>
        <p:nvSpPr>
          <p:cNvPr id="1766574" name="Rectangle 174"/>
          <p:cNvSpPr>
            <a:spLocks noChangeArrowheads="1"/>
          </p:cNvSpPr>
          <p:nvPr/>
        </p:nvSpPr>
        <p:spPr bwMode="auto">
          <a:xfrm>
            <a:off x="6754813" y="1612900"/>
            <a:ext cx="2651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1" hangingPunct="1"/>
            <a:r>
              <a:rPr lang="en-US" altLang="en-US" sz="1200" b="1">
                <a:solidFill>
                  <a:schemeClr val="tx1"/>
                </a:solidFill>
                <a:latin typeface="Arial" pitchFamily="34" charset="0"/>
              </a:rPr>
              <a:t>5</a:t>
            </a:r>
          </a:p>
        </p:txBody>
      </p:sp>
    </p:spTree>
    <p:extLst>
      <p:ext uri="{BB962C8B-B14F-4D97-AF65-F5344CB8AC3E}">
        <p14:creationId xmlns:p14="http://schemas.microsoft.com/office/powerpoint/2010/main" val="8459967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8450" name="Rectangle 2"/>
          <p:cNvSpPr>
            <a:spLocks noGrp="1" noChangeArrowheads="1"/>
          </p:cNvSpPr>
          <p:nvPr>
            <p:ph type="title"/>
          </p:nvPr>
        </p:nvSpPr>
        <p:spPr>
          <a:xfrm>
            <a:off x="457200" y="152400"/>
            <a:ext cx="8305800" cy="474663"/>
          </a:xfrm>
          <a:noFill/>
          <a:ln/>
        </p:spPr>
        <p:txBody>
          <a:bodyPr>
            <a:normAutofit fontScale="90000"/>
          </a:bodyPr>
          <a:lstStyle/>
          <a:p>
            <a:r>
              <a:rPr lang="en-US" dirty="0"/>
              <a:t>Can Pipelining Get Us Into Trouble?</a:t>
            </a:r>
          </a:p>
        </p:txBody>
      </p:sp>
      <p:sp>
        <p:nvSpPr>
          <p:cNvPr id="1768451" name="Rectangle 3"/>
          <p:cNvSpPr>
            <a:spLocks noGrp="1" noChangeArrowheads="1"/>
          </p:cNvSpPr>
          <p:nvPr>
            <p:ph type="body" idx="1"/>
          </p:nvPr>
        </p:nvSpPr>
        <p:spPr>
          <a:xfrm>
            <a:off x="685800" y="893763"/>
            <a:ext cx="7848600" cy="5524500"/>
          </a:xfrm>
          <a:noFill/>
          <a:ln/>
        </p:spPr>
        <p:txBody>
          <a:bodyPr/>
          <a:lstStyle/>
          <a:p>
            <a:r>
              <a:rPr lang="en-US" sz="2000"/>
              <a:t>Yes:</a:t>
            </a:r>
            <a:r>
              <a:rPr lang="en-US" sz="2000">
                <a:solidFill>
                  <a:schemeClr val="hlink"/>
                </a:solidFill>
              </a:rPr>
              <a:t>  </a:t>
            </a:r>
            <a:r>
              <a:rPr lang="en-US" sz="2000">
                <a:solidFill>
                  <a:schemeClr val="accent1"/>
                </a:solidFill>
              </a:rPr>
              <a:t>Pipeline Hazards</a:t>
            </a:r>
          </a:p>
          <a:p>
            <a:pPr lvl="1"/>
            <a:r>
              <a:rPr lang="en-US" sz="2000">
                <a:solidFill>
                  <a:schemeClr val="accent1"/>
                </a:solidFill>
              </a:rPr>
              <a:t>structural hazards</a:t>
            </a:r>
            <a:r>
              <a:rPr lang="en-US" sz="2000"/>
              <a:t>: attempt to use the same resource by two different instructions at the same time</a:t>
            </a:r>
          </a:p>
          <a:p>
            <a:pPr lvl="1"/>
            <a:r>
              <a:rPr lang="en-US" sz="2000">
                <a:solidFill>
                  <a:schemeClr val="accent1"/>
                </a:solidFill>
              </a:rPr>
              <a:t>data hazards</a:t>
            </a:r>
            <a:r>
              <a:rPr lang="en-US" sz="2000"/>
              <a:t>: attempt to use data before it is ready</a:t>
            </a:r>
          </a:p>
          <a:p>
            <a:pPr lvl="2">
              <a:lnSpc>
                <a:spcPct val="90000"/>
              </a:lnSpc>
            </a:pPr>
            <a:r>
              <a:rPr lang="en-US" sz="2000"/>
              <a:t>instruction source operands are produced by a prior instruction still in the pipeline</a:t>
            </a:r>
          </a:p>
          <a:p>
            <a:pPr lvl="2">
              <a:lnSpc>
                <a:spcPct val="90000"/>
              </a:lnSpc>
            </a:pPr>
            <a:r>
              <a:rPr lang="en-US" sz="2000"/>
              <a:t>load instruction followed immediately by an ALU instruction that uses the load operand as a source value</a:t>
            </a:r>
          </a:p>
          <a:p>
            <a:pPr lvl="1"/>
            <a:r>
              <a:rPr lang="en-US" sz="2000">
                <a:solidFill>
                  <a:schemeClr val="accent1"/>
                </a:solidFill>
              </a:rPr>
              <a:t>control hazards</a:t>
            </a:r>
            <a:r>
              <a:rPr lang="en-US" sz="2000"/>
              <a:t>: attempt to make a decision before condition has been evaluated</a:t>
            </a:r>
          </a:p>
          <a:p>
            <a:pPr lvl="2">
              <a:lnSpc>
                <a:spcPct val="90000"/>
              </a:lnSpc>
            </a:pPr>
            <a:r>
              <a:rPr lang="en-US" sz="2000"/>
              <a:t>branch instructions</a:t>
            </a:r>
          </a:p>
          <a:p>
            <a:pPr lvl="1"/>
            <a:endParaRPr lang="en-US" sz="2000"/>
          </a:p>
          <a:p>
            <a:r>
              <a:rPr lang="en-US" sz="2000"/>
              <a:t>Can always resolve hazards by </a:t>
            </a:r>
            <a:r>
              <a:rPr lang="en-US" sz="2000">
                <a:solidFill>
                  <a:schemeClr val="accent2"/>
                </a:solidFill>
              </a:rPr>
              <a:t>waiting</a:t>
            </a:r>
            <a:endParaRPr lang="en-US" sz="2000">
              <a:solidFill>
                <a:schemeClr val="bg2"/>
              </a:solidFill>
            </a:endParaRPr>
          </a:p>
          <a:p>
            <a:pPr lvl="1"/>
            <a:r>
              <a:rPr lang="en-US" sz="2000"/>
              <a:t>pipeline control must detect the hazard</a:t>
            </a:r>
          </a:p>
          <a:p>
            <a:pPr lvl="1"/>
            <a:r>
              <a:rPr lang="en-US" sz="2000"/>
              <a:t>take action (or delay action) to resolve hazards</a:t>
            </a:r>
          </a:p>
        </p:txBody>
      </p:sp>
    </p:spTree>
    <p:extLst>
      <p:ext uri="{BB962C8B-B14F-4D97-AF65-F5344CB8AC3E}">
        <p14:creationId xmlns:p14="http://schemas.microsoft.com/office/powerpoint/2010/main" val="2190123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8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8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68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8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84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84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684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845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6845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684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84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4770" name="Rectangle 2"/>
          <p:cNvSpPr>
            <a:spLocks noGrp="1" noChangeArrowheads="1"/>
          </p:cNvSpPr>
          <p:nvPr>
            <p:ph type="title"/>
          </p:nvPr>
        </p:nvSpPr>
        <p:spPr>
          <a:xfrm>
            <a:off x="762000" y="152400"/>
            <a:ext cx="4648200" cy="474663"/>
          </a:xfrm>
        </p:spPr>
        <p:txBody>
          <a:bodyPr>
            <a:normAutofit fontScale="90000"/>
          </a:bodyPr>
          <a:lstStyle/>
          <a:p>
            <a:r>
              <a:rPr lang="en-US" dirty="0"/>
              <a:t>Structural Hazard</a:t>
            </a:r>
          </a:p>
        </p:txBody>
      </p:sp>
      <p:sp>
        <p:nvSpPr>
          <p:cNvPr id="1824771" name="Rectangle 3"/>
          <p:cNvSpPr>
            <a:spLocks noGrp="1" noChangeArrowheads="1"/>
          </p:cNvSpPr>
          <p:nvPr>
            <p:ph type="body" idx="1"/>
          </p:nvPr>
        </p:nvSpPr>
        <p:spPr>
          <a:xfrm>
            <a:off x="685800" y="1143000"/>
            <a:ext cx="7848600" cy="3581400"/>
          </a:xfrm>
        </p:spPr>
        <p:txBody>
          <a:bodyPr>
            <a:normAutofit lnSpcReduction="10000"/>
          </a:bodyPr>
          <a:lstStyle/>
          <a:p>
            <a:r>
              <a:rPr lang="en-US"/>
              <a:t>Attempt to use same hardware for two different things at the same time.</a:t>
            </a:r>
          </a:p>
          <a:p>
            <a:r>
              <a:rPr lang="en-US">
                <a:solidFill>
                  <a:srgbClr val="3333CC"/>
                </a:solidFill>
              </a:rPr>
              <a:t>Solution 1</a:t>
            </a:r>
            <a:r>
              <a:rPr lang="en-US"/>
              <a:t>: Wait</a:t>
            </a:r>
          </a:p>
          <a:p>
            <a:pPr lvl="1"/>
            <a:r>
              <a:rPr lang="en-US"/>
              <a:t>Must detect hazard</a:t>
            </a:r>
          </a:p>
          <a:p>
            <a:pPr lvl="1"/>
            <a:r>
              <a:rPr lang="en-US"/>
              <a:t>Must have mechanism to stall</a:t>
            </a:r>
          </a:p>
          <a:p>
            <a:r>
              <a:rPr lang="en-US">
                <a:solidFill>
                  <a:srgbClr val="3333CC"/>
                </a:solidFill>
              </a:rPr>
              <a:t>Solution 2</a:t>
            </a:r>
            <a:r>
              <a:rPr lang="en-US"/>
              <a:t>: Throw more hardware at the problem</a:t>
            </a:r>
          </a:p>
        </p:txBody>
      </p:sp>
    </p:spTree>
    <p:extLst>
      <p:ext uri="{BB962C8B-B14F-4D97-AF65-F5344CB8AC3E}">
        <p14:creationId xmlns:p14="http://schemas.microsoft.com/office/powerpoint/2010/main" val="52081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2"/>
          <p:cNvSpPr>
            <a:spLocks noChangeArrowheads="1"/>
          </p:cNvSpPr>
          <p:nvPr/>
        </p:nvSpPr>
        <p:spPr bwMode="auto">
          <a:xfrm>
            <a:off x="4114800" y="4343400"/>
            <a:ext cx="533400" cy="457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499" name="Rectangle 3"/>
          <p:cNvSpPr>
            <a:spLocks noChangeArrowheads="1"/>
          </p:cNvSpPr>
          <p:nvPr/>
        </p:nvSpPr>
        <p:spPr bwMode="auto">
          <a:xfrm>
            <a:off x="4114800" y="1828800"/>
            <a:ext cx="533400" cy="457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00" name="Rectangle 4"/>
          <p:cNvSpPr>
            <a:spLocks noChangeArrowheads="1"/>
          </p:cNvSpPr>
          <p:nvPr/>
        </p:nvSpPr>
        <p:spPr bwMode="auto">
          <a:xfrm>
            <a:off x="328613" y="1906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70501" name="Line 5"/>
          <p:cNvSpPr>
            <a:spLocks noChangeShapeType="1"/>
          </p:cNvSpPr>
          <p:nvPr/>
        </p:nvSpPr>
        <p:spPr bwMode="auto">
          <a:xfrm>
            <a:off x="1447800" y="1300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02" name="Rectangle 6"/>
          <p:cNvSpPr>
            <a:spLocks noChangeArrowheads="1"/>
          </p:cNvSpPr>
          <p:nvPr/>
        </p:nvSpPr>
        <p:spPr bwMode="auto">
          <a:xfrm>
            <a:off x="3581400" y="838200"/>
            <a:ext cx="2124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Arial" pitchFamily="34" charset="0"/>
              </a:rPr>
              <a:t>Time (clock cycles)</a:t>
            </a:r>
          </a:p>
        </p:txBody>
      </p:sp>
      <p:sp>
        <p:nvSpPr>
          <p:cNvPr id="1770503" name="Rectangle 7"/>
          <p:cNvSpPr>
            <a:spLocks noChangeArrowheads="1"/>
          </p:cNvSpPr>
          <p:nvPr/>
        </p:nvSpPr>
        <p:spPr bwMode="auto">
          <a:xfrm>
            <a:off x="762000" y="1752600"/>
            <a:ext cx="469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lw</a:t>
            </a:r>
          </a:p>
        </p:txBody>
      </p:sp>
      <p:sp>
        <p:nvSpPr>
          <p:cNvPr id="1770504" name="Rectangle 8"/>
          <p:cNvSpPr>
            <a:spLocks noChangeArrowheads="1"/>
          </p:cNvSpPr>
          <p:nvPr/>
        </p:nvSpPr>
        <p:spPr bwMode="auto">
          <a:xfrm>
            <a:off x="762000" y="25908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1</a:t>
            </a:r>
          </a:p>
        </p:txBody>
      </p:sp>
      <p:sp>
        <p:nvSpPr>
          <p:cNvPr id="1770505" name="Rectangle 9"/>
          <p:cNvSpPr>
            <a:spLocks noChangeArrowheads="1"/>
          </p:cNvSpPr>
          <p:nvPr/>
        </p:nvSpPr>
        <p:spPr bwMode="auto">
          <a:xfrm>
            <a:off x="762000" y="3471863"/>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2</a:t>
            </a:r>
          </a:p>
        </p:txBody>
      </p:sp>
      <p:sp>
        <p:nvSpPr>
          <p:cNvPr id="1770506" name="Rectangle 10"/>
          <p:cNvSpPr>
            <a:spLocks noChangeArrowheads="1"/>
          </p:cNvSpPr>
          <p:nvPr/>
        </p:nvSpPr>
        <p:spPr bwMode="auto">
          <a:xfrm>
            <a:off x="762000" y="51816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4</a:t>
            </a:r>
          </a:p>
        </p:txBody>
      </p:sp>
      <p:sp>
        <p:nvSpPr>
          <p:cNvPr id="1770507" name="Line 11"/>
          <p:cNvSpPr>
            <a:spLocks noChangeShapeType="1"/>
          </p:cNvSpPr>
          <p:nvPr/>
        </p:nvSpPr>
        <p:spPr bwMode="auto">
          <a:xfrm>
            <a:off x="2628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08" name="Line 12"/>
          <p:cNvSpPr>
            <a:spLocks noChangeShapeType="1"/>
          </p:cNvSpPr>
          <p:nvPr/>
        </p:nvSpPr>
        <p:spPr bwMode="auto">
          <a:xfrm>
            <a:off x="3314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09" name="Line 13"/>
          <p:cNvSpPr>
            <a:spLocks noChangeShapeType="1"/>
          </p:cNvSpPr>
          <p:nvPr/>
        </p:nvSpPr>
        <p:spPr bwMode="auto">
          <a:xfrm>
            <a:off x="4000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10" name="Line 14"/>
          <p:cNvSpPr>
            <a:spLocks noChangeShapeType="1"/>
          </p:cNvSpPr>
          <p:nvPr/>
        </p:nvSpPr>
        <p:spPr bwMode="auto">
          <a:xfrm>
            <a:off x="4686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11" name="Line 15"/>
          <p:cNvSpPr>
            <a:spLocks noChangeShapeType="1"/>
          </p:cNvSpPr>
          <p:nvPr/>
        </p:nvSpPr>
        <p:spPr bwMode="auto">
          <a:xfrm>
            <a:off x="53721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12" name="Line 16"/>
          <p:cNvSpPr>
            <a:spLocks noChangeShapeType="1"/>
          </p:cNvSpPr>
          <p:nvPr/>
        </p:nvSpPr>
        <p:spPr bwMode="auto">
          <a:xfrm>
            <a:off x="6057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13" name="Line 17"/>
          <p:cNvSpPr>
            <a:spLocks noChangeShapeType="1"/>
          </p:cNvSpPr>
          <p:nvPr/>
        </p:nvSpPr>
        <p:spPr bwMode="auto">
          <a:xfrm>
            <a:off x="6743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14" name="Line 18"/>
          <p:cNvSpPr>
            <a:spLocks noChangeShapeType="1"/>
          </p:cNvSpPr>
          <p:nvPr/>
        </p:nvSpPr>
        <p:spPr bwMode="auto">
          <a:xfrm>
            <a:off x="7429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15" name="Rectangle 19"/>
          <p:cNvSpPr>
            <a:spLocks noChangeArrowheads="1"/>
          </p:cNvSpPr>
          <p:nvPr/>
        </p:nvSpPr>
        <p:spPr bwMode="auto">
          <a:xfrm>
            <a:off x="762000" y="4310063"/>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3</a:t>
            </a:r>
          </a:p>
        </p:txBody>
      </p:sp>
      <p:sp>
        <p:nvSpPr>
          <p:cNvPr id="1770516" name="Line 20"/>
          <p:cNvSpPr>
            <a:spLocks noChangeShapeType="1"/>
          </p:cNvSpPr>
          <p:nvPr/>
        </p:nvSpPr>
        <p:spPr bwMode="auto">
          <a:xfrm>
            <a:off x="685800" y="1828800"/>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0517" name="Group 21"/>
          <p:cNvGrpSpPr>
            <a:grpSpLocks/>
          </p:cNvGrpSpPr>
          <p:nvPr/>
        </p:nvGrpSpPr>
        <p:grpSpPr bwMode="auto">
          <a:xfrm>
            <a:off x="1939925" y="1676400"/>
            <a:ext cx="3473450" cy="838200"/>
            <a:chOff x="1488" y="1152"/>
            <a:chExt cx="2188" cy="528"/>
          </a:xfrm>
        </p:grpSpPr>
        <p:grpSp>
          <p:nvGrpSpPr>
            <p:cNvPr id="1770518" name="Group 22"/>
            <p:cNvGrpSpPr>
              <a:grpSpLocks/>
            </p:cNvGrpSpPr>
            <p:nvPr/>
          </p:nvGrpSpPr>
          <p:grpSpPr bwMode="auto">
            <a:xfrm>
              <a:off x="2487" y="1152"/>
              <a:ext cx="223" cy="481"/>
              <a:chOff x="2207" y="1413"/>
              <a:chExt cx="223" cy="481"/>
            </a:xfrm>
          </p:grpSpPr>
          <p:sp>
            <p:nvSpPr>
              <p:cNvPr id="1770519" name="Freeform 2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20" name="Rectangle 2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0521" name="Group 25"/>
            <p:cNvGrpSpPr>
              <a:grpSpLocks/>
            </p:cNvGrpSpPr>
            <p:nvPr/>
          </p:nvGrpSpPr>
          <p:grpSpPr bwMode="auto">
            <a:xfrm>
              <a:off x="1488" y="1248"/>
              <a:ext cx="423" cy="289"/>
              <a:chOff x="1208" y="1509"/>
              <a:chExt cx="423" cy="289"/>
            </a:xfrm>
          </p:grpSpPr>
          <p:sp>
            <p:nvSpPr>
              <p:cNvPr id="1770522" name="Rectangle 26"/>
              <p:cNvSpPr>
                <a:spLocks noChangeArrowheads="1"/>
              </p:cNvSpPr>
              <p:nvPr/>
            </p:nvSpPr>
            <p:spPr bwMode="auto">
              <a:xfrm>
                <a:off x="1208" y="1511"/>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Mem</a:t>
                </a:r>
              </a:p>
            </p:txBody>
          </p:sp>
          <p:grpSp>
            <p:nvGrpSpPr>
              <p:cNvPr id="1770523" name="Group 27"/>
              <p:cNvGrpSpPr>
                <a:grpSpLocks/>
              </p:cNvGrpSpPr>
              <p:nvPr/>
            </p:nvGrpSpPr>
            <p:grpSpPr bwMode="auto">
              <a:xfrm>
                <a:off x="1291" y="1509"/>
                <a:ext cx="340" cy="289"/>
                <a:chOff x="1291" y="1509"/>
                <a:chExt cx="340" cy="289"/>
              </a:xfrm>
            </p:grpSpPr>
            <p:sp>
              <p:nvSpPr>
                <p:cNvPr id="1770524" name="Freeform 2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25" name="Freeform 2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0526" name="Rectangle 3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527" name="Group 31"/>
            <p:cNvGrpSpPr>
              <a:grpSpLocks/>
            </p:cNvGrpSpPr>
            <p:nvPr/>
          </p:nvGrpSpPr>
          <p:grpSpPr bwMode="auto">
            <a:xfrm>
              <a:off x="2031" y="1248"/>
              <a:ext cx="296" cy="289"/>
              <a:chOff x="1751" y="1509"/>
              <a:chExt cx="296" cy="289"/>
            </a:xfrm>
          </p:grpSpPr>
          <p:sp>
            <p:nvSpPr>
              <p:cNvPr id="1770528" name="Freeform 3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29" name="Freeform 3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530" name="Line 3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31" name="Freeform 3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32" name="Line 3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33" name="Rectangle 37"/>
            <p:cNvSpPr>
              <a:spLocks noChangeArrowheads="1"/>
            </p:cNvSpPr>
            <p:nvPr/>
          </p:nvSpPr>
          <p:spPr bwMode="auto">
            <a:xfrm>
              <a:off x="2829" y="125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nvGrpSpPr>
            <p:cNvPr id="1770534" name="Group 38"/>
            <p:cNvGrpSpPr>
              <a:grpSpLocks/>
            </p:cNvGrpSpPr>
            <p:nvPr/>
          </p:nvGrpSpPr>
          <p:grpSpPr bwMode="auto">
            <a:xfrm>
              <a:off x="2880" y="1248"/>
              <a:ext cx="325" cy="289"/>
              <a:chOff x="2600" y="1509"/>
              <a:chExt cx="325" cy="289"/>
            </a:xfrm>
          </p:grpSpPr>
          <p:sp>
            <p:nvSpPr>
              <p:cNvPr id="1770535" name="Freeform 3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36" name="Freeform 4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537" name="Rectangle 4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538" name="Group 42"/>
            <p:cNvGrpSpPr>
              <a:grpSpLocks/>
            </p:cNvGrpSpPr>
            <p:nvPr/>
          </p:nvGrpSpPr>
          <p:grpSpPr bwMode="auto">
            <a:xfrm>
              <a:off x="3348" y="1248"/>
              <a:ext cx="284" cy="289"/>
              <a:chOff x="3068" y="1509"/>
              <a:chExt cx="284" cy="289"/>
            </a:xfrm>
          </p:grpSpPr>
          <p:sp>
            <p:nvSpPr>
              <p:cNvPr id="1770539" name="Freeform 4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40" name="Freeform 4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541" name="Line 4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42" name="Line 4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43" name="Line 4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44" name="Line 4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45" name="Line 4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46" name="Line 5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47" name="Line 5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48" name="Line 5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49" name="Line 5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0550" name="Group 54"/>
          <p:cNvGrpSpPr>
            <a:grpSpLocks/>
          </p:cNvGrpSpPr>
          <p:nvPr/>
        </p:nvGrpSpPr>
        <p:grpSpPr bwMode="auto">
          <a:xfrm>
            <a:off x="2625725" y="2514600"/>
            <a:ext cx="3473450" cy="838200"/>
            <a:chOff x="1488" y="1152"/>
            <a:chExt cx="2188" cy="528"/>
          </a:xfrm>
        </p:grpSpPr>
        <p:grpSp>
          <p:nvGrpSpPr>
            <p:cNvPr id="1770551" name="Group 55"/>
            <p:cNvGrpSpPr>
              <a:grpSpLocks/>
            </p:cNvGrpSpPr>
            <p:nvPr/>
          </p:nvGrpSpPr>
          <p:grpSpPr bwMode="auto">
            <a:xfrm>
              <a:off x="2487" y="1152"/>
              <a:ext cx="223" cy="481"/>
              <a:chOff x="2207" y="1413"/>
              <a:chExt cx="223" cy="481"/>
            </a:xfrm>
          </p:grpSpPr>
          <p:sp>
            <p:nvSpPr>
              <p:cNvPr id="1770552" name="Freeform 56"/>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53" name="Rectangle 57"/>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0554" name="Group 58"/>
            <p:cNvGrpSpPr>
              <a:grpSpLocks/>
            </p:cNvGrpSpPr>
            <p:nvPr/>
          </p:nvGrpSpPr>
          <p:grpSpPr bwMode="auto">
            <a:xfrm>
              <a:off x="1488" y="1248"/>
              <a:ext cx="423" cy="289"/>
              <a:chOff x="1208" y="1509"/>
              <a:chExt cx="423" cy="289"/>
            </a:xfrm>
          </p:grpSpPr>
          <p:sp>
            <p:nvSpPr>
              <p:cNvPr id="1770555" name="Rectangle 59"/>
              <p:cNvSpPr>
                <a:spLocks noChangeArrowheads="1"/>
              </p:cNvSpPr>
              <p:nvPr/>
            </p:nvSpPr>
            <p:spPr bwMode="auto">
              <a:xfrm>
                <a:off x="1208" y="1511"/>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Mem</a:t>
                </a:r>
              </a:p>
            </p:txBody>
          </p:sp>
          <p:grpSp>
            <p:nvGrpSpPr>
              <p:cNvPr id="1770556" name="Group 60"/>
              <p:cNvGrpSpPr>
                <a:grpSpLocks/>
              </p:cNvGrpSpPr>
              <p:nvPr/>
            </p:nvGrpSpPr>
            <p:grpSpPr bwMode="auto">
              <a:xfrm>
                <a:off x="1291" y="1509"/>
                <a:ext cx="340" cy="289"/>
                <a:chOff x="1291" y="1509"/>
                <a:chExt cx="340" cy="289"/>
              </a:xfrm>
            </p:grpSpPr>
            <p:sp>
              <p:nvSpPr>
                <p:cNvPr id="1770557" name="Freeform 61"/>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58" name="Freeform 62"/>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0559" name="Rectangle 63"/>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560" name="Group 64"/>
            <p:cNvGrpSpPr>
              <a:grpSpLocks/>
            </p:cNvGrpSpPr>
            <p:nvPr/>
          </p:nvGrpSpPr>
          <p:grpSpPr bwMode="auto">
            <a:xfrm>
              <a:off x="2031" y="1248"/>
              <a:ext cx="296" cy="289"/>
              <a:chOff x="1751" y="1509"/>
              <a:chExt cx="296" cy="289"/>
            </a:xfrm>
          </p:grpSpPr>
          <p:sp>
            <p:nvSpPr>
              <p:cNvPr id="1770561" name="Freeform 65"/>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62" name="Freeform 66"/>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563" name="Line 67"/>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64" name="Freeform 68"/>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65" name="Line 69"/>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66" name="Rectangle 70"/>
            <p:cNvSpPr>
              <a:spLocks noChangeArrowheads="1"/>
            </p:cNvSpPr>
            <p:nvPr/>
          </p:nvSpPr>
          <p:spPr bwMode="auto">
            <a:xfrm>
              <a:off x="2829" y="125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nvGrpSpPr>
            <p:cNvPr id="1770567" name="Group 71"/>
            <p:cNvGrpSpPr>
              <a:grpSpLocks/>
            </p:cNvGrpSpPr>
            <p:nvPr/>
          </p:nvGrpSpPr>
          <p:grpSpPr bwMode="auto">
            <a:xfrm>
              <a:off x="2880" y="1248"/>
              <a:ext cx="325" cy="289"/>
              <a:chOff x="2600" y="1509"/>
              <a:chExt cx="325" cy="289"/>
            </a:xfrm>
          </p:grpSpPr>
          <p:sp>
            <p:nvSpPr>
              <p:cNvPr id="1770568" name="Freeform 72"/>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69" name="Freeform 73"/>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570" name="Rectangle 74"/>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571" name="Group 75"/>
            <p:cNvGrpSpPr>
              <a:grpSpLocks/>
            </p:cNvGrpSpPr>
            <p:nvPr/>
          </p:nvGrpSpPr>
          <p:grpSpPr bwMode="auto">
            <a:xfrm>
              <a:off x="3348" y="1248"/>
              <a:ext cx="284" cy="289"/>
              <a:chOff x="3068" y="1509"/>
              <a:chExt cx="284" cy="289"/>
            </a:xfrm>
          </p:grpSpPr>
          <p:sp>
            <p:nvSpPr>
              <p:cNvPr id="1770572" name="Freeform 76"/>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73" name="Freeform 77"/>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574" name="Line 78"/>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75" name="Line 79"/>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76" name="Line 80"/>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77" name="Line 81"/>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78" name="Line 82"/>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79" name="Line 83"/>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80" name="Line 84"/>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81" name="Line 85"/>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82" name="Line 86"/>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0583" name="Group 87"/>
          <p:cNvGrpSpPr>
            <a:grpSpLocks/>
          </p:cNvGrpSpPr>
          <p:nvPr/>
        </p:nvGrpSpPr>
        <p:grpSpPr bwMode="auto">
          <a:xfrm>
            <a:off x="3311525" y="3352800"/>
            <a:ext cx="3473450" cy="838200"/>
            <a:chOff x="1488" y="1152"/>
            <a:chExt cx="2188" cy="528"/>
          </a:xfrm>
        </p:grpSpPr>
        <p:grpSp>
          <p:nvGrpSpPr>
            <p:cNvPr id="1770584" name="Group 88"/>
            <p:cNvGrpSpPr>
              <a:grpSpLocks/>
            </p:cNvGrpSpPr>
            <p:nvPr/>
          </p:nvGrpSpPr>
          <p:grpSpPr bwMode="auto">
            <a:xfrm>
              <a:off x="2487" y="1152"/>
              <a:ext cx="223" cy="481"/>
              <a:chOff x="2207" y="1413"/>
              <a:chExt cx="223" cy="481"/>
            </a:xfrm>
          </p:grpSpPr>
          <p:sp>
            <p:nvSpPr>
              <p:cNvPr id="1770585" name="Freeform 89"/>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86" name="Rectangle 90"/>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0587" name="Group 91"/>
            <p:cNvGrpSpPr>
              <a:grpSpLocks/>
            </p:cNvGrpSpPr>
            <p:nvPr/>
          </p:nvGrpSpPr>
          <p:grpSpPr bwMode="auto">
            <a:xfrm>
              <a:off x="1488" y="1248"/>
              <a:ext cx="423" cy="289"/>
              <a:chOff x="1208" y="1509"/>
              <a:chExt cx="423" cy="289"/>
            </a:xfrm>
          </p:grpSpPr>
          <p:sp>
            <p:nvSpPr>
              <p:cNvPr id="1770588" name="Rectangle 92"/>
              <p:cNvSpPr>
                <a:spLocks noChangeArrowheads="1"/>
              </p:cNvSpPr>
              <p:nvPr/>
            </p:nvSpPr>
            <p:spPr bwMode="auto">
              <a:xfrm>
                <a:off x="1208" y="1511"/>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Mem</a:t>
                </a:r>
              </a:p>
            </p:txBody>
          </p:sp>
          <p:grpSp>
            <p:nvGrpSpPr>
              <p:cNvPr id="1770589" name="Group 93"/>
              <p:cNvGrpSpPr>
                <a:grpSpLocks/>
              </p:cNvGrpSpPr>
              <p:nvPr/>
            </p:nvGrpSpPr>
            <p:grpSpPr bwMode="auto">
              <a:xfrm>
                <a:off x="1291" y="1509"/>
                <a:ext cx="340" cy="289"/>
                <a:chOff x="1291" y="1509"/>
                <a:chExt cx="340" cy="289"/>
              </a:xfrm>
            </p:grpSpPr>
            <p:sp>
              <p:nvSpPr>
                <p:cNvPr id="1770590" name="Freeform 94"/>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91" name="Freeform 95"/>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0592" name="Rectangle 96"/>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593" name="Group 97"/>
            <p:cNvGrpSpPr>
              <a:grpSpLocks/>
            </p:cNvGrpSpPr>
            <p:nvPr/>
          </p:nvGrpSpPr>
          <p:grpSpPr bwMode="auto">
            <a:xfrm>
              <a:off x="2031" y="1248"/>
              <a:ext cx="296" cy="289"/>
              <a:chOff x="1751" y="1509"/>
              <a:chExt cx="296" cy="289"/>
            </a:xfrm>
          </p:grpSpPr>
          <p:sp>
            <p:nvSpPr>
              <p:cNvPr id="1770594" name="Freeform 98"/>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95" name="Freeform 99"/>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596" name="Line 100"/>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97" name="Freeform 101"/>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598" name="Line 102"/>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599" name="Rectangle 103"/>
            <p:cNvSpPr>
              <a:spLocks noChangeArrowheads="1"/>
            </p:cNvSpPr>
            <p:nvPr/>
          </p:nvSpPr>
          <p:spPr bwMode="auto">
            <a:xfrm>
              <a:off x="2829" y="125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nvGrpSpPr>
            <p:cNvPr id="1770600" name="Group 104"/>
            <p:cNvGrpSpPr>
              <a:grpSpLocks/>
            </p:cNvGrpSpPr>
            <p:nvPr/>
          </p:nvGrpSpPr>
          <p:grpSpPr bwMode="auto">
            <a:xfrm>
              <a:off x="2880" y="1248"/>
              <a:ext cx="325" cy="289"/>
              <a:chOff x="2600" y="1509"/>
              <a:chExt cx="325" cy="289"/>
            </a:xfrm>
          </p:grpSpPr>
          <p:sp>
            <p:nvSpPr>
              <p:cNvPr id="1770601" name="Freeform 105"/>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02" name="Freeform 106"/>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03" name="Rectangle 107"/>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604" name="Group 108"/>
            <p:cNvGrpSpPr>
              <a:grpSpLocks/>
            </p:cNvGrpSpPr>
            <p:nvPr/>
          </p:nvGrpSpPr>
          <p:grpSpPr bwMode="auto">
            <a:xfrm>
              <a:off x="3348" y="1248"/>
              <a:ext cx="284" cy="289"/>
              <a:chOff x="3068" y="1509"/>
              <a:chExt cx="284" cy="289"/>
            </a:xfrm>
          </p:grpSpPr>
          <p:sp>
            <p:nvSpPr>
              <p:cNvPr id="1770605" name="Freeform 109"/>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06" name="Freeform 110"/>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07" name="Line 111"/>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08" name="Line 112"/>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09" name="Line 113"/>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10" name="Line 114"/>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11" name="Line 115"/>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12" name="Line 116"/>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13" name="Line 117"/>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14" name="Line 118"/>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15" name="Line 119"/>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0616" name="Group 120"/>
          <p:cNvGrpSpPr>
            <a:grpSpLocks/>
          </p:cNvGrpSpPr>
          <p:nvPr/>
        </p:nvGrpSpPr>
        <p:grpSpPr bwMode="auto">
          <a:xfrm>
            <a:off x="3997325" y="4191000"/>
            <a:ext cx="3473450" cy="838200"/>
            <a:chOff x="1488" y="1152"/>
            <a:chExt cx="2188" cy="528"/>
          </a:xfrm>
        </p:grpSpPr>
        <p:grpSp>
          <p:nvGrpSpPr>
            <p:cNvPr id="1770617" name="Group 121"/>
            <p:cNvGrpSpPr>
              <a:grpSpLocks/>
            </p:cNvGrpSpPr>
            <p:nvPr/>
          </p:nvGrpSpPr>
          <p:grpSpPr bwMode="auto">
            <a:xfrm>
              <a:off x="2487" y="1152"/>
              <a:ext cx="223" cy="481"/>
              <a:chOff x="2207" y="1413"/>
              <a:chExt cx="223" cy="481"/>
            </a:xfrm>
          </p:grpSpPr>
          <p:sp>
            <p:nvSpPr>
              <p:cNvPr id="1770618" name="Freeform 122"/>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19" name="Rectangle 123"/>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0620" name="Group 124"/>
            <p:cNvGrpSpPr>
              <a:grpSpLocks/>
            </p:cNvGrpSpPr>
            <p:nvPr/>
          </p:nvGrpSpPr>
          <p:grpSpPr bwMode="auto">
            <a:xfrm>
              <a:off x="1488" y="1248"/>
              <a:ext cx="423" cy="289"/>
              <a:chOff x="1208" y="1509"/>
              <a:chExt cx="423" cy="289"/>
            </a:xfrm>
          </p:grpSpPr>
          <p:sp>
            <p:nvSpPr>
              <p:cNvPr id="1770621" name="Rectangle 125"/>
              <p:cNvSpPr>
                <a:spLocks noChangeArrowheads="1"/>
              </p:cNvSpPr>
              <p:nvPr/>
            </p:nvSpPr>
            <p:spPr bwMode="auto">
              <a:xfrm>
                <a:off x="1208" y="1511"/>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Mem</a:t>
                </a:r>
              </a:p>
            </p:txBody>
          </p:sp>
          <p:grpSp>
            <p:nvGrpSpPr>
              <p:cNvPr id="1770622" name="Group 126"/>
              <p:cNvGrpSpPr>
                <a:grpSpLocks/>
              </p:cNvGrpSpPr>
              <p:nvPr/>
            </p:nvGrpSpPr>
            <p:grpSpPr bwMode="auto">
              <a:xfrm>
                <a:off x="1291" y="1509"/>
                <a:ext cx="340" cy="289"/>
                <a:chOff x="1291" y="1509"/>
                <a:chExt cx="340" cy="289"/>
              </a:xfrm>
            </p:grpSpPr>
            <p:sp>
              <p:nvSpPr>
                <p:cNvPr id="1770623" name="Freeform 127"/>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24" name="Freeform 128"/>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0625" name="Rectangle 129"/>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626" name="Group 130"/>
            <p:cNvGrpSpPr>
              <a:grpSpLocks/>
            </p:cNvGrpSpPr>
            <p:nvPr/>
          </p:nvGrpSpPr>
          <p:grpSpPr bwMode="auto">
            <a:xfrm>
              <a:off x="2031" y="1248"/>
              <a:ext cx="296" cy="289"/>
              <a:chOff x="1751" y="1509"/>
              <a:chExt cx="296" cy="289"/>
            </a:xfrm>
          </p:grpSpPr>
          <p:sp>
            <p:nvSpPr>
              <p:cNvPr id="1770627" name="Freeform 131"/>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28" name="Freeform 132"/>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29" name="Line 133"/>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30" name="Freeform 134"/>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31" name="Line 135"/>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32" name="Rectangle 136"/>
            <p:cNvSpPr>
              <a:spLocks noChangeArrowheads="1"/>
            </p:cNvSpPr>
            <p:nvPr/>
          </p:nvSpPr>
          <p:spPr bwMode="auto">
            <a:xfrm>
              <a:off x="2829" y="125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nvGrpSpPr>
            <p:cNvPr id="1770633" name="Group 137"/>
            <p:cNvGrpSpPr>
              <a:grpSpLocks/>
            </p:cNvGrpSpPr>
            <p:nvPr/>
          </p:nvGrpSpPr>
          <p:grpSpPr bwMode="auto">
            <a:xfrm>
              <a:off x="2880" y="1248"/>
              <a:ext cx="325" cy="289"/>
              <a:chOff x="2600" y="1509"/>
              <a:chExt cx="325" cy="289"/>
            </a:xfrm>
          </p:grpSpPr>
          <p:sp>
            <p:nvSpPr>
              <p:cNvPr id="1770634" name="Freeform 138"/>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35" name="Freeform 139"/>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36" name="Rectangle 140"/>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637" name="Group 141"/>
            <p:cNvGrpSpPr>
              <a:grpSpLocks/>
            </p:cNvGrpSpPr>
            <p:nvPr/>
          </p:nvGrpSpPr>
          <p:grpSpPr bwMode="auto">
            <a:xfrm>
              <a:off x="3348" y="1248"/>
              <a:ext cx="284" cy="289"/>
              <a:chOff x="3068" y="1509"/>
              <a:chExt cx="284" cy="289"/>
            </a:xfrm>
          </p:grpSpPr>
          <p:sp>
            <p:nvSpPr>
              <p:cNvPr id="1770638" name="Freeform 142"/>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39" name="Freeform 143"/>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40" name="Line 144"/>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41" name="Line 145"/>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42" name="Line 146"/>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43" name="Line 147"/>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44" name="Line 148"/>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45" name="Line 149"/>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46" name="Line 150"/>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47" name="Line 151"/>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48" name="Line 152"/>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0649" name="Group 153"/>
          <p:cNvGrpSpPr>
            <a:grpSpLocks/>
          </p:cNvGrpSpPr>
          <p:nvPr/>
        </p:nvGrpSpPr>
        <p:grpSpPr bwMode="auto">
          <a:xfrm>
            <a:off x="4683125" y="5029200"/>
            <a:ext cx="3473450" cy="838200"/>
            <a:chOff x="1488" y="1152"/>
            <a:chExt cx="2188" cy="528"/>
          </a:xfrm>
        </p:grpSpPr>
        <p:grpSp>
          <p:nvGrpSpPr>
            <p:cNvPr id="1770650" name="Group 154"/>
            <p:cNvGrpSpPr>
              <a:grpSpLocks/>
            </p:cNvGrpSpPr>
            <p:nvPr/>
          </p:nvGrpSpPr>
          <p:grpSpPr bwMode="auto">
            <a:xfrm>
              <a:off x="2487" y="1152"/>
              <a:ext cx="223" cy="481"/>
              <a:chOff x="2207" y="1413"/>
              <a:chExt cx="223" cy="481"/>
            </a:xfrm>
          </p:grpSpPr>
          <p:sp>
            <p:nvSpPr>
              <p:cNvPr id="1770651" name="Freeform 155"/>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52" name="Rectangle 156"/>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0653" name="Group 157"/>
            <p:cNvGrpSpPr>
              <a:grpSpLocks/>
            </p:cNvGrpSpPr>
            <p:nvPr/>
          </p:nvGrpSpPr>
          <p:grpSpPr bwMode="auto">
            <a:xfrm>
              <a:off x="1488" y="1248"/>
              <a:ext cx="423" cy="289"/>
              <a:chOff x="1208" y="1509"/>
              <a:chExt cx="423" cy="289"/>
            </a:xfrm>
          </p:grpSpPr>
          <p:sp>
            <p:nvSpPr>
              <p:cNvPr id="1770654" name="Rectangle 158"/>
              <p:cNvSpPr>
                <a:spLocks noChangeArrowheads="1"/>
              </p:cNvSpPr>
              <p:nvPr/>
            </p:nvSpPr>
            <p:spPr bwMode="auto">
              <a:xfrm>
                <a:off x="1208" y="1511"/>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Mem</a:t>
                </a:r>
              </a:p>
            </p:txBody>
          </p:sp>
          <p:grpSp>
            <p:nvGrpSpPr>
              <p:cNvPr id="1770655" name="Group 159"/>
              <p:cNvGrpSpPr>
                <a:grpSpLocks/>
              </p:cNvGrpSpPr>
              <p:nvPr/>
            </p:nvGrpSpPr>
            <p:grpSpPr bwMode="auto">
              <a:xfrm>
                <a:off x="1291" y="1509"/>
                <a:ext cx="340" cy="289"/>
                <a:chOff x="1291" y="1509"/>
                <a:chExt cx="340" cy="289"/>
              </a:xfrm>
            </p:grpSpPr>
            <p:sp>
              <p:nvSpPr>
                <p:cNvPr id="1770656" name="Freeform 160"/>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57" name="Freeform 161"/>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0658" name="Rectangle 162"/>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659" name="Group 163"/>
            <p:cNvGrpSpPr>
              <a:grpSpLocks/>
            </p:cNvGrpSpPr>
            <p:nvPr/>
          </p:nvGrpSpPr>
          <p:grpSpPr bwMode="auto">
            <a:xfrm>
              <a:off x="2031" y="1248"/>
              <a:ext cx="296" cy="289"/>
              <a:chOff x="1751" y="1509"/>
              <a:chExt cx="296" cy="289"/>
            </a:xfrm>
          </p:grpSpPr>
          <p:sp>
            <p:nvSpPr>
              <p:cNvPr id="1770660" name="Freeform 164"/>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61" name="Freeform 165"/>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62" name="Line 166"/>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63" name="Freeform 167"/>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64" name="Line 168"/>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65" name="Rectangle 169"/>
            <p:cNvSpPr>
              <a:spLocks noChangeArrowheads="1"/>
            </p:cNvSpPr>
            <p:nvPr/>
          </p:nvSpPr>
          <p:spPr bwMode="auto">
            <a:xfrm>
              <a:off x="2829" y="125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nvGrpSpPr>
            <p:cNvPr id="1770666" name="Group 170"/>
            <p:cNvGrpSpPr>
              <a:grpSpLocks/>
            </p:cNvGrpSpPr>
            <p:nvPr/>
          </p:nvGrpSpPr>
          <p:grpSpPr bwMode="auto">
            <a:xfrm>
              <a:off x="2880" y="1248"/>
              <a:ext cx="325" cy="289"/>
              <a:chOff x="2600" y="1509"/>
              <a:chExt cx="325" cy="289"/>
            </a:xfrm>
          </p:grpSpPr>
          <p:sp>
            <p:nvSpPr>
              <p:cNvPr id="1770667" name="Freeform 171"/>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68" name="Freeform 172"/>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69" name="Rectangle 173"/>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0670" name="Group 174"/>
            <p:cNvGrpSpPr>
              <a:grpSpLocks/>
            </p:cNvGrpSpPr>
            <p:nvPr/>
          </p:nvGrpSpPr>
          <p:grpSpPr bwMode="auto">
            <a:xfrm>
              <a:off x="3348" y="1248"/>
              <a:ext cx="284" cy="289"/>
              <a:chOff x="3068" y="1509"/>
              <a:chExt cx="284" cy="289"/>
            </a:xfrm>
          </p:grpSpPr>
          <p:sp>
            <p:nvSpPr>
              <p:cNvPr id="1770671" name="Freeform 175"/>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72" name="Freeform 176"/>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73" name="Line 177"/>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74" name="Line 178"/>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75" name="Line 179"/>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0676" name="Line 180"/>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77" name="Line 181"/>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78" name="Line 182"/>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79" name="Line 183"/>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80" name="Line 184"/>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0681" name="Line 185"/>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0682" name="Rectangle 186"/>
          <p:cNvSpPr>
            <a:spLocks noGrp="1" noChangeArrowheads="1"/>
          </p:cNvSpPr>
          <p:nvPr>
            <p:ph type="title"/>
          </p:nvPr>
        </p:nvSpPr>
        <p:spPr>
          <a:xfrm>
            <a:off x="533400" y="304800"/>
            <a:ext cx="8382000" cy="368300"/>
          </a:xfrm>
          <a:noFill/>
          <a:ln/>
        </p:spPr>
        <p:txBody>
          <a:bodyPr wrap="square">
            <a:noAutofit/>
          </a:bodyPr>
          <a:lstStyle/>
          <a:p>
            <a:r>
              <a:rPr lang="en-US" sz="2800" dirty="0"/>
              <a:t>A Single Memory Would Be a Structural Hazard</a:t>
            </a:r>
          </a:p>
        </p:txBody>
      </p:sp>
      <p:grpSp>
        <p:nvGrpSpPr>
          <p:cNvPr id="1770683" name="Group 187"/>
          <p:cNvGrpSpPr>
            <a:grpSpLocks/>
          </p:cNvGrpSpPr>
          <p:nvPr/>
        </p:nvGrpSpPr>
        <p:grpSpPr bwMode="auto">
          <a:xfrm>
            <a:off x="4381500" y="1600200"/>
            <a:ext cx="4076700" cy="698500"/>
            <a:chOff x="2760" y="1008"/>
            <a:chExt cx="2568" cy="440"/>
          </a:xfrm>
        </p:grpSpPr>
        <p:sp>
          <p:nvSpPr>
            <p:cNvPr id="1770684" name="Rectangle 188"/>
            <p:cNvSpPr>
              <a:spLocks noChangeArrowheads="1"/>
            </p:cNvSpPr>
            <p:nvPr/>
          </p:nvSpPr>
          <p:spPr bwMode="auto">
            <a:xfrm>
              <a:off x="3792" y="1008"/>
              <a:ext cx="153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000">
                  <a:solidFill>
                    <a:schemeClr val="accent1"/>
                  </a:solidFill>
                  <a:latin typeface="Arial" pitchFamily="34" charset="0"/>
                </a:rPr>
                <a:t>Reading data from memory</a:t>
              </a:r>
            </a:p>
          </p:txBody>
        </p:sp>
        <p:cxnSp>
          <p:nvCxnSpPr>
            <p:cNvPr id="1770685" name="AutoShape 189"/>
            <p:cNvCxnSpPr>
              <a:cxnSpLocks noChangeShapeType="1"/>
              <a:stCxn id="1770684" idx="1"/>
              <a:endCxn id="1770499" idx="0"/>
            </p:cNvCxnSpPr>
            <p:nvPr/>
          </p:nvCxnSpPr>
          <p:spPr bwMode="auto">
            <a:xfrm rot="10800000">
              <a:off x="2760" y="1152"/>
              <a:ext cx="1032" cy="76"/>
            </a:xfrm>
            <a:prstGeom prst="curvedConnector4">
              <a:avLst>
                <a:gd name="adj1" fmla="val 41861"/>
                <a:gd name="adj2" fmla="val 289472"/>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70686" name="Group 190"/>
          <p:cNvGrpSpPr>
            <a:grpSpLocks/>
          </p:cNvGrpSpPr>
          <p:nvPr/>
        </p:nvGrpSpPr>
        <p:grpSpPr bwMode="auto">
          <a:xfrm>
            <a:off x="2057400" y="4813300"/>
            <a:ext cx="2438400" cy="1143000"/>
            <a:chOff x="1296" y="3032"/>
            <a:chExt cx="1536" cy="720"/>
          </a:xfrm>
        </p:grpSpPr>
        <p:sp>
          <p:nvSpPr>
            <p:cNvPr id="1770687" name="Rectangle 191"/>
            <p:cNvSpPr>
              <a:spLocks noChangeArrowheads="1"/>
            </p:cNvSpPr>
            <p:nvPr/>
          </p:nvSpPr>
          <p:spPr bwMode="auto">
            <a:xfrm>
              <a:off x="1296" y="3312"/>
              <a:ext cx="153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000">
                  <a:solidFill>
                    <a:schemeClr val="accent1"/>
                  </a:solidFill>
                  <a:latin typeface="Arial" pitchFamily="34" charset="0"/>
                </a:rPr>
                <a:t>Reading instruction from memory</a:t>
              </a:r>
            </a:p>
          </p:txBody>
        </p:sp>
        <p:cxnSp>
          <p:nvCxnSpPr>
            <p:cNvPr id="1770688" name="AutoShape 192"/>
            <p:cNvCxnSpPr>
              <a:cxnSpLocks noChangeShapeType="1"/>
              <a:stCxn id="1770687" idx="0"/>
              <a:endCxn id="1770623" idx="2"/>
            </p:cNvCxnSpPr>
            <p:nvPr/>
          </p:nvCxnSpPr>
          <p:spPr bwMode="auto">
            <a:xfrm rot="16200000">
              <a:off x="2193" y="2903"/>
              <a:ext cx="280" cy="537"/>
            </a:xfrm>
            <a:prstGeom prst="curvedConnector3">
              <a:avLst>
                <a:gd name="adj1" fmla="val 51069"/>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11258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04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06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704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70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0498" grpId="0" animBg="1"/>
      <p:bldP spid="17704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9" name="Rectangle 3"/>
          <p:cNvSpPr>
            <a:spLocks noGrp="1" noChangeArrowheads="1"/>
          </p:cNvSpPr>
          <p:nvPr>
            <p:ph type="body" idx="1"/>
          </p:nvPr>
        </p:nvSpPr>
        <p:spPr>
          <a:xfrm>
            <a:off x="250825" y="1066800"/>
            <a:ext cx="8893175" cy="4267200"/>
          </a:xfrm>
          <a:noFill/>
          <a:ln/>
        </p:spPr>
        <p:txBody>
          <a:bodyPr lIns="90488" tIns="44450" rIns="90488" bIns="44450"/>
          <a:lstStyle/>
          <a:p>
            <a:pPr>
              <a:lnSpc>
                <a:spcPct val="110000"/>
              </a:lnSpc>
            </a:pPr>
            <a:r>
              <a:rPr lang="en-US" altLang="ko-KR" sz="3000" dirty="0">
                <a:solidFill>
                  <a:srgbClr val="FF0000"/>
                </a:solidFill>
                <a:ea typeface="Arial Unicode MS" pitchFamily="34" charset="-128"/>
                <a:cs typeface="Arial Unicode MS" pitchFamily="34" charset="-128"/>
              </a:rPr>
              <a:t>Response Time</a:t>
            </a:r>
            <a:r>
              <a:rPr lang="en-US" altLang="ko-KR" sz="3000" dirty="0">
                <a:ea typeface="Arial Unicode MS" pitchFamily="34" charset="-128"/>
                <a:cs typeface="Arial Unicode MS" pitchFamily="34" charset="-128"/>
              </a:rPr>
              <a:t> (latency)</a:t>
            </a:r>
            <a:br>
              <a:rPr lang="en-US" altLang="ko-KR" sz="3000" dirty="0">
                <a:ea typeface="Arial Unicode MS" pitchFamily="34" charset="-128"/>
                <a:cs typeface="Arial Unicode MS" pitchFamily="34" charset="-128"/>
              </a:rPr>
            </a:br>
            <a:r>
              <a:rPr lang="en-US" altLang="ko-KR" sz="3000" dirty="0">
                <a:ea typeface="Arial Unicode MS" pitchFamily="34" charset="-128"/>
                <a:cs typeface="Arial Unicode MS" pitchFamily="34" charset="-128"/>
              </a:rPr>
              <a:t>	— How long does it take for my job to run?</a:t>
            </a:r>
            <a:br>
              <a:rPr lang="en-US" altLang="ko-KR" sz="3000" dirty="0">
                <a:ea typeface="Arial Unicode MS" pitchFamily="34" charset="-128"/>
                <a:cs typeface="Arial Unicode MS" pitchFamily="34" charset="-128"/>
              </a:rPr>
            </a:br>
            <a:r>
              <a:rPr lang="en-US" altLang="ko-KR" sz="3000" dirty="0">
                <a:ea typeface="Arial Unicode MS" pitchFamily="34" charset="-128"/>
                <a:cs typeface="Arial Unicode MS" pitchFamily="34" charset="-128"/>
              </a:rPr>
              <a:t>	— How long does it take to execute a job?</a:t>
            </a:r>
            <a:br>
              <a:rPr lang="en-US" altLang="ko-KR" sz="3000" dirty="0">
                <a:ea typeface="Arial Unicode MS" pitchFamily="34" charset="-128"/>
                <a:cs typeface="Arial Unicode MS" pitchFamily="34" charset="-128"/>
              </a:rPr>
            </a:br>
            <a:r>
              <a:rPr lang="en-US" altLang="ko-KR" sz="3000" dirty="0">
                <a:ea typeface="Arial Unicode MS" pitchFamily="34" charset="-128"/>
                <a:cs typeface="Arial Unicode MS" pitchFamily="34" charset="-128"/>
              </a:rPr>
              <a:t>	— How long must I wait for the database query?</a:t>
            </a:r>
          </a:p>
          <a:p>
            <a:pPr>
              <a:lnSpc>
                <a:spcPct val="110000"/>
              </a:lnSpc>
            </a:pPr>
            <a:r>
              <a:rPr lang="en-US" altLang="ko-KR" sz="3000" dirty="0">
                <a:solidFill>
                  <a:srgbClr val="3333CC"/>
                </a:solidFill>
                <a:ea typeface="Arial Unicode MS" pitchFamily="34" charset="-128"/>
                <a:cs typeface="Arial Unicode MS" pitchFamily="34" charset="-128"/>
              </a:rPr>
              <a:t>Throughput</a:t>
            </a:r>
            <a:r>
              <a:rPr lang="en-US" altLang="ko-KR" sz="3000" dirty="0">
                <a:ea typeface="Arial Unicode MS" pitchFamily="34" charset="-128"/>
                <a:cs typeface="Arial Unicode MS" pitchFamily="34" charset="-128"/>
              </a:rPr>
              <a:t/>
            </a:r>
            <a:br>
              <a:rPr lang="en-US" altLang="ko-KR" sz="3000" dirty="0">
                <a:ea typeface="Arial Unicode MS" pitchFamily="34" charset="-128"/>
                <a:cs typeface="Arial Unicode MS" pitchFamily="34" charset="-128"/>
              </a:rPr>
            </a:br>
            <a:r>
              <a:rPr lang="en-US" altLang="ko-KR" sz="3000" dirty="0">
                <a:ea typeface="Arial Unicode MS" pitchFamily="34" charset="-128"/>
                <a:cs typeface="Arial Unicode MS" pitchFamily="34" charset="-128"/>
              </a:rPr>
              <a:t>	— How many jobs can the machine run at once?</a:t>
            </a:r>
            <a:br>
              <a:rPr lang="en-US" altLang="ko-KR" sz="3000" dirty="0">
                <a:ea typeface="Arial Unicode MS" pitchFamily="34" charset="-128"/>
                <a:cs typeface="Arial Unicode MS" pitchFamily="34" charset="-128"/>
              </a:rPr>
            </a:br>
            <a:r>
              <a:rPr lang="en-US" altLang="ko-KR" sz="3000" dirty="0">
                <a:ea typeface="Arial Unicode MS" pitchFamily="34" charset="-128"/>
                <a:cs typeface="Arial Unicode MS" pitchFamily="34" charset="-128"/>
              </a:rPr>
              <a:t>	— What is the average execution rate?</a:t>
            </a:r>
            <a:br>
              <a:rPr lang="en-US" altLang="ko-KR" sz="3000" dirty="0">
                <a:ea typeface="Arial Unicode MS" pitchFamily="34" charset="-128"/>
                <a:cs typeface="Arial Unicode MS" pitchFamily="34" charset="-128"/>
              </a:rPr>
            </a:br>
            <a:r>
              <a:rPr lang="en-US" altLang="ko-KR" sz="3000" dirty="0">
                <a:ea typeface="Arial Unicode MS" pitchFamily="34" charset="-128"/>
                <a:cs typeface="Arial Unicode MS" pitchFamily="34" charset="-128"/>
              </a:rPr>
              <a:t>	— How much work is getting done?</a:t>
            </a:r>
            <a:endParaRPr lang="en-US" altLang="ko-KR" sz="3000" i="1" dirty="0">
              <a:ea typeface="Arial Unicode MS" pitchFamily="34" charset="-128"/>
              <a:cs typeface="Arial Unicode MS" pitchFamily="34" charset="-128"/>
            </a:endParaRPr>
          </a:p>
        </p:txBody>
      </p:sp>
      <p:sp>
        <p:nvSpPr>
          <p:cNvPr id="1534980" name="Rectangle 4"/>
          <p:cNvSpPr>
            <a:spLocks noGrp="1" noChangeArrowheads="1"/>
          </p:cNvSpPr>
          <p:nvPr>
            <p:ph type="title"/>
          </p:nvPr>
        </p:nvSpPr>
        <p:spPr>
          <a:xfrm>
            <a:off x="152400" y="228600"/>
            <a:ext cx="8763000" cy="457200"/>
          </a:xfrm>
          <a:noFill/>
          <a:ln/>
        </p:spPr>
        <p:txBody>
          <a:bodyPr wrap="square" lIns="90488" tIns="44450" rIns="90488" bIns="44450" anchor="ctr">
            <a:noAutofit/>
          </a:bodyPr>
          <a:lstStyle/>
          <a:p>
            <a:r>
              <a:rPr lang="en-US" altLang="ko-KR" sz="3600" dirty="0">
                <a:ea typeface="Gulim" pitchFamily="34" charset="-127"/>
              </a:rPr>
              <a:t>Computer Performance</a:t>
            </a:r>
          </a:p>
        </p:txBody>
      </p:sp>
    </p:spTree>
    <p:extLst>
      <p:ext uri="{BB962C8B-B14F-4D97-AF65-F5344CB8AC3E}">
        <p14:creationId xmlns:p14="http://schemas.microsoft.com/office/powerpoint/2010/main" val="31811825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p:cNvSpPr>
            <a:spLocks noChangeArrowheads="1"/>
          </p:cNvSpPr>
          <p:nvPr/>
        </p:nvSpPr>
        <p:spPr bwMode="auto">
          <a:xfrm>
            <a:off x="4876800" y="4343400"/>
            <a:ext cx="457200" cy="457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47" name="Rectangle 3"/>
          <p:cNvSpPr>
            <a:spLocks noChangeArrowheads="1"/>
          </p:cNvSpPr>
          <p:nvPr/>
        </p:nvSpPr>
        <p:spPr bwMode="auto">
          <a:xfrm>
            <a:off x="4876800" y="1828800"/>
            <a:ext cx="457200" cy="457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48" name="Rectangle 4"/>
          <p:cNvSpPr>
            <a:spLocks noGrp="1" noChangeArrowheads="1"/>
          </p:cNvSpPr>
          <p:nvPr>
            <p:ph type="title"/>
          </p:nvPr>
        </p:nvSpPr>
        <p:spPr>
          <a:xfrm>
            <a:off x="846138" y="152400"/>
            <a:ext cx="7310438" cy="474663"/>
          </a:xfrm>
          <a:noFill/>
          <a:ln/>
        </p:spPr>
        <p:txBody>
          <a:bodyPr>
            <a:normAutofit fontScale="90000"/>
          </a:bodyPr>
          <a:lstStyle/>
          <a:p>
            <a:r>
              <a:rPr lang="en-US" dirty="0"/>
              <a:t>How About Register File Access?</a:t>
            </a:r>
          </a:p>
        </p:txBody>
      </p:sp>
      <p:sp>
        <p:nvSpPr>
          <p:cNvPr id="1772549" name="Rectangle 5"/>
          <p:cNvSpPr>
            <a:spLocks noChangeArrowheads="1"/>
          </p:cNvSpPr>
          <p:nvPr/>
        </p:nvSpPr>
        <p:spPr bwMode="auto">
          <a:xfrm>
            <a:off x="328613" y="1906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72550" name="Line 6"/>
          <p:cNvSpPr>
            <a:spLocks noChangeShapeType="1"/>
          </p:cNvSpPr>
          <p:nvPr/>
        </p:nvSpPr>
        <p:spPr bwMode="auto">
          <a:xfrm>
            <a:off x="1447800" y="1300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51" name="Rectangle 7"/>
          <p:cNvSpPr>
            <a:spLocks noChangeArrowheads="1"/>
          </p:cNvSpPr>
          <p:nvPr/>
        </p:nvSpPr>
        <p:spPr bwMode="auto">
          <a:xfrm>
            <a:off x="3581400" y="838200"/>
            <a:ext cx="2124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Arial" pitchFamily="34" charset="0"/>
              </a:rPr>
              <a:t>Time (clock cycles)</a:t>
            </a:r>
          </a:p>
        </p:txBody>
      </p:sp>
      <p:sp>
        <p:nvSpPr>
          <p:cNvPr id="1772552" name="Rectangle 8"/>
          <p:cNvSpPr>
            <a:spLocks noChangeArrowheads="1"/>
          </p:cNvSpPr>
          <p:nvPr/>
        </p:nvSpPr>
        <p:spPr bwMode="auto">
          <a:xfrm>
            <a:off x="762000" y="1752600"/>
            <a:ext cx="11303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a:t>
            </a:r>
            <a:r>
              <a:rPr lang="en-US" sz="2400">
                <a:solidFill>
                  <a:schemeClr val="accent1"/>
                </a:solidFill>
                <a:latin typeface="Arial" pitchFamily="34" charset="0"/>
              </a:rPr>
              <a:t>r1</a:t>
            </a:r>
            <a:r>
              <a:rPr lang="en-US" sz="2400">
                <a:solidFill>
                  <a:schemeClr val="tx1"/>
                </a:solidFill>
                <a:latin typeface="Arial" pitchFamily="34" charset="0"/>
              </a:rPr>
              <a:t>,</a:t>
            </a:r>
          </a:p>
        </p:txBody>
      </p:sp>
      <p:sp>
        <p:nvSpPr>
          <p:cNvPr id="1772553" name="Rectangle 9"/>
          <p:cNvSpPr>
            <a:spLocks noChangeArrowheads="1"/>
          </p:cNvSpPr>
          <p:nvPr/>
        </p:nvSpPr>
        <p:spPr bwMode="auto">
          <a:xfrm>
            <a:off x="762000" y="25908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1</a:t>
            </a:r>
          </a:p>
        </p:txBody>
      </p:sp>
      <p:sp>
        <p:nvSpPr>
          <p:cNvPr id="1772554" name="Rectangle 10"/>
          <p:cNvSpPr>
            <a:spLocks noChangeArrowheads="1"/>
          </p:cNvSpPr>
          <p:nvPr/>
        </p:nvSpPr>
        <p:spPr bwMode="auto">
          <a:xfrm>
            <a:off x="762000" y="3471863"/>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2</a:t>
            </a:r>
          </a:p>
        </p:txBody>
      </p:sp>
      <p:sp>
        <p:nvSpPr>
          <p:cNvPr id="1772555" name="Rectangle 11"/>
          <p:cNvSpPr>
            <a:spLocks noChangeArrowheads="1"/>
          </p:cNvSpPr>
          <p:nvPr/>
        </p:nvSpPr>
        <p:spPr bwMode="auto">
          <a:xfrm>
            <a:off x="762000" y="51816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4</a:t>
            </a:r>
          </a:p>
        </p:txBody>
      </p:sp>
      <p:sp>
        <p:nvSpPr>
          <p:cNvPr id="1772556" name="Line 12"/>
          <p:cNvSpPr>
            <a:spLocks noChangeShapeType="1"/>
          </p:cNvSpPr>
          <p:nvPr/>
        </p:nvSpPr>
        <p:spPr bwMode="auto">
          <a:xfrm>
            <a:off x="2628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57" name="Line 13"/>
          <p:cNvSpPr>
            <a:spLocks noChangeShapeType="1"/>
          </p:cNvSpPr>
          <p:nvPr/>
        </p:nvSpPr>
        <p:spPr bwMode="auto">
          <a:xfrm>
            <a:off x="3314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58" name="Line 14"/>
          <p:cNvSpPr>
            <a:spLocks noChangeShapeType="1"/>
          </p:cNvSpPr>
          <p:nvPr/>
        </p:nvSpPr>
        <p:spPr bwMode="auto">
          <a:xfrm>
            <a:off x="4000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59" name="Line 15"/>
          <p:cNvSpPr>
            <a:spLocks noChangeShapeType="1"/>
          </p:cNvSpPr>
          <p:nvPr/>
        </p:nvSpPr>
        <p:spPr bwMode="auto">
          <a:xfrm>
            <a:off x="4686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60" name="Line 16"/>
          <p:cNvSpPr>
            <a:spLocks noChangeShapeType="1"/>
          </p:cNvSpPr>
          <p:nvPr/>
        </p:nvSpPr>
        <p:spPr bwMode="auto">
          <a:xfrm>
            <a:off x="53721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61" name="Line 17"/>
          <p:cNvSpPr>
            <a:spLocks noChangeShapeType="1"/>
          </p:cNvSpPr>
          <p:nvPr/>
        </p:nvSpPr>
        <p:spPr bwMode="auto">
          <a:xfrm>
            <a:off x="6057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62" name="Line 18"/>
          <p:cNvSpPr>
            <a:spLocks noChangeShapeType="1"/>
          </p:cNvSpPr>
          <p:nvPr/>
        </p:nvSpPr>
        <p:spPr bwMode="auto">
          <a:xfrm>
            <a:off x="6743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63" name="Line 19"/>
          <p:cNvSpPr>
            <a:spLocks noChangeShapeType="1"/>
          </p:cNvSpPr>
          <p:nvPr/>
        </p:nvSpPr>
        <p:spPr bwMode="auto">
          <a:xfrm>
            <a:off x="7429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64" name="Rectangle 20"/>
          <p:cNvSpPr>
            <a:spLocks noChangeArrowheads="1"/>
          </p:cNvSpPr>
          <p:nvPr/>
        </p:nvSpPr>
        <p:spPr bwMode="auto">
          <a:xfrm>
            <a:off x="762000" y="4310063"/>
            <a:ext cx="15700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r2,</a:t>
            </a:r>
            <a:r>
              <a:rPr lang="en-US" sz="2400">
                <a:solidFill>
                  <a:schemeClr val="accent1"/>
                </a:solidFill>
                <a:latin typeface="Arial" pitchFamily="34" charset="0"/>
              </a:rPr>
              <a:t>r1</a:t>
            </a:r>
            <a:r>
              <a:rPr lang="en-US" sz="2400">
                <a:solidFill>
                  <a:schemeClr val="tx1"/>
                </a:solidFill>
                <a:latin typeface="Arial" pitchFamily="34" charset="0"/>
              </a:rPr>
              <a:t>,</a:t>
            </a:r>
          </a:p>
        </p:txBody>
      </p:sp>
      <p:sp>
        <p:nvSpPr>
          <p:cNvPr id="1772565" name="Line 21"/>
          <p:cNvSpPr>
            <a:spLocks noChangeShapeType="1"/>
          </p:cNvSpPr>
          <p:nvPr/>
        </p:nvSpPr>
        <p:spPr bwMode="auto">
          <a:xfrm>
            <a:off x="685800" y="1828800"/>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2566" name="Group 22"/>
          <p:cNvGrpSpPr>
            <a:grpSpLocks/>
          </p:cNvGrpSpPr>
          <p:nvPr/>
        </p:nvGrpSpPr>
        <p:grpSpPr bwMode="auto">
          <a:xfrm>
            <a:off x="2057400" y="1676400"/>
            <a:ext cx="3355975" cy="838200"/>
            <a:chOff x="1562" y="1152"/>
            <a:chExt cx="2114" cy="528"/>
          </a:xfrm>
        </p:grpSpPr>
        <p:grpSp>
          <p:nvGrpSpPr>
            <p:cNvPr id="1772567" name="Group 23"/>
            <p:cNvGrpSpPr>
              <a:grpSpLocks/>
            </p:cNvGrpSpPr>
            <p:nvPr/>
          </p:nvGrpSpPr>
          <p:grpSpPr bwMode="auto">
            <a:xfrm>
              <a:off x="2487" y="1152"/>
              <a:ext cx="223" cy="481"/>
              <a:chOff x="2207" y="1413"/>
              <a:chExt cx="223" cy="481"/>
            </a:xfrm>
          </p:grpSpPr>
          <p:sp>
            <p:nvSpPr>
              <p:cNvPr id="1772568" name="Freeform 2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69" name="Rectangle 2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2570" name="Group 26"/>
            <p:cNvGrpSpPr>
              <a:grpSpLocks/>
            </p:cNvGrpSpPr>
            <p:nvPr/>
          </p:nvGrpSpPr>
          <p:grpSpPr bwMode="auto">
            <a:xfrm>
              <a:off x="1562" y="1248"/>
              <a:ext cx="349" cy="289"/>
              <a:chOff x="1282" y="1509"/>
              <a:chExt cx="349" cy="289"/>
            </a:xfrm>
          </p:grpSpPr>
          <p:sp>
            <p:nvSpPr>
              <p:cNvPr id="1772571" name="Rectangle 2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2572" name="Group 28"/>
              <p:cNvGrpSpPr>
                <a:grpSpLocks/>
              </p:cNvGrpSpPr>
              <p:nvPr/>
            </p:nvGrpSpPr>
            <p:grpSpPr bwMode="auto">
              <a:xfrm>
                <a:off x="1291" y="1509"/>
                <a:ext cx="340" cy="289"/>
                <a:chOff x="1291" y="1509"/>
                <a:chExt cx="340" cy="289"/>
              </a:xfrm>
            </p:grpSpPr>
            <p:sp>
              <p:nvSpPr>
                <p:cNvPr id="1772573" name="Freeform 2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74" name="Freeform 3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2575" name="Rectangle 31"/>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576" name="Group 32"/>
            <p:cNvGrpSpPr>
              <a:grpSpLocks/>
            </p:cNvGrpSpPr>
            <p:nvPr/>
          </p:nvGrpSpPr>
          <p:grpSpPr bwMode="auto">
            <a:xfrm>
              <a:off x="2031" y="1248"/>
              <a:ext cx="296" cy="289"/>
              <a:chOff x="1751" y="1509"/>
              <a:chExt cx="296" cy="289"/>
            </a:xfrm>
          </p:grpSpPr>
          <p:sp>
            <p:nvSpPr>
              <p:cNvPr id="1772577" name="Freeform 3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78" name="Freeform 3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579" name="Line 35"/>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80" name="Freeform 3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81" name="Line 37"/>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82" name="Rectangle 38"/>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2583" name="Group 39"/>
            <p:cNvGrpSpPr>
              <a:grpSpLocks/>
            </p:cNvGrpSpPr>
            <p:nvPr/>
          </p:nvGrpSpPr>
          <p:grpSpPr bwMode="auto">
            <a:xfrm>
              <a:off x="2880" y="1248"/>
              <a:ext cx="325" cy="289"/>
              <a:chOff x="2600" y="1509"/>
              <a:chExt cx="325" cy="289"/>
            </a:xfrm>
          </p:grpSpPr>
          <p:sp>
            <p:nvSpPr>
              <p:cNvPr id="1772584" name="Freeform 4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85" name="Freeform 4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586" name="Rectangle 42"/>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587" name="Group 43"/>
            <p:cNvGrpSpPr>
              <a:grpSpLocks/>
            </p:cNvGrpSpPr>
            <p:nvPr/>
          </p:nvGrpSpPr>
          <p:grpSpPr bwMode="auto">
            <a:xfrm>
              <a:off x="3348" y="1248"/>
              <a:ext cx="284" cy="289"/>
              <a:chOff x="3068" y="1509"/>
              <a:chExt cx="284" cy="289"/>
            </a:xfrm>
          </p:grpSpPr>
          <p:sp>
            <p:nvSpPr>
              <p:cNvPr id="1772588" name="Freeform 4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89" name="Freeform 4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590" name="Line 46"/>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91" name="Line 47"/>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92" name="Line 48"/>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593" name="Line 49"/>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94" name="Line 50"/>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95" name="Line 51"/>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96" name="Line 52"/>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97" name="Line 53"/>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598" name="Line 54"/>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2599" name="Group 55"/>
          <p:cNvGrpSpPr>
            <a:grpSpLocks/>
          </p:cNvGrpSpPr>
          <p:nvPr/>
        </p:nvGrpSpPr>
        <p:grpSpPr bwMode="auto">
          <a:xfrm>
            <a:off x="2743200" y="2514600"/>
            <a:ext cx="3355975" cy="838200"/>
            <a:chOff x="1562" y="1152"/>
            <a:chExt cx="2114" cy="528"/>
          </a:xfrm>
        </p:grpSpPr>
        <p:grpSp>
          <p:nvGrpSpPr>
            <p:cNvPr id="1772600" name="Group 56"/>
            <p:cNvGrpSpPr>
              <a:grpSpLocks/>
            </p:cNvGrpSpPr>
            <p:nvPr/>
          </p:nvGrpSpPr>
          <p:grpSpPr bwMode="auto">
            <a:xfrm>
              <a:off x="2487" y="1152"/>
              <a:ext cx="223" cy="481"/>
              <a:chOff x="2207" y="1413"/>
              <a:chExt cx="223" cy="481"/>
            </a:xfrm>
          </p:grpSpPr>
          <p:sp>
            <p:nvSpPr>
              <p:cNvPr id="1772601" name="Freeform 57"/>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02" name="Rectangle 58"/>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2603" name="Group 59"/>
            <p:cNvGrpSpPr>
              <a:grpSpLocks/>
            </p:cNvGrpSpPr>
            <p:nvPr/>
          </p:nvGrpSpPr>
          <p:grpSpPr bwMode="auto">
            <a:xfrm>
              <a:off x="1562" y="1248"/>
              <a:ext cx="349" cy="289"/>
              <a:chOff x="1282" y="1509"/>
              <a:chExt cx="349" cy="289"/>
            </a:xfrm>
          </p:grpSpPr>
          <p:sp>
            <p:nvSpPr>
              <p:cNvPr id="1772604" name="Rectangle 60"/>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2605" name="Group 61"/>
              <p:cNvGrpSpPr>
                <a:grpSpLocks/>
              </p:cNvGrpSpPr>
              <p:nvPr/>
            </p:nvGrpSpPr>
            <p:grpSpPr bwMode="auto">
              <a:xfrm>
                <a:off x="1291" y="1509"/>
                <a:ext cx="340" cy="289"/>
                <a:chOff x="1291" y="1509"/>
                <a:chExt cx="340" cy="289"/>
              </a:xfrm>
            </p:grpSpPr>
            <p:sp>
              <p:nvSpPr>
                <p:cNvPr id="1772606" name="Freeform 62"/>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07" name="Freeform 63"/>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2608" name="Rectangle 64"/>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609" name="Group 65"/>
            <p:cNvGrpSpPr>
              <a:grpSpLocks/>
            </p:cNvGrpSpPr>
            <p:nvPr/>
          </p:nvGrpSpPr>
          <p:grpSpPr bwMode="auto">
            <a:xfrm>
              <a:off x="2031" y="1248"/>
              <a:ext cx="296" cy="289"/>
              <a:chOff x="1751" y="1509"/>
              <a:chExt cx="296" cy="289"/>
            </a:xfrm>
          </p:grpSpPr>
          <p:sp>
            <p:nvSpPr>
              <p:cNvPr id="1772610" name="Freeform 66"/>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11" name="Freeform 67"/>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12" name="Line 68"/>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13" name="Freeform 69"/>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14" name="Line 70"/>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15" name="Rectangle 71"/>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2616" name="Group 72"/>
            <p:cNvGrpSpPr>
              <a:grpSpLocks/>
            </p:cNvGrpSpPr>
            <p:nvPr/>
          </p:nvGrpSpPr>
          <p:grpSpPr bwMode="auto">
            <a:xfrm>
              <a:off x="2880" y="1248"/>
              <a:ext cx="325" cy="289"/>
              <a:chOff x="2600" y="1509"/>
              <a:chExt cx="325" cy="289"/>
            </a:xfrm>
          </p:grpSpPr>
          <p:sp>
            <p:nvSpPr>
              <p:cNvPr id="1772617" name="Freeform 73"/>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18" name="Freeform 74"/>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19" name="Rectangle 75"/>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620" name="Group 76"/>
            <p:cNvGrpSpPr>
              <a:grpSpLocks/>
            </p:cNvGrpSpPr>
            <p:nvPr/>
          </p:nvGrpSpPr>
          <p:grpSpPr bwMode="auto">
            <a:xfrm>
              <a:off x="3348" y="1248"/>
              <a:ext cx="284" cy="289"/>
              <a:chOff x="3068" y="1509"/>
              <a:chExt cx="284" cy="289"/>
            </a:xfrm>
          </p:grpSpPr>
          <p:sp>
            <p:nvSpPr>
              <p:cNvPr id="1772621" name="Freeform 77"/>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22" name="Freeform 78"/>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23" name="Line 79"/>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24" name="Line 80"/>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25" name="Line 81"/>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26" name="Line 82"/>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27" name="Line 83"/>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28" name="Line 84"/>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29" name="Line 85"/>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30" name="Line 86"/>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31" name="Line 87"/>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2632" name="Group 88"/>
          <p:cNvGrpSpPr>
            <a:grpSpLocks/>
          </p:cNvGrpSpPr>
          <p:nvPr/>
        </p:nvGrpSpPr>
        <p:grpSpPr bwMode="auto">
          <a:xfrm>
            <a:off x="3429000" y="3352800"/>
            <a:ext cx="3355975" cy="838200"/>
            <a:chOff x="1562" y="1152"/>
            <a:chExt cx="2114" cy="528"/>
          </a:xfrm>
        </p:grpSpPr>
        <p:grpSp>
          <p:nvGrpSpPr>
            <p:cNvPr id="1772633" name="Group 89"/>
            <p:cNvGrpSpPr>
              <a:grpSpLocks/>
            </p:cNvGrpSpPr>
            <p:nvPr/>
          </p:nvGrpSpPr>
          <p:grpSpPr bwMode="auto">
            <a:xfrm>
              <a:off x="2487" y="1152"/>
              <a:ext cx="223" cy="481"/>
              <a:chOff x="2207" y="1413"/>
              <a:chExt cx="223" cy="481"/>
            </a:xfrm>
          </p:grpSpPr>
          <p:sp>
            <p:nvSpPr>
              <p:cNvPr id="1772634" name="Freeform 90"/>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35" name="Rectangle 91"/>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2636" name="Group 92"/>
            <p:cNvGrpSpPr>
              <a:grpSpLocks/>
            </p:cNvGrpSpPr>
            <p:nvPr/>
          </p:nvGrpSpPr>
          <p:grpSpPr bwMode="auto">
            <a:xfrm>
              <a:off x="1562" y="1248"/>
              <a:ext cx="349" cy="289"/>
              <a:chOff x="1282" y="1509"/>
              <a:chExt cx="349" cy="289"/>
            </a:xfrm>
          </p:grpSpPr>
          <p:sp>
            <p:nvSpPr>
              <p:cNvPr id="1772637" name="Rectangle 93"/>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2638" name="Group 94"/>
              <p:cNvGrpSpPr>
                <a:grpSpLocks/>
              </p:cNvGrpSpPr>
              <p:nvPr/>
            </p:nvGrpSpPr>
            <p:grpSpPr bwMode="auto">
              <a:xfrm>
                <a:off x="1291" y="1509"/>
                <a:ext cx="340" cy="289"/>
                <a:chOff x="1291" y="1509"/>
                <a:chExt cx="340" cy="289"/>
              </a:xfrm>
            </p:grpSpPr>
            <p:sp>
              <p:nvSpPr>
                <p:cNvPr id="1772639" name="Freeform 95"/>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40" name="Freeform 96"/>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2641" name="Rectangle 97"/>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642" name="Group 98"/>
            <p:cNvGrpSpPr>
              <a:grpSpLocks/>
            </p:cNvGrpSpPr>
            <p:nvPr/>
          </p:nvGrpSpPr>
          <p:grpSpPr bwMode="auto">
            <a:xfrm>
              <a:off x="2031" y="1248"/>
              <a:ext cx="296" cy="289"/>
              <a:chOff x="1751" y="1509"/>
              <a:chExt cx="296" cy="289"/>
            </a:xfrm>
          </p:grpSpPr>
          <p:sp>
            <p:nvSpPr>
              <p:cNvPr id="1772643" name="Freeform 99"/>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44" name="Freeform 100"/>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45" name="Line 101"/>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46" name="Freeform 102"/>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47" name="Line 103"/>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48" name="Rectangle 104"/>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2649" name="Group 105"/>
            <p:cNvGrpSpPr>
              <a:grpSpLocks/>
            </p:cNvGrpSpPr>
            <p:nvPr/>
          </p:nvGrpSpPr>
          <p:grpSpPr bwMode="auto">
            <a:xfrm>
              <a:off x="2880" y="1248"/>
              <a:ext cx="325" cy="289"/>
              <a:chOff x="2600" y="1509"/>
              <a:chExt cx="325" cy="289"/>
            </a:xfrm>
          </p:grpSpPr>
          <p:sp>
            <p:nvSpPr>
              <p:cNvPr id="1772650" name="Freeform 106"/>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51" name="Freeform 107"/>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52" name="Rectangle 108"/>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653" name="Group 109"/>
            <p:cNvGrpSpPr>
              <a:grpSpLocks/>
            </p:cNvGrpSpPr>
            <p:nvPr/>
          </p:nvGrpSpPr>
          <p:grpSpPr bwMode="auto">
            <a:xfrm>
              <a:off x="3348" y="1248"/>
              <a:ext cx="284" cy="289"/>
              <a:chOff x="3068" y="1509"/>
              <a:chExt cx="284" cy="289"/>
            </a:xfrm>
          </p:grpSpPr>
          <p:sp>
            <p:nvSpPr>
              <p:cNvPr id="1772654" name="Freeform 110"/>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55" name="Freeform 111"/>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56" name="Line 112"/>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57" name="Line 113"/>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58" name="Line 114"/>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59" name="Line 115"/>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60" name="Line 116"/>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61" name="Line 117"/>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62" name="Line 118"/>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63" name="Line 119"/>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64" name="Line 120"/>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2665" name="Group 121"/>
          <p:cNvGrpSpPr>
            <a:grpSpLocks/>
          </p:cNvGrpSpPr>
          <p:nvPr/>
        </p:nvGrpSpPr>
        <p:grpSpPr bwMode="auto">
          <a:xfrm>
            <a:off x="4114800" y="4191000"/>
            <a:ext cx="3355975" cy="838200"/>
            <a:chOff x="1562" y="1152"/>
            <a:chExt cx="2114" cy="528"/>
          </a:xfrm>
        </p:grpSpPr>
        <p:grpSp>
          <p:nvGrpSpPr>
            <p:cNvPr id="1772666" name="Group 122"/>
            <p:cNvGrpSpPr>
              <a:grpSpLocks/>
            </p:cNvGrpSpPr>
            <p:nvPr/>
          </p:nvGrpSpPr>
          <p:grpSpPr bwMode="auto">
            <a:xfrm>
              <a:off x="2487" y="1152"/>
              <a:ext cx="223" cy="481"/>
              <a:chOff x="2207" y="1413"/>
              <a:chExt cx="223" cy="481"/>
            </a:xfrm>
          </p:grpSpPr>
          <p:sp>
            <p:nvSpPr>
              <p:cNvPr id="1772667" name="Freeform 12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68" name="Rectangle 12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2669" name="Group 125"/>
            <p:cNvGrpSpPr>
              <a:grpSpLocks/>
            </p:cNvGrpSpPr>
            <p:nvPr/>
          </p:nvGrpSpPr>
          <p:grpSpPr bwMode="auto">
            <a:xfrm>
              <a:off x="1562" y="1248"/>
              <a:ext cx="349" cy="289"/>
              <a:chOff x="1282" y="1509"/>
              <a:chExt cx="349" cy="289"/>
            </a:xfrm>
          </p:grpSpPr>
          <p:sp>
            <p:nvSpPr>
              <p:cNvPr id="1772670" name="Rectangle 126"/>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2671" name="Group 127"/>
              <p:cNvGrpSpPr>
                <a:grpSpLocks/>
              </p:cNvGrpSpPr>
              <p:nvPr/>
            </p:nvGrpSpPr>
            <p:grpSpPr bwMode="auto">
              <a:xfrm>
                <a:off x="1291" y="1509"/>
                <a:ext cx="340" cy="289"/>
                <a:chOff x="1291" y="1509"/>
                <a:chExt cx="340" cy="289"/>
              </a:xfrm>
            </p:grpSpPr>
            <p:sp>
              <p:nvSpPr>
                <p:cNvPr id="1772672" name="Freeform 12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73" name="Freeform 12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2674" name="Rectangle 13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675" name="Group 131"/>
            <p:cNvGrpSpPr>
              <a:grpSpLocks/>
            </p:cNvGrpSpPr>
            <p:nvPr/>
          </p:nvGrpSpPr>
          <p:grpSpPr bwMode="auto">
            <a:xfrm>
              <a:off x="2031" y="1248"/>
              <a:ext cx="296" cy="289"/>
              <a:chOff x="1751" y="1509"/>
              <a:chExt cx="296" cy="289"/>
            </a:xfrm>
          </p:grpSpPr>
          <p:sp>
            <p:nvSpPr>
              <p:cNvPr id="1772676" name="Freeform 13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77" name="Freeform 13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78" name="Line 13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79" name="Freeform 13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80" name="Line 13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81" name="Rectangle 137"/>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2682" name="Group 138"/>
            <p:cNvGrpSpPr>
              <a:grpSpLocks/>
            </p:cNvGrpSpPr>
            <p:nvPr/>
          </p:nvGrpSpPr>
          <p:grpSpPr bwMode="auto">
            <a:xfrm>
              <a:off x="2880" y="1248"/>
              <a:ext cx="325" cy="289"/>
              <a:chOff x="2600" y="1509"/>
              <a:chExt cx="325" cy="289"/>
            </a:xfrm>
          </p:grpSpPr>
          <p:sp>
            <p:nvSpPr>
              <p:cNvPr id="1772683" name="Freeform 13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84" name="Freeform 14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85" name="Rectangle 14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686" name="Group 142"/>
            <p:cNvGrpSpPr>
              <a:grpSpLocks/>
            </p:cNvGrpSpPr>
            <p:nvPr/>
          </p:nvGrpSpPr>
          <p:grpSpPr bwMode="auto">
            <a:xfrm>
              <a:off x="3348" y="1248"/>
              <a:ext cx="284" cy="289"/>
              <a:chOff x="3068" y="1509"/>
              <a:chExt cx="284" cy="289"/>
            </a:xfrm>
          </p:grpSpPr>
          <p:sp>
            <p:nvSpPr>
              <p:cNvPr id="1772687" name="Freeform 14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88" name="Freeform 14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689" name="Line 14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90" name="Line 14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91" name="Line 14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692" name="Line 14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93" name="Line 14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94" name="Line 15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95" name="Line 15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96" name="Line 15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697" name="Line 15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2698" name="Group 154"/>
          <p:cNvGrpSpPr>
            <a:grpSpLocks/>
          </p:cNvGrpSpPr>
          <p:nvPr/>
        </p:nvGrpSpPr>
        <p:grpSpPr bwMode="auto">
          <a:xfrm>
            <a:off x="4800600" y="5029200"/>
            <a:ext cx="3355975" cy="838200"/>
            <a:chOff x="1562" y="1152"/>
            <a:chExt cx="2114" cy="528"/>
          </a:xfrm>
        </p:grpSpPr>
        <p:grpSp>
          <p:nvGrpSpPr>
            <p:cNvPr id="1772699" name="Group 155"/>
            <p:cNvGrpSpPr>
              <a:grpSpLocks/>
            </p:cNvGrpSpPr>
            <p:nvPr/>
          </p:nvGrpSpPr>
          <p:grpSpPr bwMode="auto">
            <a:xfrm>
              <a:off x="2487" y="1152"/>
              <a:ext cx="223" cy="481"/>
              <a:chOff x="2207" y="1413"/>
              <a:chExt cx="223" cy="481"/>
            </a:xfrm>
          </p:grpSpPr>
          <p:sp>
            <p:nvSpPr>
              <p:cNvPr id="1772700" name="Freeform 156"/>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01" name="Rectangle 157"/>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2702" name="Group 158"/>
            <p:cNvGrpSpPr>
              <a:grpSpLocks/>
            </p:cNvGrpSpPr>
            <p:nvPr/>
          </p:nvGrpSpPr>
          <p:grpSpPr bwMode="auto">
            <a:xfrm>
              <a:off x="1562" y="1248"/>
              <a:ext cx="349" cy="289"/>
              <a:chOff x="1282" y="1509"/>
              <a:chExt cx="349" cy="289"/>
            </a:xfrm>
          </p:grpSpPr>
          <p:sp>
            <p:nvSpPr>
              <p:cNvPr id="1772703" name="Rectangle 159"/>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2704" name="Group 160"/>
              <p:cNvGrpSpPr>
                <a:grpSpLocks/>
              </p:cNvGrpSpPr>
              <p:nvPr/>
            </p:nvGrpSpPr>
            <p:grpSpPr bwMode="auto">
              <a:xfrm>
                <a:off x="1291" y="1509"/>
                <a:ext cx="340" cy="289"/>
                <a:chOff x="1291" y="1509"/>
                <a:chExt cx="340" cy="289"/>
              </a:xfrm>
            </p:grpSpPr>
            <p:sp>
              <p:nvSpPr>
                <p:cNvPr id="1772705" name="Freeform 161"/>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06" name="Freeform 162"/>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2707" name="Rectangle 163"/>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708" name="Group 164"/>
            <p:cNvGrpSpPr>
              <a:grpSpLocks/>
            </p:cNvGrpSpPr>
            <p:nvPr/>
          </p:nvGrpSpPr>
          <p:grpSpPr bwMode="auto">
            <a:xfrm>
              <a:off x="2031" y="1248"/>
              <a:ext cx="296" cy="289"/>
              <a:chOff x="1751" y="1509"/>
              <a:chExt cx="296" cy="289"/>
            </a:xfrm>
          </p:grpSpPr>
          <p:sp>
            <p:nvSpPr>
              <p:cNvPr id="1772709" name="Freeform 165"/>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10" name="Freeform 166"/>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711" name="Line 167"/>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712" name="Freeform 168"/>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13" name="Line 169"/>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714" name="Rectangle 170"/>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2715" name="Group 171"/>
            <p:cNvGrpSpPr>
              <a:grpSpLocks/>
            </p:cNvGrpSpPr>
            <p:nvPr/>
          </p:nvGrpSpPr>
          <p:grpSpPr bwMode="auto">
            <a:xfrm>
              <a:off x="2880" y="1248"/>
              <a:ext cx="325" cy="289"/>
              <a:chOff x="2600" y="1509"/>
              <a:chExt cx="325" cy="289"/>
            </a:xfrm>
          </p:grpSpPr>
          <p:sp>
            <p:nvSpPr>
              <p:cNvPr id="1772716" name="Freeform 172"/>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17" name="Freeform 173"/>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718" name="Rectangle 174"/>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2719" name="Group 175"/>
            <p:cNvGrpSpPr>
              <a:grpSpLocks/>
            </p:cNvGrpSpPr>
            <p:nvPr/>
          </p:nvGrpSpPr>
          <p:grpSpPr bwMode="auto">
            <a:xfrm>
              <a:off x="3348" y="1248"/>
              <a:ext cx="284" cy="289"/>
              <a:chOff x="3068" y="1509"/>
              <a:chExt cx="284" cy="289"/>
            </a:xfrm>
          </p:grpSpPr>
          <p:sp>
            <p:nvSpPr>
              <p:cNvPr id="1772720" name="Freeform 176"/>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21" name="Freeform 177"/>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722" name="Line 178"/>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723" name="Line 179"/>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724" name="Line 180"/>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725" name="Line 181"/>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26" name="Line 182"/>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27" name="Line 183"/>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28" name="Line 184"/>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29" name="Line 185"/>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30" name="Line 186"/>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2731" name="Line 187"/>
          <p:cNvSpPr>
            <a:spLocks noChangeShapeType="1"/>
          </p:cNvSpPr>
          <p:nvPr/>
        </p:nvSpPr>
        <p:spPr bwMode="auto">
          <a:xfrm>
            <a:off x="1676400" y="2133600"/>
            <a:ext cx="381000" cy="220980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732" name="Rectangle 188"/>
          <p:cNvSpPr>
            <a:spLocks noChangeArrowheads="1"/>
          </p:cNvSpPr>
          <p:nvPr/>
        </p:nvSpPr>
        <p:spPr bwMode="auto">
          <a:xfrm>
            <a:off x="990600" y="6096000"/>
            <a:ext cx="45529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i="1">
                <a:solidFill>
                  <a:schemeClr val="tx1"/>
                </a:solidFill>
                <a:latin typeface="Arial" pitchFamily="34" charset="0"/>
              </a:rPr>
              <a:t>Potential </a:t>
            </a:r>
            <a:r>
              <a:rPr lang="en-US" sz="2000" i="1">
                <a:solidFill>
                  <a:schemeClr val="accent1"/>
                </a:solidFill>
                <a:latin typeface="Arial" pitchFamily="34" charset="0"/>
              </a:rPr>
              <a:t>read before write data hazard</a:t>
            </a:r>
          </a:p>
        </p:txBody>
      </p:sp>
    </p:spTree>
    <p:extLst>
      <p:ext uri="{BB962C8B-B14F-4D97-AF65-F5344CB8AC3E}">
        <p14:creationId xmlns:p14="http://schemas.microsoft.com/office/powerpoint/2010/main" val="34389556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4594" name="Group 2"/>
          <p:cNvGrpSpPr>
            <a:grpSpLocks/>
          </p:cNvGrpSpPr>
          <p:nvPr/>
        </p:nvGrpSpPr>
        <p:grpSpPr bwMode="auto">
          <a:xfrm>
            <a:off x="4876800" y="1828800"/>
            <a:ext cx="457200" cy="2971800"/>
            <a:chOff x="3072" y="1152"/>
            <a:chExt cx="288" cy="1872"/>
          </a:xfrm>
        </p:grpSpPr>
        <p:sp>
          <p:nvSpPr>
            <p:cNvPr id="1774595" name="Rectangle 3"/>
            <p:cNvSpPr>
              <a:spLocks noChangeArrowheads="1"/>
            </p:cNvSpPr>
            <p:nvPr/>
          </p:nvSpPr>
          <p:spPr bwMode="auto">
            <a:xfrm>
              <a:off x="3216" y="2736"/>
              <a:ext cx="144"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596" name="Rectangle 4"/>
            <p:cNvSpPr>
              <a:spLocks noChangeArrowheads="1"/>
            </p:cNvSpPr>
            <p:nvPr/>
          </p:nvSpPr>
          <p:spPr bwMode="auto">
            <a:xfrm>
              <a:off x="3072" y="1152"/>
              <a:ext cx="144"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597" name="Line 5"/>
            <p:cNvSpPr>
              <a:spLocks noChangeShapeType="1"/>
            </p:cNvSpPr>
            <p:nvPr/>
          </p:nvSpPr>
          <p:spPr bwMode="auto">
            <a:xfrm>
              <a:off x="3216" y="1440"/>
              <a:ext cx="0" cy="129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598" name="Rectangle 6"/>
          <p:cNvSpPr>
            <a:spLocks noGrp="1" noChangeArrowheads="1"/>
          </p:cNvSpPr>
          <p:nvPr>
            <p:ph type="title"/>
          </p:nvPr>
        </p:nvSpPr>
        <p:spPr>
          <a:xfrm>
            <a:off x="328613" y="152400"/>
            <a:ext cx="7115175" cy="474663"/>
          </a:xfrm>
          <a:noFill/>
          <a:ln/>
        </p:spPr>
        <p:txBody>
          <a:bodyPr>
            <a:normAutofit fontScale="90000"/>
          </a:bodyPr>
          <a:lstStyle/>
          <a:p>
            <a:r>
              <a:rPr lang="en-US" dirty="0"/>
              <a:t>How About Register File Access?</a:t>
            </a:r>
          </a:p>
        </p:txBody>
      </p:sp>
      <p:sp>
        <p:nvSpPr>
          <p:cNvPr id="1774599" name="Rectangle 7"/>
          <p:cNvSpPr>
            <a:spLocks noChangeArrowheads="1"/>
          </p:cNvSpPr>
          <p:nvPr/>
        </p:nvSpPr>
        <p:spPr bwMode="auto">
          <a:xfrm>
            <a:off x="328613" y="1906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74600" name="Line 8"/>
          <p:cNvSpPr>
            <a:spLocks noChangeShapeType="1"/>
          </p:cNvSpPr>
          <p:nvPr/>
        </p:nvSpPr>
        <p:spPr bwMode="auto">
          <a:xfrm>
            <a:off x="1447800" y="1300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01" name="Rectangle 9"/>
          <p:cNvSpPr>
            <a:spLocks noChangeArrowheads="1"/>
          </p:cNvSpPr>
          <p:nvPr/>
        </p:nvSpPr>
        <p:spPr bwMode="auto">
          <a:xfrm>
            <a:off x="3581400" y="838200"/>
            <a:ext cx="2124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Arial" pitchFamily="34" charset="0"/>
              </a:rPr>
              <a:t>Time (clock cycles)</a:t>
            </a:r>
          </a:p>
        </p:txBody>
      </p:sp>
      <p:sp>
        <p:nvSpPr>
          <p:cNvPr id="1774602" name="Rectangle 10"/>
          <p:cNvSpPr>
            <a:spLocks noChangeArrowheads="1"/>
          </p:cNvSpPr>
          <p:nvPr/>
        </p:nvSpPr>
        <p:spPr bwMode="auto">
          <a:xfrm>
            <a:off x="762000" y="25908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1</a:t>
            </a:r>
          </a:p>
        </p:txBody>
      </p:sp>
      <p:sp>
        <p:nvSpPr>
          <p:cNvPr id="1774603" name="Rectangle 11"/>
          <p:cNvSpPr>
            <a:spLocks noChangeArrowheads="1"/>
          </p:cNvSpPr>
          <p:nvPr/>
        </p:nvSpPr>
        <p:spPr bwMode="auto">
          <a:xfrm>
            <a:off x="762000" y="3471863"/>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2</a:t>
            </a:r>
          </a:p>
        </p:txBody>
      </p:sp>
      <p:sp>
        <p:nvSpPr>
          <p:cNvPr id="1774604" name="Rectangle 12"/>
          <p:cNvSpPr>
            <a:spLocks noChangeArrowheads="1"/>
          </p:cNvSpPr>
          <p:nvPr/>
        </p:nvSpPr>
        <p:spPr bwMode="auto">
          <a:xfrm>
            <a:off x="762000" y="51816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4</a:t>
            </a:r>
          </a:p>
        </p:txBody>
      </p:sp>
      <p:sp>
        <p:nvSpPr>
          <p:cNvPr id="1774605" name="Line 13"/>
          <p:cNvSpPr>
            <a:spLocks noChangeShapeType="1"/>
          </p:cNvSpPr>
          <p:nvPr/>
        </p:nvSpPr>
        <p:spPr bwMode="auto">
          <a:xfrm>
            <a:off x="2628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06" name="Line 14"/>
          <p:cNvSpPr>
            <a:spLocks noChangeShapeType="1"/>
          </p:cNvSpPr>
          <p:nvPr/>
        </p:nvSpPr>
        <p:spPr bwMode="auto">
          <a:xfrm>
            <a:off x="3314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07" name="Line 15"/>
          <p:cNvSpPr>
            <a:spLocks noChangeShapeType="1"/>
          </p:cNvSpPr>
          <p:nvPr/>
        </p:nvSpPr>
        <p:spPr bwMode="auto">
          <a:xfrm>
            <a:off x="4000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08" name="Line 16"/>
          <p:cNvSpPr>
            <a:spLocks noChangeShapeType="1"/>
          </p:cNvSpPr>
          <p:nvPr/>
        </p:nvSpPr>
        <p:spPr bwMode="auto">
          <a:xfrm>
            <a:off x="4686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09" name="Line 17"/>
          <p:cNvSpPr>
            <a:spLocks noChangeShapeType="1"/>
          </p:cNvSpPr>
          <p:nvPr/>
        </p:nvSpPr>
        <p:spPr bwMode="auto">
          <a:xfrm>
            <a:off x="53721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10" name="Line 18"/>
          <p:cNvSpPr>
            <a:spLocks noChangeShapeType="1"/>
          </p:cNvSpPr>
          <p:nvPr/>
        </p:nvSpPr>
        <p:spPr bwMode="auto">
          <a:xfrm>
            <a:off x="6057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11" name="Line 19"/>
          <p:cNvSpPr>
            <a:spLocks noChangeShapeType="1"/>
          </p:cNvSpPr>
          <p:nvPr/>
        </p:nvSpPr>
        <p:spPr bwMode="auto">
          <a:xfrm>
            <a:off x="6743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12" name="Line 20"/>
          <p:cNvSpPr>
            <a:spLocks noChangeShapeType="1"/>
          </p:cNvSpPr>
          <p:nvPr/>
        </p:nvSpPr>
        <p:spPr bwMode="auto">
          <a:xfrm>
            <a:off x="7429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13" name="Line 21"/>
          <p:cNvSpPr>
            <a:spLocks noChangeShapeType="1"/>
          </p:cNvSpPr>
          <p:nvPr/>
        </p:nvSpPr>
        <p:spPr bwMode="auto">
          <a:xfrm>
            <a:off x="685800" y="1828800"/>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4614" name="Group 22"/>
          <p:cNvGrpSpPr>
            <a:grpSpLocks/>
          </p:cNvGrpSpPr>
          <p:nvPr/>
        </p:nvGrpSpPr>
        <p:grpSpPr bwMode="auto">
          <a:xfrm>
            <a:off x="2057400" y="1676400"/>
            <a:ext cx="3355975" cy="838200"/>
            <a:chOff x="1562" y="1152"/>
            <a:chExt cx="2114" cy="528"/>
          </a:xfrm>
        </p:grpSpPr>
        <p:grpSp>
          <p:nvGrpSpPr>
            <p:cNvPr id="1774615" name="Group 23"/>
            <p:cNvGrpSpPr>
              <a:grpSpLocks/>
            </p:cNvGrpSpPr>
            <p:nvPr/>
          </p:nvGrpSpPr>
          <p:grpSpPr bwMode="auto">
            <a:xfrm>
              <a:off x="2487" y="1152"/>
              <a:ext cx="223" cy="481"/>
              <a:chOff x="2207" y="1413"/>
              <a:chExt cx="223" cy="481"/>
            </a:xfrm>
          </p:grpSpPr>
          <p:sp>
            <p:nvSpPr>
              <p:cNvPr id="1774616" name="Freeform 2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17" name="Rectangle 2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4618" name="Group 26"/>
            <p:cNvGrpSpPr>
              <a:grpSpLocks/>
            </p:cNvGrpSpPr>
            <p:nvPr/>
          </p:nvGrpSpPr>
          <p:grpSpPr bwMode="auto">
            <a:xfrm>
              <a:off x="1562" y="1248"/>
              <a:ext cx="349" cy="289"/>
              <a:chOff x="1282" y="1509"/>
              <a:chExt cx="349" cy="289"/>
            </a:xfrm>
          </p:grpSpPr>
          <p:sp>
            <p:nvSpPr>
              <p:cNvPr id="1774619" name="Rectangle 2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4620" name="Group 28"/>
              <p:cNvGrpSpPr>
                <a:grpSpLocks/>
              </p:cNvGrpSpPr>
              <p:nvPr/>
            </p:nvGrpSpPr>
            <p:grpSpPr bwMode="auto">
              <a:xfrm>
                <a:off x="1291" y="1509"/>
                <a:ext cx="340" cy="289"/>
                <a:chOff x="1291" y="1509"/>
                <a:chExt cx="340" cy="289"/>
              </a:xfrm>
            </p:grpSpPr>
            <p:sp>
              <p:nvSpPr>
                <p:cNvPr id="1774621" name="Freeform 2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22" name="Freeform 3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4623" name="Rectangle 31"/>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624" name="Group 32"/>
            <p:cNvGrpSpPr>
              <a:grpSpLocks/>
            </p:cNvGrpSpPr>
            <p:nvPr/>
          </p:nvGrpSpPr>
          <p:grpSpPr bwMode="auto">
            <a:xfrm>
              <a:off x="2031" y="1248"/>
              <a:ext cx="296" cy="289"/>
              <a:chOff x="1751" y="1509"/>
              <a:chExt cx="296" cy="289"/>
            </a:xfrm>
          </p:grpSpPr>
          <p:sp>
            <p:nvSpPr>
              <p:cNvPr id="1774625" name="Freeform 3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26" name="Freeform 3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627" name="Line 35"/>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28" name="Freeform 3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29" name="Line 37"/>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30" name="Rectangle 38"/>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4631" name="Group 39"/>
            <p:cNvGrpSpPr>
              <a:grpSpLocks/>
            </p:cNvGrpSpPr>
            <p:nvPr/>
          </p:nvGrpSpPr>
          <p:grpSpPr bwMode="auto">
            <a:xfrm>
              <a:off x="2880" y="1248"/>
              <a:ext cx="325" cy="289"/>
              <a:chOff x="2600" y="1509"/>
              <a:chExt cx="325" cy="289"/>
            </a:xfrm>
          </p:grpSpPr>
          <p:sp>
            <p:nvSpPr>
              <p:cNvPr id="1774632" name="Freeform 4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33" name="Freeform 4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634" name="Rectangle 42"/>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635" name="Group 43"/>
            <p:cNvGrpSpPr>
              <a:grpSpLocks/>
            </p:cNvGrpSpPr>
            <p:nvPr/>
          </p:nvGrpSpPr>
          <p:grpSpPr bwMode="auto">
            <a:xfrm>
              <a:off x="3348" y="1248"/>
              <a:ext cx="284" cy="289"/>
              <a:chOff x="3068" y="1509"/>
              <a:chExt cx="284" cy="289"/>
            </a:xfrm>
          </p:grpSpPr>
          <p:sp>
            <p:nvSpPr>
              <p:cNvPr id="1774636" name="Freeform 4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37" name="Freeform 4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638" name="Line 46"/>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39" name="Line 47"/>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40" name="Line 48"/>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41" name="Line 49"/>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42" name="Line 50"/>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43" name="Line 51"/>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44" name="Line 52"/>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45" name="Line 53"/>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46" name="Line 54"/>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4647" name="Group 55"/>
          <p:cNvGrpSpPr>
            <a:grpSpLocks/>
          </p:cNvGrpSpPr>
          <p:nvPr/>
        </p:nvGrpSpPr>
        <p:grpSpPr bwMode="auto">
          <a:xfrm>
            <a:off x="2743200" y="2514600"/>
            <a:ext cx="3355975" cy="838200"/>
            <a:chOff x="1562" y="1152"/>
            <a:chExt cx="2114" cy="528"/>
          </a:xfrm>
        </p:grpSpPr>
        <p:grpSp>
          <p:nvGrpSpPr>
            <p:cNvPr id="1774648" name="Group 56"/>
            <p:cNvGrpSpPr>
              <a:grpSpLocks/>
            </p:cNvGrpSpPr>
            <p:nvPr/>
          </p:nvGrpSpPr>
          <p:grpSpPr bwMode="auto">
            <a:xfrm>
              <a:off x="2487" y="1152"/>
              <a:ext cx="223" cy="481"/>
              <a:chOff x="2207" y="1413"/>
              <a:chExt cx="223" cy="481"/>
            </a:xfrm>
          </p:grpSpPr>
          <p:sp>
            <p:nvSpPr>
              <p:cNvPr id="1774649" name="Freeform 57"/>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50" name="Rectangle 58"/>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4651" name="Group 59"/>
            <p:cNvGrpSpPr>
              <a:grpSpLocks/>
            </p:cNvGrpSpPr>
            <p:nvPr/>
          </p:nvGrpSpPr>
          <p:grpSpPr bwMode="auto">
            <a:xfrm>
              <a:off x="1562" y="1248"/>
              <a:ext cx="349" cy="289"/>
              <a:chOff x="1282" y="1509"/>
              <a:chExt cx="349" cy="289"/>
            </a:xfrm>
          </p:grpSpPr>
          <p:sp>
            <p:nvSpPr>
              <p:cNvPr id="1774652" name="Rectangle 60"/>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4653" name="Group 61"/>
              <p:cNvGrpSpPr>
                <a:grpSpLocks/>
              </p:cNvGrpSpPr>
              <p:nvPr/>
            </p:nvGrpSpPr>
            <p:grpSpPr bwMode="auto">
              <a:xfrm>
                <a:off x="1291" y="1509"/>
                <a:ext cx="340" cy="289"/>
                <a:chOff x="1291" y="1509"/>
                <a:chExt cx="340" cy="289"/>
              </a:xfrm>
            </p:grpSpPr>
            <p:sp>
              <p:nvSpPr>
                <p:cNvPr id="1774654" name="Freeform 62"/>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55" name="Freeform 63"/>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4656" name="Rectangle 64"/>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657" name="Group 65"/>
            <p:cNvGrpSpPr>
              <a:grpSpLocks/>
            </p:cNvGrpSpPr>
            <p:nvPr/>
          </p:nvGrpSpPr>
          <p:grpSpPr bwMode="auto">
            <a:xfrm>
              <a:off x="2031" y="1248"/>
              <a:ext cx="296" cy="289"/>
              <a:chOff x="1751" y="1509"/>
              <a:chExt cx="296" cy="289"/>
            </a:xfrm>
          </p:grpSpPr>
          <p:sp>
            <p:nvSpPr>
              <p:cNvPr id="1774658" name="Freeform 66"/>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59" name="Freeform 67"/>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660" name="Line 68"/>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61" name="Freeform 69"/>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62" name="Line 70"/>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63" name="Rectangle 71"/>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4664" name="Group 72"/>
            <p:cNvGrpSpPr>
              <a:grpSpLocks/>
            </p:cNvGrpSpPr>
            <p:nvPr/>
          </p:nvGrpSpPr>
          <p:grpSpPr bwMode="auto">
            <a:xfrm>
              <a:off x="2880" y="1248"/>
              <a:ext cx="325" cy="289"/>
              <a:chOff x="2600" y="1509"/>
              <a:chExt cx="325" cy="289"/>
            </a:xfrm>
          </p:grpSpPr>
          <p:sp>
            <p:nvSpPr>
              <p:cNvPr id="1774665" name="Freeform 73"/>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66" name="Freeform 74"/>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667" name="Rectangle 75"/>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668" name="Group 76"/>
            <p:cNvGrpSpPr>
              <a:grpSpLocks/>
            </p:cNvGrpSpPr>
            <p:nvPr/>
          </p:nvGrpSpPr>
          <p:grpSpPr bwMode="auto">
            <a:xfrm>
              <a:off x="3348" y="1248"/>
              <a:ext cx="284" cy="289"/>
              <a:chOff x="3068" y="1509"/>
              <a:chExt cx="284" cy="289"/>
            </a:xfrm>
          </p:grpSpPr>
          <p:sp>
            <p:nvSpPr>
              <p:cNvPr id="1774669" name="Freeform 77"/>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70" name="Freeform 78"/>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671" name="Line 79"/>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72" name="Line 80"/>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73" name="Line 81"/>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74" name="Line 82"/>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75" name="Line 83"/>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76" name="Line 84"/>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77" name="Line 85"/>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78" name="Line 86"/>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79" name="Line 87"/>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4680" name="Group 88"/>
          <p:cNvGrpSpPr>
            <a:grpSpLocks/>
          </p:cNvGrpSpPr>
          <p:nvPr/>
        </p:nvGrpSpPr>
        <p:grpSpPr bwMode="auto">
          <a:xfrm>
            <a:off x="3429000" y="3352800"/>
            <a:ext cx="3355975" cy="838200"/>
            <a:chOff x="1562" y="1152"/>
            <a:chExt cx="2114" cy="528"/>
          </a:xfrm>
        </p:grpSpPr>
        <p:grpSp>
          <p:nvGrpSpPr>
            <p:cNvPr id="1774681" name="Group 89"/>
            <p:cNvGrpSpPr>
              <a:grpSpLocks/>
            </p:cNvGrpSpPr>
            <p:nvPr/>
          </p:nvGrpSpPr>
          <p:grpSpPr bwMode="auto">
            <a:xfrm>
              <a:off x="2487" y="1152"/>
              <a:ext cx="223" cy="481"/>
              <a:chOff x="2207" y="1413"/>
              <a:chExt cx="223" cy="481"/>
            </a:xfrm>
          </p:grpSpPr>
          <p:sp>
            <p:nvSpPr>
              <p:cNvPr id="1774682" name="Freeform 90"/>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83" name="Rectangle 91"/>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4684" name="Group 92"/>
            <p:cNvGrpSpPr>
              <a:grpSpLocks/>
            </p:cNvGrpSpPr>
            <p:nvPr/>
          </p:nvGrpSpPr>
          <p:grpSpPr bwMode="auto">
            <a:xfrm>
              <a:off x="1562" y="1248"/>
              <a:ext cx="349" cy="289"/>
              <a:chOff x="1282" y="1509"/>
              <a:chExt cx="349" cy="289"/>
            </a:xfrm>
          </p:grpSpPr>
          <p:sp>
            <p:nvSpPr>
              <p:cNvPr id="1774685" name="Rectangle 93"/>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4686" name="Group 94"/>
              <p:cNvGrpSpPr>
                <a:grpSpLocks/>
              </p:cNvGrpSpPr>
              <p:nvPr/>
            </p:nvGrpSpPr>
            <p:grpSpPr bwMode="auto">
              <a:xfrm>
                <a:off x="1291" y="1509"/>
                <a:ext cx="340" cy="289"/>
                <a:chOff x="1291" y="1509"/>
                <a:chExt cx="340" cy="289"/>
              </a:xfrm>
            </p:grpSpPr>
            <p:sp>
              <p:nvSpPr>
                <p:cNvPr id="1774687" name="Freeform 95"/>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88" name="Freeform 96"/>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4689" name="Rectangle 97"/>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690" name="Group 98"/>
            <p:cNvGrpSpPr>
              <a:grpSpLocks/>
            </p:cNvGrpSpPr>
            <p:nvPr/>
          </p:nvGrpSpPr>
          <p:grpSpPr bwMode="auto">
            <a:xfrm>
              <a:off x="2031" y="1248"/>
              <a:ext cx="296" cy="289"/>
              <a:chOff x="1751" y="1509"/>
              <a:chExt cx="296" cy="289"/>
            </a:xfrm>
          </p:grpSpPr>
          <p:sp>
            <p:nvSpPr>
              <p:cNvPr id="1774691" name="Freeform 99"/>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92" name="Freeform 100"/>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693" name="Line 101"/>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94" name="Freeform 102"/>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95" name="Line 103"/>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696" name="Rectangle 104"/>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4697" name="Group 105"/>
            <p:cNvGrpSpPr>
              <a:grpSpLocks/>
            </p:cNvGrpSpPr>
            <p:nvPr/>
          </p:nvGrpSpPr>
          <p:grpSpPr bwMode="auto">
            <a:xfrm>
              <a:off x="2880" y="1248"/>
              <a:ext cx="325" cy="289"/>
              <a:chOff x="2600" y="1509"/>
              <a:chExt cx="325" cy="289"/>
            </a:xfrm>
          </p:grpSpPr>
          <p:sp>
            <p:nvSpPr>
              <p:cNvPr id="1774698" name="Freeform 106"/>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699" name="Freeform 107"/>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00" name="Rectangle 108"/>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701" name="Group 109"/>
            <p:cNvGrpSpPr>
              <a:grpSpLocks/>
            </p:cNvGrpSpPr>
            <p:nvPr/>
          </p:nvGrpSpPr>
          <p:grpSpPr bwMode="auto">
            <a:xfrm>
              <a:off x="3348" y="1248"/>
              <a:ext cx="284" cy="289"/>
              <a:chOff x="3068" y="1509"/>
              <a:chExt cx="284" cy="289"/>
            </a:xfrm>
          </p:grpSpPr>
          <p:sp>
            <p:nvSpPr>
              <p:cNvPr id="1774702" name="Freeform 110"/>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03" name="Freeform 111"/>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04" name="Line 112"/>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05" name="Line 113"/>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06" name="Line 114"/>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07" name="Line 115"/>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08" name="Line 116"/>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09" name="Line 117"/>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10" name="Line 118"/>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11" name="Line 119"/>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12" name="Line 120"/>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4713" name="Group 121"/>
          <p:cNvGrpSpPr>
            <a:grpSpLocks/>
          </p:cNvGrpSpPr>
          <p:nvPr/>
        </p:nvGrpSpPr>
        <p:grpSpPr bwMode="auto">
          <a:xfrm>
            <a:off x="4114800" y="4191000"/>
            <a:ext cx="3355975" cy="838200"/>
            <a:chOff x="1562" y="1152"/>
            <a:chExt cx="2114" cy="528"/>
          </a:xfrm>
        </p:grpSpPr>
        <p:grpSp>
          <p:nvGrpSpPr>
            <p:cNvPr id="1774714" name="Group 122"/>
            <p:cNvGrpSpPr>
              <a:grpSpLocks/>
            </p:cNvGrpSpPr>
            <p:nvPr/>
          </p:nvGrpSpPr>
          <p:grpSpPr bwMode="auto">
            <a:xfrm>
              <a:off x="2487" y="1152"/>
              <a:ext cx="223" cy="481"/>
              <a:chOff x="2207" y="1413"/>
              <a:chExt cx="223" cy="481"/>
            </a:xfrm>
          </p:grpSpPr>
          <p:sp>
            <p:nvSpPr>
              <p:cNvPr id="1774715" name="Freeform 12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16" name="Rectangle 12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4717" name="Group 125"/>
            <p:cNvGrpSpPr>
              <a:grpSpLocks/>
            </p:cNvGrpSpPr>
            <p:nvPr/>
          </p:nvGrpSpPr>
          <p:grpSpPr bwMode="auto">
            <a:xfrm>
              <a:off x="1562" y="1248"/>
              <a:ext cx="349" cy="289"/>
              <a:chOff x="1282" y="1509"/>
              <a:chExt cx="349" cy="289"/>
            </a:xfrm>
          </p:grpSpPr>
          <p:sp>
            <p:nvSpPr>
              <p:cNvPr id="1774718" name="Rectangle 126"/>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4719" name="Group 127"/>
              <p:cNvGrpSpPr>
                <a:grpSpLocks/>
              </p:cNvGrpSpPr>
              <p:nvPr/>
            </p:nvGrpSpPr>
            <p:grpSpPr bwMode="auto">
              <a:xfrm>
                <a:off x="1291" y="1509"/>
                <a:ext cx="340" cy="289"/>
                <a:chOff x="1291" y="1509"/>
                <a:chExt cx="340" cy="289"/>
              </a:xfrm>
            </p:grpSpPr>
            <p:sp>
              <p:nvSpPr>
                <p:cNvPr id="1774720" name="Freeform 12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21" name="Freeform 12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4722" name="Rectangle 13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723" name="Group 131"/>
            <p:cNvGrpSpPr>
              <a:grpSpLocks/>
            </p:cNvGrpSpPr>
            <p:nvPr/>
          </p:nvGrpSpPr>
          <p:grpSpPr bwMode="auto">
            <a:xfrm>
              <a:off x="2031" y="1248"/>
              <a:ext cx="296" cy="289"/>
              <a:chOff x="1751" y="1509"/>
              <a:chExt cx="296" cy="289"/>
            </a:xfrm>
          </p:grpSpPr>
          <p:sp>
            <p:nvSpPr>
              <p:cNvPr id="1774724" name="Freeform 13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25" name="Freeform 13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26" name="Line 13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27" name="Freeform 13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28" name="Line 13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29" name="Rectangle 137"/>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4730" name="Group 138"/>
            <p:cNvGrpSpPr>
              <a:grpSpLocks/>
            </p:cNvGrpSpPr>
            <p:nvPr/>
          </p:nvGrpSpPr>
          <p:grpSpPr bwMode="auto">
            <a:xfrm>
              <a:off x="2880" y="1248"/>
              <a:ext cx="325" cy="289"/>
              <a:chOff x="2600" y="1509"/>
              <a:chExt cx="325" cy="289"/>
            </a:xfrm>
          </p:grpSpPr>
          <p:sp>
            <p:nvSpPr>
              <p:cNvPr id="1774731" name="Freeform 13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32" name="Freeform 14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33" name="Rectangle 14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734" name="Group 142"/>
            <p:cNvGrpSpPr>
              <a:grpSpLocks/>
            </p:cNvGrpSpPr>
            <p:nvPr/>
          </p:nvGrpSpPr>
          <p:grpSpPr bwMode="auto">
            <a:xfrm>
              <a:off x="3348" y="1248"/>
              <a:ext cx="284" cy="289"/>
              <a:chOff x="3068" y="1509"/>
              <a:chExt cx="284" cy="289"/>
            </a:xfrm>
          </p:grpSpPr>
          <p:sp>
            <p:nvSpPr>
              <p:cNvPr id="1774735" name="Freeform 14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36" name="Freeform 14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37" name="Line 14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38" name="Line 14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39" name="Line 14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40" name="Line 14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41" name="Line 14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42" name="Line 15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43" name="Line 15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44" name="Line 15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45" name="Line 15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4746" name="Group 154"/>
          <p:cNvGrpSpPr>
            <a:grpSpLocks/>
          </p:cNvGrpSpPr>
          <p:nvPr/>
        </p:nvGrpSpPr>
        <p:grpSpPr bwMode="auto">
          <a:xfrm>
            <a:off x="4800600" y="5029200"/>
            <a:ext cx="3355975" cy="838200"/>
            <a:chOff x="1562" y="1152"/>
            <a:chExt cx="2114" cy="528"/>
          </a:xfrm>
        </p:grpSpPr>
        <p:grpSp>
          <p:nvGrpSpPr>
            <p:cNvPr id="1774747" name="Group 155"/>
            <p:cNvGrpSpPr>
              <a:grpSpLocks/>
            </p:cNvGrpSpPr>
            <p:nvPr/>
          </p:nvGrpSpPr>
          <p:grpSpPr bwMode="auto">
            <a:xfrm>
              <a:off x="2487" y="1152"/>
              <a:ext cx="223" cy="481"/>
              <a:chOff x="2207" y="1413"/>
              <a:chExt cx="223" cy="481"/>
            </a:xfrm>
          </p:grpSpPr>
          <p:sp>
            <p:nvSpPr>
              <p:cNvPr id="1774748" name="Freeform 156"/>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49" name="Rectangle 157"/>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4750" name="Group 158"/>
            <p:cNvGrpSpPr>
              <a:grpSpLocks/>
            </p:cNvGrpSpPr>
            <p:nvPr/>
          </p:nvGrpSpPr>
          <p:grpSpPr bwMode="auto">
            <a:xfrm>
              <a:off x="1562" y="1248"/>
              <a:ext cx="349" cy="289"/>
              <a:chOff x="1282" y="1509"/>
              <a:chExt cx="349" cy="289"/>
            </a:xfrm>
          </p:grpSpPr>
          <p:sp>
            <p:nvSpPr>
              <p:cNvPr id="1774751" name="Rectangle 159"/>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4752" name="Group 160"/>
              <p:cNvGrpSpPr>
                <a:grpSpLocks/>
              </p:cNvGrpSpPr>
              <p:nvPr/>
            </p:nvGrpSpPr>
            <p:grpSpPr bwMode="auto">
              <a:xfrm>
                <a:off x="1291" y="1509"/>
                <a:ext cx="340" cy="289"/>
                <a:chOff x="1291" y="1509"/>
                <a:chExt cx="340" cy="289"/>
              </a:xfrm>
            </p:grpSpPr>
            <p:sp>
              <p:nvSpPr>
                <p:cNvPr id="1774753" name="Freeform 161"/>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54" name="Freeform 162"/>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4755" name="Rectangle 163"/>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756" name="Group 164"/>
            <p:cNvGrpSpPr>
              <a:grpSpLocks/>
            </p:cNvGrpSpPr>
            <p:nvPr/>
          </p:nvGrpSpPr>
          <p:grpSpPr bwMode="auto">
            <a:xfrm>
              <a:off x="2031" y="1248"/>
              <a:ext cx="296" cy="289"/>
              <a:chOff x="1751" y="1509"/>
              <a:chExt cx="296" cy="289"/>
            </a:xfrm>
          </p:grpSpPr>
          <p:sp>
            <p:nvSpPr>
              <p:cNvPr id="1774757" name="Freeform 165"/>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58" name="Freeform 166"/>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59" name="Line 167"/>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60" name="Freeform 168"/>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61" name="Line 169"/>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62" name="Rectangle 170"/>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4763" name="Group 171"/>
            <p:cNvGrpSpPr>
              <a:grpSpLocks/>
            </p:cNvGrpSpPr>
            <p:nvPr/>
          </p:nvGrpSpPr>
          <p:grpSpPr bwMode="auto">
            <a:xfrm>
              <a:off x="2880" y="1248"/>
              <a:ext cx="325" cy="289"/>
              <a:chOff x="2600" y="1509"/>
              <a:chExt cx="325" cy="289"/>
            </a:xfrm>
          </p:grpSpPr>
          <p:sp>
            <p:nvSpPr>
              <p:cNvPr id="1774764" name="Freeform 172"/>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65" name="Freeform 173"/>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66" name="Rectangle 174"/>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4767" name="Group 175"/>
            <p:cNvGrpSpPr>
              <a:grpSpLocks/>
            </p:cNvGrpSpPr>
            <p:nvPr/>
          </p:nvGrpSpPr>
          <p:grpSpPr bwMode="auto">
            <a:xfrm>
              <a:off x="3348" y="1248"/>
              <a:ext cx="284" cy="289"/>
              <a:chOff x="3068" y="1509"/>
              <a:chExt cx="284" cy="289"/>
            </a:xfrm>
          </p:grpSpPr>
          <p:sp>
            <p:nvSpPr>
              <p:cNvPr id="1774768" name="Freeform 176"/>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69" name="Freeform 177"/>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70" name="Line 178"/>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71" name="Line 179"/>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72" name="Line 180"/>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4773" name="Line 181"/>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74" name="Line 182"/>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75" name="Line 183"/>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76" name="Line 184"/>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77" name="Line 185"/>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78" name="Line 186"/>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4779" name="Rectangle 187"/>
          <p:cNvSpPr>
            <a:spLocks noChangeArrowheads="1"/>
          </p:cNvSpPr>
          <p:nvPr/>
        </p:nvSpPr>
        <p:spPr bwMode="auto">
          <a:xfrm>
            <a:off x="6248400" y="1524000"/>
            <a:ext cx="2438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000">
                <a:solidFill>
                  <a:schemeClr val="accent1"/>
                </a:solidFill>
                <a:latin typeface="Arial" pitchFamily="34" charset="0"/>
              </a:rPr>
              <a:t>Can fix register file access hazard by doing reads in the second half of the cycle and writes in the first half.</a:t>
            </a:r>
          </a:p>
        </p:txBody>
      </p:sp>
      <p:sp>
        <p:nvSpPr>
          <p:cNvPr id="1774780" name="Rectangle 188"/>
          <p:cNvSpPr>
            <a:spLocks noChangeArrowheads="1"/>
          </p:cNvSpPr>
          <p:nvPr/>
        </p:nvSpPr>
        <p:spPr bwMode="auto">
          <a:xfrm>
            <a:off x="762000" y="1752600"/>
            <a:ext cx="11303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a:t>
            </a:r>
            <a:r>
              <a:rPr lang="en-US" sz="2400">
                <a:solidFill>
                  <a:schemeClr val="accent1"/>
                </a:solidFill>
                <a:latin typeface="Arial" pitchFamily="34" charset="0"/>
              </a:rPr>
              <a:t>r1</a:t>
            </a:r>
            <a:r>
              <a:rPr lang="en-US" sz="2400">
                <a:solidFill>
                  <a:schemeClr val="tx1"/>
                </a:solidFill>
                <a:latin typeface="Arial" pitchFamily="34" charset="0"/>
              </a:rPr>
              <a:t>,</a:t>
            </a:r>
          </a:p>
        </p:txBody>
      </p:sp>
      <p:sp>
        <p:nvSpPr>
          <p:cNvPr id="1774781" name="Rectangle 189"/>
          <p:cNvSpPr>
            <a:spLocks noChangeArrowheads="1"/>
          </p:cNvSpPr>
          <p:nvPr/>
        </p:nvSpPr>
        <p:spPr bwMode="auto">
          <a:xfrm>
            <a:off x="762000" y="4310063"/>
            <a:ext cx="15700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r2,</a:t>
            </a:r>
            <a:r>
              <a:rPr lang="en-US" sz="2400">
                <a:solidFill>
                  <a:srgbClr val="009900"/>
                </a:solidFill>
                <a:latin typeface="Arial" pitchFamily="34" charset="0"/>
              </a:rPr>
              <a:t>r1</a:t>
            </a:r>
            <a:r>
              <a:rPr lang="en-US" sz="2400">
                <a:solidFill>
                  <a:schemeClr val="tx1"/>
                </a:solidFill>
                <a:latin typeface="Arial" pitchFamily="34" charset="0"/>
              </a:rPr>
              <a:t>,</a:t>
            </a:r>
          </a:p>
        </p:txBody>
      </p:sp>
      <p:sp>
        <p:nvSpPr>
          <p:cNvPr id="1774782" name="Line 190"/>
          <p:cNvSpPr>
            <a:spLocks noChangeShapeType="1"/>
          </p:cNvSpPr>
          <p:nvPr/>
        </p:nvSpPr>
        <p:spPr bwMode="auto">
          <a:xfrm>
            <a:off x="1676400" y="2133600"/>
            <a:ext cx="381000" cy="220980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4783" name="Rectangle 191"/>
          <p:cNvSpPr>
            <a:spLocks noChangeArrowheads="1"/>
          </p:cNvSpPr>
          <p:nvPr/>
        </p:nvSpPr>
        <p:spPr bwMode="auto">
          <a:xfrm>
            <a:off x="914400" y="6096000"/>
            <a:ext cx="45529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i="1">
                <a:solidFill>
                  <a:schemeClr val="tx1"/>
                </a:solidFill>
                <a:latin typeface="Arial" pitchFamily="34" charset="0"/>
              </a:rPr>
              <a:t>Potential</a:t>
            </a:r>
            <a:r>
              <a:rPr lang="en-US" sz="2000" i="1">
                <a:solidFill>
                  <a:schemeClr val="accent1"/>
                </a:solidFill>
                <a:latin typeface="Arial" pitchFamily="34" charset="0"/>
              </a:rPr>
              <a:t> read before write data hazard</a:t>
            </a:r>
          </a:p>
        </p:txBody>
      </p:sp>
    </p:spTree>
    <p:extLst>
      <p:ext uri="{BB962C8B-B14F-4D97-AF65-F5344CB8AC3E}">
        <p14:creationId xmlns:p14="http://schemas.microsoft.com/office/powerpoint/2010/main" val="940241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74594"/>
                                        </p:tgtEl>
                                        <p:attrNameLst>
                                          <p:attrName>style.visibility</p:attrName>
                                        </p:attrNameLst>
                                      </p:cBhvr>
                                      <p:to>
                                        <p:strVal val="visible"/>
                                      </p:to>
                                    </p:set>
                                    <p:animEffect transition="in" filter="wipe(up)">
                                      <p:cBhvr>
                                        <p:cTn id="7" dur="500"/>
                                        <p:tgtEl>
                                          <p:spTgt spid="177459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74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477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9890" name="Rectangle 2"/>
          <p:cNvSpPr>
            <a:spLocks noGrp="1" noChangeArrowheads="1"/>
          </p:cNvSpPr>
          <p:nvPr>
            <p:ph type="body" idx="1"/>
          </p:nvPr>
        </p:nvSpPr>
        <p:spPr>
          <a:xfrm>
            <a:off x="228600" y="838200"/>
            <a:ext cx="8534400" cy="4114800"/>
          </a:xfrm>
          <a:noFill/>
          <a:ln/>
        </p:spPr>
        <p:txBody>
          <a:bodyPr lIns="90488" tIns="44450" rIns="90488" bIns="44450">
            <a:normAutofit fontScale="85000" lnSpcReduction="20000"/>
          </a:bodyPr>
          <a:lstStyle/>
          <a:p>
            <a:pPr>
              <a:buFontTx/>
              <a:buNone/>
            </a:pPr>
            <a:endParaRPr lang="en-US" sz="2400" dirty="0"/>
          </a:p>
          <a:p>
            <a:r>
              <a:rPr lang="en-US" dirty="0">
                <a:solidFill>
                  <a:schemeClr val="accent2"/>
                </a:solidFill>
              </a:rPr>
              <a:t>Read After Write (RAW)</a:t>
            </a:r>
            <a:r>
              <a:rPr lang="en-US" dirty="0"/>
              <a:t> </a:t>
            </a:r>
            <a:br>
              <a:rPr lang="en-US" dirty="0"/>
            </a:br>
            <a:r>
              <a:rPr lang="en-US" dirty="0" err="1"/>
              <a:t>Instr</a:t>
            </a:r>
            <a:r>
              <a:rPr lang="en-US" baseline="-25000" dirty="0" err="1"/>
              <a:t>J</a:t>
            </a:r>
            <a:r>
              <a:rPr lang="en-US" dirty="0"/>
              <a:t> tries to read operand before </a:t>
            </a:r>
            <a:r>
              <a:rPr lang="en-US" dirty="0" err="1"/>
              <a:t>Instr</a:t>
            </a:r>
            <a:r>
              <a:rPr lang="en-US" baseline="-25000" dirty="0" err="1"/>
              <a:t>I</a:t>
            </a:r>
            <a:r>
              <a:rPr lang="en-US" baseline="-25000" dirty="0"/>
              <a:t> </a:t>
            </a:r>
            <a:r>
              <a:rPr lang="en-US" dirty="0"/>
              <a:t>writes it</a:t>
            </a:r>
            <a:br>
              <a:rPr lang="en-US" dirty="0"/>
            </a:br>
            <a:r>
              <a:rPr lang="en-US" dirty="0"/>
              <a:t/>
            </a:r>
            <a:br>
              <a:rPr lang="en-US" dirty="0"/>
            </a:br>
            <a:r>
              <a:rPr lang="en-US" dirty="0"/>
              <a:t>		</a:t>
            </a:r>
            <a:br>
              <a:rPr lang="en-US" dirty="0"/>
            </a:br>
            <a:r>
              <a:rPr lang="en-US" dirty="0"/>
              <a:t/>
            </a:r>
            <a:br>
              <a:rPr lang="en-US" dirty="0"/>
            </a:br>
            <a:r>
              <a:rPr lang="en-US" dirty="0"/>
              <a:t/>
            </a:r>
            <a:br>
              <a:rPr lang="en-US" dirty="0"/>
            </a:br>
            <a:endParaRPr lang="en-US" dirty="0"/>
          </a:p>
          <a:p>
            <a:r>
              <a:rPr lang="en-US" dirty="0"/>
              <a:t>Caused by a “Data </a:t>
            </a:r>
            <a:r>
              <a:rPr lang="en-US" dirty="0">
                <a:solidFill>
                  <a:schemeClr val="accent2"/>
                </a:solidFill>
              </a:rPr>
              <a:t>Dependence</a:t>
            </a:r>
            <a:r>
              <a:rPr lang="en-US" dirty="0"/>
              <a:t>” (in compiler nomenclature).  This hazard results from an actual need for communication.</a:t>
            </a:r>
          </a:p>
        </p:txBody>
      </p:sp>
      <p:sp>
        <p:nvSpPr>
          <p:cNvPr id="1829891" name="Rectangle 3"/>
          <p:cNvSpPr>
            <a:spLocks noGrp="1" noChangeArrowheads="1"/>
          </p:cNvSpPr>
          <p:nvPr>
            <p:ph type="title"/>
          </p:nvPr>
        </p:nvSpPr>
        <p:spPr>
          <a:xfrm>
            <a:off x="773113" y="152400"/>
            <a:ext cx="7162800" cy="457200"/>
          </a:xfrm>
          <a:noFill/>
          <a:ln/>
        </p:spPr>
        <p:txBody>
          <a:bodyPr wrap="square" lIns="90488" tIns="44450" rIns="90488" bIns="44450" anchor="ctr">
            <a:noAutofit/>
          </a:bodyPr>
          <a:lstStyle/>
          <a:p>
            <a:r>
              <a:rPr lang="en-US" sz="3600" dirty="0"/>
              <a:t>Three Generic Data Hazards</a:t>
            </a:r>
          </a:p>
        </p:txBody>
      </p:sp>
      <p:sp>
        <p:nvSpPr>
          <p:cNvPr id="1829892" name="Rectangle 4"/>
          <p:cNvSpPr>
            <a:spLocks noChangeArrowheads="1"/>
          </p:cNvSpPr>
          <p:nvPr/>
        </p:nvSpPr>
        <p:spPr bwMode="auto">
          <a:xfrm>
            <a:off x="2286000" y="2286000"/>
            <a:ext cx="3352800" cy="819150"/>
          </a:xfrm>
          <a:prstGeom prst="rect">
            <a:avLst/>
          </a:prstGeom>
          <a:solidFill>
            <a:schemeClr val="bg1"/>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400" b="1" dirty="0">
                <a:solidFill>
                  <a:schemeClr val="tx1"/>
                </a:solidFill>
                <a:latin typeface="Courier New" pitchFamily="49" charset="0"/>
              </a:rPr>
              <a:t>I: add </a:t>
            </a:r>
            <a:r>
              <a:rPr lang="en-US" sz="2400" b="1" dirty="0">
                <a:solidFill>
                  <a:schemeClr val="hlink"/>
                </a:solidFill>
                <a:latin typeface="Courier New" pitchFamily="49" charset="0"/>
              </a:rPr>
              <a:t>r1</a:t>
            </a:r>
            <a:r>
              <a:rPr lang="en-US" sz="2400" b="1" dirty="0">
                <a:solidFill>
                  <a:schemeClr val="tx1"/>
                </a:solidFill>
                <a:latin typeface="Courier New" pitchFamily="49" charset="0"/>
              </a:rPr>
              <a:t>,r2,r3</a:t>
            </a:r>
          </a:p>
          <a:p>
            <a:pPr algn="l"/>
            <a:r>
              <a:rPr lang="en-US" sz="2400" b="1" dirty="0">
                <a:solidFill>
                  <a:schemeClr val="tx1"/>
                </a:solidFill>
                <a:latin typeface="Courier New" pitchFamily="49" charset="0"/>
              </a:rPr>
              <a:t>J: sub r4,</a:t>
            </a:r>
            <a:r>
              <a:rPr lang="en-US" sz="2400" b="1" dirty="0">
                <a:solidFill>
                  <a:schemeClr val="hlink"/>
                </a:solidFill>
                <a:latin typeface="Courier New" pitchFamily="49" charset="0"/>
              </a:rPr>
              <a:t>r1</a:t>
            </a:r>
            <a:r>
              <a:rPr lang="en-US" sz="2400" b="1" dirty="0">
                <a:solidFill>
                  <a:schemeClr val="tx1"/>
                </a:solidFill>
                <a:latin typeface="Courier New" pitchFamily="49" charset="0"/>
              </a:rPr>
              <a:t>,r3</a:t>
            </a:r>
          </a:p>
        </p:txBody>
      </p:sp>
      <p:sp>
        <p:nvSpPr>
          <p:cNvPr id="1829893" name="Arc 5"/>
          <p:cNvSpPr>
            <a:spLocks/>
          </p:cNvSpPr>
          <p:nvPr/>
        </p:nvSpPr>
        <p:spPr bwMode="auto">
          <a:xfrm flipH="1" flipV="1">
            <a:off x="1828800" y="2438400"/>
            <a:ext cx="468313" cy="457200"/>
          </a:xfrm>
          <a:custGeom>
            <a:avLst/>
            <a:gdLst>
              <a:gd name="G0" fmla="+- 2932 0 0"/>
              <a:gd name="G1" fmla="+- 21600 0 0"/>
              <a:gd name="G2" fmla="+- 21600 0 0"/>
              <a:gd name="T0" fmla="*/ 0 w 24532"/>
              <a:gd name="T1" fmla="*/ 200 h 43200"/>
              <a:gd name="T2" fmla="*/ 870 w 24532"/>
              <a:gd name="T3" fmla="*/ 43101 h 43200"/>
              <a:gd name="T4" fmla="*/ 2932 w 24532"/>
              <a:gd name="T5" fmla="*/ 21600 h 43200"/>
            </a:gdLst>
            <a:ahLst/>
            <a:cxnLst>
              <a:cxn ang="0">
                <a:pos x="T0" y="T1"/>
              </a:cxn>
              <a:cxn ang="0">
                <a:pos x="T2" y="T3"/>
              </a:cxn>
              <a:cxn ang="0">
                <a:pos x="T4" y="T5"/>
              </a:cxn>
            </a:cxnLst>
            <a:rect l="0" t="0" r="r" b="b"/>
            <a:pathLst>
              <a:path w="24532" h="43200" fill="none"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path>
              <a:path w="24532" h="43200" stroke="0"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lnTo>
                  <a:pt x="2932" y="21600"/>
                </a:lnTo>
                <a:close/>
              </a:path>
            </a:pathLst>
          </a:custGeom>
          <a:noFill/>
          <a:ln w="28575">
            <a:solidFill>
              <a:schemeClr val="tx1"/>
            </a:solidFill>
            <a:round/>
            <a:headEnd type="triangle" w="med" len="me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60305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29890">
                                            <p:txEl>
                                              <p:pRg st="1" end="1"/>
                                            </p:txEl>
                                          </p:spTgt>
                                        </p:tgtEl>
                                        <p:attrNameLst>
                                          <p:attrName>style.visibility</p:attrName>
                                        </p:attrNameLst>
                                      </p:cBhvr>
                                      <p:to>
                                        <p:strVal val="visible"/>
                                      </p:to>
                                    </p:set>
                                    <p:anim calcmode="lin" valueType="num">
                                      <p:cBhvr additive="base">
                                        <p:cTn id="7" dur="500" fill="hold"/>
                                        <p:tgtEl>
                                          <p:spTgt spid="182989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298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29890">
                                            <p:txEl>
                                              <p:pRg st="2" end="2"/>
                                            </p:txEl>
                                          </p:spTgt>
                                        </p:tgtEl>
                                        <p:attrNameLst>
                                          <p:attrName>style.visibility</p:attrName>
                                        </p:attrNameLst>
                                      </p:cBhvr>
                                      <p:to>
                                        <p:strVal val="visible"/>
                                      </p:to>
                                    </p:set>
                                    <p:anim calcmode="lin" valueType="num">
                                      <p:cBhvr additive="base">
                                        <p:cTn id="13" dur="500" fill="hold"/>
                                        <p:tgtEl>
                                          <p:spTgt spid="182989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2989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989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914" name="Rectangle 2"/>
          <p:cNvSpPr>
            <a:spLocks noGrp="1" noChangeArrowheads="1"/>
          </p:cNvSpPr>
          <p:nvPr>
            <p:ph type="body" idx="1"/>
          </p:nvPr>
        </p:nvSpPr>
        <p:spPr>
          <a:xfrm>
            <a:off x="609600" y="990600"/>
            <a:ext cx="8077200" cy="4876800"/>
          </a:xfrm>
          <a:noFill/>
          <a:ln/>
        </p:spPr>
        <p:txBody>
          <a:bodyPr lIns="90488" tIns="44450" rIns="90488" bIns="44450">
            <a:normAutofit/>
          </a:bodyPr>
          <a:lstStyle/>
          <a:p>
            <a:r>
              <a:rPr lang="en-US" sz="2400" dirty="0">
                <a:solidFill>
                  <a:schemeClr val="accent2"/>
                </a:solidFill>
              </a:rPr>
              <a:t>Write After Read (WAR)</a:t>
            </a:r>
            <a:r>
              <a:rPr lang="en-US" sz="2400" dirty="0"/>
              <a:t> </a:t>
            </a:r>
            <a:br>
              <a:rPr lang="en-US" sz="2400" dirty="0"/>
            </a:br>
            <a:r>
              <a:rPr lang="en-US" sz="2400" dirty="0" err="1"/>
              <a:t>Instr</a:t>
            </a:r>
            <a:r>
              <a:rPr lang="en-US" sz="2400" baseline="-25000" dirty="0" err="1"/>
              <a:t>J</a:t>
            </a:r>
            <a:r>
              <a:rPr lang="en-US" sz="2400" dirty="0"/>
              <a:t> writes operand </a:t>
            </a:r>
            <a:r>
              <a:rPr lang="en-US" sz="2400" i="1" u="sng" dirty="0">
                <a:solidFill>
                  <a:schemeClr val="accent2"/>
                </a:solidFill>
              </a:rPr>
              <a:t>before</a:t>
            </a:r>
            <a:r>
              <a:rPr lang="en-US" sz="2400" dirty="0"/>
              <a:t> </a:t>
            </a:r>
            <a:r>
              <a:rPr lang="en-US" sz="2400" dirty="0" err="1"/>
              <a:t>Instr</a:t>
            </a:r>
            <a:r>
              <a:rPr lang="en-US" sz="2400" baseline="-25000" dirty="0" err="1"/>
              <a:t>I</a:t>
            </a:r>
            <a:r>
              <a:rPr lang="en-US" sz="2400" baseline="-25000" dirty="0"/>
              <a:t> </a:t>
            </a:r>
            <a:r>
              <a:rPr lang="en-US" sz="2400" dirty="0"/>
              <a:t>reads it</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a:p>
            <a:r>
              <a:rPr lang="en-US" sz="2400" dirty="0"/>
              <a:t>Called an “</a:t>
            </a:r>
            <a:r>
              <a:rPr lang="en-US" sz="2400" dirty="0">
                <a:solidFill>
                  <a:schemeClr val="accent2"/>
                </a:solidFill>
              </a:rPr>
              <a:t>anti-dependence</a:t>
            </a:r>
            <a:r>
              <a:rPr lang="en-US" sz="2400" dirty="0"/>
              <a:t>” by compiler writers.</a:t>
            </a:r>
            <a:br>
              <a:rPr lang="en-US" sz="2400" dirty="0"/>
            </a:br>
            <a:r>
              <a:rPr lang="en-US" sz="2400" dirty="0"/>
              <a:t>This results from reuse of the name “</a:t>
            </a:r>
            <a:r>
              <a:rPr lang="en-US" sz="2400" dirty="0">
                <a:solidFill>
                  <a:schemeClr val="accent2"/>
                </a:solidFill>
              </a:rPr>
              <a:t>r1</a:t>
            </a:r>
            <a:r>
              <a:rPr lang="en-US" sz="2400" dirty="0"/>
              <a:t>”.</a:t>
            </a:r>
            <a:br>
              <a:rPr lang="en-US" sz="2400" dirty="0"/>
            </a:br>
            <a:endParaRPr lang="en-US" sz="2400" dirty="0"/>
          </a:p>
        </p:txBody>
      </p:sp>
      <p:grpSp>
        <p:nvGrpSpPr>
          <p:cNvPr id="1830915" name="Group 3"/>
          <p:cNvGrpSpPr>
            <a:grpSpLocks/>
          </p:cNvGrpSpPr>
          <p:nvPr/>
        </p:nvGrpSpPr>
        <p:grpSpPr bwMode="auto">
          <a:xfrm>
            <a:off x="2133600" y="1828800"/>
            <a:ext cx="3810000" cy="1184275"/>
            <a:chOff x="1344" y="1488"/>
            <a:chExt cx="2400" cy="746"/>
          </a:xfrm>
        </p:grpSpPr>
        <p:sp>
          <p:nvSpPr>
            <p:cNvPr id="1830916" name="Rectangle 4"/>
            <p:cNvSpPr>
              <a:spLocks noChangeArrowheads="1"/>
            </p:cNvSpPr>
            <p:nvPr/>
          </p:nvSpPr>
          <p:spPr bwMode="auto">
            <a:xfrm>
              <a:off x="1632" y="1488"/>
              <a:ext cx="2112" cy="746"/>
            </a:xfrm>
            <a:prstGeom prst="rect">
              <a:avLst/>
            </a:prstGeom>
            <a:solidFill>
              <a:schemeClr val="bg1"/>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400" b="1">
                  <a:solidFill>
                    <a:schemeClr val="tx1"/>
                  </a:solidFill>
                  <a:latin typeface="Courier New" pitchFamily="49" charset="0"/>
                </a:rPr>
                <a:t>I: sub r4,</a:t>
              </a:r>
              <a:r>
                <a:rPr lang="en-US" sz="2400" b="1">
                  <a:solidFill>
                    <a:schemeClr val="accent2"/>
                  </a:solidFill>
                  <a:latin typeface="Courier New" pitchFamily="49" charset="0"/>
                </a:rPr>
                <a:t>r1</a:t>
              </a:r>
              <a:r>
                <a:rPr lang="en-US" sz="2400" b="1">
                  <a:solidFill>
                    <a:schemeClr val="tx1"/>
                  </a:solidFill>
                  <a:latin typeface="Courier New" pitchFamily="49" charset="0"/>
                </a:rPr>
                <a:t>,r3 </a:t>
              </a:r>
            </a:p>
            <a:p>
              <a:pPr algn="l"/>
              <a:r>
                <a:rPr lang="en-US" sz="2400" b="1">
                  <a:solidFill>
                    <a:schemeClr val="tx1"/>
                  </a:solidFill>
                  <a:latin typeface="Courier New" pitchFamily="49" charset="0"/>
                </a:rPr>
                <a:t>J: add </a:t>
              </a:r>
              <a:r>
                <a:rPr lang="en-US" sz="2400" b="1">
                  <a:solidFill>
                    <a:schemeClr val="accent2"/>
                  </a:solidFill>
                  <a:latin typeface="Courier New" pitchFamily="49" charset="0"/>
                </a:rPr>
                <a:t>r1</a:t>
              </a:r>
              <a:r>
                <a:rPr lang="en-US" sz="2400" b="1">
                  <a:solidFill>
                    <a:schemeClr val="tx1"/>
                  </a:solidFill>
                  <a:latin typeface="Courier New" pitchFamily="49" charset="0"/>
                </a:rPr>
                <a:t>,r2,r3</a:t>
              </a:r>
            </a:p>
            <a:p>
              <a:pPr algn="l"/>
              <a:r>
                <a:rPr lang="en-US" sz="2400" b="1">
                  <a:solidFill>
                    <a:schemeClr val="tx1"/>
                  </a:solidFill>
                  <a:latin typeface="Courier New" pitchFamily="49" charset="0"/>
                </a:rPr>
                <a:t>K: mul r6,r1,r7</a:t>
              </a:r>
            </a:p>
          </p:txBody>
        </p:sp>
        <p:sp>
          <p:nvSpPr>
            <p:cNvPr id="1830917" name="Arc 5"/>
            <p:cNvSpPr>
              <a:spLocks/>
            </p:cNvSpPr>
            <p:nvPr/>
          </p:nvSpPr>
          <p:spPr bwMode="auto">
            <a:xfrm flipH="1" flipV="1">
              <a:off x="1344" y="1584"/>
              <a:ext cx="295" cy="288"/>
            </a:xfrm>
            <a:custGeom>
              <a:avLst/>
              <a:gdLst>
                <a:gd name="G0" fmla="+- 2932 0 0"/>
                <a:gd name="G1" fmla="+- 21600 0 0"/>
                <a:gd name="G2" fmla="+- 21600 0 0"/>
                <a:gd name="T0" fmla="*/ 0 w 24532"/>
                <a:gd name="T1" fmla="*/ 200 h 43200"/>
                <a:gd name="T2" fmla="*/ 870 w 24532"/>
                <a:gd name="T3" fmla="*/ 43101 h 43200"/>
                <a:gd name="T4" fmla="*/ 2932 w 24532"/>
                <a:gd name="T5" fmla="*/ 21600 h 43200"/>
              </a:gdLst>
              <a:ahLst/>
              <a:cxnLst>
                <a:cxn ang="0">
                  <a:pos x="T0" y="T1"/>
                </a:cxn>
                <a:cxn ang="0">
                  <a:pos x="T2" y="T3"/>
                </a:cxn>
                <a:cxn ang="0">
                  <a:pos x="T4" y="T5"/>
                </a:cxn>
              </a:cxnLst>
              <a:rect l="0" t="0" r="r" b="b"/>
              <a:pathLst>
                <a:path w="24532" h="43200" fill="none"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path>
                <a:path w="24532" h="43200" stroke="0"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lnTo>
                    <a:pt x="2932" y="21600"/>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30918" name="Rectangle 6"/>
          <p:cNvSpPr>
            <a:spLocks noGrp="1" noChangeArrowheads="1"/>
          </p:cNvSpPr>
          <p:nvPr>
            <p:ph type="title"/>
          </p:nvPr>
        </p:nvSpPr>
        <p:spPr>
          <a:xfrm>
            <a:off x="633413" y="76200"/>
            <a:ext cx="7162800" cy="6096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Lst>
        </p:spPr>
        <p:txBody>
          <a:bodyPr wrap="square" lIns="90488" tIns="44450" rIns="90488" bIns="44450" anchor="ctr">
            <a:normAutofit fontScale="90000"/>
          </a:bodyPr>
          <a:lstStyle/>
          <a:p>
            <a:r>
              <a:rPr lang="en-US" dirty="0"/>
              <a:t>Three Generic Data Hazards</a:t>
            </a:r>
          </a:p>
        </p:txBody>
      </p:sp>
    </p:spTree>
    <p:extLst>
      <p:ext uri="{BB962C8B-B14F-4D97-AF65-F5344CB8AC3E}">
        <p14:creationId xmlns:p14="http://schemas.microsoft.com/office/powerpoint/2010/main" val="9091641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938" name="Rectangle 2"/>
          <p:cNvSpPr>
            <a:spLocks noGrp="1" noChangeArrowheads="1"/>
          </p:cNvSpPr>
          <p:nvPr>
            <p:ph type="title"/>
          </p:nvPr>
        </p:nvSpPr>
        <p:spPr>
          <a:xfrm>
            <a:off x="703263" y="152400"/>
            <a:ext cx="7162800" cy="533400"/>
          </a:xfrm>
          <a:noFill/>
          <a:ln/>
        </p:spPr>
        <p:txBody>
          <a:bodyPr wrap="square" lIns="90488" tIns="44450" rIns="90488" bIns="44450" anchor="ctr">
            <a:normAutofit fontScale="90000"/>
          </a:bodyPr>
          <a:lstStyle/>
          <a:p>
            <a:r>
              <a:rPr lang="en-US"/>
              <a:t>Three Generic Data Hazards</a:t>
            </a:r>
          </a:p>
        </p:txBody>
      </p:sp>
      <p:sp>
        <p:nvSpPr>
          <p:cNvPr id="1831939" name="Rectangle 3"/>
          <p:cNvSpPr>
            <a:spLocks noGrp="1" noChangeArrowheads="1"/>
          </p:cNvSpPr>
          <p:nvPr>
            <p:ph type="body" idx="1"/>
          </p:nvPr>
        </p:nvSpPr>
        <p:spPr>
          <a:xfrm>
            <a:off x="280988" y="1143000"/>
            <a:ext cx="8248650" cy="4114800"/>
          </a:xfrm>
          <a:noFill/>
          <a:ln/>
        </p:spPr>
        <p:txBody>
          <a:bodyPr lIns="90488" tIns="44450" rIns="90488" bIns="44450">
            <a:normAutofit/>
          </a:bodyPr>
          <a:lstStyle/>
          <a:p>
            <a:pPr>
              <a:buFontTx/>
              <a:buNone/>
            </a:pPr>
            <a:r>
              <a:rPr lang="en-US" sz="2400" dirty="0">
                <a:solidFill>
                  <a:schemeClr val="accent2"/>
                </a:solidFill>
              </a:rPr>
              <a:t>Write After Write (WAW)</a:t>
            </a:r>
            <a:r>
              <a:rPr lang="en-US" sz="2400" dirty="0"/>
              <a:t> </a:t>
            </a:r>
            <a:br>
              <a:rPr lang="en-US" sz="2400" dirty="0"/>
            </a:br>
            <a:r>
              <a:rPr lang="en-US" sz="2400" dirty="0" err="1"/>
              <a:t>Instr</a:t>
            </a:r>
            <a:r>
              <a:rPr lang="en-US" sz="2400" baseline="-25000" dirty="0" err="1"/>
              <a:t>J</a:t>
            </a:r>
            <a:r>
              <a:rPr lang="en-US" sz="2400" dirty="0"/>
              <a:t> writes operand </a:t>
            </a:r>
            <a:r>
              <a:rPr lang="en-US" sz="2400" i="1" u="sng" dirty="0">
                <a:solidFill>
                  <a:schemeClr val="accent2"/>
                </a:solidFill>
              </a:rPr>
              <a:t>before</a:t>
            </a:r>
            <a:r>
              <a:rPr lang="en-US" sz="2400" dirty="0"/>
              <a:t> </a:t>
            </a:r>
            <a:r>
              <a:rPr lang="en-US" sz="2400" dirty="0" err="1"/>
              <a:t>Instr</a:t>
            </a:r>
            <a:r>
              <a:rPr lang="en-US" sz="2400" baseline="-25000" dirty="0" err="1"/>
              <a:t>I</a:t>
            </a:r>
            <a:r>
              <a:rPr lang="en-US" sz="2400" baseline="-25000" dirty="0"/>
              <a:t> </a:t>
            </a:r>
            <a:r>
              <a:rPr lang="en-US" sz="2400" dirty="0"/>
              <a:t>writes it.</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a:p>
            <a:pPr>
              <a:buFontTx/>
              <a:buNone/>
            </a:pPr>
            <a:endParaRPr lang="en-US" sz="2400" dirty="0"/>
          </a:p>
          <a:p>
            <a:r>
              <a:rPr lang="en-US" sz="2400" dirty="0"/>
              <a:t>Called an “</a:t>
            </a:r>
            <a:r>
              <a:rPr lang="en-US" sz="2400" dirty="0">
                <a:solidFill>
                  <a:schemeClr val="accent2"/>
                </a:solidFill>
              </a:rPr>
              <a:t>output dependence</a:t>
            </a:r>
            <a:r>
              <a:rPr lang="en-US" sz="2400" dirty="0"/>
              <a:t>” by compiler writers</a:t>
            </a:r>
            <a:br>
              <a:rPr lang="en-US" sz="2400" dirty="0"/>
            </a:br>
            <a:r>
              <a:rPr lang="en-US" sz="2400" dirty="0"/>
              <a:t>This also results from the reuse of name “</a:t>
            </a:r>
            <a:r>
              <a:rPr lang="en-US" sz="2400" dirty="0">
                <a:solidFill>
                  <a:schemeClr val="accent2"/>
                </a:solidFill>
              </a:rPr>
              <a:t>r1</a:t>
            </a:r>
            <a:r>
              <a:rPr lang="en-US" sz="2400" dirty="0" smtClean="0"/>
              <a:t>”.</a:t>
            </a:r>
            <a:endParaRPr lang="en-US" sz="2400" dirty="0"/>
          </a:p>
        </p:txBody>
      </p:sp>
      <p:grpSp>
        <p:nvGrpSpPr>
          <p:cNvPr id="1831940" name="Group 4"/>
          <p:cNvGrpSpPr>
            <a:grpSpLocks/>
          </p:cNvGrpSpPr>
          <p:nvPr/>
        </p:nvGrpSpPr>
        <p:grpSpPr bwMode="auto">
          <a:xfrm>
            <a:off x="2743200" y="2168525"/>
            <a:ext cx="3810000" cy="1184275"/>
            <a:chOff x="1296" y="1680"/>
            <a:chExt cx="2400" cy="746"/>
          </a:xfrm>
        </p:grpSpPr>
        <p:sp>
          <p:nvSpPr>
            <p:cNvPr id="1831941" name="Rectangle 5"/>
            <p:cNvSpPr>
              <a:spLocks noChangeArrowheads="1"/>
            </p:cNvSpPr>
            <p:nvPr/>
          </p:nvSpPr>
          <p:spPr bwMode="auto">
            <a:xfrm>
              <a:off x="1584" y="1680"/>
              <a:ext cx="2112" cy="746"/>
            </a:xfrm>
            <a:prstGeom prst="rect">
              <a:avLst/>
            </a:prstGeom>
            <a:solidFill>
              <a:schemeClr val="bg1"/>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400" b="1" dirty="0">
                  <a:solidFill>
                    <a:schemeClr val="tx1"/>
                  </a:solidFill>
                  <a:latin typeface="Courier New" pitchFamily="49" charset="0"/>
                </a:rPr>
                <a:t>I: sub </a:t>
              </a:r>
              <a:r>
                <a:rPr lang="en-US" sz="2400" b="1" dirty="0">
                  <a:solidFill>
                    <a:schemeClr val="accent2"/>
                  </a:solidFill>
                  <a:latin typeface="Courier New" pitchFamily="49" charset="0"/>
                </a:rPr>
                <a:t>r1</a:t>
              </a:r>
              <a:r>
                <a:rPr lang="en-US" sz="2400" b="1" dirty="0">
                  <a:solidFill>
                    <a:schemeClr val="tx1"/>
                  </a:solidFill>
                  <a:latin typeface="Courier New" pitchFamily="49" charset="0"/>
                </a:rPr>
                <a:t>,r4,r3 </a:t>
              </a:r>
            </a:p>
            <a:p>
              <a:pPr algn="l"/>
              <a:r>
                <a:rPr lang="en-US" sz="2400" b="1" dirty="0">
                  <a:solidFill>
                    <a:schemeClr val="tx1"/>
                  </a:solidFill>
                  <a:latin typeface="Courier New" pitchFamily="49" charset="0"/>
                </a:rPr>
                <a:t>J: add </a:t>
              </a:r>
              <a:r>
                <a:rPr lang="en-US" sz="2400" b="1" dirty="0">
                  <a:solidFill>
                    <a:schemeClr val="accent2"/>
                  </a:solidFill>
                  <a:latin typeface="Courier New" pitchFamily="49" charset="0"/>
                </a:rPr>
                <a:t>r1</a:t>
              </a:r>
              <a:r>
                <a:rPr lang="en-US" sz="2400" b="1" dirty="0">
                  <a:solidFill>
                    <a:schemeClr val="tx1"/>
                  </a:solidFill>
                  <a:latin typeface="Courier New" pitchFamily="49" charset="0"/>
                </a:rPr>
                <a:t>,r2,r3</a:t>
              </a:r>
            </a:p>
            <a:p>
              <a:pPr algn="l"/>
              <a:r>
                <a:rPr lang="en-US" sz="2400" b="1" dirty="0">
                  <a:solidFill>
                    <a:schemeClr val="tx1"/>
                  </a:solidFill>
                  <a:latin typeface="Courier New" pitchFamily="49" charset="0"/>
                </a:rPr>
                <a:t>K: </a:t>
              </a:r>
              <a:r>
                <a:rPr lang="en-US" sz="2400" b="1" dirty="0" err="1">
                  <a:solidFill>
                    <a:schemeClr val="tx1"/>
                  </a:solidFill>
                  <a:latin typeface="Courier New" pitchFamily="49" charset="0"/>
                </a:rPr>
                <a:t>mul</a:t>
              </a:r>
              <a:r>
                <a:rPr lang="en-US" sz="2400" b="1" dirty="0">
                  <a:solidFill>
                    <a:schemeClr val="tx1"/>
                  </a:solidFill>
                  <a:latin typeface="Courier New" pitchFamily="49" charset="0"/>
                </a:rPr>
                <a:t> r6,r1,r7</a:t>
              </a:r>
            </a:p>
          </p:txBody>
        </p:sp>
        <p:sp>
          <p:nvSpPr>
            <p:cNvPr id="1831942" name="Arc 6"/>
            <p:cNvSpPr>
              <a:spLocks/>
            </p:cNvSpPr>
            <p:nvPr/>
          </p:nvSpPr>
          <p:spPr bwMode="auto">
            <a:xfrm flipH="1" flipV="1">
              <a:off x="1296" y="1776"/>
              <a:ext cx="295" cy="288"/>
            </a:xfrm>
            <a:custGeom>
              <a:avLst/>
              <a:gdLst>
                <a:gd name="G0" fmla="+- 2932 0 0"/>
                <a:gd name="G1" fmla="+- 21600 0 0"/>
                <a:gd name="G2" fmla="+- 21600 0 0"/>
                <a:gd name="T0" fmla="*/ 0 w 24532"/>
                <a:gd name="T1" fmla="*/ 200 h 43200"/>
                <a:gd name="T2" fmla="*/ 870 w 24532"/>
                <a:gd name="T3" fmla="*/ 43101 h 43200"/>
                <a:gd name="T4" fmla="*/ 2932 w 24532"/>
                <a:gd name="T5" fmla="*/ 21600 h 43200"/>
              </a:gdLst>
              <a:ahLst/>
              <a:cxnLst>
                <a:cxn ang="0">
                  <a:pos x="T0" y="T1"/>
                </a:cxn>
                <a:cxn ang="0">
                  <a:pos x="T2" y="T3"/>
                </a:cxn>
                <a:cxn ang="0">
                  <a:pos x="T4" y="T5"/>
                </a:cxn>
              </a:cxnLst>
              <a:rect l="0" t="0" r="r" b="b"/>
              <a:pathLst>
                <a:path w="24532" h="43200" fill="none"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path>
                <a:path w="24532" h="43200" stroke="0"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lnTo>
                    <a:pt x="2932" y="21600"/>
                  </a:lnTo>
                  <a:close/>
                </a:path>
              </a:pathLst>
            </a:custGeom>
            <a:noFill/>
            <a:ln w="28575">
              <a:solidFill>
                <a:schemeClr val="tx1"/>
              </a:solidFill>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6040309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2" name="Rectangle 2"/>
          <p:cNvSpPr>
            <a:spLocks noGrp="1" noChangeArrowheads="1"/>
          </p:cNvSpPr>
          <p:nvPr>
            <p:ph type="title"/>
          </p:nvPr>
        </p:nvSpPr>
        <p:spPr>
          <a:xfrm>
            <a:off x="457200" y="152400"/>
            <a:ext cx="7975600" cy="474663"/>
          </a:xfrm>
          <a:noFill/>
          <a:ln/>
        </p:spPr>
        <p:txBody>
          <a:bodyPr>
            <a:noAutofit/>
          </a:bodyPr>
          <a:lstStyle/>
          <a:p>
            <a:r>
              <a:rPr lang="en-US" sz="3600" dirty="0"/>
              <a:t>Register Usage Can Cause Data Hazards</a:t>
            </a:r>
          </a:p>
        </p:txBody>
      </p:sp>
      <p:sp>
        <p:nvSpPr>
          <p:cNvPr id="1776643" name="Rectangle 3"/>
          <p:cNvSpPr>
            <a:spLocks noChangeArrowheads="1"/>
          </p:cNvSpPr>
          <p:nvPr/>
        </p:nvSpPr>
        <p:spPr bwMode="auto">
          <a:xfrm>
            <a:off x="328613" y="1906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76644" name="Line 4"/>
          <p:cNvSpPr>
            <a:spLocks noChangeShapeType="1"/>
          </p:cNvSpPr>
          <p:nvPr/>
        </p:nvSpPr>
        <p:spPr bwMode="auto">
          <a:xfrm>
            <a:off x="2133600" y="1300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45" name="Rectangle 5"/>
          <p:cNvSpPr>
            <a:spLocks noChangeArrowheads="1"/>
          </p:cNvSpPr>
          <p:nvPr/>
        </p:nvSpPr>
        <p:spPr bwMode="auto">
          <a:xfrm>
            <a:off x="762000" y="1752600"/>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a:t>
            </a:r>
            <a:r>
              <a:rPr lang="en-US" sz="2400">
                <a:solidFill>
                  <a:schemeClr val="accent1"/>
                </a:solidFill>
                <a:latin typeface="Arial" pitchFamily="34" charset="0"/>
              </a:rPr>
              <a:t>r1</a:t>
            </a:r>
            <a:r>
              <a:rPr lang="en-US" sz="2400">
                <a:solidFill>
                  <a:schemeClr val="tx1"/>
                </a:solidFill>
                <a:latin typeface="Arial" pitchFamily="34" charset="0"/>
              </a:rPr>
              <a:t>,r2,r3</a:t>
            </a:r>
          </a:p>
        </p:txBody>
      </p:sp>
      <p:sp>
        <p:nvSpPr>
          <p:cNvPr id="1776646" name="Rectangle 6"/>
          <p:cNvSpPr>
            <a:spLocks noChangeArrowheads="1"/>
          </p:cNvSpPr>
          <p:nvPr/>
        </p:nvSpPr>
        <p:spPr bwMode="auto">
          <a:xfrm>
            <a:off x="762000" y="2590800"/>
            <a:ext cx="1739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sub r4,</a:t>
            </a:r>
            <a:r>
              <a:rPr lang="en-US" sz="2400">
                <a:solidFill>
                  <a:schemeClr val="accent1"/>
                </a:solidFill>
                <a:latin typeface="Arial" pitchFamily="34" charset="0"/>
              </a:rPr>
              <a:t>r1</a:t>
            </a:r>
            <a:r>
              <a:rPr lang="en-US" sz="2400">
                <a:solidFill>
                  <a:schemeClr val="tx1"/>
                </a:solidFill>
                <a:latin typeface="Arial" pitchFamily="34" charset="0"/>
              </a:rPr>
              <a:t>,r5</a:t>
            </a:r>
          </a:p>
        </p:txBody>
      </p:sp>
      <p:sp>
        <p:nvSpPr>
          <p:cNvPr id="1776647" name="Rectangle 7"/>
          <p:cNvSpPr>
            <a:spLocks noChangeArrowheads="1"/>
          </p:cNvSpPr>
          <p:nvPr/>
        </p:nvSpPr>
        <p:spPr bwMode="auto">
          <a:xfrm>
            <a:off x="762000" y="3471863"/>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and r6,</a:t>
            </a:r>
            <a:r>
              <a:rPr lang="en-US" sz="2400">
                <a:solidFill>
                  <a:schemeClr val="accent1"/>
                </a:solidFill>
                <a:latin typeface="Arial" pitchFamily="34" charset="0"/>
              </a:rPr>
              <a:t>r1</a:t>
            </a:r>
            <a:r>
              <a:rPr lang="en-US" sz="2400">
                <a:solidFill>
                  <a:schemeClr val="tx1"/>
                </a:solidFill>
                <a:latin typeface="Arial" pitchFamily="34" charset="0"/>
              </a:rPr>
              <a:t>,r7</a:t>
            </a:r>
          </a:p>
        </p:txBody>
      </p:sp>
      <p:sp>
        <p:nvSpPr>
          <p:cNvPr id="1776648" name="Rectangle 8"/>
          <p:cNvSpPr>
            <a:spLocks noChangeArrowheads="1"/>
          </p:cNvSpPr>
          <p:nvPr/>
        </p:nvSpPr>
        <p:spPr bwMode="auto">
          <a:xfrm>
            <a:off x="762000" y="5181600"/>
            <a:ext cx="1671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xor r4,</a:t>
            </a:r>
            <a:r>
              <a:rPr lang="en-US" sz="2400">
                <a:solidFill>
                  <a:schemeClr val="accent1"/>
                </a:solidFill>
                <a:latin typeface="Arial" pitchFamily="34" charset="0"/>
              </a:rPr>
              <a:t>r1</a:t>
            </a:r>
            <a:r>
              <a:rPr lang="en-US" sz="2400">
                <a:solidFill>
                  <a:schemeClr val="tx1"/>
                </a:solidFill>
                <a:latin typeface="Arial" pitchFamily="34" charset="0"/>
              </a:rPr>
              <a:t>,r5</a:t>
            </a:r>
          </a:p>
        </p:txBody>
      </p:sp>
      <p:sp>
        <p:nvSpPr>
          <p:cNvPr id="1776649" name="Line 9"/>
          <p:cNvSpPr>
            <a:spLocks noChangeShapeType="1"/>
          </p:cNvSpPr>
          <p:nvPr/>
        </p:nvSpPr>
        <p:spPr bwMode="auto">
          <a:xfrm>
            <a:off x="3314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50" name="Line 10"/>
          <p:cNvSpPr>
            <a:spLocks noChangeShapeType="1"/>
          </p:cNvSpPr>
          <p:nvPr/>
        </p:nvSpPr>
        <p:spPr bwMode="auto">
          <a:xfrm>
            <a:off x="4000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51" name="Line 11"/>
          <p:cNvSpPr>
            <a:spLocks noChangeShapeType="1"/>
          </p:cNvSpPr>
          <p:nvPr/>
        </p:nvSpPr>
        <p:spPr bwMode="auto">
          <a:xfrm>
            <a:off x="4686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52" name="Line 12"/>
          <p:cNvSpPr>
            <a:spLocks noChangeShapeType="1"/>
          </p:cNvSpPr>
          <p:nvPr/>
        </p:nvSpPr>
        <p:spPr bwMode="auto">
          <a:xfrm>
            <a:off x="53721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53" name="Line 13"/>
          <p:cNvSpPr>
            <a:spLocks noChangeShapeType="1"/>
          </p:cNvSpPr>
          <p:nvPr/>
        </p:nvSpPr>
        <p:spPr bwMode="auto">
          <a:xfrm>
            <a:off x="6057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54" name="Line 14"/>
          <p:cNvSpPr>
            <a:spLocks noChangeShapeType="1"/>
          </p:cNvSpPr>
          <p:nvPr/>
        </p:nvSpPr>
        <p:spPr bwMode="auto">
          <a:xfrm>
            <a:off x="6743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55" name="Line 15"/>
          <p:cNvSpPr>
            <a:spLocks noChangeShapeType="1"/>
          </p:cNvSpPr>
          <p:nvPr/>
        </p:nvSpPr>
        <p:spPr bwMode="auto">
          <a:xfrm>
            <a:off x="7429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56" name="Line 16"/>
          <p:cNvSpPr>
            <a:spLocks noChangeShapeType="1"/>
          </p:cNvSpPr>
          <p:nvPr/>
        </p:nvSpPr>
        <p:spPr bwMode="auto">
          <a:xfrm>
            <a:off x="8115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57" name="Rectangle 17"/>
          <p:cNvSpPr>
            <a:spLocks noChangeArrowheads="1"/>
          </p:cNvSpPr>
          <p:nvPr/>
        </p:nvSpPr>
        <p:spPr bwMode="auto">
          <a:xfrm>
            <a:off x="762000" y="4310063"/>
            <a:ext cx="1771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or  r8, </a:t>
            </a:r>
            <a:r>
              <a:rPr lang="en-US" sz="2400">
                <a:solidFill>
                  <a:schemeClr val="accent1"/>
                </a:solidFill>
                <a:latin typeface="Arial" pitchFamily="34" charset="0"/>
              </a:rPr>
              <a:t>r1</a:t>
            </a:r>
            <a:r>
              <a:rPr lang="en-US" sz="2400">
                <a:solidFill>
                  <a:schemeClr val="tx1"/>
                </a:solidFill>
                <a:latin typeface="Arial" pitchFamily="34" charset="0"/>
              </a:rPr>
              <a:t>, r9</a:t>
            </a:r>
          </a:p>
        </p:txBody>
      </p:sp>
      <p:sp>
        <p:nvSpPr>
          <p:cNvPr id="1776658" name="Line 18"/>
          <p:cNvSpPr>
            <a:spLocks noChangeShapeType="1"/>
          </p:cNvSpPr>
          <p:nvPr/>
        </p:nvSpPr>
        <p:spPr bwMode="auto">
          <a:xfrm>
            <a:off x="685800" y="1828800"/>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6659" name="Group 19"/>
          <p:cNvGrpSpPr>
            <a:grpSpLocks/>
          </p:cNvGrpSpPr>
          <p:nvPr/>
        </p:nvGrpSpPr>
        <p:grpSpPr bwMode="auto">
          <a:xfrm>
            <a:off x="2743200" y="1676400"/>
            <a:ext cx="3355975" cy="838200"/>
            <a:chOff x="1562" y="1152"/>
            <a:chExt cx="2114" cy="528"/>
          </a:xfrm>
        </p:grpSpPr>
        <p:grpSp>
          <p:nvGrpSpPr>
            <p:cNvPr id="1776660" name="Group 20"/>
            <p:cNvGrpSpPr>
              <a:grpSpLocks/>
            </p:cNvGrpSpPr>
            <p:nvPr/>
          </p:nvGrpSpPr>
          <p:grpSpPr bwMode="auto">
            <a:xfrm>
              <a:off x="2487" y="1152"/>
              <a:ext cx="223" cy="481"/>
              <a:chOff x="2207" y="1413"/>
              <a:chExt cx="223" cy="481"/>
            </a:xfrm>
          </p:grpSpPr>
          <p:sp>
            <p:nvSpPr>
              <p:cNvPr id="1776661" name="Freeform 21"/>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62" name="Rectangle 22"/>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6663" name="Group 23"/>
            <p:cNvGrpSpPr>
              <a:grpSpLocks/>
            </p:cNvGrpSpPr>
            <p:nvPr/>
          </p:nvGrpSpPr>
          <p:grpSpPr bwMode="auto">
            <a:xfrm>
              <a:off x="1562" y="1248"/>
              <a:ext cx="349" cy="289"/>
              <a:chOff x="1282" y="1509"/>
              <a:chExt cx="349" cy="289"/>
            </a:xfrm>
          </p:grpSpPr>
          <p:sp>
            <p:nvSpPr>
              <p:cNvPr id="1776664" name="Rectangle 24"/>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6665" name="Group 25"/>
              <p:cNvGrpSpPr>
                <a:grpSpLocks/>
              </p:cNvGrpSpPr>
              <p:nvPr/>
            </p:nvGrpSpPr>
            <p:grpSpPr bwMode="auto">
              <a:xfrm>
                <a:off x="1291" y="1509"/>
                <a:ext cx="340" cy="289"/>
                <a:chOff x="1291" y="1509"/>
                <a:chExt cx="340" cy="289"/>
              </a:xfrm>
            </p:grpSpPr>
            <p:sp>
              <p:nvSpPr>
                <p:cNvPr id="1776666" name="Freeform 26"/>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67" name="Freeform 27"/>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6668" name="Rectangle 28"/>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669" name="Group 29"/>
            <p:cNvGrpSpPr>
              <a:grpSpLocks/>
            </p:cNvGrpSpPr>
            <p:nvPr/>
          </p:nvGrpSpPr>
          <p:grpSpPr bwMode="auto">
            <a:xfrm>
              <a:off x="2031" y="1248"/>
              <a:ext cx="296" cy="289"/>
              <a:chOff x="1751" y="1509"/>
              <a:chExt cx="296" cy="289"/>
            </a:xfrm>
          </p:grpSpPr>
          <p:sp>
            <p:nvSpPr>
              <p:cNvPr id="1776670" name="Freeform 30"/>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71" name="Freeform 31"/>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672" name="Line 32"/>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73" name="Freeform 33"/>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74" name="Line 34"/>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75" name="Rectangle 35"/>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6676" name="Group 36"/>
            <p:cNvGrpSpPr>
              <a:grpSpLocks/>
            </p:cNvGrpSpPr>
            <p:nvPr/>
          </p:nvGrpSpPr>
          <p:grpSpPr bwMode="auto">
            <a:xfrm>
              <a:off x="2880" y="1248"/>
              <a:ext cx="325" cy="289"/>
              <a:chOff x="2600" y="1509"/>
              <a:chExt cx="325" cy="289"/>
            </a:xfrm>
          </p:grpSpPr>
          <p:sp>
            <p:nvSpPr>
              <p:cNvPr id="1776677" name="Freeform 37"/>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78" name="Freeform 38"/>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679" name="Rectangle 39"/>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680" name="Group 40"/>
            <p:cNvGrpSpPr>
              <a:grpSpLocks/>
            </p:cNvGrpSpPr>
            <p:nvPr/>
          </p:nvGrpSpPr>
          <p:grpSpPr bwMode="auto">
            <a:xfrm>
              <a:off x="3348" y="1248"/>
              <a:ext cx="284" cy="289"/>
              <a:chOff x="3068" y="1509"/>
              <a:chExt cx="284" cy="289"/>
            </a:xfrm>
          </p:grpSpPr>
          <p:sp>
            <p:nvSpPr>
              <p:cNvPr id="1776681" name="Freeform 41"/>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82" name="Freeform 42"/>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683" name="Line 43"/>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84" name="Line 44"/>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85" name="Line 45"/>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686" name="Line 46"/>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87" name="Line 47"/>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88" name="Line 48"/>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89" name="Line 49"/>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90" name="Line 50"/>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91" name="Line 51"/>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6692" name="Group 52"/>
          <p:cNvGrpSpPr>
            <a:grpSpLocks/>
          </p:cNvGrpSpPr>
          <p:nvPr/>
        </p:nvGrpSpPr>
        <p:grpSpPr bwMode="auto">
          <a:xfrm>
            <a:off x="3429000" y="2514600"/>
            <a:ext cx="3355975" cy="838200"/>
            <a:chOff x="1562" y="1152"/>
            <a:chExt cx="2114" cy="528"/>
          </a:xfrm>
        </p:grpSpPr>
        <p:grpSp>
          <p:nvGrpSpPr>
            <p:cNvPr id="1776693" name="Group 53"/>
            <p:cNvGrpSpPr>
              <a:grpSpLocks/>
            </p:cNvGrpSpPr>
            <p:nvPr/>
          </p:nvGrpSpPr>
          <p:grpSpPr bwMode="auto">
            <a:xfrm>
              <a:off x="2487" y="1152"/>
              <a:ext cx="223" cy="481"/>
              <a:chOff x="2207" y="1413"/>
              <a:chExt cx="223" cy="481"/>
            </a:xfrm>
          </p:grpSpPr>
          <p:sp>
            <p:nvSpPr>
              <p:cNvPr id="1776694" name="Freeform 5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695" name="Rectangle 5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6696" name="Group 56"/>
            <p:cNvGrpSpPr>
              <a:grpSpLocks/>
            </p:cNvGrpSpPr>
            <p:nvPr/>
          </p:nvGrpSpPr>
          <p:grpSpPr bwMode="auto">
            <a:xfrm>
              <a:off x="1562" y="1248"/>
              <a:ext cx="349" cy="289"/>
              <a:chOff x="1282" y="1509"/>
              <a:chExt cx="349" cy="289"/>
            </a:xfrm>
          </p:grpSpPr>
          <p:sp>
            <p:nvSpPr>
              <p:cNvPr id="1776697" name="Rectangle 5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6698" name="Group 58"/>
              <p:cNvGrpSpPr>
                <a:grpSpLocks/>
              </p:cNvGrpSpPr>
              <p:nvPr/>
            </p:nvGrpSpPr>
            <p:grpSpPr bwMode="auto">
              <a:xfrm>
                <a:off x="1291" y="1509"/>
                <a:ext cx="340" cy="289"/>
                <a:chOff x="1291" y="1509"/>
                <a:chExt cx="340" cy="289"/>
              </a:xfrm>
            </p:grpSpPr>
            <p:sp>
              <p:nvSpPr>
                <p:cNvPr id="1776699" name="Freeform 5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00" name="Freeform 6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6701" name="Rectangle 61"/>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702" name="Group 62"/>
            <p:cNvGrpSpPr>
              <a:grpSpLocks/>
            </p:cNvGrpSpPr>
            <p:nvPr/>
          </p:nvGrpSpPr>
          <p:grpSpPr bwMode="auto">
            <a:xfrm>
              <a:off x="2031" y="1248"/>
              <a:ext cx="296" cy="289"/>
              <a:chOff x="1751" y="1509"/>
              <a:chExt cx="296" cy="289"/>
            </a:xfrm>
          </p:grpSpPr>
          <p:sp>
            <p:nvSpPr>
              <p:cNvPr id="1776703" name="Freeform 6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04" name="Freeform 6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05" name="Line 65"/>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06" name="Freeform 6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07" name="Line 67"/>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08" name="Rectangle 68"/>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6709" name="Group 69"/>
            <p:cNvGrpSpPr>
              <a:grpSpLocks/>
            </p:cNvGrpSpPr>
            <p:nvPr/>
          </p:nvGrpSpPr>
          <p:grpSpPr bwMode="auto">
            <a:xfrm>
              <a:off x="2880" y="1248"/>
              <a:ext cx="325" cy="289"/>
              <a:chOff x="2600" y="1509"/>
              <a:chExt cx="325" cy="289"/>
            </a:xfrm>
          </p:grpSpPr>
          <p:sp>
            <p:nvSpPr>
              <p:cNvPr id="1776710" name="Freeform 7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11" name="Freeform 7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12" name="Rectangle 72"/>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713" name="Group 73"/>
            <p:cNvGrpSpPr>
              <a:grpSpLocks/>
            </p:cNvGrpSpPr>
            <p:nvPr/>
          </p:nvGrpSpPr>
          <p:grpSpPr bwMode="auto">
            <a:xfrm>
              <a:off x="3348" y="1248"/>
              <a:ext cx="284" cy="289"/>
              <a:chOff x="3068" y="1509"/>
              <a:chExt cx="284" cy="289"/>
            </a:xfrm>
          </p:grpSpPr>
          <p:sp>
            <p:nvSpPr>
              <p:cNvPr id="1776714" name="Freeform 7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15" name="Freeform 7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16" name="Line 76"/>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17" name="Line 77"/>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18" name="Line 78"/>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19" name="Line 79"/>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20" name="Line 80"/>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21" name="Line 81"/>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22" name="Line 82"/>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23" name="Line 83"/>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24" name="Line 84"/>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6725" name="Group 85"/>
          <p:cNvGrpSpPr>
            <a:grpSpLocks/>
          </p:cNvGrpSpPr>
          <p:nvPr/>
        </p:nvGrpSpPr>
        <p:grpSpPr bwMode="auto">
          <a:xfrm>
            <a:off x="4114800" y="3352800"/>
            <a:ext cx="3355975" cy="838200"/>
            <a:chOff x="1562" y="1152"/>
            <a:chExt cx="2114" cy="528"/>
          </a:xfrm>
        </p:grpSpPr>
        <p:grpSp>
          <p:nvGrpSpPr>
            <p:cNvPr id="1776726" name="Group 86"/>
            <p:cNvGrpSpPr>
              <a:grpSpLocks/>
            </p:cNvGrpSpPr>
            <p:nvPr/>
          </p:nvGrpSpPr>
          <p:grpSpPr bwMode="auto">
            <a:xfrm>
              <a:off x="2487" y="1152"/>
              <a:ext cx="223" cy="481"/>
              <a:chOff x="2207" y="1413"/>
              <a:chExt cx="223" cy="481"/>
            </a:xfrm>
          </p:grpSpPr>
          <p:sp>
            <p:nvSpPr>
              <p:cNvPr id="1776727" name="Freeform 87"/>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28" name="Rectangle 88"/>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6729" name="Group 89"/>
            <p:cNvGrpSpPr>
              <a:grpSpLocks/>
            </p:cNvGrpSpPr>
            <p:nvPr/>
          </p:nvGrpSpPr>
          <p:grpSpPr bwMode="auto">
            <a:xfrm>
              <a:off x="1562" y="1248"/>
              <a:ext cx="349" cy="289"/>
              <a:chOff x="1282" y="1509"/>
              <a:chExt cx="349" cy="289"/>
            </a:xfrm>
          </p:grpSpPr>
          <p:sp>
            <p:nvSpPr>
              <p:cNvPr id="1776730" name="Rectangle 90"/>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6731" name="Group 91"/>
              <p:cNvGrpSpPr>
                <a:grpSpLocks/>
              </p:cNvGrpSpPr>
              <p:nvPr/>
            </p:nvGrpSpPr>
            <p:grpSpPr bwMode="auto">
              <a:xfrm>
                <a:off x="1291" y="1509"/>
                <a:ext cx="340" cy="289"/>
                <a:chOff x="1291" y="1509"/>
                <a:chExt cx="340" cy="289"/>
              </a:xfrm>
            </p:grpSpPr>
            <p:sp>
              <p:nvSpPr>
                <p:cNvPr id="1776732" name="Freeform 92"/>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33" name="Freeform 93"/>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6734" name="Rectangle 94"/>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735" name="Group 95"/>
            <p:cNvGrpSpPr>
              <a:grpSpLocks/>
            </p:cNvGrpSpPr>
            <p:nvPr/>
          </p:nvGrpSpPr>
          <p:grpSpPr bwMode="auto">
            <a:xfrm>
              <a:off x="2031" y="1248"/>
              <a:ext cx="296" cy="289"/>
              <a:chOff x="1751" y="1509"/>
              <a:chExt cx="296" cy="289"/>
            </a:xfrm>
          </p:grpSpPr>
          <p:sp>
            <p:nvSpPr>
              <p:cNvPr id="1776736" name="Freeform 96"/>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37" name="Freeform 97"/>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38" name="Line 98"/>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39" name="Freeform 99"/>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40" name="Line 100"/>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41" name="Rectangle 101"/>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6742" name="Group 102"/>
            <p:cNvGrpSpPr>
              <a:grpSpLocks/>
            </p:cNvGrpSpPr>
            <p:nvPr/>
          </p:nvGrpSpPr>
          <p:grpSpPr bwMode="auto">
            <a:xfrm>
              <a:off x="2880" y="1248"/>
              <a:ext cx="325" cy="289"/>
              <a:chOff x="2600" y="1509"/>
              <a:chExt cx="325" cy="289"/>
            </a:xfrm>
          </p:grpSpPr>
          <p:sp>
            <p:nvSpPr>
              <p:cNvPr id="1776743" name="Freeform 103"/>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44" name="Freeform 104"/>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45" name="Rectangle 105"/>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746" name="Group 106"/>
            <p:cNvGrpSpPr>
              <a:grpSpLocks/>
            </p:cNvGrpSpPr>
            <p:nvPr/>
          </p:nvGrpSpPr>
          <p:grpSpPr bwMode="auto">
            <a:xfrm>
              <a:off x="3348" y="1248"/>
              <a:ext cx="284" cy="289"/>
              <a:chOff x="3068" y="1509"/>
              <a:chExt cx="284" cy="289"/>
            </a:xfrm>
          </p:grpSpPr>
          <p:sp>
            <p:nvSpPr>
              <p:cNvPr id="1776747" name="Freeform 107"/>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48" name="Freeform 108"/>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49" name="Line 109"/>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50" name="Line 110"/>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51" name="Line 111"/>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52" name="Line 112"/>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53" name="Line 113"/>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54" name="Line 114"/>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55" name="Line 115"/>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56" name="Line 116"/>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57" name="Line 117"/>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6758" name="Group 118"/>
          <p:cNvGrpSpPr>
            <a:grpSpLocks/>
          </p:cNvGrpSpPr>
          <p:nvPr/>
        </p:nvGrpSpPr>
        <p:grpSpPr bwMode="auto">
          <a:xfrm>
            <a:off x="4800600" y="4191000"/>
            <a:ext cx="3355975" cy="838200"/>
            <a:chOff x="1562" y="1152"/>
            <a:chExt cx="2114" cy="528"/>
          </a:xfrm>
        </p:grpSpPr>
        <p:grpSp>
          <p:nvGrpSpPr>
            <p:cNvPr id="1776759" name="Group 119"/>
            <p:cNvGrpSpPr>
              <a:grpSpLocks/>
            </p:cNvGrpSpPr>
            <p:nvPr/>
          </p:nvGrpSpPr>
          <p:grpSpPr bwMode="auto">
            <a:xfrm>
              <a:off x="2487" y="1152"/>
              <a:ext cx="223" cy="481"/>
              <a:chOff x="2207" y="1413"/>
              <a:chExt cx="223" cy="481"/>
            </a:xfrm>
          </p:grpSpPr>
          <p:sp>
            <p:nvSpPr>
              <p:cNvPr id="1776760" name="Freeform 120"/>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61" name="Rectangle 121"/>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6762" name="Group 122"/>
            <p:cNvGrpSpPr>
              <a:grpSpLocks/>
            </p:cNvGrpSpPr>
            <p:nvPr/>
          </p:nvGrpSpPr>
          <p:grpSpPr bwMode="auto">
            <a:xfrm>
              <a:off x="1562" y="1248"/>
              <a:ext cx="349" cy="289"/>
              <a:chOff x="1282" y="1509"/>
              <a:chExt cx="349" cy="289"/>
            </a:xfrm>
          </p:grpSpPr>
          <p:sp>
            <p:nvSpPr>
              <p:cNvPr id="1776763" name="Rectangle 123"/>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6764" name="Group 124"/>
              <p:cNvGrpSpPr>
                <a:grpSpLocks/>
              </p:cNvGrpSpPr>
              <p:nvPr/>
            </p:nvGrpSpPr>
            <p:grpSpPr bwMode="auto">
              <a:xfrm>
                <a:off x="1291" y="1509"/>
                <a:ext cx="340" cy="289"/>
                <a:chOff x="1291" y="1509"/>
                <a:chExt cx="340" cy="289"/>
              </a:xfrm>
            </p:grpSpPr>
            <p:sp>
              <p:nvSpPr>
                <p:cNvPr id="1776765" name="Freeform 125"/>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66" name="Freeform 126"/>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6767" name="Rectangle 127"/>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768" name="Group 128"/>
            <p:cNvGrpSpPr>
              <a:grpSpLocks/>
            </p:cNvGrpSpPr>
            <p:nvPr/>
          </p:nvGrpSpPr>
          <p:grpSpPr bwMode="auto">
            <a:xfrm>
              <a:off x="2031" y="1248"/>
              <a:ext cx="296" cy="289"/>
              <a:chOff x="1751" y="1509"/>
              <a:chExt cx="296" cy="289"/>
            </a:xfrm>
          </p:grpSpPr>
          <p:sp>
            <p:nvSpPr>
              <p:cNvPr id="1776769" name="Freeform 129"/>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70" name="Freeform 130"/>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71" name="Line 131"/>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72" name="Freeform 132"/>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73" name="Line 133"/>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74" name="Rectangle 134"/>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6775" name="Group 135"/>
            <p:cNvGrpSpPr>
              <a:grpSpLocks/>
            </p:cNvGrpSpPr>
            <p:nvPr/>
          </p:nvGrpSpPr>
          <p:grpSpPr bwMode="auto">
            <a:xfrm>
              <a:off x="2880" y="1248"/>
              <a:ext cx="325" cy="289"/>
              <a:chOff x="2600" y="1509"/>
              <a:chExt cx="325" cy="289"/>
            </a:xfrm>
          </p:grpSpPr>
          <p:sp>
            <p:nvSpPr>
              <p:cNvPr id="1776776" name="Freeform 136"/>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77" name="Freeform 137"/>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78" name="Rectangle 138"/>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779" name="Group 139"/>
            <p:cNvGrpSpPr>
              <a:grpSpLocks/>
            </p:cNvGrpSpPr>
            <p:nvPr/>
          </p:nvGrpSpPr>
          <p:grpSpPr bwMode="auto">
            <a:xfrm>
              <a:off x="3348" y="1248"/>
              <a:ext cx="284" cy="289"/>
              <a:chOff x="3068" y="1509"/>
              <a:chExt cx="284" cy="289"/>
            </a:xfrm>
          </p:grpSpPr>
          <p:sp>
            <p:nvSpPr>
              <p:cNvPr id="1776780" name="Freeform 140"/>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81" name="Freeform 141"/>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782" name="Line 142"/>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83" name="Line 143"/>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84" name="Line 144"/>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785" name="Line 145"/>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86" name="Line 146"/>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87" name="Line 147"/>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88" name="Line 148"/>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89" name="Line 149"/>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90" name="Line 150"/>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6791" name="Group 151"/>
          <p:cNvGrpSpPr>
            <a:grpSpLocks/>
          </p:cNvGrpSpPr>
          <p:nvPr/>
        </p:nvGrpSpPr>
        <p:grpSpPr bwMode="auto">
          <a:xfrm>
            <a:off x="5486400" y="5029200"/>
            <a:ext cx="3355975" cy="838200"/>
            <a:chOff x="1562" y="1152"/>
            <a:chExt cx="2114" cy="528"/>
          </a:xfrm>
        </p:grpSpPr>
        <p:grpSp>
          <p:nvGrpSpPr>
            <p:cNvPr id="1776792" name="Group 152"/>
            <p:cNvGrpSpPr>
              <a:grpSpLocks/>
            </p:cNvGrpSpPr>
            <p:nvPr/>
          </p:nvGrpSpPr>
          <p:grpSpPr bwMode="auto">
            <a:xfrm>
              <a:off x="2487" y="1152"/>
              <a:ext cx="223" cy="481"/>
              <a:chOff x="2207" y="1413"/>
              <a:chExt cx="223" cy="481"/>
            </a:xfrm>
          </p:grpSpPr>
          <p:sp>
            <p:nvSpPr>
              <p:cNvPr id="1776793" name="Freeform 15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94" name="Rectangle 15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6795" name="Group 155"/>
            <p:cNvGrpSpPr>
              <a:grpSpLocks/>
            </p:cNvGrpSpPr>
            <p:nvPr/>
          </p:nvGrpSpPr>
          <p:grpSpPr bwMode="auto">
            <a:xfrm>
              <a:off x="1562" y="1248"/>
              <a:ext cx="349" cy="289"/>
              <a:chOff x="1282" y="1509"/>
              <a:chExt cx="349" cy="289"/>
            </a:xfrm>
          </p:grpSpPr>
          <p:sp>
            <p:nvSpPr>
              <p:cNvPr id="1776796" name="Rectangle 156"/>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6797" name="Group 157"/>
              <p:cNvGrpSpPr>
                <a:grpSpLocks/>
              </p:cNvGrpSpPr>
              <p:nvPr/>
            </p:nvGrpSpPr>
            <p:grpSpPr bwMode="auto">
              <a:xfrm>
                <a:off x="1291" y="1509"/>
                <a:ext cx="340" cy="289"/>
                <a:chOff x="1291" y="1509"/>
                <a:chExt cx="340" cy="289"/>
              </a:xfrm>
            </p:grpSpPr>
            <p:sp>
              <p:nvSpPr>
                <p:cNvPr id="1776798" name="Freeform 15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799" name="Freeform 15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6800" name="Rectangle 16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801" name="Group 161"/>
            <p:cNvGrpSpPr>
              <a:grpSpLocks/>
            </p:cNvGrpSpPr>
            <p:nvPr/>
          </p:nvGrpSpPr>
          <p:grpSpPr bwMode="auto">
            <a:xfrm>
              <a:off x="2031" y="1248"/>
              <a:ext cx="296" cy="289"/>
              <a:chOff x="1751" y="1509"/>
              <a:chExt cx="296" cy="289"/>
            </a:xfrm>
          </p:grpSpPr>
          <p:sp>
            <p:nvSpPr>
              <p:cNvPr id="1776802" name="Freeform 16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03" name="Freeform 16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804" name="Line 16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805" name="Freeform 16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06" name="Line 16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807" name="Rectangle 167"/>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6808" name="Group 168"/>
            <p:cNvGrpSpPr>
              <a:grpSpLocks/>
            </p:cNvGrpSpPr>
            <p:nvPr/>
          </p:nvGrpSpPr>
          <p:grpSpPr bwMode="auto">
            <a:xfrm>
              <a:off x="2880" y="1248"/>
              <a:ext cx="325" cy="289"/>
              <a:chOff x="2600" y="1509"/>
              <a:chExt cx="325" cy="289"/>
            </a:xfrm>
          </p:grpSpPr>
          <p:sp>
            <p:nvSpPr>
              <p:cNvPr id="1776809" name="Freeform 16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10" name="Freeform 17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811" name="Rectangle 17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6812" name="Group 172"/>
            <p:cNvGrpSpPr>
              <a:grpSpLocks/>
            </p:cNvGrpSpPr>
            <p:nvPr/>
          </p:nvGrpSpPr>
          <p:grpSpPr bwMode="auto">
            <a:xfrm>
              <a:off x="3348" y="1248"/>
              <a:ext cx="284" cy="289"/>
              <a:chOff x="3068" y="1509"/>
              <a:chExt cx="284" cy="289"/>
            </a:xfrm>
          </p:grpSpPr>
          <p:sp>
            <p:nvSpPr>
              <p:cNvPr id="1776813" name="Freeform 17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14" name="Freeform 17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815" name="Line 17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816" name="Line 17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817" name="Line 17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6818" name="Line 17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19" name="Line 17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20" name="Line 18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21" name="Line 18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22" name="Line 18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6823" name="Line 18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6824" name="Rectangle 184"/>
          <p:cNvSpPr>
            <a:spLocks noGrp="1" noChangeArrowheads="1"/>
          </p:cNvSpPr>
          <p:nvPr>
            <p:ph type="body" idx="1"/>
          </p:nvPr>
        </p:nvSpPr>
        <p:spPr>
          <a:xfrm>
            <a:off x="609600" y="762000"/>
            <a:ext cx="7391400" cy="279400"/>
          </a:xfrm>
          <a:noFill/>
          <a:ln/>
        </p:spPr>
        <p:txBody>
          <a:bodyPr>
            <a:normAutofit fontScale="70000" lnSpcReduction="20000"/>
          </a:bodyPr>
          <a:lstStyle/>
          <a:p>
            <a:r>
              <a:rPr lang="en-US" sz="2000"/>
              <a:t>Dependencies backward in time cause hazards</a:t>
            </a:r>
          </a:p>
        </p:txBody>
      </p:sp>
      <p:sp>
        <p:nvSpPr>
          <p:cNvPr id="1776825" name="Rectangle 185"/>
          <p:cNvSpPr>
            <a:spLocks noChangeArrowheads="1"/>
          </p:cNvSpPr>
          <p:nvPr/>
        </p:nvSpPr>
        <p:spPr bwMode="auto">
          <a:xfrm>
            <a:off x="914400" y="6172200"/>
            <a:ext cx="49752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i="1">
                <a:solidFill>
                  <a:schemeClr val="accent1"/>
                </a:solidFill>
                <a:latin typeface="Arial" pitchFamily="34" charset="0"/>
              </a:rPr>
              <a:t>Which are read before write data hazards?</a:t>
            </a:r>
          </a:p>
        </p:txBody>
      </p:sp>
    </p:spTree>
    <p:extLst>
      <p:ext uri="{BB962C8B-B14F-4D97-AF65-F5344CB8AC3E}">
        <p14:creationId xmlns:p14="http://schemas.microsoft.com/office/powerpoint/2010/main" val="30371695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8690" name="Group 2"/>
          <p:cNvGrpSpPr>
            <a:grpSpLocks/>
          </p:cNvGrpSpPr>
          <p:nvPr/>
        </p:nvGrpSpPr>
        <p:grpSpPr bwMode="auto">
          <a:xfrm>
            <a:off x="5791200" y="2286000"/>
            <a:ext cx="914400" cy="3352800"/>
            <a:chOff x="3648" y="1440"/>
            <a:chExt cx="576" cy="2112"/>
          </a:xfrm>
        </p:grpSpPr>
        <p:sp>
          <p:nvSpPr>
            <p:cNvPr id="1778691" name="Rectangle 3"/>
            <p:cNvSpPr>
              <a:spLocks noChangeArrowheads="1"/>
            </p:cNvSpPr>
            <p:nvPr/>
          </p:nvSpPr>
          <p:spPr bwMode="auto">
            <a:xfrm>
              <a:off x="4080" y="3264"/>
              <a:ext cx="144"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692" name="Rectangle 4"/>
            <p:cNvSpPr>
              <a:spLocks noChangeArrowheads="1"/>
            </p:cNvSpPr>
            <p:nvPr/>
          </p:nvSpPr>
          <p:spPr bwMode="auto">
            <a:xfrm>
              <a:off x="3648" y="2736"/>
              <a:ext cx="144"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693" name="Line 5"/>
            <p:cNvSpPr>
              <a:spLocks noChangeShapeType="1"/>
            </p:cNvSpPr>
            <p:nvPr/>
          </p:nvSpPr>
          <p:spPr bwMode="auto">
            <a:xfrm>
              <a:off x="3648" y="1440"/>
              <a:ext cx="0" cy="129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694" name="Line 6"/>
            <p:cNvSpPr>
              <a:spLocks noChangeShapeType="1"/>
            </p:cNvSpPr>
            <p:nvPr/>
          </p:nvSpPr>
          <p:spPr bwMode="auto">
            <a:xfrm>
              <a:off x="3648" y="1440"/>
              <a:ext cx="432" cy="182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8695" name="Group 7"/>
          <p:cNvGrpSpPr>
            <a:grpSpLocks/>
          </p:cNvGrpSpPr>
          <p:nvPr/>
        </p:nvGrpSpPr>
        <p:grpSpPr bwMode="auto">
          <a:xfrm>
            <a:off x="4419600" y="1828800"/>
            <a:ext cx="1371600" cy="2133600"/>
            <a:chOff x="2784" y="1152"/>
            <a:chExt cx="864" cy="1344"/>
          </a:xfrm>
        </p:grpSpPr>
        <p:sp>
          <p:nvSpPr>
            <p:cNvPr id="1778696" name="Rectangle 8"/>
            <p:cNvSpPr>
              <a:spLocks noChangeArrowheads="1"/>
            </p:cNvSpPr>
            <p:nvPr/>
          </p:nvSpPr>
          <p:spPr bwMode="auto">
            <a:xfrm>
              <a:off x="3216" y="2208"/>
              <a:ext cx="144"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697" name="Rectangle 9"/>
            <p:cNvSpPr>
              <a:spLocks noChangeArrowheads="1"/>
            </p:cNvSpPr>
            <p:nvPr/>
          </p:nvSpPr>
          <p:spPr bwMode="auto">
            <a:xfrm>
              <a:off x="2784" y="1680"/>
              <a:ext cx="144"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698" name="Rectangle 10"/>
            <p:cNvSpPr>
              <a:spLocks noChangeArrowheads="1"/>
            </p:cNvSpPr>
            <p:nvPr/>
          </p:nvSpPr>
          <p:spPr bwMode="auto">
            <a:xfrm>
              <a:off x="3504" y="1152"/>
              <a:ext cx="144"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699" name="Line 11"/>
            <p:cNvSpPr>
              <a:spLocks noChangeShapeType="1"/>
            </p:cNvSpPr>
            <p:nvPr/>
          </p:nvSpPr>
          <p:spPr bwMode="auto">
            <a:xfrm flipH="1">
              <a:off x="2832" y="1440"/>
              <a:ext cx="816" cy="24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00" name="Line 12"/>
            <p:cNvSpPr>
              <a:spLocks noChangeShapeType="1"/>
            </p:cNvSpPr>
            <p:nvPr/>
          </p:nvSpPr>
          <p:spPr bwMode="auto">
            <a:xfrm flipH="1">
              <a:off x="3216" y="1440"/>
              <a:ext cx="432" cy="768"/>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701" name="Rectangle 13"/>
          <p:cNvSpPr>
            <a:spLocks noGrp="1" noChangeArrowheads="1"/>
          </p:cNvSpPr>
          <p:nvPr>
            <p:ph type="title"/>
          </p:nvPr>
        </p:nvSpPr>
        <p:spPr>
          <a:xfrm>
            <a:off x="457200" y="152400"/>
            <a:ext cx="7975600" cy="474663"/>
          </a:xfrm>
          <a:noFill/>
          <a:ln/>
        </p:spPr>
        <p:txBody>
          <a:bodyPr>
            <a:noAutofit/>
          </a:bodyPr>
          <a:lstStyle/>
          <a:p>
            <a:r>
              <a:rPr lang="en-US" sz="3600" dirty="0"/>
              <a:t>Register Usage Can Cause Data Hazards</a:t>
            </a:r>
          </a:p>
        </p:txBody>
      </p:sp>
      <p:sp>
        <p:nvSpPr>
          <p:cNvPr id="1778702" name="Rectangle 14"/>
          <p:cNvSpPr>
            <a:spLocks noChangeArrowheads="1"/>
          </p:cNvSpPr>
          <p:nvPr/>
        </p:nvSpPr>
        <p:spPr bwMode="auto">
          <a:xfrm>
            <a:off x="328613" y="1906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78703" name="Line 15"/>
          <p:cNvSpPr>
            <a:spLocks noChangeShapeType="1"/>
          </p:cNvSpPr>
          <p:nvPr/>
        </p:nvSpPr>
        <p:spPr bwMode="auto">
          <a:xfrm>
            <a:off x="2133600" y="1300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04" name="Rectangle 16"/>
          <p:cNvSpPr>
            <a:spLocks noChangeArrowheads="1"/>
          </p:cNvSpPr>
          <p:nvPr/>
        </p:nvSpPr>
        <p:spPr bwMode="auto">
          <a:xfrm>
            <a:off x="762000" y="1752600"/>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a:t>
            </a:r>
            <a:r>
              <a:rPr lang="en-US" sz="2400">
                <a:solidFill>
                  <a:schemeClr val="accent1"/>
                </a:solidFill>
                <a:latin typeface="Arial" pitchFamily="34" charset="0"/>
              </a:rPr>
              <a:t>r1</a:t>
            </a:r>
            <a:r>
              <a:rPr lang="en-US" sz="2400">
                <a:solidFill>
                  <a:schemeClr val="tx1"/>
                </a:solidFill>
                <a:latin typeface="Arial" pitchFamily="34" charset="0"/>
              </a:rPr>
              <a:t>,r2,r3</a:t>
            </a:r>
          </a:p>
        </p:txBody>
      </p:sp>
      <p:sp>
        <p:nvSpPr>
          <p:cNvPr id="1778705" name="Rectangle 17"/>
          <p:cNvSpPr>
            <a:spLocks noChangeArrowheads="1"/>
          </p:cNvSpPr>
          <p:nvPr/>
        </p:nvSpPr>
        <p:spPr bwMode="auto">
          <a:xfrm>
            <a:off x="762000" y="2590800"/>
            <a:ext cx="1739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sub r4,</a:t>
            </a:r>
            <a:r>
              <a:rPr lang="en-US" sz="2400">
                <a:solidFill>
                  <a:schemeClr val="accent1"/>
                </a:solidFill>
                <a:latin typeface="Arial" pitchFamily="34" charset="0"/>
              </a:rPr>
              <a:t>r1</a:t>
            </a:r>
            <a:r>
              <a:rPr lang="en-US" sz="2400">
                <a:solidFill>
                  <a:schemeClr val="tx1"/>
                </a:solidFill>
                <a:latin typeface="Arial" pitchFamily="34" charset="0"/>
              </a:rPr>
              <a:t>,r5</a:t>
            </a:r>
          </a:p>
        </p:txBody>
      </p:sp>
      <p:sp>
        <p:nvSpPr>
          <p:cNvPr id="1778706" name="Rectangle 18"/>
          <p:cNvSpPr>
            <a:spLocks noChangeArrowheads="1"/>
          </p:cNvSpPr>
          <p:nvPr/>
        </p:nvSpPr>
        <p:spPr bwMode="auto">
          <a:xfrm>
            <a:off x="762000" y="3471863"/>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and r6,</a:t>
            </a:r>
            <a:r>
              <a:rPr lang="en-US" sz="2400">
                <a:solidFill>
                  <a:schemeClr val="accent1"/>
                </a:solidFill>
                <a:latin typeface="Arial" pitchFamily="34" charset="0"/>
              </a:rPr>
              <a:t>r1</a:t>
            </a:r>
            <a:r>
              <a:rPr lang="en-US" sz="2400">
                <a:solidFill>
                  <a:schemeClr val="tx1"/>
                </a:solidFill>
                <a:latin typeface="Arial" pitchFamily="34" charset="0"/>
              </a:rPr>
              <a:t>,r7</a:t>
            </a:r>
          </a:p>
        </p:txBody>
      </p:sp>
      <p:sp>
        <p:nvSpPr>
          <p:cNvPr id="1778707" name="Rectangle 19"/>
          <p:cNvSpPr>
            <a:spLocks noChangeArrowheads="1"/>
          </p:cNvSpPr>
          <p:nvPr/>
        </p:nvSpPr>
        <p:spPr bwMode="auto">
          <a:xfrm>
            <a:off x="762000" y="5181600"/>
            <a:ext cx="1671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xor r4,</a:t>
            </a:r>
            <a:r>
              <a:rPr lang="en-US" sz="2400">
                <a:solidFill>
                  <a:srgbClr val="009900"/>
                </a:solidFill>
                <a:latin typeface="Arial" pitchFamily="34" charset="0"/>
              </a:rPr>
              <a:t>r1</a:t>
            </a:r>
            <a:r>
              <a:rPr lang="en-US" sz="2400">
                <a:solidFill>
                  <a:schemeClr val="tx1"/>
                </a:solidFill>
                <a:latin typeface="Arial" pitchFamily="34" charset="0"/>
              </a:rPr>
              <a:t>,r5</a:t>
            </a:r>
          </a:p>
        </p:txBody>
      </p:sp>
      <p:sp>
        <p:nvSpPr>
          <p:cNvPr id="1778708" name="Line 20"/>
          <p:cNvSpPr>
            <a:spLocks noChangeShapeType="1"/>
          </p:cNvSpPr>
          <p:nvPr/>
        </p:nvSpPr>
        <p:spPr bwMode="auto">
          <a:xfrm>
            <a:off x="3314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09" name="Line 21"/>
          <p:cNvSpPr>
            <a:spLocks noChangeShapeType="1"/>
          </p:cNvSpPr>
          <p:nvPr/>
        </p:nvSpPr>
        <p:spPr bwMode="auto">
          <a:xfrm>
            <a:off x="4000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10" name="Line 22"/>
          <p:cNvSpPr>
            <a:spLocks noChangeShapeType="1"/>
          </p:cNvSpPr>
          <p:nvPr/>
        </p:nvSpPr>
        <p:spPr bwMode="auto">
          <a:xfrm>
            <a:off x="4686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11" name="Line 23"/>
          <p:cNvSpPr>
            <a:spLocks noChangeShapeType="1"/>
          </p:cNvSpPr>
          <p:nvPr/>
        </p:nvSpPr>
        <p:spPr bwMode="auto">
          <a:xfrm>
            <a:off x="53721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12" name="Line 24"/>
          <p:cNvSpPr>
            <a:spLocks noChangeShapeType="1"/>
          </p:cNvSpPr>
          <p:nvPr/>
        </p:nvSpPr>
        <p:spPr bwMode="auto">
          <a:xfrm>
            <a:off x="6057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13" name="Line 25"/>
          <p:cNvSpPr>
            <a:spLocks noChangeShapeType="1"/>
          </p:cNvSpPr>
          <p:nvPr/>
        </p:nvSpPr>
        <p:spPr bwMode="auto">
          <a:xfrm>
            <a:off x="6743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14" name="Line 26"/>
          <p:cNvSpPr>
            <a:spLocks noChangeShapeType="1"/>
          </p:cNvSpPr>
          <p:nvPr/>
        </p:nvSpPr>
        <p:spPr bwMode="auto">
          <a:xfrm>
            <a:off x="7429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15" name="Line 27"/>
          <p:cNvSpPr>
            <a:spLocks noChangeShapeType="1"/>
          </p:cNvSpPr>
          <p:nvPr/>
        </p:nvSpPr>
        <p:spPr bwMode="auto">
          <a:xfrm>
            <a:off x="8115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16" name="Rectangle 28"/>
          <p:cNvSpPr>
            <a:spLocks noChangeArrowheads="1"/>
          </p:cNvSpPr>
          <p:nvPr/>
        </p:nvSpPr>
        <p:spPr bwMode="auto">
          <a:xfrm>
            <a:off x="762000" y="4310063"/>
            <a:ext cx="1771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or  r8, </a:t>
            </a:r>
            <a:r>
              <a:rPr lang="en-US" sz="2400">
                <a:solidFill>
                  <a:srgbClr val="009900"/>
                </a:solidFill>
                <a:latin typeface="Arial" pitchFamily="34" charset="0"/>
              </a:rPr>
              <a:t>r1</a:t>
            </a:r>
            <a:r>
              <a:rPr lang="en-US" sz="2400">
                <a:solidFill>
                  <a:schemeClr val="tx1"/>
                </a:solidFill>
                <a:latin typeface="Arial" pitchFamily="34" charset="0"/>
              </a:rPr>
              <a:t>, r9</a:t>
            </a:r>
          </a:p>
        </p:txBody>
      </p:sp>
      <p:sp>
        <p:nvSpPr>
          <p:cNvPr id="1778717" name="Line 29"/>
          <p:cNvSpPr>
            <a:spLocks noChangeShapeType="1"/>
          </p:cNvSpPr>
          <p:nvPr/>
        </p:nvSpPr>
        <p:spPr bwMode="auto">
          <a:xfrm>
            <a:off x="685800" y="1828800"/>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8718" name="Group 30"/>
          <p:cNvGrpSpPr>
            <a:grpSpLocks/>
          </p:cNvGrpSpPr>
          <p:nvPr/>
        </p:nvGrpSpPr>
        <p:grpSpPr bwMode="auto">
          <a:xfrm>
            <a:off x="2743200" y="1676400"/>
            <a:ext cx="3355975" cy="838200"/>
            <a:chOff x="1562" y="1152"/>
            <a:chExt cx="2114" cy="528"/>
          </a:xfrm>
        </p:grpSpPr>
        <p:grpSp>
          <p:nvGrpSpPr>
            <p:cNvPr id="1778719" name="Group 31"/>
            <p:cNvGrpSpPr>
              <a:grpSpLocks/>
            </p:cNvGrpSpPr>
            <p:nvPr/>
          </p:nvGrpSpPr>
          <p:grpSpPr bwMode="auto">
            <a:xfrm>
              <a:off x="2487" y="1152"/>
              <a:ext cx="223" cy="481"/>
              <a:chOff x="2207" y="1413"/>
              <a:chExt cx="223" cy="481"/>
            </a:xfrm>
          </p:grpSpPr>
          <p:sp>
            <p:nvSpPr>
              <p:cNvPr id="1778720" name="Freeform 32"/>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21" name="Rectangle 33"/>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8722" name="Group 34"/>
            <p:cNvGrpSpPr>
              <a:grpSpLocks/>
            </p:cNvGrpSpPr>
            <p:nvPr/>
          </p:nvGrpSpPr>
          <p:grpSpPr bwMode="auto">
            <a:xfrm>
              <a:off x="1562" y="1248"/>
              <a:ext cx="349" cy="289"/>
              <a:chOff x="1282" y="1509"/>
              <a:chExt cx="349" cy="289"/>
            </a:xfrm>
          </p:grpSpPr>
          <p:sp>
            <p:nvSpPr>
              <p:cNvPr id="1778723" name="Rectangle 35"/>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8724" name="Group 36"/>
              <p:cNvGrpSpPr>
                <a:grpSpLocks/>
              </p:cNvGrpSpPr>
              <p:nvPr/>
            </p:nvGrpSpPr>
            <p:grpSpPr bwMode="auto">
              <a:xfrm>
                <a:off x="1291" y="1509"/>
                <a:ext cx="340" cy="289"/>
                <a:chOff x="1291" y="1509"/>
                <a:chExt cx="340" cy="289"/>
              </a:xfrm>
            </p:grpSpPr>
            <p:sp>
              <p:nvSpPr>
                <p:cNvPr id="1778725" name="Freeform 37"/>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26" name="Freeform 38"/>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8727" name="Rectangle 39"/>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728" name="Group 40"/>
            <p:cNvGrpSpPr>
              <a:grpSpLocks/>
            </p:cNvGrpSpPr>
            <p:nvPr/>
          </p:nvGrpSpPr>
          <p:grpSpPr bwMode="auto">
            <a:xfrm>
              <a:off x="2031" y="1248"/>
              <a:ext cx="296" cy="289"/>
              <a:chOff x="1751" y="1509"/>
              <a:chExt cx="296" cy="289"/>
            </a:xfrm>
          </p:grpSpPr>
          <p:sp>
            <p:nvSpPr>
              <p:cNvPr id="1778729" name="Freeform 41"/>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30" name="Freeform 42"/>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731" name="Line 43"/>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32" name="Freeform 44"/>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33" name="Line 45"/>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34" name="Rectangle 46"/>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8735" name="Group 47"/>
            <p:cNvGrpSpPr>
              <a:grpSpLocks/>
            </p:cNvGrpSpPr>
            <p:nvPr/>
          </p:nvGrpSpPr>
          <p:grpSpPr bwMode="auto">
            <a:xfrm>
              <a:off x="2880" y="1248"/>
              <a:ext cx="325" cy="289"/>
              <a:chOff x="2600" y="1509"/>
              <a:chExt cx="325" cy="289"/>
            </a:xfrm>
          </p:grpSpPr>
          <p:sp>
            <p:nvSpPr>
              <p:cNvPr id="1778736" name="Freeform 48"/>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37" name="Freeform 49"/>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738" name="Rectangle 50"/>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739" name="Group 51"/>
            <p:cNvGrpSpPr>
              <a:grpSpLocks/>
            </p:cNvGrpSpPr>
            <p:nvPr/>
          </p:nvGrpSpPr>
          <p:grpSpPr bwMode="auto">
            <a:xfrm>
              <a:off x="3348" y="1248"/>
              <a:ext cx="284" cy="289"/>
              <a:chOff x="3068" y="1509"/>
              <a:chExt cx="284" cy="289"/>
            </a:xfrm>
          </p:grpSpPr>
          <p:sp>
            <p:nvSpPr>
              <p:cNvPr id="1778740" name="Freeform 52"/>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41" name="Freeform 53"/>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742" name="Line 54"/>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43" name="Line 55"/>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44" name="Line 56"/>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45" name="Line 57"/>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46" name="Line 58"/>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47" name="Line 59"/>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48" name="Line 60"/>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49" name="Line 61"/>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50" name="Line 62"/>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8751" name="Group 63"/>
          <p:cNvGrpSpPr>
            <a:grpSpLocks/>
          </p:cNvGrpSpPr>
          <p:nvPr/>
        </p:nvGrpSpPr>
        <p:grpSpPr bwMode="auto">
          <a:xfrm>
            <a:off x="3429000" y="2514600"/>
            <a:ext cx="3355975" cy="838200"/>
            <a:chOff x="1562" y="1152"/>
            <a:chExt cx="2114" cy="528"/>
          </a:xfrm>
        </p:grpSpPr>
        <p:grpSp>
          <p:nvGrpSpPr>
            <p:cNvPr id="1778752" name="Group 64"/>
            <p:cNvGrpSpPr>
              <a:grpSpLocks/>
            </p:cNvGrpSpPr>
            <p:nvPr/>
          </p:nvGrpSpPr>
          <p:grpSpPr bwMode="auto">
            <a:xfrm>
              <a:off x="2487" y="1152"/>
              <a:ext cx="223" cy="481"/>
              <a:chOff x="2207" y="1413"/>
              <a:chExt cx="223" cy="481"/>
            </a:xfrm>
          </p:grpSpPr>
          <p:sp>
            <p:nvSpPr>
              <p:cNvPr id="1778753" name="Freeform 65"/>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54" name="Rectangle 66"/>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8755" name="Group 67"/>
            <p:cNvGrpSpPr>
              <a:grpSpLocks/>
            </p:cNvGrpSpPr>
            <p:nvPr/>
          </p:nvGrpSpPr>
          <p:grpSpPr bwMode="auto">
            <a:xfrm>
              <a:off x="1562" y="1248"/>
              <a:ext cx="349" cy="289"/>
              <a:chOff x="1282" y="1509"/>
              <a:chExt cx="349" cy="289"/>
            </a:xfrm>
          </p:grpSpPr>
          <p:sp>
            <p:nvSpPr>
              <p:cNvPr id="1778756" name="Rectangle 68"/>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8757" name="Group 69"/>
              <p:cNvGrpSpPr>
                <a:grpSpLocks/>
              </p:cNvGrpSpPr>
              <p:nvPr/>
            </p:nvGrpSpPr>
            <p:grpSpPr bwMode="auto">
              <a:xfrm>
                <a:off x="1291" y="1509"/>
                <a:ext cx="340" cy="289"/>
                <a:chOff x="1291" y="1509"/>
                <a:chExt cx="340" cy="289"/>
              </a:xfrm>
            </p:grpSpPr>
            <p:sp>
              <p:nvSpPr>
                <p:cNvPr id="1778758" name="Freeform 70"/>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59" name="Freeform 71"/>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8760" name="Rectangle 72"/>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761" name="Group 73"/>
            <p:cNvGrpSpPr>
              <a:grpSpLocks/>
            </p:cNvGrpSpPr>
            <p:nvPr/>
          </p:nvGrpSpPr>
          <p:grpSpPr bwMode="auto">
            <a:xfrm>
              <a:off x="2031" y="1248"/>
              <a:ext cx="296" cy="289"/>
              <a:chOff x="1751" y="1509"/>
              <a:chExt cx="296" cy="289"/>
            </a:xfrm>
          </p:grpSpPr>
          <p:sp>
            <p:nvSpPr>
              <p:cNvPr id="1778762" name="Freeform 74"/>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63" name="Freeform 75"/>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764" name="Line 76"/>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65" name="Freeform 77"/>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66" name="Line 78"/>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67" name="Rectangle 79"/>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8768" name="Group 80"/>
            <p:cNvGrpSpPr>
              <a:grpSpLocks/>
            </p:cNvGrpSpPr>
            <p:nvPr/>
          </p:nvGrpSpPr>
          <p:grpSpPr bwMode="auto">
            <a:xfrm>
              <a:off x="2880" y="1248"/>
              <a:ext cx="325" cy="289"/>
              <a:chOff x="2600" y="1509"/>
              <a:chExt cx="325" cy="289"/>
            </a:xfrm>
          </p:grpSpPr>
          <p:sp>
            <p:nvSpPr>
              <p:cNvPr id="1778769" name="Freeform 81"/>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70" name="Freeform 82"/>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771" name="Rectangle 83"/>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772" name="Group 84"/>
            <p:cNvGrpSpPr>
              <a:grpSpLocks/>
            </p:cNvGrpSpPr>
            <p:nvPr/>
          </p:nvGrpSpPr>
          <p:grpSpPr bwMode="auto">
            <a:xfrm>
              <a:off x="3348" y="1248"/>
              <a:ext cx="284" cy="289"/>
              <a:chOff x="3068" y="1509"/>
              <a:chExt cx="284" cy="289"/>
            </a:xfrm>
          </p:grpSpPr>
          <p:sp>
            <p:nvSpPr>
              <p:cNvPr id="1778773" name="Freeform 85"/>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74" name="Freeform 86"/>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775" name="Line 87"/>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76" name="Line 88"/>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77" name="Line 89"/>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78" name="Line 90"/>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79" name="Line 91"/>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80" name="Line 92"/>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81" name="Line 93"/>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82" name="Line 94"/>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83" name="Line 95"/>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8784" name="Group 96"/>
          <p:cNvGrpSpPr>
            <a:grpSpLocks/>
          </p:cNvGrpSpPr>
          <p:nvPr/>
        </p:nvGrpSpPr>
        <p:grpSpPr bwMode="auto">
          <a:xfrm>
            <a:off x="4114800" y="3352800"/>
            <a:ext cx="3355975" cy="838200"/>
            <a:chOff x="1562" y="1152"/>
            <a:chExt cx="2114" cy="528"/>
          </a:xfrm>
        </p:grpSpPr>
        <p:grpSp>
          <p:nvGrpSpPr>
            <p:cNvPr id="1778785" name="Group 97"/>
            <p:cNvGrpSpPr>
              <a:grpSpLocks/>
            </p:cNvGrpSpPr>
            <p:nvPr/>
          </p:nvGrpSpPr>
          <p:grpSpPr bwMode="auto">
            <a:xfrm>
              <a:off x="2487" y="1152"/>
              <a:ext cx="223" cy="481"/>
              <a:chOff x="2207" y="1413"/>
              <a:chExt cx="223" cy="481"/>
            </a:xfrm>
          </p:grpSpPr>
          <p:sp>
            <p:nvSpPr>
              <p:cNvPr id="1778786" name="Freeform 98"/>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87" name="Rectangle 99"/>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8788" name="Group 100"/>
            <p:cNvGrpSpPr>
              <a:grpSpLocks/>
            </p:cNvGrpSpPr>
            <p:nvPr/>
          </p:nvGrpSpPr>
          <p:grpSpPr bwMode="auto">
            <a:xfrm>
              <a:off x="1562" y="1248"/>
              <a:ext cx="349" cy="289"/>
              <a:chOff x="1282" y="1509"/>
              <a:chExt cx="349" cy="289"/>
            </a:xfrm>
          </p:grpSpPr>
          <p:sp>
            <p:nvSpPr>
              <p:cNvPr id="1778789" name="Rectangle 101"/>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8790" name="Group 102"/>
              <p:cNvGrpSpPr>
                <a:grpSpLocks/>
              </p:cNvGrpSpPr>
              <p:nvPr/>
            </p:nvGrpSpPr>
            <p:grpSpPr bwMode="auto">
              <a:xfrm>
                <a:off x="1291" y="1509"/>
                <a:ext cx="340" cy="289"/>
                <a:chOff x="1291" y="1509"/>
                <a:chExt cx="340" cy="289"/>
              </a:xfrm>
            </p:grpSpPr>
            <p:sp>
              <p:nvSpPr>
                <p:cNvPr id="1778791" name="Freeform 103"/>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92" name="Freeform 104"/>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8793" name="Rectangle 105"/>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794" name="Group 106"/>
            <p:cNvGrpSpPr>
              <a:grpSpLocks/>
            </p:cNvGrpSpPr>
            <p:nvPr/>
          </p:nvGrpSpPr>
          <p:grpSpPr bwMode="auto">
            <a:xfrm>
              <a:off x="2031" y="1248"/>
              <a:ext cx="296" cy="289"/>
              <a:chOff x="1751" y="1509"/>
              <a:chExt cx="296" cy="289"/>
            </a:xfrm>
          </p:grpSpPr>
          <p:sp>
            <p:nvSpPr>
              <p:cNvPr id="1778795" name="Freeform 107"/>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96" name="Freeform 108"/>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797" name="Line 109"/>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798" name="Freeform 110"/>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799" name="Line 111"/>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00" name="Rectangle 112"/>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8801" name="Group 113"/>
            <p:cNvGrpSpPr>
              <a:grpSpLocks/>
            </p:cNvGrpSpPr>
            <p:nvPr/>
          </p:nvGrpSpPr>
          <p:grpSpPr bwMode="auto">
            <a:xfrm>
              <a:off x="2880" y="1248"/>
              <a:ext cx="325" cy="289"/>
              <a:chOff x="2600" y="1509"/>
              <a:chExt cx="325" cy="289"/>
            </a:xfrm>
          </p:grpSpPr>
          <p:sp>
            <p:nvSpPr>
              <p:cNvPr id="1778802" name="Freeform 114"/>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03" name="Freeform 115"/>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04" name="Rectangle 116"/>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805" name="Group 117"/>
            <p:cNvGrpSpPr>
              <a:grpSpLocks/>
            </p:cNvGrpSpPr>
            <p:nvPr/>
          </p:nvGrpSpPr>
          <p:grpSpPr bwMode="auto">
            <a:xfrm>
              <a:off x="3348" y="1248"/>
              <a:ext cx="284" cy="289"/>
              <a:chOff x="3068" y="1509"/>
              <a:chExt cx="284" cy="289"/>
            </a:xfrm>
          </p:grpSpPr>
          <p:sp>
            <p:nvSpPr>
              <p:cNvPr id="1778806" name="Freeform 118"/>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07" name="Freeform 119"/>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08" name="Line 120"/>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09" name="Line 121"/>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10" name="Line 122"/>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11" name="Line 123"/>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12" name="Line 124"/>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13" name="Line 125"/>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14" name="Line 126"/>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15" name="Line 127"/>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16" name="Line 128"/>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8817" name="Group 129"/>
          <p:cNvGrpSpPr>
            <a:grpSpLocks/>
          </p:cNvGrpSpPr>
          <p:nvPr/>
        </p:nvGrpSpPr>
        <p:grpSpPr bwMode="auto">
          <a:xfrm>
            <a:off x="4800600" y="4191000"/>
            <a:ext cx="3355975" cy="838200"/>
            <a:chOff x="1562" y="1152"/>
            <a:chExt cx="2114" cy="528"/>
          </a:xfrm>
        </p:grpSpPr>
        <p:grpSp>
          <p:nvGrpSpPr>
            <p:cNvPr id="1778818" name="Group 130"/>
            <p:cNvGrpSpPr>
              <a:grpSpLocks/>
            </p:cNvGrpSpPr>
            <p:nvPr/>
          </p:nvGrpSpPr>
          <p:grpSpPr bwMode="auto">
            <a:xfrm>
              <a:off x="2487" y="1152"/>
              <a:ext cx="223" cy="481"/>
              <a:chOff x="2207" y="1413"/>
              <a:chExt cx="223" cy="481"/>
            </a:xfrm>
          </p:grpSpPr>
          <p:sp>
            <p:nvSpPr>
              <p:cNvPr id="1778819" name="Freeform 131"/>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20" name="Rectangle 132"/>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8821" name="Group 133"/>
            <p:cNvGrpSpPr>
              <a:grpSpLocks/>
            </p:cNvGrpSpPr>
            <p:nvPr/>
          </p:nvGrpSpPr>
          <p:grpSpPr bwMode="auto">
            <a:xfrm>
              <a:off x="1562" y="1248"/>
              <a:ext cx="349" cy="289"/>
              <a:chOff x="1282" y="1509"/>
              <a:chExt cx="349" cy="289"/>
            </a:xfrm>
          </p:grpSpPr>
          <p:sp>
            <p:nvSpPr>
              <p:cNvPr id="1778822" name="Rectangle 134"/>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8823" name="Group 135"/>
              <p:cNvGrpSpPr>
                <a:grpSpLocks/>
              </p:cNvGrpSpPr>
              <p:nvPr/>
            </p:nvGrpSpPr>
            <p:grpSpPr bwMode="auto">
              <a:xfrm>
                <a:off x="1291" y="1509"/>
                <a:ext cx="340" cy="289"/>
                <a:chOff x="1291" y="1509"/>
                <a:chExt cx="340" cy="289"/>
              </a:xfrm>
            </p:grpSpPr>
            <p:sp>
              <p:nvSpPr>
                <p:cNvPr id="1778824" name="Freeform 136"/>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25" name="Freeform 137"/>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8826" name="Rectangle 138"/>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827" name="Group 139"/>
            <p:cNvGrpSpPr>
              <a:grpSpLocks/>
            </p:cNvGrpSpPr>
            <p:nvPr/>
          </p:nvGrpSpPr>
          <p:grpSpPr bwMode="auto">
            <a:xfrm>
              <a:off x="2031" y="1248"/>
              <a:ext cx="296" cy="289"/>
              <a:chOff x="1751" y="1509"/>
              <a:chExt cx="296" cy="289"/>
            </a:xfrm>
          </p:grpSpPr>
          <p:sp>
            <p:nvSpPr>
              <p:cNvPr id="1778828" name="Freeform 140"/>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29" name="Freeform 141"/>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30" name="Line 142"/>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31" name="Freeform 143"/>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32" name="Line 144"/>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33" name="Rectangle 145"/>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8834" name="Group 146"/>
            <p:cNvGrpSpPr>
              <a:grpSpLocks/>
            </p:cNvGrpSpPr>
            <p:nvPr/>
          </p:nvGrpSpPr>
          <p:grpSpPr bwMode="auto">
            <a:xfrm>
              <a:off x="2880" y="1248"/>
              <a:ext cx="325" cy="289"/>
              <a:chOff x="2600" y="1509"/>
              <a:chExt cx="325" cy="289"/>
            </a:xfrm>
          </p:grpSpPr>
          <p:sp>
            <p:nvSpPr>
              <p:cNvPr id="1778835" name="Freeform 147"/>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36" name="Freeform 148"/>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37" name="Rectangle 149"/>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838" name="Group 150"/>
            <p:cNvGrpSpPr>
              <a:grpSpLocks/>
            </p:cNvGrpSpPr>
            <p:nvPr/>
          </p:nvGrpSpPr>
          <p:grpSpPr bwMode="auto">
            <a:xfrm>
              <a:off x="3348" y="1248"/>
              <a:ext cx="284" cy="289"/>
              <a:chOff x="3068" y="1509"/>
              <a:chExt cx="284" cy="289"/>
            </a:xfrm>
          </p:grpSpPr>
          <p:sp>
            <p:nvSpPr>
              <p:cNvPr id="1778839" name="Freeform 151"/>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40" name="Freeform 152"/>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41" name="Line 153"/>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42" name="Line 154"/>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43" name="Line 155"/>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44" name="Line 156"/>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45" name="Line 157"/>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46" name="Line 158"/>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47" name="Line 159"/>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48" name="Line 160"/>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49" name="Line 161"/>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8850" name="Group 162"/>
          <p:cNvGrpSpPr>
            <a:grpSpLocks/>
          </p:cNvGrpSpPr>
          <p:nvPr/>
        </p:nvGrpSpPr>
        <p:grpSpPr bwMode="auto">
          <a:xfrm>
            <a:off x="5486400" y="5029200"/>
            <a:ext cx="3355975" cy="838200"/>
            <a:chOff x="1562" y="1152"/>
            <a:chExt cx="2114" cy="528"/>
          </a:xfrm>
        </p:grpSpPr>
        <p:grpSp>
          <p:nvGrpSpPr>
            <p:cNvPr id="1778851" name="Group 163"/>
            <p:cNvGrpSpPr>
              <a:grpSpLocks/>
            </p:cNvGrpSpPr>
            <p:nvPr/>
          </p:nvGrpSpPr>
          <p:grpSpPr bwMode="auto">
            <a:xfrm>
              <a:off x="2487" y="1152"/>
              <a:ext cx="223" cy="481"/>
              <a:chOff x="2207" y="1413"/>
              <a:chExt cx="223" cy="481"/>
            </a:xfrm>
          </p:grpSpPr>
          <p:sp>
            <p:nvSpPr>
              <p:cNvPr id="1778852" name="Freeform 16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53" name="Rectangle 16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78854" name="Group 166"/>
            <p:cNvGrpSpPr>
              <a:grpSpLocks/>
            </p:cNvGrpSpPr>
            <p:nvPr/>
          </p:nvGrpSpPr>
          <p:grpSpPr bwMode="auto">
            <a:xfrm>
              <a:off x="1562" y="1248"/>
              <a:ext cx="349" cy="289"/>
              <a:chOff x="1282" y="1509"/>
              <a:chExt cx="349" cy="289"/>
            </a:xfrm>
          </p:grpSpPr>
          <p:sp>
            <p:nvSpPr>
              <p:cNvPr id="1778855" name="Rectangle 16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78856" name="Group 168"/>
              <p:cNvGrpSpPr>
                <a:grpSpLocks/>
              </p:cNvGrpSpPr>
              <p:nvPr/>
            </p:nvGrpSpPr>
            <p:grpSpPr bwMode="auto">
              <a:xfrm>
                <a:off x="1291" y="1509"/>
                <a:ext cx="340" cy="289"/>
                <a:chOff x="1291" y="1509"/>
                <a:chExt cx="340" cy="289"/>
              </a:xfrm>
            </p:grpSpPr>
            <p:sp>
              <p:nvSpPr>
                <p:cNvPr id="1778857" name="Freeform 16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58" name="Freeform 17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78859" name="Rectangle 171"/>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860" name="Group 172"/>
            <p:cNvGrpSpPr>
              <a:grpSpLocks/>
            </p:cNvGrpSpPr>
            <p:nvPr/>
          </p:nvGrpSpPr>
          <p:grpSpPr bwMode="auto">
            <a:xfrm>
              <a:off x="2031" y="1248"/>
              <a:ext cx="296" cy="289"/>
              <a:chOff x="1751" y="1509"/>
              <a:chExt cx="296" cy="289"/>
            </a:xfrm>
          </p:grpSpPr>
          <p:sp>
            <p:nvSpPr>
              <p:cNvPr id="1778861" name="Freeform 17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62" name="Freeform 17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63" name="Line 175"/>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64" name="Freeform 17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65" name="Line 177"/>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66" name="Rectangle 178"/>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78867" name="Group 179"/>
            <p:cNvGrpSpPr>
              <a:grpSpLocks/>
            </p:cNvGrpSpPr>
            <p:nvPr/>
          </p:nvGrpSpPr>
          <p:grpSpPr bwMode="auto">
            <a:xfrm>
              <a:off x="2880" y="1248"/>
              <a:ext cx="325" cy="289"/>
              <a:chOff x="2600" y="1509"/>
              <a:chExt cx="325" cy="289"/>
            </a:xfrm>
          </p:grpSpPr>
          <p:sp>
            <p:nvSpPr>
              <p:cNvPr id="1778868" name="Freeform 18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69" name="Freeform 18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70" name="Rectangle 182"/>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78871" name="Group 183"/>
            <p:cNvGrpSpPr>
              <a:grpSpLocks/>
            </p:cNvGrpSpPr>
            <p:nvPr/>
          </p:nvGrpSpPr>
          <p:grpSpPr bwMode="auto">
            <a:xfrm>
              <a:off x="3348" y="1248"/>
              <a:ext cx="284" cy="289"/>
              <a:chOff x="3068" y="1509"/>
              <a:chExt cx="284" cy="289"/>
            </a:xfrm>
          </p:grpSpPr>
          <p:sp>
            <p:nvSpPr>
              <p:cNvPr id="1778872" name="Freeform 18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73" name="Freeform 18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74" name="Line 186"/>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75" name="Line 187"/>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76" name="Line 188"/>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8877" name="Line 189"/>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78" name="Line 190"/>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79" name="Line 191"/>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80" name="Line 192"/>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81" name="Line 193"/>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8882" name="Line 194"/>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8883" name="Rectangle 195"/>
          <p:cNvSpPr>
            <a:spLocks noGrp="1" noChangeArrowheads="1"/>
          </p:cNvSpPr>
          <p:nvPr>
            <p:ph type="body" idx="1"/>
          </p:nvPr>
        </p:nvSpPr>
        <p:spPr>
          <a:xfrm>
            <a:off x="609600" y="762000"/>
            <a:ext cx="7391400" cy="325438"/>
          </a:xfrm>
          <a:noFill/>
          <a:ln/>
        </p:spPr>
        <p:txBody>
          <a:bodyPr>
            <a:normAutofit fontScale="77500" lnSpcReduction="20000"/>
          </a:bodyPr>
          <a:lstStyle/>
          <a:p>
            <a:r>
              <a:rPr lang="en-US" sz="2400"/>
              <a:t>Dependencies backward in time cause hazards</a:t>
            </a:r>
          </a:p>
        </p:txBody>
      </p:sp>
      <p:sp>
        <p:nvSpPr>
          <p:cNvPr id="1778884" name="Rectangle 196"/>
          <p:cNvSpPr>
            <a:spLocks noChangeArrowheads="1"/>
          </p:cNvSpPr>
          <p:nvPr/>
        </p:nvSpPr>
        <p:spPr bwMode="auto">
          <a:xfrm>
            <a:off x="914400" y="6096000"/>
            <a:ext cx="3721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i="1">
                <a:solidFill>
                  <a:schemeClr val="accent1"/>
                </a:solidFill>
                <a:latin typeface="Arial" pitchFamily="34" charset="0"/>
              </a:rPr>
              <a:t>Read before write data hazards</a:t>
            </a:r>
          </a:p>
        </p:txBody>
      </p:sp>
    </p:spTree>
    <p:extLst>
      <p:ext uri="{BB962C8B-B14F-4D97-AF65-F5344CB8AC3E}">
        <p14:creationId xmlns:p14="http://schemas.microsoft.com/office/powerpoint/2010/main" val="2128389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78695"/>
                                        </p:tgtEl>
                                        <p:attrNameLst>
                                          <p:attrName>style.visibility</p:attrName>
                                        </p:attrNameLst>
                                      </p:cBhvr>
                                      <p:to>
                                        <p:strVal val="visible"/>
                                      </p:to>
                                    </p:set>
                                    <p:animEffect transition="in" filter="wipe(up)">
                                      <p:cBhvr>
                                        <p:cTn id="7" dur="500"/>
                                        <p:tgtEl>
                                          <p:spTgt spid="17786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78690"/>
                                        </p:tgtEl>
                                        <p:attrNameLst>
                                          <p:attrName>style.visibility</p:attrName>
                                        </p:attrNameLst>
                                      </p:cBhvr>
                                      <p:to>
                                        <p:strVal val="visible"/>
                                      </p:to>
                                    </p:set>
                                    <p:animEffect transition="in" filter="wipe(up)">
                                      <p:cBhvr>
                                        <p:cTn id="12" dur="500"/>
                                        <p:tgtEl>
                                          <p:spTgt spid="177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0738" name="Group 2"/>
          <p:cNvGrpSpPr>
            <a:grpSpLocks/>
          </p:cNvGrpSpPr>
          <p:nvPr/>
        </p:nvGrpSpPr>
        <p:grpSpPr bwMode="auto">
          <a:xfrm>
            <a:off x="5791200" y="2286000"/>
            <a:ext cx="914400" cy="3352800"/>
            <a:chOff x="3648" y="1440"/>
            <a:chExt cx="576" cy="2112"/>
          </a:xfrm>
        </p:grpSpPr>
        <p:sp>
          <p:nvSpPr>
            <p:cNvPr id="1780739" name="Rectangle 3"/>
            <p:cNvSpPr>
              <a:spLocks noChangeArrowheads="1"/>
            </p:cNvSpPr>
            <p:nvPr/>
          </p:nvSpPr>
          <p:spPr bwMode="auto">
            <a:xfrm>
              <a:off x="4080" y="3264"/>
              <a:ext cx="144"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40" name="Rectangle 4"/>
            <p:cNvSpPr>
              <a:spLocks noChangeArrowheads="1"/>
            </p:cNvSpPr>
            <p:nvPr/>
          </p:nvSpPr>
          <p:spPr bwMode="auto">
            <a:xfrm>
              <a:off x="3648" y="2736"/>
              <a:ext cx="144"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41" name="Line 5"/>
            <p:cNvSpPr>
              <a:spLocks noChangeShapeType="1"/>
            </p:cNvSpPr>
            <p:nvPr/>
          </p:nvSpPr>
          <p:spPr bwMode="auto">
            <a:xfrm>
              <a:off x="3648" y="1440"/>
              <a:ext cx="0" cy="129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42" name="Line 6"/>
            <p:cNvSpPr>
              <a:spLocks noChangeShapeType="1"/>
            </p:cNvSpPr>
            <p:nvPr/>
          </p:nvSpPr>
          <p:spPr bwMode="auto">
            <a:xfrm>
              <a:off x="3648" y="1440"/>
              <a:ext cx="432" cy="182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0743" name="Group 7"/>
          <p:cNvGrpSpPr>
            <a:grpSpLocks/>
          </p:cNvGrpSpPr>
          <p:nvPr/>
        </p:nvGrpSpPr>
        <p:grpSpPr bwMode="auto">
          <a:xfrm>
            <a:off x="4419600" y="1828800"/>
            <a:ext cx="1371600" cy="2133600"/>
            <a:chOff x="2784" y="1152"/>
            <a:chExt cx="864" cy="1344"/>
          </a:xfrm>
        </p:grpSpPr>
        <p:sp>
          <p:nvSpPr>
            <p:cNvPr id="1780744" name="Rectangle 8"/>
            <p:cNvSpPr>
              <a:spLocks noChangeArrowheads="1"/>
            </p:cNvSpPr>
            <p:nvPr/>
          </p:nvSpPr>
          <p:spPr bwMode="auto">
            <a:xfrm>
              <a:off x="3216" y="2208"/>
              <a:ext cx="144"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45" name="Rectangle 9"/>
            <p:cNvSpPr>
              <a:spLocks noChangeArrowheads="1"/>
            </p:cNvSpPr>
            <p:nvPr/>
          </p:nvSpPr>
          <p:spPr bwMode="auto">
            <a:xfrm>
              <a:off x="2784" y="1680"/>
              <a:ext cx="144"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46" name="Rectangle 10"/>
            <p:cNvSpPr>
              <a:spLocks noChangeArrowheads="1"/>
            </p:cNvSpPr>
            <p:nvPr/>
          </p:nvSpPr>
          <p:spPr bwMode="auto">
            <a:xfrm>
              <a:off x="3504" y="1152"/>
              <a:ext cx="144"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47" name="Line 11"/>
            <p:cNvSpPr>
              <a:spLocks noChangeShapeType="1"/>
            </p:cNvSpPr>
            <p:nvPr/>
          </p:nvSpPr>
          <p:spPr bwMode="auto">
            <a:xfrm flipH="1">
              <a:off x="2832" y="1440"/>
              <a:ext cx="816" cy="24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48" name="Line 12"/>
            <p:cNvSpPr>
              <a:spLocks noChangeShapeType="1"/>
            </p:cNvSpPr>
            <p:nvPr/>
          </p:nvSpPr>
          <p:spPr bwMode="auto">
            <a:xfrm flipH="1">
              <a:off x="3216" y="1440"/>
              <a:ext cx="432" cy="768"/>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749" name="Rectangle 13"/>
          <p:cNvSpPr>
            <a:spLocks noGrp="1" noChangeArrowheads="1"/>
          </p:cNvSpPr>
          <p:nvPr>
            <p:ph type="title"/>
          </p:nvPr>
        </p:nvSpPr>
        <p:spPr>
          <a:xfrm>
            <a:off x="533400" y="152400"/>
            <a:ext cx="6215062" cy="474663"/>
          </a:xfrm>
          <a:noFill/>
          <a:ln/>
        </p:spPr>
        <p:txBody>
          <a:bodyPr>
            <a:noAutofit/>
          </a:bodyPr>
          <a:lstStyle/>
          <a:p>
            <a:r>
              <a:rPr lang="en-US" sz="3600" dirty="0"/>
              <a:t>Loads Can Cause Data Hazards</a:t>
            </a:r>
          </a:p>
        </p:txBody>
      </p:sp>
      <p:sp>
        <p:nvSpPr>
          <p:cNvPr id="1780750" name="Rectangle 14"/>
          <p:cNvSpPr>
            <a:spLocks noChangeArrowheads="1"/>
          </p:cNvSpPr>
          <p:nvPr/>
        </p:nvSpPr>
        <p:spPr bwMode="auto">
          <a:xfrm>
            <a:off x="328613" y="1906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80751" name="Line 15"/>
          <p:cNvSpPr>
            <a:spLocks noChangeShapeType="1"/>
          </p:cNvSpPr>
          <p:nvPr/>
        </p:nvSpPr>
        <p:spPr bwMode="auto">
          <a:xfrm>
            <a:off x="2133600" y="1300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52" name="Rectangle 16"/>
          <p:cNvSpPr>
            <a:spLocks noChangeArrowheads="1"/>
          </p:cNvSpPr>
          <p:nvPr/>
        </p:nvSpPr>
        <p:spPr bwMode="auto">
          <a:xfrm>
            <a:off x="762000" y="1752600"/>
            <a:ext cx="18938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lw </a:t>
            </a:r>
            <a:r>
              <a:rPr lang="en-US" sz="2400">
                <a:solidFill>
                  <a:schemeClr val="accent1"/>
                </a:solidFill>
                <a:latin typeface="Arial" pitchFamily="34" charset="0"/>
              </a:rPr>
              <a:t>r1</a:t>
            </a:r>
            <a:r>
              <a:rPr lang="en-US" sz="2400">
                <a:solidFill>
                  <a:schemeClr val="tx1"/>
                </a:solidFill>
                <a:latin typeface="Arial" pitchFamily="34" charset="0"/>
              </a:rPr>
              <a:t>,100(r2)</a:t>
            </a:r>
          </a:p>
        </p:txBody>
      </p:sp>
      <p:sp>
        <p:nvSpPr>
          <p:cNvPr id="1780753" name="Rectangle 17"/>
          <p:cNvSpPr>
            <a:spLocks noChangeArrowheads="1"/>
          </p:cNvSpPr>
          <p:nvPr/>
        </p:nvSpPr>
        <p:spPr bwMode="auto">
          <a:xfrm>
            <a:off x="762000" y="2590800"/>
            <a:ext cx="1739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sub r4,</a:t>
            </a:r>
            <a:r>
              <a:rPr lang="en-US" sz="2400">
                <a:solidFill>
                  <a:schemeClr val="accent1"/>
                </a:solidFill>
                <a:latin typeface="Arial" pitchFamily="34" charset="0"/>
              </a:rPr>
              <a:t>r1</a:t>
            </a:r>
            <a:r>
              <a:rPr lang="en-US" sz="2400">
                <a:solidFill>
                  <a:schemeClr val="tx1"/>
                </a:solidFill>
                <a:latin typeface="Arial" pitchFamily="34" charset="0"/>
              </a:rPr>
              <a:t>,r5</a:t>
            </a:r>
          </a:p>
        </p:txBody>
      </p:sp>
      <p:sp>
        <p:nvSpPr>
          <p:cNvPr id="1780754" name="Rectangle 18"/>
          <p:cNvSpPr>
            <a:spLocks noChangeArrowheads="1"/>
          </p:cNvSpPr>
          <p:nvPr/>
        </p:nvSpPr>
        <p:spPr bwMode="auto">
          <a:xfrm>
            <a:off x="762000" y="3471863"/>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and r6,</a:t>
            </a:r>
            <a:r>
              <a:rPr lang="en-US" sz="2400">
                <a:solidFill>
                  <a:schemeClr val="accent1"/>
                </a:solidFill>
                <a:latin typeface="Arial" pitchFamily="34" charset="0"/>
              </a:rPr>
              <a:t>r1</a:t>
            </a:r>
            <a:r>
              <a:rPr lang="en-US" sz="2400">
                <a:solidFill>
                  <a:schemeClr val="tx1"/>
                </a:solidFill>
                <a:latin typeface="Arial" pitchFamily="34" charset="0"/>
              </a:rPr>
              <a:t>,r7</a:t>
            </a:r>
          </a:p>
        </p:txBody>
      </p:sp>
      <p:sp>
        <p:nvSpPr>
          <p:cNvPr id="1780755" name="Rectangle 19"/>
          <p:cNvSpPr>
            <a:spLocks noChangeArrowheads="1"/>
          </p:cNvSpPr>
          <p:nvPr/>
        </p:nvSpPr>
        <p:spPr bwMode="auto">
          <a:xfrm>
            <a:off x="762000" y="5181600"/>
            <a:ext cx="1671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xor r4,</a:t>
            </a:r>
            <a:r>
              <a:rPr lang="en-US" sz="2400">
                <a:solidFill>
                  <a:srgbClr val="009900"/>
                </a:solidFill>
                <a:latin typeface="Arial" pitchFamily="34" charset="0"/>
              </a:rPr>
              <a:t>r1</a:t>
            </a:r>
            <a:r>
              <a:rPr lang="en-US" sz="2400">
                <a:solidFill>
                  <a:schemeClr val="tx1"/>
                </a:solidFill>
                <a:latin typeface="Arial" pitchFamily="34" charset="0"/>
              </a:rPr>
              <a:t>,r5</a:t>
            </a:r>
          </a:p>
        </p:txBody>
      </p:sp>
      <p:sp>
        <p:nvSpPr>
          <p:cNvPr id="1780756" name="Line 20"/>
          <p:cNvSpPr>
            <a:spLocks noChangeShapeType="1"/>
          </p:cNvSpPr>
          <p:nvPr/>
        </p:nvSpPr>
        <p:spPr bwMode="auto">
          <a:xfrm>
            <a:off x="3314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57" name="Line 21"/>
          <p:cNvSpPr>
            <a:spLocks noChangeShapeType="1"/>
          </p:cNvSpPr>
          <p:nvPr/>
        </p:nvSpPr>
        <p:spPr bwMode="auto">
          <a:xfrm>
            <a:off x="4000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58" name="Line 22"/>
          <p:cNvSpPr>
            <a:spLocks noChangeShapeType="1"/>
          </p:cNvSpPr>
          <p:nvPr/>
        </p:nvSpPr>
        <p:spPr bwMode="auto">
          <a:xfrm>
            <a:off x="4686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59" name="Line 23"/>
          <p:cNvSpPr>
            <a:spLocks noChangeShapeType="1"/>
          </p:cNvSpPr>
          <p:nvPr/>
        </p:nvSpPr>
        <p:spPr bwMode="auto">
          <a:xfrm>
            <a:off x="53721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60" name="Line 24"/>
          <p:cNvSpPr>
            <a:spLocks noChangeShapeType="1"/>
          </p:cNvSpPr>
          <p:nvPr/>
        </p:nvSpPr>
        <p:spPr bwMode="auto">
          <a:xfrm>
            <a:off x="6057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61" name="Line 25"/>
          <p:cNvSpPr>
            <a:spLocks noChangeShapeType="1"/>
          </p:cNvSpPr>
          <p:nvPr/>
        </p:nvSpPr>
        <p:spPr bwMode="auto">
          <a:xfrm>
            <a:off x="6743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62" name="Line 26"/>
          <p:cNvSpPr>
            <a:spLocks noChangeShapeType="1"/>
          </p:cNvSpPr>
          <p:nvPr/>
        </p:nvSpPr>
        <p:spPr bwMode="auto">
          <a:xfrm>
            <a:off x="7429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63" name="Line 27"/>
          <p:cNvSpPr>
            <a:spLocks noChangeShapeType="1"/>
          </p:cNvSpPr>
          <p:nvPr/>
        </p:nvSpPr>
        <p:spPr bwMode="auto">
          <a:xfrm>
            <a:off x="8115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64" name="Rectangle 28"/>
          <p:cNvSpPr>
            <a:spLocks noChangeArrowheads="1"/>
          </p:cNvSpPr>
          <p:nvPr/>
        </p:nvSpPr>
        <p:spPr bwMode="auto">
          <a:xfrm>
            <a:off x="762000" y="4310063"/>
            <a:ext cx="1771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or  r8, </a:t>
            </a:r>
            <a:r>
              <a:rPr lang="en-US" sz="2400">
                <a:solidFill>
                  <a:srgbClr val="009900"/>
                </a:solidFill>
                <a:latin typeface="Arial" pitchFamily="34" charset="0"/>
              </a:rPr>
              <a:t>r1</a:t>
            </a:r>
            <a:r>
              <a:rPr lang="en-US" sz="2400">
                <a:solidFill>
                  <a:schemeClr val="tx1"/>
                </a:solidFill>
                <a:latin typeface="Arial" pitchFamily="34" charset="0"/>
              </a:rPr>
              <a:t>, r9</a:t>
            </a:r>
          </a:p>
        </p:txBody>
      </p:sp>
      <p:sp>
        <p:nvSpPr>
          <p:cNvPr id="1780765" name="Line 29"/>
          <p:cNvSpPr>
            <a:spLocks noChangeShapeType="1"/>
          </p:cNvSpPr>
          <p:nvPr/>
        </p:nvSpPr>
        <p:spPr bwMode="auto">
          <a:xfrm>
            <a:off x="685800" y="1828800"/>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80766" name="Group 30"/>
          <p:cNvGrpSpPr>
            <a:grpSpLocks/>
          </p:cNvGrpSpPr>
          <p:nvPr/>
        </p:nvGrpSpPr>
        <p:grpSpPr bwMode="auto">
          <a:xfrm>
            <a:off x="2743200" y="1676400"/>
            <a:ext cx="3355975" cy="838200"/>
            <a:chOff x="1562" y="1152"/>
            <a:chExt cx="2114" cy="528"/>
          </a:xfrm>
        </p:grpSpPr>
        <p:grpSp>
          <p:nvGrpSpPr>
            <p:cNvPr id="1780767" name="Group 31"/>
            <p:cNvGrpSpPr>
              <a:grpSpLocks/>
            </p:cNvGrpSpPr>
            <p:nvPr/>
          </p:nvGrpSpPr>
          <p:grpSpPr bwMode="auto">
            <a:xfrm>
              <a:off x="2487" y="1152"/>
              <a:ext cx="223" cy="481"/>
              <a:chOff x="2207" y="1413"/>
              <a:chExt cx="223" cy="481"/>
            </a:xfrm>
          </p:grpSpPr>
          <p:sp>
            <p:nvSpPr>
              <p:cNvPr id="1780768" name="Freeform 32"/>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69" name="Rectangle 33"/>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0770" name="Group 34"/>
            <p:cNvGrpSpPr>
              <a:grpSpLocks/>
            </p:cNvGrpSpPr>
            <p:nvPr/>
          </p:nvGrpSpPr>
          <p:grpSpPr bwMode="auto">
            <a:xfrm>
              <a:off x="1562" y="1248"/>
              <a:ext cx="349" cy="289"/>
              <a:chOff x="1282" y="1509"/>
              <a:chExt cx="349" cy="289"/>
            </a:xfrm>
          </p:grpSpPr>
          <p:sp>
            <p:nvSpPr>
              <p:cNvPr id="1780771" name="Rectangle 35"/>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0772" name="Group 36"/>
              <p:cNvGrpSpPr>
                <a:grpSpLocks/>
              </p:cNvGrpSpPr>
              <p:nvPr/>
            </p:nvGrpSpPr>
            <p:grpSpPr bwMode="auto">
              <a:xfrm>
                <a:off x="1291" y="1509"/>
                <a:ext cx="340" cy="289"/>
                <a:chOff x="1291" y="1509"/>
                <a:chExt cx="340" cy="289"/>
              </a:xfrm>
            </p:grpSpPr>
            <p:sp>
              <p:nvSpPr>
                <p:cNvPr id="1780773" name="Freeform 37"/>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74" name="Freeform 38"/>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0775" name="Rectangle 39"/>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776" name="Group 40"/>
            <p:cNvGrpSpPr>
              <a:grpSpLocks/>
            </p:cNvGrpSpPr>
            <p:nvPr/>
          </p:nvGrpSpPr>
          <p:grpSpPr bwMode="auto">
            <a:xfrm>
              <a:off x="2031" y="1248"/>
              <a:ext cx="296" cy="289"/>
              <a:chOff x="1751" y="1509"/>
              <a:chExt cx="296" cy="289"/>
            </a:xfrm>
          </p:grpSpPr>
          <p:sp>
            <p:nvSpPr>
              <p:cNvPr id="1780777" name="Freeform 41"/>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78" name="Freeform 42"/>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779" name="Line 43"/>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80" name="Freeform 44"/>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81" name="Line 45"/>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82" name="Rectangle 46"/>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0783" name="Group 47"/>
            <p:cNvGrpSpPr>
              <a:grpSpLocks/>
            </p:cNvGrpSpPr>
            <p:nvPr/>
          </p:nvGrpSpPr>
          <p:grpSpPr bwMode="auto">
            <a:xfrm>
              <a:off x="2880" y="1248"/>
              <a:ext cx="325" cy="289"/>
              <a:chOff x="2600" y="1509"/>
              <a:chExt cx="325" cy="289"/>
            </a:xfrm>
          </p:grpSpPr>
          <p:sp>
            <p:nvSpPr>
              <p:cNvPr id="1780784" name="Freeform 48"/>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85" name="Freeform 49"/>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786" name="Rectangle 50"/>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787" name="Group 51"/>
            <p:cNvGrpSpPr>
              <a:grpSpLocks/>
            </p:cNvGrpSpPr>
            <p:nvPr/>
          </p:nvGrpSpPr>
          <p:grpSpPr bwMode="auto">
            <a:xfrm>
              <a:off x="3348" y="1248"/>
              <a:ext cx="284" cy="289"/>
              <a:chOff x="3068" y="1509"/>
              <a:chExt cx="284" cy="289"/>
            </a:xfrm>
          </p:grpSpPr>
          <p:sp>
            <p:nvSpPr>
              <p:cNvPr id="1780788" name="Freeform 52"/>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89" name="Freeform 53"/>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790" name="Line 54"/>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91" name="Line 55"/>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92" name="Line 56"/>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793" name="Line 57"/>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94" name="Line 58"/>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95" name="Line 59"/>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96" name="Line 60"/>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97" name="Line 61"/>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798" name="Line 62"/>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0799" name="Group 63"/>
          <p:cNvGrpSpPr>
            <a:grpSpLocks/>
          </p:cNvGrpSpPr>
          <p:nvPr/>
        </p:nvGrpSpPr>
        <p:grpSpPr bwMode="auto">
          <a:xfrm>
            <a:off x="3429000" y="2514600"/>
            <a:ext cx="3355975" cy="838200"/>
            <a:chOff x="1562" y="1152"/>
            <a:chExt cx="2114" cy="528"/>
          </a:xfrm>
        </p:grpSpPr>
        <p:grpSp>
          <p:nvGrpSpPr>
            <p:cNvPr id="1780800" name="Group 64"/>
            <p:cNvGrpSpPr>
              <a:grpSpLocks/>
            </p:cNvGrpSpPr>
            <p:nvPr/>
          </p:nvGrpSpPr>
          <p:grpSpPr bwMode="auto">
            <a:xfrm>
              <a:off x="2487" y="1152"/>
              <a:ext cx="223" cy="481"/>
              <a:chOff x="2207" y="1413"/>
              <a:chExt cx="223" cy="481"/>
            </a:xfrm>
          </p:grpSpPr>
          <p:sp>
            <p:nvSpPr>
              <p:cNvPr id="1780801" name="Freeform 65"/>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02" name="Rectangle 66"/>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0803" name="Group 67"/>
            <p:cNvGrpSpPr>
              <a:grpSpLocks/>
            </p:cNvGrpSpPr>
            <p:nvPr/>
          </p:nvGrpSpPr>
          <p:grpSpPr bwMode="auto">
            <a:xfrm>
              <a:off x="1562" y="1248"/>
              <a:ext cx="349" cy="289"/>
              <a:chOff x="1282" y="1509"/>
              <a:chExt cx="349" cy="289"/>
            </a:xfrm>
          </p:grpSpPr>
          <p:sp>
            <p:nvSpPr>
              <p:cNvPr id="1780804" name="Rectangle 68"/>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0805" name="Group 69"/>
              <p:cNvGrpSpPr>
                <a:grpSpLocks/>
              </p:cNvGrpSpPr>
              <p:nvPr/>
            </p:nvGrpSpPr>
            <p:grpSpPr bwMode="auto">
              <a:xfrm>
                <a:off x="1291" y="1509"/>
                <a:ext cx="340" cy="289"/>
                <a:chOff x="1291" y="1509"/>
                <a:chExt cx="340" cy="289"/>
              </a:xfrm>
            </p:grpSpPr>
            <p:sp>
              <p:nvSpPr>
                <p:cNvPr id="1780806" name="Freeform 70"/>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07" name="Freeform 71"/>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0808" name="Rectangle 72"/>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809" name="Group 73"/>
            <p:cNvGrpSpPr>
              <a:grpSpLocks/>
            </p:cNvGrpSpPr>
            <p:nvPr/>
          </p:nvGrpSpPr>
          <p:grpSpPr bwMode="auto">
            <a:xfrm>
              <a:off x="2031" y="1248"/>
              <a:ext cx="296" cy="289"/>
              <a:chOff x="1751" y="1509"/>
              <a:chExt cx="296" cy="289"/>
            </a:xfrm>
          </p:grpSpPr>
          <p:sp>
            <p:nvSpPr>
              <p:cNvPr id="1780810" name="Freeform 74"/>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11" name="Freeform 75"/>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12" name="Line 76"/>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13" name="Freeform 77"/>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14" name="Line 78"/>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15" name="Rectangle 79"/>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0816" name="Group 80"/>
            <p:cNvGrpSpPr>
              <a:grpSpLocks/>
            </p:cNvGrpSpPr>
            <p:nvPr/>
          </p:nvGrpSpPr>
          <p:grpSpPr bwMode="auto">
            <a:xfrm>
              <a:off x="2880" y="1248"/>
              <a:ext cx="325" cy="289"/>
              <a:chOff x="2600" y="1509"/>
              <a:chExt cx="325" cy="289"/>
            </a:xfrm>
          </p:grpSpPr>
          <p:sp>
            <p:nvSpPr>
              <p:cNvPr id="1780817" name="Freeform 81"/>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18" name="Freeform 82"/>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19" name="Rectangle 83"/>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820" name="Group 84"/>
            <p:cNvGrpSpPr>
              <a:grpSpLocks/>
            </p:cNvGrpSpPr>
            <p:nvPr/>
          </p:nvGrpSpPr>
          <p:grpSpPr bwMode="auto">
            <a:xfrm>
              <a:off x="3348" y="1248"/>
              <a:ext cx="284" cy="289"/>
              <a:chOff x="3068" y="1509"/>
              <a:chExt cx="284" cy="289"/>
            </a:xfrm>
          </p:grpSpPr>
          <p:sp>
            <p:nvSpPr>
              <p:cNvPr id="1780821" name="Freeform 85"/>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22" name="Freeform 86"/>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23" name="Line 87"/>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24" name="Line 88"/>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25" name="Line 89"/>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26" name="Line 90"/>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27" name="Line 91"/>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28" name="Line 92"/>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29" name="Line 93"/>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30" name="Line 94"/>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31" name="Line 95"/>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0832" name="Group 96"/>
          <p:cNvGrpSpPr>
            <a:grpSpLocks/>
          </p:cNvGrpSpPr>
          <p:nvPr/>
        </p:nvGrpSpPr>
        <p:grpSpPr bwMode="auto">
          <a:xfrm>
            <a:off x="4114800" y="3352800"/>
            <a:ext cx="3355975" cy="838200"/>
            <a:chOff x="1562" y="1152"/>
            <a:chExt cx="2114" cy="528"/>
          </a:xfrm>
        </p:grpSpPr>
        <p:grpSp>
          <p:nvGrpSpPr>
            <p:cNvPr id="1780833" name="Group 97"/>
            <p:cNvGrpSpPr>
              <a:grpSpLocks/>
            </p:cNvGrpSpPr>
            <p:nvPr/>
          </p:nvGrpSpPr>
          <p:grpSpPr bwMode="auto">
            <a:xfrm>
              <a:off x="2487" y="1152"/>
              <a:ext cx="223" cy="481"/>
              <a:chOff x="2207" y="1413"/>
              <a:chExt cx="223" cy="481"/>
            </a:xfrm>
          </p:grpSpPr>
          <p:sp>
            <p:nvSpPr>
              <p:cNvPr id="1780834" name="Freeform 98"/>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35" name="Rectangle 99"/>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0836" name="Group 100"/>
            <p:cNvGrpSpPr>
              <a:grpSpLocks/>
            </p:cNvGrpSpPr>
            <p:nvPr/>
          </p:nvGrpSpPr>
          <p:grpSpPr bwMode="auto">
            <a:xfrm>
              <a:off x="1562" y="1248"/>
              <a:ext cx="349" cy="289"/>
              <a:chOff x="1282" y="1509"/>
              <a:chExt cx="349" cy="289"/>
            </a:xfrm>
          </p:grpSpPr>
          <p:sp>
            <p:nvSpPr>
              <p:cNvPr id="1780837" name="Rectangle 101"/>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0838" name="Group 102"/>
              <p:cNvGrpSpPr>
                <a:grpSpLocks/>
              </p:cNvGrpSpPr>
              <p:nvPr/>
            </p:nvGrpSpPr>
            <p:grpSpPr bwMode="auto">
              <a:xfrm>
                <a:off x="1291" y="1509"/>
                <a:ext cx="340" cy="289"/>
                <a:chOff x="1291" y="1509"/>
                <a:chExt cx="340" cy="289"/>
              </a:xfrm>
            </p:grpSpPr>
            <p:sp>
              <p:nvSpPr>
                <p:cNvPr id="1780839" name="Freeform 103"/>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40" name="Freeform 104"/>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0841" name="Rectangle 105"/>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842" name="Group 106"/>
            <p:cNvGrpSpPr>
              <a:grpSpLocks/>
            </p:cNvGrpSpPr>
            <p:nvPr/>
          </p:nvGrpSpPr>
          <p:grpSpPr bwMode="auto">
            <a:xfrm>
              <a:off x="2031" y="1248"/>
              <a:ext cx="296" cy="289"/>
              <a:chOff x="1751" y="1509"/>
              <a:chExt cx="296" cy="289"/>
            </a:xfrm>
          </p:grpSpPr>
          <p:sp>
            <p:nvSpPr>
              <p:cNvPr id="1780843" name="Freeform 107"/>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44" name="Freeform 108"/>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45" name="Line 109"/>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46" name="Freeform 110"/>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47" name="Line 111"/>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48" name="Rectangle 112"/>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0849" name="Group 113"/>
            <p:cNvGrpSpPr>
              <a:grpSpLocks/>
            </p:cNvGrpSpPr>
            <p:nvPr/>
          </p:nvGrpSpPr>
          <p:grpSpPr bwMode="auto">
            <a:xfrm>
              <a:off x="2880" y="1248"/>
              <a:ext cx="325" cy="289"/>
              <a:chOff x="2600" y="1509"/>
              <a:chExt cx="325" cy="289"/>
            </a:xfrm>
          </p:grpSpPr>
          <p:sp>
            <p:nvSpPr>
              <p:cNvPr id="1780850" name="Freeform 114"/>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51" name="Freeform 115"/>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52" name="Rectangle 116"/>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853" name="Group 117"/>
            <p:cNvGrpSpPr>
              <a:grpSpLocks/>
            </p:cNvGrpSpPr>
            <p:nvPr/>
          </p:nvGrpSpPr>
          <p:grpSpPr bwMode="auto">
            <a:xfrm>
              <a:off x="3348" y="1248"/>
              <a:ext cx="284" cy="289"/>
              <a:chOff x="3068" y="1509"/>
              <a:chExt cx="284" cy="289"/>
            </a:xfrm>
          </p:grpSpPr>
          <p:sp>
            <p:nvSpPr>
              <p:cNvPr id="1780854" name="Freeform 118"/>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55" name="Freeform 119"/>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56" name="Line 120"/>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57" name="Line 121"/>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58" name="Line 122"/>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59" name="Line 123"/>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60" name="Line 124"/>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61" name="Line 125"/>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62" name="Line 126"/>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63" name="Line 127"/>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64" name="Line 128"/>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0865" name="Group 129"/>
          <p:cNvGrpSpPr>
            <a:grpSpLocks/>
          </p:cNvGrpSpPr>
          <p:nvPr/>
        </p:nvGrpSpPr>
        <p:grpSpPr bwMode="auto">
          <a:xfrm>
            <a:off x="4800600" y="4191000"/>
            <a:ext cx="3355975" cy="838200"/>
            <a:chOff x="1562" y="1152"/>
            <a:chExt cx="2114" cy="528"/>
          </a:xfrm>
        </p:grpSpPr>
        <p:grpSp>
          <p:nvGrpSpPr>
            <p:cNvPr id="1780866" name="Group 130"/>
            <p:cNvGrpSpPr>
              <a:grpSpLocks/>
            </p:cNvGrpSpPr>
            <p:nvPr/>
          </p:nvGrpSpPr>
          <p:grpSpPr bwMode="auto">
            <a:xfrm>
              <a:off x="2487" y="1152"/>
              <a:ext cx="223" cy="481"/>
              <a:chOff x="2207" y="1413"/>
              <a:chExt cx="223" cy="481"/>
            </a:xfrm>
          </p:grpSpPr>
          <p:sp>
            <p:nvSpPr>
              <p:cNvPr id="1780867" name="Freeform 131"/>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68" name="Rectangle 132"/>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0869" name="Group 133"/>
            <p:cNvGrpSpPr>
              <a:grpSpLocks/>
            </p:cNvGrpSpPr>
            <p:nvPr/>
          </p:nvGrpSpPr>
          <p:grpSpPr bwMode="auto">
            <a:xfrm>
              <a:off x="1562" y="1248"/>
              <a:ext cx="349" cy="289"/>
              <a:chOff x="1282" y="1509"/>
              <a:chExt cx="349" cy="289"/>
            </a:xfrm>
          </p:grpSpPr>
          <p:sp>
            <p:nvSpPr>
              <p:cNvPr id="1780870" name="Rectangle 134"/>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0871" name="Group 135"/>
              <p:cNvGrpSpPr>
                <a:grpSpLocks/>
              </p:cNvGrpSpPr>
              <p:nvPr/>
            </p:nvGrpSpPr>
            <p:grpSpPr bwMode="auto">
              <a:xfrm>
                <a:off x="1291" y="1509"/>
                <a:ext cx="340" cy="289"/>
                <a:chOff x="1291" y="1509"/>
                <a:chExt cx="340" cy="289"/>
              </a:xfrm>
            </p:grpSpPr>
            <p:sp>
              <p:nvSpPr>
                <p:cNvPr id="1780872" name="Freeform 136"/>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73" name="Freeform 137"/>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0874" name="Rectangle 138"/>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875" name="Group 139"/>
            <p:cNvGrpSpPr>
              <a:grpSpLocks/>
            </p:cNvGrpSpPr>
            <p:nvPr/>
          </p:nvGrpSpPr>
          <p:grpSpPr bwMode="auto">
            <a:xfrm>
              <a:off x="2031" y="1248"/>
              <a:ext cx="296" cy="289"/>
              <a:chOff x="1751" y="1509"/>
              <a:chExt cx="296" cy="289"/>
            </a:xfrm>
          </p:grpSpPr>
          <p:sp>
            <p:nvSpPr>
              <p:cNvPr id="1780876" name="Freeform 140"/>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77" name="Freeform 141"/>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78" name="Line 142"/>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79" name="Freeform 143"/>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80" name="Line 144"/>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81" name="Rectangle 145"/>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0882" name="Group 146"/>
            <p:cNvGrpSpPr>
              <a:grpSpLocks/>
            </p:cNvGrpSpPr>
            <p:nvPr/>
          </p:nvGrpSpPr>
          <p:grpSpPr bwMode="auto">
            <a:xfrm>
              <a:off x="2880" y="1248"/>
              <a:ext cx="325" cy="289"/>
              <a:chOff x="2600" y="1509"/>
              <a:chExt cx="325" cy="289"/>
            </a:xfrm>
          </p:grpSpPr>
          <p:sp>
            <p:nvSpPr>
              <p:cNvPr id="1780883" name="Freeform 147"/>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84" name="Freeform 148"/>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85" name="Rectangle 149"/>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886" name="Group 150"/>
            <p:cNvGrpSpPr>
              <a:grpSpLocks/>
            </p:cNvGrpSpPr>
            <p:nvPr/>
          </p:nvGrpSpPr>
          <p:grpSpPr bwMode="auto">
            <a:xfrm>
              <a:off x="3348" y="1248"/>
              <a:ext cx="284" cy="289"/>
              <a:chOff x="3068" y="1509"/>
              <a:chExt cx="284" cy="289"/>
            </a:xfrm>
          </p:grpSpPr>
          <p:sp>
            <p:nvSpPr>
              <p:cNvPr id="1780887" name="Freeform 151"/>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88" name="Freeform 152"/>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889" name="Line 153"/>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90" name="Line 154"/>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91" name="Line 155"/>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892" name="Line 156"/>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93" name="Line 157"/>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94" name="Line 158"/>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95" name="Line 159"/>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96" name="Line 160"/>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897" name="Line 161"/>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0898" name="Group 162"/>
          <p:cNvGrpSpPr>
            <a:grpSpLocks/>
          </p:cNvGrpSpPr>
          <p:nvPr/>
        </p:nvGrpSpPr>
        <p:grpSpPr bwMode="auto">
          <a:xfrm>
            <a:off x="5486400" y="5029200"/>
            <a:ext cx="3355975" cy="838200"/>
            <a:chOff x="1562" y="1152"/>
            <a:chExt cx="2114" cy="528"/>
          </a:xfrm>
        </p:grpSpPr>
        <p:grpSp>
          <p:nvGrpSpPr>
            <p:cNvPr id="1780899" name="Group 163"/>
            <p:cNvGrpSpPr>
              <a:grpSpLocks/>
            </p:cNvGrpSpPr>
            <p:nvPr/>
          </p:nvGrpSpPr>
          <p:grpSpPr bwMode="auto">
            <a:xfrm>
              <a:off x="2487" y="1152"/>
              <a:ext cx="223" cy="481"/>
              <a:chOff x="2207" y="1413"/>
              <a:chExt cx="223" cy="481"/>
            </a:xfrm>
          </p:grpSpPr>
          <p:sp>
            <p:nvSpPr>
              <p:cNvPr id="1780900" name="Freeform 16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01" name="Rectangle 16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0902" name="Group 166"/>
            <p:cNvGrpSpPr>
              <a:grpSpLocks/>
            </p:cNvGrpSpPr>
            <p:nvPr/>
          </p:nvGrpSpPr>
          <p:grpSpPr bwMode="auto">
            <a:xfrm>
              <a:off x="1562" y="1248"/>
              <a:ext cx="349" cy="289"/>
              <a:chOff x="1282" y="1509"/>
              <a:chExt cx="349" cy="289"/>
            </a:xfrm>
          </p:grpSpPr>
          <p:sp>
            <p:nvSpPr>
              <p:cNvPr id="1780903" name="Rectangle 16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0904" name="Group 168"/>
              <p:cNvGrpSpPr>
                <a:grpSpLocks/>
              </p:cNvGrpSpPr>
              <p:nvPr/>
            </p:nvGrpSpPr>
            <p:grpSpPr bwMode="auto">
              <a:xfrm>
                <a:off x="1291" y="1509"/>
                <a:ext cx="340" cy="289"/>
                <a:chOff x="1291" y="1509"/>
                <a:chExt cx="340" cy="289"/>
              </a:xfrm>
            </p:grpSpPr>
            <p:sp>
              <p:nvSpPr>
                <p:cNvPr id="1780905" name="Freeform 16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06" name="Freeform 17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0907" name="Rectangle 171"/>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908" name="Group 172"/>
            <p:cNvGrpSpPr>
              <a:grpSpLocks/>
            </p:cNvGrpSpPr>
            <p:nvPr/>
          </p:nvGrpSpPr>
          <p:grpSpPr bwMode="auto">
            <a:xfrm>
              <a:off x="2031" y="1248"/>
              <a:ext cx="296" cy="289"/>
              <a:chOff x="1751" y="1509"/>
              <a:chExt cx="296" cy="289"/>
            </a:xfrm>
          </p:grpSpPr>
          <p:sp>
            <p:nvSpPr>
              <p:cNvPr id="1780909" name="Freeform 17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10" name="Freeform 17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911" name="Line 175"/>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912" name="Freeform 17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13" name="Line 177"/>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914" name="Rectangle 178"/>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0915" name="Group 179"/>
            <p:cNvGrpSpPr>
              <a:grpSpLocks/>
            </p:cNvGrpSpPr>
            <p:nvPr/>
          </p:nvGrpSpPr>
          <p:grpSpPr bwMode="auto">
            <a:xfrm>
              <a:off x="2880" y="1248"/>
              <a:ext cx="325" cy="289"/>
              <a:chOff x="2600" y="1509"/>
              <a:chExt cx="325" cy="289"/>
            </a:xfrm>
          </p:grpSpPr>
          <p:sp>
            <p:nvSpPr>
              <p:cNvPr id="1780916" name="Freeform 18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17" name="Freeform 18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918" name="Rectangle 182"/>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0919" name="Group 183"/>
            <p:cNvGrpSpPr>
              <a:grpSpLocks/>
            </p:cNvGrpSpPr>
            <p:nvPr/>
          </p:nvGrpSpPr>
          <p:grpSpPr bwMode="auto">
            <a:xfrm>
              <a:off x="3348" y="1248"/>
              <a:ext cx="284" cy="289"/>
              <a:chOff x="3068" y="1509"/>
              <a:chExt cx="284" cy="289"/>
            </a:xfrm>
          </p:grpSpPr>
          <p:sp>
            <p:nvSpPr>
              <p:cNvPr id="1780920" name="Freeform 18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21" name="Freeform 18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922" name="Line 186"/>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923" name="Line 187"/>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924" name="Line 188"/>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0925" name="Line 189"/>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26" name="Line 190"/>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27" name="Line 191"/>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28" name="Line 192"/>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29" name="Line 193"/>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0930" name="Line 194"/>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0931" name="Rectangle 195"/>
          <p:cNvSpPr>
            <a:spLocks noGrp="1" noChangeArrowheads="1"/>
          </p:cNvSpPr>
          <p:nvPr>
            <p:ph type="body" idx="1"/>
          </p:nvPr>
        </p:nvSpPr>
        <p:spPr>
          <a:xfrm>
            <a:off x="609600" y="762000"/>
            <a:ext cx="7391400" cy="325438"/>
          </a:xfrm>
          <a:noFill/>
          <a:ln/>
        </p:spPr>
        <p:txBody>
          <a:bodyPr>
            <a:normAutofit fontScale="77500" lnSpcReduction="20000"/>
          </a:bodyPr>
          <a:lstStyle/>
          <a:p>
            <a:r>
              <a:rPr lang="en-US" sz="2400"/>
              <a:t>Dependencies backward in time cause hazards</a:t>
            </a:r>
          </a:p>
        </p:txBody>
      </p:sp>
      <p:sp>
        <p:nvSpPr>
          <p:cNvPr id="1780932" name="Rectangle 196"/>
          <p:cNvSpPr>
            <a:spLocks noChangeArrowheads="1"/>
          </p:cNvSpPr>
          <p:nvPr/>
        </p:nvSpPr>
        <p:spPr bwMode="auto">
          <a:xfrm>
            <a:off x="762000" y="6172200"/>
            <a:ext cx="26495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i="1">
                <a:solidFill>
                  <a:schemeClr val="accent1"/>
                </a:solidFill>
                <a:latin typeface="Arial" pitchFamily="34" charset="0"/>
              </a:rPr>
              <a:t>Load-use data hazard</a:t>
            </a:r>
          </a:p>
        </p:txBody>
      </p:sp>
    </p:spTree>
    <p:extLst>
      <p:ext uri="{BB962C8B-B14F-4D97-AF65-F5344CB8AC3E}">
        <p14:creationId xmlns:p14="http://schemas.microsoft.com/office/powerpoint/2010/main" val="1301756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80743"/>
                                        </p:tgtEl>
                                        <p:attrNameLst>
                                          <p:attrName>style.visibility</p:attrName>
                                        </p:attrNameLst>
                                      </p:cBhvr>
                                      <p:to>
                                        <p:strVal val="visible"/>
                                      </p:to>
                                    </p:set>
                                    <p:animEffect transition="in" filter="wipe(up)">
                                      <p:cBhvr>
                                        <p:cTn id="7" dur="500"/>
                                        <p:tgtEl>
                                          <p:spTgt spid="1780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80738"/>
                                        </p:tgtEl>
                                        <p:attrNameLst>
                                          <p:attrName>style.visibility</p:attrName>
                                        </p:attrNameLst>
                                      </p:cBhvr>
                                      <p:to>
                                        <p:strVal val="visible"/>
                                      </p:to>
                                    </p:set>
                                    <p:animEffect transition="in" filter="wipe(up)">
                                      <p:cBhvr>
                                        <p:cTn id="12" dur="500"/>
                                        <p:tgtEl>
                                          <p:spTgt spid="178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2786" name="Group 2"/>
          <p:cNvGrpSpPr>
            <a:grpSpLocks/>
          </p:cNvGrpSpPr>
          <p:nvPr/>
        </p:nvGrpSpPr>
        <p:grpSpPr bwMode="auto">
          <a:xfrm>
            <a:off x="762000" y="2133600"/>
            <a:ext cx="6019800" cy="685800"/>
            <a:chOff x="480" y="1344"/>
            <a:chExt cx="3792" cy="432"/>
          </a:xfrm>
        </p:grpSpPr>
        <p:sp>
          <p:nvSpPr>
            <p:cNvPr id="1782787" name="Rectangle 3"/>
            <p:cNvSpPr>
              <a:spLocks noChangeArrowheads="1"/>
            </p:cNvSpPr>
            <p:nvPr/>
          </p:nvSpPr>
          <p:spPr bwMode="auto">
            <a:xfrm>
              <a:off x="480" y="1440"/>
              <a:ext cx="4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stall</a:t>
              </a:r>
            </a:p>
          </p:txBody>
        </p:sp>
        <p:sp>
          <p:nvSpPr>
            <p:cNvPr id="1782788" name="AutoShape 4" descr="Shingle"/>
            <p:cNvSpPr>
              <a:spLocks noChangeArrowheads="1"/>
            </p:cNvSpPr>
            <p:nvPr/>
          </p:nvSpPr>
          <p:spPr bwMode="auto">
            <a:xfrm>
              <a:off x="2112" y="139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89" name="AutoShape 5" descr="Shingle"/>
            <p:cNvSpPr>
              <a:spLocks noChangeArrowheads="1"/>
            </p:cNvSpPr>
            <p:nvPr/>
          </p:nvSpPr>
          <p:spPr bwMode="auto">
            <a:xfrm>
              <a:off x="2544" y="139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90" name="AutoShape 6" descr="Shingle"/>
            <p:cNvSpPr>
              <a:spLocks noChangeArrowheads="1"/>
            </p:cNvSpPr>
            <p:nvPr/>
          </p:nvSpPr>
          <p:spPr bwMode="auto">
            <a:xfrm>
              <a:off x="2976" y="139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91" name="AutoShape 7" descr="Shingle"/>
            <p:cNvSpPr>
              <a:spLocks noChangeArrowheads="1"/>
            </p:cNvSpPr>
            <p:nvPr/>
          </p:nvSpPr>
          <p:spPr bwMode="auto">
            <a:xfrm>
              <a:off x="3408" y="139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92" name="AutoShape 8" descr="Shingle"/>
            <p:cNvSpPr>
              <a:spLocks noChangeArrowheads="1"/>
            </p:cNvSpPr>
            <p:nvPr/>
          </p:nvSpPr>
          <p:spPr bwMode="auto">
            <a:xfrm>
              <a:off x="3840" y="1344"/>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82793" name="Group 9"/>
          <p:cNvGrpSpPr>
            <a:grpSpLocks/>
          </p:cNvGrpSpPr>
          <p:nvPr/>
        </p:nvGrpSpPr>
        <p:grpSpPr bwMode="auto">
          <a:xfrm>
            <a:off x="762000" y="2971800"/>
            <a:ext cx="6705600" cy="609600"/>
            <a:chOff x="480" y="1872"/>
            <a:chExt cx="4224" cy="384"/>
          </a:xfrm>
        </p:grpSpPr>
        <p:sp>
          <p:nvSpPr>
            <p:cNvPr id="1782794" name="Rectangle 10"/>
            <p:cNvSpPr>
              <a:spLocks noChangeArrowheads="1"/>
            </p:cNvSpPr>
            <p:nvPr/>
          </p:nvSpPr>
          <p:spPr bwMode="auto">
            <a:xfrm>
              <a:off x="480" y="1968"/>
              <a:ext cx="4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stall</a:t>
              </a:r>
            </a:p>
          </p:txBody>
        </p:sp>
        <p:sp>
          <p:nvSpPr>
            <p:cNvPr id="1782795" name="AutoShape 11" descr="Shingle"/>
            <p:cNvSpPr>
              <a:spLocks noChangeArrowheads="1"/>
            </p:cNvSpPr>
            <p:nvPr/>
          </p:nvSpPr>
          <p:spPr bwMode="auto">
            <a:xfrm>
              <a:off x="2544"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96" name="AutoShape 12" descr="Shingle"/>
            <p:cNvSpPr>
              <a:spLocks noChangeArrowheads="1"/>
            </p:cNvSpPr>
            <p:nvPr/>
          </p:nvSpPr>
          <p:spPr bwMode="auto">
            <a:xfrm>
              <a:off x="2976"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97" name="AutoShape 13" descr="Shingle"/>
            <p:cNvSpPr>
              <a:spLocks noChangeArrowheads="1"/>
            </p:cNvSpPr>
            <p:nvPr/>
          </p:nvSpPr>
          <p:spPr bwMode="auto">
            <a:xfrm>
              <a:off x="3408"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98" name="AutoShape 14" descr="Shingle"/>
            <p:cNvSpPr>
              <a:spLocks noChangeArrowheads="1"/>
            </p:cNvSpPr>
            <p:nvPr/>
          </p:nvSpPr>
          <p:spPr bwMode="auto">
            <a:xfrm>
              <a:off x="3840"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99" name="AutoShape 15" descr="Shingle"/>
            <p:cNvSpPr>
              <a:spLocks noChangeArrowheads="1"/>
            </p:cNvSpPr>
            <p:nvPr/>
          </p:nvSpPr>
          <p:spPr bwMode="auto">
            <a:xfrm>
              <a:off x="4272" y="1872"/>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82800" name="Group 16"/>
          <p:cNvGrpSpPr>
            <a:grpSpLocks/>
          </p:cNvGrpSpPr>
          <p:nvPr/>
        </p:nvGrpSpPr>
        <p:grpSpPr bwMode="auto">
          <a:xfrm>
            <a:off x="5562600" y="1447800"/>
            <a:ext cx="1143000" cy="3886200"/>
            <a:chOff x="3504" y="912"/>
            <a:chExt cx="720" cy="2448"/>
          </a:xfrm>
        </p:grpSpPr>
        <p:sp>
          <p:nvSpPr>
            <p:cNvPr id="1782801" name="Rectangle 17"/>
            <p:cNvSpPr>
              <a:spLocks noChangeArrowheads="1"/>
            </p:cNvSpPr>
            <p:nvPr/>
          </p:nvSpPr>
          <p:spPr bwMode="auto">
            <a:xfrm>
              <a:off x="4080" y="3072"/>
              <a:ext cx="144" cy="288"/>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02" name="Rectangle 18"/>
            <p:cNvSpPr>
              <a:spLocks noChangeArrowheads="1"/>
            </p:cNvSpPr>
            <p:nvPr/>
          </p:nvSpPr>
          <p:spPr bwMode="auto">
            <a:xfrm>
              <a:off x="3648" y="2544"/>
              <a:ext cx="144" cy="288"/>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03" name="Rectangle 19"/>
            <p:cNvSpPr>
              <a:spLocks noChangeArrowheads="1"/>
            </p:cNvSpPr>
            <p:nvPr/>
          </p:nvSpPr>
          <p:spPr bwMode="auto">
            <a:xfrm>
              <a:off x="3504" y="912"/>
              <a:ext cx="144"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04" name="Line 20"/>
            <p:cNvSpPr>
              <a:spLocks noChangeShapeType="1"/>
            </p:cNvSpPr>
            <p:nvPr/>
          </p:nvSpPr>
          <p:spPr bwMode="auto">
            <a:xfrm>
              <a:off x="3648" y="1200"/>
              <a:ext cx="0" cy="134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05" name="Line 21"/>
            <p:cNvSpPr>
              <a:spLocks noChangeShapeType="1"/>
            </p:cNvSpPr>
            <p:nvPr/>
          </p:nvSpPr>
          <p:spPr bwMode="auto">
            <a:xfrm>
              <a:off x="3648" y="1200"/>
              <a:ext cx="432" cy="187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806" name="Rectangle 22"/>
          <p:cNvSpPr>
            <a:spLocks noGrp="1" noChangeArrowheads="1"/>
          </p:cNvSpPr>
          <p:nvPr>
            <p:ph type="title"/>
          </p:nvPr>
        </p:nvSpPr>
        <p:spPr>
          <a:xfrm>
            <a:off x="533400" y="152400"/>
            <a:ext cx="6261100" cy="474663"/>
          </a:xfrm>
          <a:noFill/>
          <a:ln/>
        </p:spPr>
        <p:txBody>
          <a:bodyPr>
            <a:noAutofit/>
          </a:bodyPr>
          <a:lstStyle/>
          <a:p>
            <a:r>
              <a:rPr lang="en-US" sz="3600" dirty="0"/>
              <a:t>One Way to “Fix” a Data Hazard</a:t>
            </a:r>
          </a:p>
        </p:txBody>
      </p:sp>
      <p:sp>
        <p:nvSpPr>
          <p:cNvPr id="1782807" name="Rectangle 23"/>
          <p:cNvSpPr>
            <a:spLocks noChangeArrowheads="1"/>
          </p:cNvSpPr>
          <p:nvPr/>
        </p:nvSpPr>
        <p:spPr bwMode="auto">
          <a:xfrm>
            <a:off x="328613" y="1525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82808" name="Line 24"/>
          <p:cNvSpPr>
            <a:spLocks noChangeShapeType="1"/>
          </p:cNvSpPr>
          <p:nvPr/>
        </p:nvSpPr>
        <p:spPr bwMode="auto">
          <a:xfrm>
            <a:off x="2133600" y="919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09" name="Rectangle 25"/>
          <p:cNvSpPr>
            <a:spLocks noChangeArrowheads="1"/>
          </p:cNvSpPr>
          <p:nvPr/>
        </p:nvSpPr>
        <p:spPr bwMode="auto">
          <a:xfrm>
            <a:off x="762000" y="1371600"/>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a:t>
            </a:r>
            <a:r>
              <a:rPr lang="en-US" sz="2400">
                <a:solidFill>
                  <a:schemeClr val="accent1"/>
                </a:solidFill>
                <a:latin typeface="Arial" pitchFamily="34" charset="0"/>
              </a:rPr>
              <a:t>r1</a:t>
            </a:r>
            <a:r>
              <a:rPr lang="en-US" sz="2400">
                <a:solidFill>
                  <a:schemeClr val="tx1"/>
                </a:solidFill>
                <a:latin typeface="Arial" pitchFamily="34" charset="0"/>
              </a:rPr>
              <a:t>,r2,r3</a:t>
            </a:r>
          </a:p>
        </p:txBody>
      </p:sp>
      <p:sp>
        <p:nvSpPr>
          <p:cNvPr id="1782810" name="Line 26"/>
          <p:cNvSpPr>
            <a:spLocks noChangeShapeType="1"/>
          </p:cNvSpPr>
          <p:nvPr/>
        </p:nvSpPr>
        <p:spPr bwMode="auto">
          <a:xfrm>
            <a:off x="33147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11" name="Line 27"/>
          <p:cNvSpPr>
            <a:spLocks noChangeShapeType="1"/>
          </p:cNvSpPr>
          <p:nvPr/>
        </p:nvSpPr>
        <p:spPr bwMode="auto">
          <a:xfrm>
            <a:off x="40005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12" name="Line 28"/>
          <p:cNvSpPr>
            <a:spLocks noChangeShapeType="1"/>
          </p:cNvSpPr>
          <p:nvPr/>
        </p:nvSpPr>
        <p:spPr bwMode="auto">
          <a:xfrm>
            <a:off x="46863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13" name="Line 29"/>
          <p:cNvSpPr>
            <a:spLocks noChangeShapeType="1"/>
          </p:cNvSpPr>
          <p:nvPr/>
        </p:nvSpPr>
        <p:spPr bwMode="auto">
          <a:xfrm>
            <a:off x="53721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14" name="Line 30"/>
          <p:cNvSpPr>
            <a:spLocks noChangeShapeType="1"/>
          </p:cNvSpPr>
          <p:nvPr/>
        </p:nvSpPr>
        <p:spPr bwMode="auto">
          <a:xfrm>
            <a:off x="60579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15" name="Line 31"/>
          <p:cNvSpPr>
            <a:spLocks noChangeShapeType="1"/>
          </p:cNvSpPr>
          <p:nvPr/>
        </p:nvSpPr>
        <p:spPr bwMode="auto">
          <a:xfrm>
            <a:off x="67437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16" name="Line 32"/>
          <p:cNvSpPr>
            <a:spLocks noChangeShapeType="1"/>
          </p:cNvSpPr>
          <p:nvPr/>
        </p:nvSpPr>
        <p:spPr bwMode="auto">
          <a:xfrm>
            <a:off x="74295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17" name="Line 33"/>
          <p:cNvSpPr>
            <a:spLocks noChangeShapeType="1"/>
          </p:cNvSpPr>
          <p:nvPr/>
        </p:nvSpPr>
        <p:spPr bwMode="auto">
          <a:xfrm>
            <a:off x="81153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18" name="Line 34"/>
          <p:cNvSpPr>
            <a:spLocks noChangeShapeType="1"/>
          </p:cNvSpPr>
          <p:nvPr/>
        </p:nvSpPr>
        <p:spPr bwMode="auto">
          <a:xfrm>
            <a:off x="685800" y="1447800"/>
            <a:ext cx="0" cy="449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82819" name="Group 35"/>
          <p:cNvGrpSpPr>
            <a:grpSpLocks/>
          </p:cNvGrpSpPr>
          <p:nvPr/>
        </p:nvGrpSpPr>
        <p:grpSpPr bwMode="auto">
          <a:xfrm>
            <a:off x="2743200" y="1295400"/>
            <a:ext cx="3355975" cy="838200"/>
            <a:chOff x="1562" y="1152"/>
            <a:chExt cx="2114" cy="528"/>
          </a:xfrm>
        </p:grpSpPr>
        <p:grpSp>
          <p:nvGrpSpPr>
            <p:cNvPr id="1782820" name="Group 36"/>
            <p:cNvGrpSpPr>
              <a:grpSpLocks/>
            </p:cNvGrpSpPr>
            <p:nvPr/>
          </p:nvGrpSpPr>
          <p:grpSpPr bwMode="auto">
            <a:xfrm>
              <a:off x="2487" y="1152"/>
              <a:ext cx="223" cy="481"/>
              <a:chOff x="2207" y="1413"/>
              <a:chExt cx="223" cy="481"/>
            </a:xfrm>
          </p:grpSpPr>
          <p:sp>
            <p:nvSpPr>
              <p:cNvPr id="1782821" name="Freeform 37"/>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22" name="Rectangle 38"/>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2823" name="Group 39"/>
            <p:cNvGrpSpPr>
              <a:grpSpLocks/>
            </p:cNvGrpSpPr>
            <p:nvPr/>
          </p:nvGrpSpPr>
          <p:grpSpPr bwMode="auto">
            <a:xfrm>
              <a:off x="1562" y="1248"/>
              <a:ext cx="349" cy="289"/>
              <a:chOff x="1282" y="1509"/>
              <a:chExt cx="349" cy="289"/>
            </a:xfrm>
          </p:grpSpPr>
          <p:sp>
            <p:nvSpPr>
              <p:cNvPr id="1782824" name="Rectangle 40"/>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2825" name="Group 41"/>
              <p:cNvGrpSpPr>
                <a:grpSpLocks/>
              </p:cNvGrpSpPr>
              <p:nvPr/>
            </p:nvGrpSpPr>
            <p:grpSpPr bwMode="auto">
              <a:xfrm>
                <a:off x="1291" y="1509"/>
                <a:ext cx="340" cy="289"/>
                <a:chOff x="1291" y="1509"/>
                <a:chExt cx="340" cy="289"/>
              </a:xfrm>
            </p:grpSpPr>
            <p:sp>
              <p:nvSpPr>
                <p:cNvPr id="1782826" name="Freeform 42"/>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27" name="Freeform 43"/>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2828" name="Rectangle 44"/>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2829" name="Group 45"/>
            <p:cNvGrpSpPr>
              <a:grpSpLocks/>
            </p:cNvGrpSpPr>
            <p:nvPr/>
          </p:nvGrpSpPr>
          <p:grpSpPr bwMode="auto">
            <a:xfrm>
              <a:off x="2031" y="1248"/>
              <a:ext cx="296" cy="289"/>
              <a:chOff x="1751" y="1509"/>
              <a:chExt cx="296" cy="289"/>
            </a:xfrm>
          </p:grpSpPr>
          <p:sp>
            <p:nvSpPr>
              <p:cNvPr id="1782830" name="Freeform 46"/>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31" name="Freeform 47"/>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832" name="Line 48"/>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33" name="Freeform 49"/>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34" name="Line 50"/>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35" name="Rectangle 51"/>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2836" name="Group 52"/>
            <p:cNvGrpSpPr>
              <a:grpSpLocks/>
            </p:cNvGrpSpPr>
            <p:nvPr/>
          </p:nvGrpSpPr>
          <p:grpSpPr bwMode="auto">
            <a:xfrm>
              <a:off x="2880" y="1248"/>
              <a:ext cx="325" cy="289"/>
              <a:chOff x="2600" y="1509"/>
              <a:chExt cx="325" cy="289"/>
            </a:xfrm>
          </p:grpSpPr>
          <p:sp>
            <p:nvSpPr>
              <p:cNvPr id="1782837" name="Freeform 53"/>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38" name="Freeform 54"/>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839" name="Rectangle 55"/>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2840" name="Group 56"/>
            <p:cNvGrpSpPr>
              <a:grpSpLocks/>
            </p:cNvGrpSpPr>
            <p:nvPr/>
          </p:nvGrpSpPr>
          <p:grpSpPr bwMode="auto">
            <a:xfrm>
              <a:off x="3348" y="1248"/>
              <a:ext cx="284" cy="289"/>
              <a:chOff x="3068" y="1509"/>
              <a:chExt cx="284" cy="289"/>
            </a:xfrm>
          </p:grpSpPr>
          <p:sp>
            <p:nvSpPr>
              <p:cNvPr id="1782841" name="Freeform 57"/>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42" name="Freeform 58"/>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843" name="Line 59"/>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44" name="Line 60"/>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45" name="Line 61"/>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46" name="Line 62"/>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47" name="Line 63"/>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48" name="Line 64"/>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49" name="Line 65"/>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50" name="Line 66"/>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51" name="Line 67"/>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2852" name="Group 68"/>
          <p:cNvGrpSpPr>
            <a:grpSpLocks/>
          </p:cNvGrpSpPr>
          <p:nvPr/>
        </p:nvGrpSpPr>
        <p:grpSpPr bwMode="auto">
          <a:xfrm>
            <a:off x="762000" y="3886200"/>
            <a:ext cx="8080375" cy="1676400"/>
            <a:chOff x="480" y="2448"/>
            <a:chExt cx="5090" cy="1056"/>
          </a:xfrm>
        </p:grpSpPr>
        <p:sp>
          <p:nvSpPr>
            <p:cNvPr id="1782853" name="Rectangle 69"/>
            <p:cNvSpPr>
              <a:spLocks noChangeArrowheads="1"/>
            </p:cNvSpPr>
            <p:nvPr/>
          </p:nvSpPr>
          <p:spPr bwMode="auto">
            <a:xfrm>
              <a:off x="480" y="2496"/>
              <a:ext cx="109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sub r4,</a:t>
              </a:r>
              <a:r>
                <a:rPr lang="en-US" sz="2400">
                  <a:solidFill>
                    <a:srgbClr val="009900"/>
                  </a:solidFill>
                  <a:latin typeface="Arial" pitchFamily="34" charset="0"/>
                </a:rPr>
                <a:t>r1</a:t>
              </a:r>
              <a:r>
                <a:rPr lang="en-US" sz="2400">
                  <a:solidFill>
                    <a:schemeClr val="tx1"/>
                  </a:solidFill>
                  <a:latin typeface="Arial" pitchFamily="34" charset="0"/>
                </a:rPr>
                <a:t>,r5</a:t>
              </a:r>
            </a:p>
          </p:txBody>
        </p:sp>
        <p:sp>
          <p:nvSpPr>
            <p:cNvPr id="1782854" name="Rectangle 70"/>
            <p:cNvSpPr>
              <a:spLocks noChangeArrowheads="1"/>
            </p:cNvSpPr>
            <p:nvPr/>
          </p:nvSpPr>
          <p:spPr bwMode="auto">
            <a:xfrm>
              <a:off x="504" y="3051"/>
              <a:ext cx="1107"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and r6</a:t>
              </a:r>
              <a:r>
                <a:rPr lang="en-US" sz="2400">
                  <a:solidFill>
                    <a:srgbClr val="009900"/>
                  </a:solidFill>
                  <a:latin typeface="Arial" pitchFamily="34" charset="0"/>
                </a:rPr>
                <a:t>,r1</a:t>
              </a:r>
              <a:r>
                <a:rPr lang="en-US" sz="2400">
                  <a:solidFill>
                    <a:schemeClr val="tx1"/>
                  </a:solidFill>
                  <a:latin typeface="Arial" pitchFamily="34" charset="0"/>
                </a:rPr>
                <a:t>,r7</a:t>
              </a:r>
            </a:p>
          </p:txBody>
        </p:sp>
        <p:grpSp>
          <p:nvGrpSpPr>
            <p:cNvPr id="1782855" name="Group 71"/>
            <p:cNvGrpSpPr>
              <a:grpSpLocks/>
            </p:cNvGrpSpPr>
            <p:nvPr/>
          </p:nvGrpSpPr>
          <p:grpSpPr bwMode="auto">
            <a:xfrm>
              <a:off x="3024" y="2448"/>
              <a:ext cx="2114" cy="528"/>
              <a:chOff x="1562" y="1152"/>
              <a:chExt cx="2114" cy="528"/>
            </a:xfrm>
          </p:grpSpPr>
          <p:grpSp>
            <p:nvGrpSpPr>
              <p:cNvPr id="1782856" name="Group 72"/>
              <p:cNvGrpSpPr>
                <a:grpSpLocks/>
              </p:cNvGrpSpPr>
              <p:nvPr/>
            </p:nvGrpSpPr>
            <p:grpSpPr bwMode="auto">
              <a:xfrm>
                <a:off x="2487" y="1152"/>
                <a:ext cx="223" cy="481"/>
                <a:chOff x="2207" y="1413"/>
                <a:chExt cx="223" cy="481"/>
              </a:xfrm>
            </p:grpSpPr>
            <p:sp>
              <p:nvSpPr>
                <p:cNvPr id="1782857" name="Freeform 7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58" name="Rectangle 7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2859" name="Group 75"/>
              <p:cNvGrpSpPr>
                <a:grpSpLocks/>
              </p:cNvGrpSpPr>
              <p:nvPr/>
            </p:nvGrpSpPr>
            <p:grpSpPr bwMode="auto">
              <a:xfrm>
                <a:off x="1562" y="1248"/>
                <a:ext cx="349" cy="289"/>
                <a:chOff x="1282" y="1509"/>
                <a:chExt cx="349" cy="289"/>
              </a:xfrm>
            </p:grpSpPr>
            <p:sp>
              <p:nvSpPr>
                <p:cNvPr id="1782860" name="Rectangle 76"/>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2861" name="Group 77"/>
                <p:cNvGrpSpPr>
                  <a:grpSpLocks/>
                </p:cNvGrpSpPr>
                <p:nvPr/>
              </p:nvGrpSpPr>
              <p:grpSpPr bwMode="auto">
                <a:xfrm>
                  <a:off x="1291" y="1509"/>
                  <a:ext cx="340" cy="289"/>
                  <a:chOff x="1291" y="1509"/>
                  <a:chExt cx="340" cy="289"/>
                </a:xfrm>
              </p:grpSpPr>
              <p:sp>
                <p:nvSpPr>
                  <p:cNvPr id="1782862" name="Freeform 7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63" name="Freeform 7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2864" name="Rectangle 8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2865" name="Group 81"/>
              <p:cNvGrpSpPr>
                <a:grpSpLocks/>
              </p:cNvGrpSpPr>
              <p:nvPr/>
            </p:nvGrpSpPr>
            <p:grpSpPr bwMode="auto">
              <a:xfrm>
                <a:off x="2031" y="1248"/>
                <a:ext cx="296" cy="289"/>
                <a:chOff x="1751" y="1509"/>
                <a:chExt cx="296" cy="289"/>
              </a:xfrm>
            </p:grpSpPr>
            <p:sp>
              <p:nvSpPr>
                <p:cNvPr id="1782866" name="Freeform 8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67" name="Freeform 8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868" name="Line 8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69" name="Freeform 8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70" name="Line 8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71" name="Rectangle 87"/>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2872" name="Group 88"/>
              <p:cNvGrpSpPr>
                <a:grpSpLocks/>
              </p:cNvGrpSpPr>
              <p:nvPr/>
            </p:nvGrpSpPr>
            <p:grpSpPr bwMode="auto">
              <a:xfrm>
                <a:off x="2880" y="1248"/>
                <a:ext cx="325" cy="289"/>
                <a:chOff x="2600" y="1509"/>
                <a:chExt cx="325" cy="289"/>
              </a:xfrm>
            </p:grpSpPr>
            <p:sp>
              <p:nvSpPr>
                <p:cNvPr id="1782873" name="Freeform 8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74" name="Freeform 9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875" name="Rectangle 9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2876" name="Group 92"/>
              <p:cNvGrpSpPr>
                <a:grpSpLocks/>
              </p:cNvGrpSpPr>
              <p:nvPr/>
            </p:nvGrpSpPr>
            <p:grpSpPr bwMode="auto">
              <a:xfrm>
                <a:off x="3348" y="1248"/>
                <a:ext cx="284" cy="289"/>
                <a:chOff x="3068" y="1509"/>
                <a:chExt cx="284" cy="289"/>
              </a:xfrm>
            </p:grpSpPr>
            <p:sp>
              <p:nvSpPr>
                <p:cNvPr id="1782877" name="Freeform 9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78" name="Freeform 9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879" name="Line 9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80" name="Line 9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81" name="Line 9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82" name="Line 9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83" name="Line 9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84" name="Line 10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85" name="Line 10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86" name="Line 10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87" name="Line 10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2888" name="Group 104"/>
            <p:cNvGrpSpPr>
              <a:grpSpLocks/>
            </p:cNvGrpSpPr>
            <p:nvPr/>
          </p:nvGrpSpPr>
          <p:grpSpPr bwMode="auto">
            <a:xfrm>
              <a:off x="3456" y="2976"/>
              <a:ext cx="2114" cy="528"/>
              <a:chOff x="1562" y="1152"/>
              <a:chExt cx="2114" cy="528"/>
            </a:xfrm>
          </p:grpSpPr>
          <p:grpSp>
            <p:nvGrpSpPr>
              <p:cNvPr id="1782889" name="Group 105"/>
              <p:cNvGrpSpPr>
                <a:grpSpLocks/>
              </p:cNvGrpSpPr>
              <p:nvPr/>
            </p:nvGrpSpPr>
            <p:grpSpPr bwMode="auto">
              <a:xfrm>
                <a:off x="2487" y="1152"/>
                <a:ext cx="223" cy="481"/>
                <a:chOff x="2207" y="1413"/>
                <a:chExt cx="223" cy="481"/>
              </a:xfrm>
            </p:grpSpPr>
            <p:sp>
              <p:nvSpPr>
                <p:cNvPr id="1782890" name="Freeform 106"/>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91" name="Rectangle 107"/>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2892" name="Group 108"/>
              <p:cNvGrpSpPr>
                <a:grpSpLocks/>
              </p:cNvGrpSpPr>
              <p:nvPr/>
            </p:nvGrpSpPr>
            <p:grpSpPr bwMode="auto">
              <a:xfrm>
                <a:off x="1562" y="1248"/>
                <a:ext cx="349" cy="289"/>
                <a:chOff x="1282" y="1509"/>
                <a:chExt cx="349" cy="289"/>
              </a:xfrm>
            </p:grpSpPr>
            <p:sp>
              <p:nvSpPr>
                <p:cNvPr id="1782893" name="Rectangle 109"/>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2894" name="Group 110"/>
                <p:cNvGrpSpPr>
                  <a:grpSpLocks/>
                </p:cNvGrpSpPr>
                <p:nvPr/>
              </p:nvGrpSpPr>
              <p:grpSpPr bwMode="auto">
                <a:xfrm>
                  <a:off x="1291" y="1509"/>
                  <a:ext cx="340" cy="289"/>
                  <a:chOff x="1291" y="1509"/>
                  <a:chExt cx="340" cy="289"/>
                </a:xfrm>
              </p:grpSpPr>
              <p:sp>
                <p:nvSpPr>
                  <p:cNvPr id="1782895" name="Freeform 111"/>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96" name="Freeform 112"/>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2897" name="Rectangle 113"/>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2898" name="Group 114"/>
              <p:cNvGrpSpPr>
                <a:grpSpLocks/>
              </p:cNvGrpSpPr>
              <p:nvPr/>
            </p:nvGrpSpPr>
            <p:grpSpPr bwMode="auto">
              <a:xfrm>
                <a:off x="2031" y="1248"/>
                <a:ext cx="296" cy="289"/>
                <a:chOff x="1751" y="1509"/>
                <a:chExt cx="296" cy="289"/>
              </a:xfrm>
            </p:grpSpPr>
            <p:sp>
              <p:nvSpPr>
                <p:cNvPr id="1782899" name="Freeform 115"/>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00" name="Freeform 116"/>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901" name="Line 117"/>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902" name="Freeform 118"/>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03" name="Line 119"/>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904" name="Rectangle 120"/>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2905" name="Group 121"/>
              <p:cNvGrpSpPr>
                <a:grpSpLocks/>
              </p:cNvGrpSpPr>
              <p:nvPr/>
            </p:nvGrpSpPr>
            <p:grpSpPr bwMode="auto">
              <a:xfrm>
                <a:off x="2880" y="1248"/>
                <a:ext cx="325" cy="289"/>
                <a:chOff x="2600" y="1509"/>
                <a:chExt cx="325" cy="289"/>
              </a:xfrm>
            </p:grpSpPr>
            <p:sp>
              <p:nvSpPr>
                <p:cNvPr id="1782906" name="Freeform 122"/>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07" name="Freeform 123"/>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908" name="Rectangle 124"/>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2909" name="Group 125"/>
              <p:cNvGrpSpPr>
                <a:grpSpLocks/>
              </p:cNvGrpSpPr>
              <p:nvPr/>
            </p:nvGrpSpPr>
            <p:grpSpPr bwMode="auto">
              <a:xfrm>
                <a:off x="3348" y="1248"/>
                <a:ext cx="284" cy="289"/>
                <a:chOff x="3068" y="1509"/>
                <a:chExt cx="284" cy="289"/>
              </a:xfrm>
            </p:grpSpPr>
            <p:sp>
              <p:nvSpPr>
                <p:cNvPr id="1782910" name="Freeform 126"/>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11" name="Freeform 127"/>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912" name="Line 128"/>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913" name="Line 129"/>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914" name="Line 130"/>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915" name="Line 131"/>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16" name="Line 132"/>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17" name="Line 133"/>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18" name="Line 134"/>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19" name="Line 135"/>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20" name="Line 136"/>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2921" name="Rectangle 137"/>
          <p:cNvSpPr>
            <a:spLocks noChangeArrowheads="1"/>
          </p:cNvSpPr>
          <p:nvPr/>
        </p:nvSpPr>
        <p:spPr bwMode="auto">
          <a:xfrm>
            <a:off x="6781800" y="990600"/>
            <a:ext cx="19812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000">
                <a:solidFill>
                  <a:schemeClr val="accent1"/>
                </a:solidFill>
                <a:latin typeface="Arial" pitchFamily="34" charset="0"/>
              </a:rPr>
              <a:t>Can fix data hazard by waiting – </a:t>
            </a:r>
            <a:r>
              <a:rPr lang="en-US" sz="2000">
                <a:solidFill>
                  <a:schemeClr val="accent2"/>
                </a:solidFill>
                <a:latin typeface="Arial" pitchFamily="34" charset="0"/>
              </a:rPr>
              <a:t>stall</a:t>
            </a:r>
            <a:r>
              <a:rPr lang="en-US" sz="2000">
                <a:solidFill>
                  <a:schemeClr val="accent1"/>
                </a:solidFill>
                <a:latin typeface="Arial" pitchFamily="34" charset="0"/>
              </a:rPr>
              <a:t> – but affects throughput</a:t>
            </a:r>
          </a:p>
        </p:txBody>
      </p:sp>
    </p:spTree>
    <p:extLst>
      <p:ext uri="{BB962C8B-B14F-4D97-AF65-F5344CB8AC3E}">
        <p14:creationId xmlns:p14="http://schemas.microsoft.com/office/powerpoint/2010/main" val="1148686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29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82800"/>
                                        </p:tgtEl>
                                        <p:attrNameLst>
                                          <p:attrName>style.visibility</p:attrName>
                                        </p:attrNameLst>
                                      </p:cBhvr>
                                      <p:to>
                                        <p:strVal val="visible"/>
                                      </p:to>
                                    </p:set>
                                    <p:animEffect transition="in" filter="wipe(up)">
                                      <p:cBhvr>
                                        <p:cTn id="11" dur="500"/>
                                        <p:tgtEl>
                                          <p:spTgt spid="1782800"/>
                                        </p:tgtEl>
                                      </p:cBhvr>
                                    </p:animEffect>
                                  </p:childTnLst>
                                </p:cTn>
                              </p:par>
                              <p:par>
                                <p:cTn id="12" presetID="1" presetClass="entr" presetSubtype="0" fill="hold" nodeType="withEffect">
                                  <p:stCondLst>
                                    <p:cond delay="0"/>
                                  </p:stCondLst>
                                  <p:childTnLst>
                                    <p:set>
                                      <p:cBhvr>
                                        <p:cTn id="13" dur="1" fill="hold">
                                          <p:stCondLst>
                                            <p:cond delay="0"/>
                                          </p:stCondLst>
                                        </p:cTn>
                                        <p:tgtEl>
                                          <p:spTgt spid="178285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782786"/>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500"/>
                                  </p:stCondLst>
                                  <p:childTnLst>
                                    <p:set>
                                      <p:cBhvr>
                                        <p:cTn id="20" dur="1" fill="hold">
                                          <p:stCondLst>
                                            <p:cond delay="0"/>
                                          </p:stCondLst>
                                        </p:cTn>
                                        <p:tgtEl>
                                          <p:spTgt spid="1782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Grp="1" noChangeArrowheads="1"/>
          </p:cNvSpPr>
          <p:nvPr>
            <p:ph type="title"/>
          </p:nvPr>
        </p:nvSpPr>
        <p:spPr>
          <a:xfrm>
            <a:off x="533400" y="152400"/>
            <a:ext cx="7027862" cy="474663"/>
          </a:xfrm>
          <a:noFill/>
          <a:ln/>
        </p:spPr>
        <p:txBody>
          <a:bodyPr>
            <a:noAutofit/>
          </a:bodyPr>
          <a:lstStyle/>
          <a:p>
            <a:r>
              <a:rPr lang="en-US" sz="3600" dirty="0"/>
              <a:t>Another Way to “Fix” a Data Hazard</a:t>
            </a:r>
          </a:p>
        </p:txBody>
      </p:sp>
      <p:sp>
        <p:nvSpPr>
          <p:cNvPr id="1784835" name="Rectangle 3"/>
          <p:cNvSpPr>
            <a:spLocks noChangeArrowheads="1"/>
          </p:cNvSpPr>
          <p:nvPr/>
        </p:nvSpPr>
        <p:spPr bwMode="auto">
          <a:xfrm>
            <a:off x="328613" y="1525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84836" name="Line 4"/>
          <p:cNvSpPr>
            <a:spLocks noChangeShapeType="1"/>
          </p:cNvSpPr>
          <p:nvPr/>
        </p:nvSpPr>
        <p:spPr bwMode="auto">
          <a:xfrm>
            <a:off x="2133600" y="919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37" name="Rectangle 5"/>
          <p:cNvSpPr>
            <a:spLocks noChangeArrowheads="1"/>
          </p:cNvSpPr>
          <p:nvPr/>
        </p:nvSpPr>
        <p:spPr bwMode="auto">
          <a:xfrm>
            <a:off x="762000" y="1371600"/>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a:t>
            </a:r>
            <a:r>
              <a:rPr lang="en-US" sz="2400">
                <a:solidFill>
                  <a:schemeClr val="accent1"/>
                </a:solidFill>
                <a:latin typeface="Arial" pitchFamily="34" charset="0"/>
              </a:rPr>
              <a:t>r1</a:t>
            </a:r>
            <a:r>
              <a:rPr lang="en-US" sz="2400">
                <a:solidFill>
                  <a:schemeClr val="tx1"/>
                </a:solidFill>
                <a:latin typeface="Arial" pitchFamily="34" charset="0"/>
              </a:rPr>
              <a:t>,r2,r3</a:t>
            </a:r>
          </a:p>
        </p:txBody>
      </p:sp>
      <p:sp>
        <p:nvSpPr>
          <p:cNvPr id="1784838" name="Line 6"/>
          <p:cNvSpPr>
            <a:spLocks noChangeShapeType="1"/>
          </p:cNvSpPr>
          <p:nvPr/>
        </p:nvSpPr>
        <p:spPr bwMode="auto">
          <a:xfrm>
            <a:off x="33147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39" name="Line 7"/>
          <p:cNvSpPr>
            <a:spLocks noChangeShapeType="1"/>
          </p:cNvSpPr>
          <p:nvPr/>
        </p:nvSpPr>
        <p:spPr bwMode="auto">
          <a:xfrm>
            <a:off x="40005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40" name="Line 8"/>
          <p:cNvSpPr>
            <a:spLocks noChangeShapeType="1"/>
          </p:cNvSpPr>
          <p:nvPr/>
        </p:nvSpPr>
        <p:spPr bwMode="auto">
          <a:xfrm>
            <a:off x="46863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41" name="Line 9"/>
          <p:cNvSpPr>
            <a:spLocks noChangeShapeType="1"/>
          </p:cNvSpPr>
          <p:nvPr/>
        </p:nvSpPr>
        <p:spPr bwMode="auto">
          <a:xfrm>
            <a:off x="53721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42" name="Line 10"/>
          <p:cNvSpPr>
            <a:spLocks noChangeShapeType="1"/>
          </p:cNvSpPr>
          <p:nvPr/>
        </p:nvSpPr>
        <p:spPr bwMode="auto">
          <a:xfrm>
            <a:off x="60579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43" name="Line 11"/>
          <p:cNvSpPr>
            <a:spLocks noChangeShapeType="1"/>
          </p:cNvSpPr>
          <p:nvPr/>
        </p:nvSpPr>
        <p:spPr bwMode="auto">
          <a:xfrm>
            <a:off x="67437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44" name="Line 12"/>
          <p:cNvSpPr>
            <a:spLocks noChangeShapeType="1"/>
          </p:cNvSpPr>
          <p:nvPr/>
        </p:nvSpPr>
        <p:spPr bwMode="auto">
          <a:xfrm>
            <a:off x="74295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45" name="Line 13"/>
          <p:cNvSpPr>
            <a:spLocks noChangeShapeType="1"/>
          </p:cNvSpPr>
          <p:nvPr/>
        </p:nvSpPr>
        <p:spPr bwMode="auto">
          <a:xfrm>
            <a:off x="81153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46" name="Line 14"/>
          <p:cNvSpPr>
            <a:spLocks noChangeShapeType="1"/>
          </p:cNvSpPr>
          <p:nvPr/>
        </p:nvSpPr>
        <p:spPr bwMode="auto">
          <a:xfrm>
            <a:off x="685800" y="1447800"/>
            <a:ext cx="0" cy="449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84847" name="Group 15"/>
          <p:cNvGrpSpPr>
            <a:grpSpLocks/>
          </p:cNvGrpSpPr>
          <p:nvPr/>
        </p:nvGrpSpPr>
        <p:grpSpPr bwMode="auto">
          <a:xfrm>
            <a:off x="2743200" y="1295400"/>
            <a:ext cx="3355975" cy="838200"/>
            <a:chOff x="1562" y="1152"/>
            <a:chExt cx="2114" cy="528"/>
          </a:xfrm>
        </p:grpSpPr>
        <p:grpSp>
          <p:nvGrpSpPr>
            <p:cNvPr id="1784848" name="Group 16"/>
            <p:cNvGrpSpPr>
              <a:grpSpLocks/>
            </p:cNvGrpSpPr>
            <p:nvPr/>
          </p:nvGrpSpPr>
          <p:grpSpPr bwMode="auto">
            <a:xfrm>
              <a:off x="2487" y="1152"/>
              <a:ext cx="223" cy="481"/>
              <a:chOff x="2207" y="1413"/>
              <a:chExt cx="223" cy="481"/>
            </a:xfrm>
          </p:grpSpPr>
          <p:sp>
            <p:nvSpPr>
              <p:cNvPr id="1784849" name="Freeform 17"/>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0" name="Rectangle 18"/>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4851" name="Group 19"/>
            <p:cNvGrpSpPr>
              <a:grpSpLocks/>
            </p:cNvGrpSpPr>
            <p:nvPr/>
          </p:nvGrpSpPr>
          <p:grpSpPr bwMode="auto">
            <a:xfrm>
              <a:off x="1562" y="1248"/>
              <a:ext cx="349" cy="289"/>
              <a:chOff x="1282" y="1509"/>
              <a:chExt cx="349" cy="289"/>
            </a:xfrm>
          </p:grpSpPr>
          <p:sp>
            <p:nvSpPr>
              <p:cNvPr id="1784852" name="Rectangle 20"/>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4853" name="Group 21"/>
              <p:cNvGrpSpPr>
                <a:grpSpLocks/>
              </p:cNvGrpSpPr>
              <p:nvPr/>
            </p:nvGrpSpPr>
            <p:grpSpPr bwMode="auto">
              <a:xfrm>
                <a:off x="1291" y="1509"/>
                <a:ext cx="340" cy="289"/>
                <a:chOff x="1291" y="1509"/>
                <a:chExt cx="340" cy="289"/>
              </a:xfrm>
            </p:grpSpPr>
            <p:sp>
              <p:nvSpPr>
                <p:cNvPr id="1784854" name="Freeform 22"/>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5" name="Freeform 23"/>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4856" name="Rectangle 24"/>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857" name="Group 25"/>
            <p:cNvGrpSpPr>
              <a:grpSpLocks/>
            </p:cNvGrpSpPr>
            <p:nvPr/>
          </p:nvGrpSpPr>
          <p:grpSpPr bwMode="auto">
            <a:xfrm>
              <a:off x="2031" y="1248"/>
              <a:ext cx="296" cy="289"/>
              <a:chOff x="1751" y="1509"/>
              <a:chExt cx="296" cy="289"/>
            </a:xfrm>
          </p:grpSpPr>
          <p:sp>
            <p:nvSpPr>
              <p:cNvPr id="1784858" name="Freeform 26"/>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9" name="Freeform 27"/>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860" name="Line 28"/>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61" name="Freeform 29"/>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62" name="Line 30"/>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63" name="Rectangle 31"/>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4864" name="Group 32"/>
            <p:cNvGrpSpPr>
              <a:grpSpLocks/>
            </p:cNvGrpSpPr>
            <p:nvPr/>
          </p:nvGrpSpPr>
          <p:grpSpPr bwMode="auto">
            <a:xfrm>
              <a:off x="2880" y="1248"/>
              <a:ext cx="325" cy="289"/>
              <a:chOff x="2600" y="1509"/>
              <a:chExt cx="325" cy="289"/>
            </a:xfrm>
          </p:grpSpPr>
          <p:sp>
            <p:nvSpPr>
              <p:cNvPr id="1784865" name="Freeform 33"/>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66" name="Freeform 34"/>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867" name="Rectangle 35"/>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868" name="Group 36"/>
            <p:cNvGrpSpPr>
              <a:grpSpLocks/>
            </p:cNvGrpSpPr>
            <p:nvPr/>
          </p:nvGrpSpPr>
          <p:grpSpPr bwMode="auto">
            <a:xfrm>
              <a:off x="3348" y="1248"/>
              <a:ext cx="284" cy="289"/>
              <a:chOff x="3068" y="1509"/>
              <a:chExt cx="284" cy="289"/>
            </a:xfrm>
          </p:grpSpPr>
          <p:sp>
            <p:nvSpPr>
              <p:cNvPr id="1784869" name="Freeform 37"/>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70" name="Freeform 38"/>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871" name="Line 39"/>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72" name="Line 40"/>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73" name="Line 41"/>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74" name="Line 42"/>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75" name="Line 43"/>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76" name="Line 44"/>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77" name="Line 45"/>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78" name="Line 46"/>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79" name="Line 47"/>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880" name="Rectangle 48"/>
          <p:cNvSpPr>
            <a:spLocks noChangeArrowheads="1"/>
          </p:cNvSpPr>
          <p:nvPr/>
        </p:nvSpPr>
        <p:spPr bwMode="auto">
          <a:xfrm>
            <a:off x="762000" y="2362200"/>
            <a:ext cx="1739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sub r4,</a:t>
            </a:r>
            <a:r>
              <a:rPr lang="en-US" sz="2400">
                <a:solidFill>
                  <a:srgbClr val="009900"/>
                </a:solidFill>
                <a:latin typeface="Arial" pitchFamily="34" charset="0"/>
              </a:rPr>
              <a:t>r1</a:t>
            </a:r>
            <a:r>
              <a:rPr lang="en-US" sz="2400">
                <a:solidFill>
                  <a:schemeClr val="tx1"/>
                </a:solidFill>
                <a:latin typeface="Arial" pitchFamily="34" charset="0"/>
              </a:rPr>
              <a:t>,r5</a:t>
            </a:r>
          </a:p>
        </p:txBody>
      </p:sp>
      <p:sp>
        <p:nvSpPr>
          <p:cNvPr id="1784881" name="Rectangle 49"/>
          <p:cNvSpPr>
            <a:spLocks noChangeArrowheads="1"/>
          </p:cNvSpPr>
          <p:nvPr/>
        </p:nvSpPr>
        <p:spPr bwMode="auto">
          <a:xfrm>
            <a:off x="762000" y="3429000"/>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and r6</a:t>
            </a:r>
            <a:r>
              <a:rPr lang="en-US" sz="2400">
                <a:solidFill>
                  <a:srgbClr val="009900"/>
                </a:solidFill>
                <a:latin typeface="Arial" pitchFamily="34" charset="0"/>
              </a:rPr>
              <a:t>,r1</a:t>
            </a:r>
            <a:r>
              <a:rPr lang="en-US" sz="2400">
                <a:solidFill>
                  <a:schemeClr val="tx1"/>
                </a:solidFill>
                <a:latin typeface="Arial" pitchFamily="34" charset="0"/>
              </a:rPr>
              <a:t>,r7</a:t>
            </a:r>
          </a:p>
        </p:txBody>
      </p:sp>
      <p:grpSp>
        <p:nvGrpSpPr>
          <p:cNvPr id="1784882" name="Group 50"/>
          <p:cNvGrpSpPr>
            <a:grpSpLocks/>
          </p:cNvGrpSpPr>
          <p:nvPr/>
        </p:nvGrpSpPr>
        <p:grpSpPr bwMode="auto">
          <a:xfrm>
            <a:off x="3429000" y="2209800"/>
            <a:ext cx="3355975" cy="838200"/>
            <a:chOff x="1562" y="1152"/>
            <a:chExt cx="2114" cy="528"/>
          </a:xfrm>
        </p:grpSpPr>
        <p:grpSp>
          <p:nvGrpSpPr>
            <p:cNvPr id="1784883" name="Group 51"/>
            <p:cNvGrpSpPr>
              <a:grpSpLocks/>
            </p:cNvGrpSpPr>
            <p:nvPr/>
          </p:nvGrpSpPr>
          <p:grpSpPr bwMode="auto">
            <a:xfrm>
              <a:off x="2487" y="1152"/>
              <a:ext cx="223" cy="481"/>
              <a:chOff x="2207" y="1413"/>
              <a:chExt cx="223" cy="481"/>
            </a:xfrm>
          </p:grpSpPr>
          <p:sp>
            <p:nvSpPr>
              <p:cNvPr id="1784884" name="Freeform 52"/>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85" name="Rectangle 53"/>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4886" name="Group 54"/>
            <p:cNvGrpSpPr>
              <a:grpSpLocks/>
            </p:cNvGrpSpPr>
            <p:nvPr/>
          </p:nvGrpSpPr>
          <p:grpSpPr bwMode="auto">
            <a:xfrm>
              <a:off x="1562" y="1248"/>
              <a:ext cx="349" cy="289"/>
              <a:chOff x="1282" y="1509"/>
              <a:chExt cx="349" cy="289"/>
            </a:xfrm>
          </p:grpSpPr>
          <p:sp>
            <p:nvSpPr>
              <p:cNvPr id="1784887" name="Rectangle 55"/>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4888" name="Group 56"/>
              <p:cNvGrpSpPr>
                <a:grpSpLocks/>
              </p:cNvGrpSpPr>
              <p:nvPr/>
            </p:nvGrpSpPr>
            <p:grpSpPr bwMode="auto">
              <a:xfrm>
                <a:off x="1291" y="1509"/>
                <a:ext cx="340" cy="289"/>
                <a:chOff x="1291" y="1509"/>
                <a:chExt cx="340" cy="289"/>
              </a:xfrm>
            </p:grpSpPr>
            <p:sp>
              <p:nvSpPr>
                <p:cNvPr id="1784889" name="Freeform 57"/>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90" name="Freeform 58"/>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4891" name="Rectangle 59"/>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892" name="Group 60"/>
            <p:cNvGrpSpPr>
              <a:grpSpLocks/>
            </p:cNvGrpSpPr>
            <p:nvPr/>
          </p:nvGrpSpPr>
          <p:grpSpPr bwMode="auto">
            <a:xfrm>
              <a:off x="2031" y="1248"/>
              <a:ext cx="296" cy="289"/>
              <a:chOff x="1751" y="1509"/>
              <a:chExt cx="296" cy="289"/>
            </a:xfrm>
          </p:grpSpPr>
          <p:sp>
            <p:nvSpPr>
              <p:cNvPr id="1784893" name="Freeform 61"/>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94" name="Freeform 62"/>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895" name="Line 63"/>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96" name="Freeform 64"/>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97" name="Line 65"/>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898" name="Rectangle 66"/>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4899" name="Group 67"/>
            <p:cNvGrpSpPr>
              <a:grpSpLocks/>
            </p:cNvGrpSpPr>
            <p:nvPr/>
          </p:nvGrpSpPr>
          <p:grpSpPr bwMode="auto">
            <a:xfrm>
              <a:off x="2880" y="1248"/>
              <a:ext cx="325" cy="289"/>
              <a:chOff x="2600" y="1509"/>
              <a:chExt cx="325" cy="289"/>
            </a:xfrm>
          </p:grpSpPr>
          <p:sp>
            <p:nvSpPr>
              <p:cNvPr id="1784900" name="Freeform 68"/>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01" name="Freeform 69"/>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02" name="Rectangle 70"/>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903" name="Group 71"/>
            <p:cNvGrpSpPr>
              <a:grpSpLocks/>
            </p:cNvGrpSpPr>
            <p:nvPr/>
          </p:nvGrpSpPr>
          <p:grpSpPr bwMode="auto">
            <a:xfrm>
              <a:off x="3348" y="1248"/>
              <a:ext cx="284" cy="289"/>
              <a:chOff x="3068" y="1509"/>
              <a:chExt cx="284" cy="289"/>
            </a:xfrm>
          </p:grpSpPr>
          <p:sp>
            <p:nvSpPr>
              <p:cNvPr id="1784904" name="Freeform 72"/>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05" name="Freeform 73"/>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06" name="Line 74"/>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07" name="Line 75"/>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08" name="Line 76"/>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09" name="Line 77"/>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10" name="Line 78"/>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11" name="Line 79"/>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12" name="Line 80"/>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13" name="Line 81"/>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14" name="Line 82"/>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4915" name="Group 83"/>
          <p:cNvGrpSpPr>
            <a:grpSpLocks/>
          </p:cNvGrpSpPr>
          <p:nvPr/>
        </p:nvGrpSpPr>
        <p:grpSpPr bwMode="auto">
          <a:xfrm>
            <a:off x="4114800" y="3200400"/>
            <a:ext cx="3355975" cy="838200"/>
            <a:chOff x="1562" y="1152"/>
            <a:chExt cx="2114" cy="528"/>
          </a:xfrm>
        </p:grpSpPr>
        <p:grpSp>
          <p:nvGrpSpPr>
            <p:cNvPr id="1784916" name="Group 84"/>
            <p:cNvGrpSpPr>
              <a:grpSpLocks/>
            </p:cNvGrpSpPr>
            <p:nvPr/>
          </p:nvGrpSpPr>
          <p:grpSpPr bwMode="auto">
            <a:xfrm>
              <a:off x="2487" y="1152"/>
              <a:ext cx="223" cy="481"/>
              <a:chOff x="2207" y="1413"/>
              <a:chExt cx="223" cy="481"/>
            </a:xfrm>
          </p:grpSpPr>
          <p:sp>
            <p:nvSpPr>
              <p:cNvPr id="1784917" name="Freeform 85"/>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18" name="Rectangle 86"/>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4919" name="Group 87"/>
            <p:cNvGrpSpPr>
              <a:grpSpLocks/>
            </p:cNvGrpSpPr>
            <p:nvPr/>
          </p:nvGrpSpPr>
          <p:grpSpPr bwMode="auto">
            <a:xfrm>
              <a:off x="1562" y="1248"/>
              <a:ext cx="349" cy="289"/>
              <a:chOff x="1282" y="1509"/>
              <a:chExt cx="349" cy="289"/>
            </a:xfrm>
          </p:grpSpPr>
          <p:sp>
            <p:nvSpPr>
              <p:cNvPr id="1784920" name="Rectangle 88"/>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4921" name="Group 89"/>
              <p:cNvGrpSpPr>
                <a:grpSpLocks/>
              </p:cNvGrpSpPr>
              <p:nvPr/>
            </p:nvGrpSpPr>
            <p:grpSpPr bwMode="auto">
              <a:xfrm>
                <a:off x="1291" y="1509"/>
                <a:ext cx="340" cy="289"/>
                <a:chOff x="1291" y="1509"/>
                <a:chExt cx="340" cy="289"/>
              </a:xfrm>
            </p:grpSpPr>
            <p:sp>
              <p:nvSpPr>
                <p:cNvPr id="1784922" name="Freeform 90"/>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23" name="Freeform 91"/>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4924" name="Rectangle 92"/>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925" name="Group 93"/>
            <p:cNvGrpSpPr>
              <a:grpSpLocks/>
            </p:cNvGrpSpPr>
            <p:nvPr/>
          </p:nvGrpSpPr>
          <p:grpSpPr bwMode="auto">
            <a:xfrm>
              <a:off x="2031" y="1248"/>
              <a:ext cx="296" cy="289"/>
              <a:chOff x="1751" y="1509"/>
              <a:chExt cx="296" cy="289"/>
            </a:xfrm>
          </p:grpSpPr>
          <p:sp>
            <p:nvSpPr>
              <p:cNvPr id="1784926" name="Freeform 94"/>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27" name="Freeform 95"/>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28" name="Line 96"/>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29" name="Freeform 97"/>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30" name="Line 98"/>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31" name="Rectangle 99"/>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4932" name="Group 100"/>
            <p:cNvGrpSpPr>
              <a:grpSpLocks/>
            </p:cNvGrpSpPr>
            <p:nvPr/>
          </p:nvGrpSpPr>
          <p:grpSpPr bwMode="auto">
            <a:xfrm>
              <a:off x="2880" y="1248"/>
              <a:ext cx="325" cy="289"/>
              <a:chOff x="2600" y="1509"/>
              <a:chExt cx="325" cy="289"/>
            </a:xfrm>
          </p:grpSpPr>
          <p:sp>
            <p:nvSpPr>
              <p:cNvPr id="1784933" name="Freeform 101"/>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34" name="Freeform 102"/>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35" name="Rectangle 103"/>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936" name="Group 104"/>
            <p:cNvGrpSpPr>
              <a:grpSpLocks/>
            </p:cNvGrpSpPr>
            <p:nvPr/>
          </p:nvGrpSpPr>
          <p:grpSpPr bwMode="auto">
            <a:xfrm>
              <a:off x="3348" y="1248"/>
              <a:ext cx="284" cy="289"/>
              <a:chOff x="3068" y="1509"/>
              <a:chExt cx="284" cy="289"/>
            </a:xfrm>
          </p:grpSpPr>
          <p:sp>
            <p:nvSpPr>
              <p:cNvPr id="1784937" name="Freeform 105"/>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38" name="Freeform 106"/>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39" name="Line 107"/>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40" name="Line 108"/>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41" name="Line 109"/>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42" name="Line 110"/>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43" name="Line 111"/>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44" name="Line 112"/>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45" name="Line 113"/>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46" name="Line 114"/>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47" name="Line 115"/>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48" name="Rectangle 116"/>
          <p:cNvSpPr>
            <a:spLocks noChangeArrowheads="1"/>
          </p:cNvSpPr>
          <p:nvPr/>
        </p:nvSpPr>
        <p:spPr bwMode="auto">
          <a:xfrm>
            <a:off x="6858000" y="990600"/>
            <a:ext cx="22860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000">
                <a:solidFill>
                  <a:schemeClr val="accent1"/>
                </a:solidFill>
                <a:latin typeface="Arial" pitchFamily="34" charset="0"/>
              </a:rPr>
              <a:t>Can fix data hazard by </a:t>
            </a:r>
            <a:r>
              <a:rPr lang="en-US" sz="2000" b="1">
                <a:solidFill>
                  <a:schemeClr val="accent1"/>
                </a:solidFill>
                <a:latin typeface="Arial" pitchFamily="34" charset="0"/>
              </a:rPr>
              <a:t>forwarding</a:t>
            </a:r>
            <a:r>
              <a:rPr lang="en-US" sz="2000">
                <a:solidFill>
                  <a:schemeClr val="accent1"/>
                </a:solidFill>
                <a:latin typeface="Arial" pitchFamily="34" charset="0"/>
              </a:rPr>
              <a:t> results as soon as they are </a:t>
            </a:r>
            <a:r>
              <a:rPr lang="en-US" sz="2000" b="1">
                <a:solidFill>
                  <a:schemeClr val="accent1"/>
                </a:solidFill>
                <a:latin typeface="Arial" pitchFamily="34" charset="0"/>
              </a:rPr>
              <a:t>available</a:t>
            </a:r>
            <a:r>
              <a:rPr lang="en-US" sz="2000">
                <a:solidFill>
                  <a:schemeClr val="accent1"/>
                </a:solidFill>
                <a:latin typeface="Arial" pitchFamily="34" charset="0"/>
              </a:rPr>
              <a:t> to where they are </a:t>
            </a:r>
            <a:r>
              <a:rPr lang="en-US" sz="2000" b="1">
                <a:solidFill>
                  <a:schemeClr val="accent1"/>
                </a:solidFill>
                <a:latin typeface="Arial" pitchFamily="34" charset="0"/>
              </a:rPr>
              <a:t>needed</a:t>
            </a:r>
            <a:r>
              <a:rPr lang="en-US" sz="2000">
                <a:solidFill>
                  <a:schemeClr val="accent1"/>
                </a:solidFill>
                <a:latin typeface="Arial" pitchFamily="34" charset="0"/>
              </a:rPr>
              <a:t>.</a:t>
            </a:r>
          </a:p>
        </p:txBody>
      </p:sp>
      <p:sp>
        <p:nvSpPr>
          <p:cNvPr id="1784949" name="Rectangle 117"/>
          <p:cNvSpPr>
            <a:spLocks noChangeArrowheads="1"/>
          </p:cNvSpPr>
          <p:nvPr/>
        </p:nvSpPr>
        <p:spPr bwMode="auto">
          <a:xfrm>
            <a:off x="762000" y="5181600"/>
            <a:ext cx="1671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xor r4,</a:t>
            </a:r>
            <a:r>
              <a:rPr lang="en-US" sz="2400">
                <a:solidFill>
                  <a:srgbClr val="009900"/>
                </a:solidFill>
                <a:latin typeface="Arial" pitchFamily="34" charset="0"/>
              </a:rPr>
              <a:t>r1</a:t>
            </a:r>
            <a:r>
              <a:rPr lang="en-US" sz="2400">
                <a:solidFill>
                  <a:schemeClr val="tx1"/>
                </a:solidFill>
                <a:latin typeface="Arial" pitchFamily="34" charset="0"/>
              </a:rPr>
              <a:t>,r5</a:t>
            </a:r>
          </a:p>
        </p:txBody>
      </p:sp>
      <p:sp>
        <p:nvSpPr>
          <p:cNvPr id="1784950" name="Rectangle 118"/>
          <p:cNvSpPr>
            <a:spLocks noChangeArrowheads="1"/>
          </p:cNvSpPr>
          <p:nvPr/>
        </p:nvSpPr>
        <p:spPr bwMode="auto">
          <a:xfrm>
            <a:off x="762000" y="4310063"/>
            <a:ext cx="1771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or  r8, </a:t>
            </a:r>
            <a:r>
              <a:rPr lang="en-US" sz="2400">
                <a:solidFill>
                  <a:srgbClr val="009900"/>
                </a:solidFill>
                <a:latin typeface="Arial" pitchFamily="34" charset="0"/>
              </a:rPr>
              <a:t>r1</a:t>
            </a:r>
            <a:r>
              <a:rPr lang="en-US" sz="2400">
                <a:solidFill>
                  <a:schemeClr val="tx1"/>
                </a:solidFill>
                <a:latin typeface="Arial" pitchFamily="34" charset="0"/>
              </a:rPr>
              <a:t>, r9</a:t>
            </a:r>
          </a:p>
        </p:txBody>
      </p:sp>
      <p:grpSp>
        <p:nvGrpSpPr>
          <p:cNvPr id="1784951" name="Group 119"/>
          <p:cNvGrpSpPr>
            <a:grpSpLocks/>
          </p:cNvGrpSpPr>
          <p:nvPr/>
        </p:nvGrpSpPr>
        <p:grpSpPr bwMode="auto">
          <a:xfrm>
            <a:off x="4800600" y="4191000"/>
            <a:ext cx="3355975" cy="838200"/>
            <a:chOff x="1562" y="1152"/>
            <a:chExt cx="2114" cy="528"/>
          </a:xfrm>
        </p:grpSpPr>
        <p:grpSp>
          <p:nvGrpSpPr>
            <p:cNvPr id="1784952" name="Group 120"/>
            <p:cNvGrpSpPr>
              <a:grpSpLocks/>
            </p:cNvGrpSpPr>
            <p:nvPr/>
          </p:nvGrpSpPr>
          <p:grpSpPr bwMode="auto">
            <a:xfrm>
              <a:off x="2487" y="1152"/>
              <a:ext cx="223" cy="481"/>
              <a:chOff x="2207" y="1413"/>
              <a:chExt cx="223" cy="481"/>
            </a:xfrm>
          </p:grpSpPr>
          <p:sp>
            <p:nvSpPr>
              <p:cNvPr id="1784953" name="Freeform 121"/>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54" name="Rectangle 122"/>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4955" name="Group 123"/>
            <p:cNvGrpSpPr>
              <a:grpSpLocks/>
            </p:cNvGrpSpPr>
            <p:nvPr/>
          </p:nvGrpSpPr>
          <p:grpSpPr bwMode="auto">
            <a:xfrm>
              <a:off x="1562" y="1248"/>
              <a:ext cx="349" cy="289"/>
              <a:chOff x="1282" y="1509"/>
              <a:chExt cx="349" cy="289"/>
            </a:xfrm>
          </p:grpSpPr>
          <p:sp>
            <p:nvSpPr>
              <p:cNvPr id="1784956" name="Rectangle 124"/>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4957" name="Group 125"/>
              <p:cNvGrpSpPr>
                <a:grpSpLocks/>
              </p:cNvGrpSpPr>
              <p:nvPr/>
            </p:nvGrpSpPr>
            <p:grpSpPr bwMode="auto">
              <a:xfrm>
                <a:off x="1291" y="1509"/>
                <a:ext cx="340" cy="289"/>
                <a:chOff x="1291" y="1509"/>
                <a:chExt cx="340" cy="289"/>
              </a:xfrm>
            </p:grpSpPr>
            <p:sp>
              <p:nvSpPr>
                <p:cNvPr id="1784958" name="Freeform 126"/>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59" name="Freeform 127"/>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4960" name="Rectangle 128"/>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961" name="Group 129"/>
            <p:cNvGrpSpPr>
              <a:grpSpLocks/>
            </p:cNvGrpSpPr>
            <p:nvPr/>
          </p:nvGrpSpPr>
          <p:grpSpPr bwMode="auto">
            <a:xfrm>
              <a:off x="2031" y="1248"/>
              <a:ext cx="296" cy="289"/>
              <a:chOff x="1751" y="1509"/>
              <a:chExt cx="296" cy="289"/>
            </a:xfrm>
          </p:grpSpPr>
          <p:sp>
            <p:nvSpPr>
              <p:cNvPr id="1784962" name="Freeform 130"/>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63" name="Freeform 131"/>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64" name="Line 132"/>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65" name="Freeform 133"/>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66" name="Line 134"/>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67" name="Rectangle 135"/>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4968" name="Group 136"/>
            <p:cNvGrpSpPr>
              <a:grpSpLocks/>
            </p:cNvGrpSpPr>
            <p:nvPr/>
          </p:nvGrpSpPr>
          <p:grpSpPr bwMode="auto">
            <a:xfrm>
              <a:off x="2880" y="1248"/>
              <a:ext cx="325" cy="289"/>
              <a:chOff x="2600" y="1509"/>
              <a:chExt cx="325" cy="289"/>
            </a:xfrm>
          </p:grpSpPr>
          <p:sp>
            <p:nvSpPr>
              <p:cNvPr id="1784969" name="Freeform 137"/>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70" name="Freeform 138"/>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71" name="Rectangle 139"/>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972" name="Group 140"/>
            <p:cNvGrpSpPr>
              <a:grpSpLocks/>
            </p:cNvGrpSpPr>
            <p:nvPr/>
          </p:nvGrpSpPr>
          <p:grpSpPr bwMode="auto">
            <a:xfrm>
              <a:off x="3348" y="1248"/>
              <a:ext cx="284" cy="289"/>
              <a:chOff x="3068" y="1509"/>
              <a:chExt cx="284" cy="289"/>
            </a:xfrm>
          </p:grpSpPr>
          <p:sp>
            <p:nvSpPr>
              <p:cNvPr id="1784973" name="Freeform 141"/>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74" name="Freeform 142"/>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75" name="Line 143"/>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76" name="Line 144"/>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77" name="Line 145"/>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78" name="Line 146"/>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79" name="Line 147"/>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80" name="Line 148"/>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81" name="Line 149"/>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82" name="Line 150"/>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83" name="Line 151"/>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4984" name="Group 152"/>
          <p:cNvGrpSpPr>
            <a:grpSpLocks/>
          </p:cNvGrpSpPr>
          <p:nvPr/>
        </p:nvGrpSpPr>
        <p:grpSpPr bwMode="auto">
          <a:xfrm>
            <a:off x="5486400" y="5029200"/>
            <a:ext cx="3355975" cy="838200"/>
            <a:chOff x="1562" y="1152"/>
            <a:chExt cx="2114" cy="528"/>
          </a:xfrm>
        </p:grpSpPr>
        <p:grpSp>
          <p:nvGrpSpPr>
            <p:cNvPr id="1784985" name="Group 153"/>
            <p:cNvGrpSpPr>
              <a:grpSpLocks/>
            </p:cNvGrpSpPr>
            <p:nvPr/>
          </p:nvGrpSpPr>
          <p:grpSpPr bwMode="auto">
            <a:xfrm>
              <a:off x="2487" y="1152"/>
              <a:ext cx="223" cy="481"/>
              <a:chOff x="2207" y="1413"/>
              <a:chExt cx="223" cy="481"/>
            </a:xfrm>
          </p:grpSpPr>
          <p:sp>
            <p:nvSpPr>
              <p:cNvPr id="1784986" name="Freeform 15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87" name="Rectangle 15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4988" name="Group 156"/>
            <p:cNvGrpSpPr>
              <a:grpSpLocks/>
            </p:cNvGrpSpPr>
            <p:nvPr/>
          </p:nvGrpSpPr>
          <p:grpSpPr bwMode="auto">
            <a:xfrm>
              <a:off x="1562" y="1248"/>
              <a:ext cx="349" cy="289"/>
              <a:chOff x="1282" y="1509"/>
              <a:chExt cx="349" cy="289"/>
            </a:xfrm>
          </p:grpSpPr>
          <p:sp>
            <p:nvSpPr>
              <p:cNvPr id="1784989" name="Rectangle 15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4990" name="Group 158"/>
              <p:cNvGrpSpPr>
                <a:grpSpLocks/>
              </p:cNvGrpSpPr>
              <p:nvPr/>
            </p:nvGrpSpPr>
            <p:grpSpPr bwMode="auto">
              <a:xfrm>
                <a:off x="1291" y="1509"/>
                <a:ext cx="340" cy="289"/>
                <a:chOff x="1291" y="1509"/>
                <a:chExt cx="340" cy="289"/>
              </a:xfrm>
            </p:grpSpPr>
            <p:sp>
              <p:nvSpPr>
                <p:cNvPr id="1784991" name="Freeform 15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92" name="Freeform 16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4993" name="Rectangle 161"/>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4994" name="Group 162"/>
            <p:cNvGrpSpPr>
              <a:grpSpLocks/>
            </p:cNvGrpSpPr>
            <p:nvPr/>
          </p:nvGrpSpPr>
          <p:grpSpPr bwMode="auto">
            <a:xfrm>
              <a:off x="2031" y="1248"/>
              <a:ext cx="296" cy="289"/>
              <a:chOff x="1751" y="1509"/>
              <a:chExt cx="296" cy="289"/>
            </a:xfrm>
          </p:grpSpPr>
          <p:sp>
            <p:nvSpPr>
              <p:cNvPr id="1784995" name="Freeform 16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96" name="Freeform 16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4997" name="Line 165"/>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4998" name="Freeform 16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999" name="Line 167"/>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5000" name="Rectangle 168"/>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5001" name="Group 169"/>
            <p:cNvGrpSpPr>
              <a:grpSpLocks/>
            </p:cNvGrpSpPr>
            <p:nvPr/>
          </p:nvGrpSpPr>
          <p:grpSpPr bwMode="auto">
            <a:xfrm>
              <a:off x="2880" y="1248"/>
              <a:ext cx="325" cy="289"/>
              <a:chOff x="2600" y="1509"/>
              <a:chExt cx="325" cy="289"/>
            </a:xfrm>
          </p:grpSpPr>
          <p:sp>
            <p:nvSpPr>
              <p:cNvPr id="1785002" name="Freeform 17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5003" name="Freeform 17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5004" name="Rectangle 172"/>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5005" name="Group 173"/>
            <p:cNvGrpSpPr>
              <a:grpSpLocks/>
            </p:cNvGrpSpPr>
            <p:nvPr/>
          </p:nvGrpSpPr>
          <p:grpSpPr bwMode="auto">
            <a:xfrm>
              <a:off x="3348" y="1248"/>
              <a:ext cx="284" cy="289"/>
              <a:chOff x="3068" y="1509"/>
              <a:chExt cx="284" cy="289"/>
            </a:xfrm>
          </p:grpSpPr>
          <p:sp>
            <p:nvSpPr>
              <p:cNvPr id="1785006" name="Freeform 17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5007" name="Freeform 17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5008" name="Line 176"/>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5009" name="Line 177"/>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5010" name="Line 178"/>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5011" name="Line 179"/>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5012" name="Line 180"/>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5013" name="Line 181"/>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5014" name="Line 182"/>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5015" name="Line 183"/>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5016" name="Line 184"/>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310061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Grp="1" noChangeArrowheads="1"/>
          </p:cNvSpPr>
          <p:nvPr>
            <p:ph type="title"/>
          </p:nvPr>
        </p:nvSpPr>
        <p:spPr>
          <a:xfrm>
            <a:off x="685800" y="228600"/>
            <a:ext cx="7543800" cy="381000"/>
          </a:xfrm>
          <a:noFill/>
          <a:ln/>
        </p:spPr>
        <p:txBody>
          <a:bodyPr wrap="square" lIns="90488" tIns="44450" rIns="90488" bIns="44450" anchor="ctr">
            <a:normAutofit fontScale="90000"/>
          </a:bodyPr>
          <a:lstStyle/>
          <a:p>
            <a:r>
              <a:rPr lang="en-US"/>
              <a:t>Computer Performance </a:t>
            </a:r>
          </a:p>
        </p:txBody>
      </p:sp>
      <p:sp>
        <p:nvSpPr>
          <p:cNvPr id="1805315" name="Rectangle 3"/>
          <p:cNvSpPr>
            <a:spLocks noChangeArrowheads="1"/>
          </p:cNvSpPr>
          <p:nvPr/>
        </p:nvSpPr>
        <p:spPr bwMode="auto">
          <a:xfrm>
            <a:off x="838200" y="2630488"/>
            <a:ext cx="7696200" cy="64611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63500" tIns="25400" rIns="63500" bIns="25400">
            <a:spAutoFit/>
          </a:bodyPr>
          <a:lstStyle/>
          <a:p>
            <a:pPr marL="342900" indent="-342900" algn="l">
              <a:lnSpc>
                <a:spcPct val="86000"/>
              </a:lnSpc>
              <a:spcBef>
                <a:spcPct val="40000"/>
              </a:spcBef>
              <a:tabLst>
                <a:tab pos="1371600" algn="l"/>
                <a:tab pos="3073400" algn="l"/>
              </a:tabLst>
            </a:pPr>
            <a:r>
              <a:rPr lang="en-US" sz="1800" b="1">
                <a:solidFill>
                  <a:schemeClr val="tx1"/>
                </a:solidFill>
                <a:latin typeface="Arial" pitchFamily="34" charset="0"/>
              </a:rPr>
              <a:t>CPU time	=  Seconds    =   Instructions  x    Cycles     x   Seconds</a:t>
            </a:r>
          </a:p>
          <a:p>
            <a:pPr marL="342900" indent="-342900" algn="l">
              <a:lnSpc>
                <a:spcPct val="86000"/>
              </a:lnSpc>
              <a:spcBef>
                <a:spcPct val="40000"/>
              </a:spcBef>
              <a:tabLst>
                <a:tab pos="1371600" algn="l"/>
                <a:tab pos="3073400" algn="l"/>
              </a:tabLst>
            </a:pPr>
            <a:r>
              <a:rPr lang="en-US" sz="1800" b="1">
                <a:solidFill>
                  <a:schemeClr val="tx1"/>
                </a:solidFill>
                <a:latin typeface="Arial" pitchFamily="34" charset="0"/>
              </a:rPr>
              <a:t>		    Program	    Program          Instruction       Cycle</a:t>
            </a:r>
          </a:p>
        </p:txBody>
      </p:sp>
      <p:sp>
        <p:nvSpPr>
          <p:cNvPr id="1805316" name="Line 4"/>
          <p:cNvSpPr>
            <a:spLocks noChangeShapeType="1"/>
          </p:cNvSpPr>
          <p:nvPr/>
        </p:nvSpPr>
        <p:spPr bwMode="auto">
          <a:xfrm>
            <a:off x="2527300" y="2916238"/>
            <a:ext cx="901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317" name="Line 5"/>
          <p:cNvSpPr>
            <a:spLocks noChangeShapeType="1"/>
          </p:cNvSpPr>
          <p:nvPr/>
        </p:nvSpPr>
        <p:spPr bwMode="auto">
          <a:xfrm>
            <a:off x="4095750" y="2941638"/>
            <a:ext cx="12382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318" name="Line 6"/>
          <p:cNvSpPr>
            <a:spLocks noChangeShapeType="1"/>
          </p:cNvSpPr>
          <p:nvPr/>
        </p:nvSpPr>
        <p:spPr bwMode="auto">
          <a:xfrm>
            <a:off x="5803900" y="2967038"/>
            <a:ext cx="977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319" name="Line 7"/>
          <p:cNvSpPr>
            <a:spLocks noChangeShapeType="1"/>
          </p:cNvSpPr>
          <p:nvPr/>
        </p:nvSpPr>
        <p:spPr bwMode="auto">
          <a:xfrm>
            <a:off x="7239000" y="2941638"/>
            <a:ext cx="9255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331" name="Freeform 19"/>
          <p:cNvSpPr>
            <a:spLocks/>
          </p:cNvSpPr>
          <p:nvPr/>
        </p:nvSpPr>
        <p:spPr bwMode="auto">
          <a:xfrm>
            <a:off x="6858000" y="1157288"/>
            <a:ext cx="968375" cy="838200"/>
          </a:xfrm>
          <a:custGeom>
            <a:avLst/>
            <a:gdLst>
              <a:gd name="T0" fmla="*/ 0 w 610"/>
              <a:gd name="T1" fmla="*/ 528 h 528"/>
              <a:gd name="T2" fmla="*/ 305 w 610"/>
              <a:gd name="T3" fmla="*/ 0 h 528"/>
              <a:gd name="T4" fmla="*/ 610 w 610"/>
              <a:gd name="T5" fmla="*/ 528 h 528"/>
              <a:gd name="T6" fmla="*/ 0 w 610"/>
              <a:gd name="T7" fmla="*/ 528 h 528"/>
            </a:gdLst>
            <a:ahLst/>
            <a:cxnLst>
              <a:cxn ang="0">
                <a:pos x="T0" y="T1"/>
              </a:cxn>
              <a:cxn ang="0">
                <a:pos x="T2" y="T3"/>
              </a:cxn>
              <a:cxn ang="0">
                <a:pos x="T4" y="T5"/>
              </a:cxn>
              <a:cxn ang="0">
                <a:pos x="T6" y="T7"/>
              </a:cxn>
            </a:cxnLst>
            <a:rect l="0" t="0" r="r" b="b"/>
            <a:pathLst>
              <a:path w="610" h="528">
                <a:moveTo>
                  <a:pt x="0" y="528"/>
                </a:moveTo>
                <a:lnTo>
                  <a:pt x="305" y="0"/>
                </a:lnTo>
                <a:lnTo>
                  <a:pt x="610" y="528"/>
                </a:lnTo>
                <a:lnTo>
                  <a:pt x="0" y="528"/>
                </a:lnTo>
                <a:close/>
              </a:path>
            </a:pathLst>
          </a:custGeom>
          <a:noFill/>
          <a:ln w="2857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805332" name="Text Box 20"/>
          <p:cNvSpPr txBox="1">
            <a:spLocks noChangeArrowheads="1"/>
          </p:cNvSpPr>
          <p:nvPr/>
        </p:nvSpPr>
        <p:spPr bwMode="auto">
          <a:xfrm>
            <a:off x="5937250" y="1960563"/>
            <a:ext cx="123825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latin typeface="Comic Sans MS" pitchFamily="66" charset="0"/>
              </a:rPr>
              <a:t>inst count</a:t>
            </a:r>
          </a:p>
        </p:txBody>
      </p:sp>
      <p:sp>
        <p:nvSpPr>
          <p:cNvPr id="1805333" name="Text Box 21"/>
          <p:cNvSpPr txBox="1">
            <a:spLocks noChangeArrowheads="1"/>
          </p:cNvSpPr>
          <p:nvPr/>
        </p:nvSpPr>
        <p:spPr bwMode="auto">
          <a:xfrm>
            <a:off x="7086600" y="852488"/>
            <a:ext cx="566738"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latin typeface="Comic Sans MS" pitchFamily="66" charset="0"/>
              </a:rPr>
              <a:t>CPI</a:t>
            </a:r>
          </a:p>
        </p:txBody>
      </p:sp>
      <p:sp>
        <p:nvSpPr>
          <p:cNvPr id="1805334" name="Text Box 22"/>
          <p:cNvSpPr txBox="1">
            <a:spLocks noChangeArrowheads="1"/>
          </p:cNvSpPr>
          <p:nvPr/>
        </p:nvSpPr>
        <p:spPr bwMode="auto">
          <a:xfrm>
            <a:off x="7543800" y="1995488"/>
            <a:ext cx="128905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latin typeface="Comic Sans MS" pitchFamily="66" charset="0"/>
              </a:rPr>
              <a:t>Cycle time</a:t>
            </a:r>
          </a:p>
        </p:txBody>
      </p:sp>
    </p:spTree>
    <p:extLst>
      <p:ext uri="{BB962C8B-B14F-4D97-AF65-F5344CB8AC3E}">
        <p14:creationId xmlns:p14="http://schemas.microsoft.com/office/powerpoint/2010/main" val="223684170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6882" name="Group 2"/>
          <p:cNvGrpSpPr>
            <a:grpSpLocks/>
          </p:cNvGrpSpPr>
          <p:nvPr/>
        </p:nvGrpSpPr>
        <p:grpSpPr bwMode="auto">
          <a:xfrm>
            <a:off x="4495800" y="1447800"/>
            <a:ext cx="1295400" cy="2362200"/>
            <a:chOff x="2832" y="912"/>
            <a:chExt cx="816" cy="1488"/>
          </a:xfrm>
        </p:grpSpPr>
        <p:sp>
          <p:nvSpPr>
            <p:cNvPr id="1786883" name="Rectangle 3"/>
            <p:cNvSpPr>
              <a:spLocks noChangeArrowheads="1"/>
            </p:cNvSpPr>
            <p:nvPr/>
          </p:nvSpPr>
          <p:spPr bwMode="auto">
            <a:xfrm>
              <a:off x="3504" y="912"/>
              <a:ext cx="144" cy="288"/>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84" name="Rectangle 4"/>
            <p:cNvSpPr>
              <a:spLocks noChangeArrowheads="1"/>
            </p:cNvSpPr>
            <p:nvPr/>
          </p:nvSpPr>
          <p:spPr bwMode="auto">
            <a:xfrm>
              <a:off x="3456" y="2112"/>
              <a:ext cx="96" cy="288"/>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85" name="Rectangle 5"/>
            <p:cNvSpPr>
              <a:spLocks noChangeArrowheads="1"/>
            </p:cNvSpPr>
            <p:nvPr/>
          </p:nvSpPr>
          <p:spPr bwMode="auto">
            <a:xfrm>
              <a:off x="3072" y="1488"/>
              <a:ext cx="96" cy="288"/>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86" name="Rectangle 6"/>
            <p:cNvSpPr>
              <a:spLocks noChangeArrowheads="1"/>
            </p:cNvSpPr>
            <p:nvPr/>
          </p:nvSpPr>
          <p:spPr bwMode="auto">
            <a:xfrm>
              <a:off x="2832" y="912"/>
              <a:ext cx="96"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87" name="Line 7"/>
            <p:cNvSpPr>
              <a:spLocks noChangeShapeType="1"/>
            </p:cNvSpPr>
            <p:nvPr/>
          </p:nvSpPr>
          <p:spPr bwMode="auto">
            <a:xfrm>
              <a:off x="2880" y="1152"/>
              <a:ext cx="192" cy="48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888" name="Line 8"/>
            <p:cNvSpPr>
              <a:spLocks noChangeShapeType="1"/>
            </p:cNvSpPr>
            <p:nvPr/>
          </p:nvSpPr>
          <p:spPr bwMode="auto">
            <a:xfrm>
              <a:off x="2880" y="1152"/>
              <a:ext cx="576" cy="115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889" name="Rectangle 9"/>
          <p:cNvSpPr>
            <a:spLocks noGrp="1" noChangeArrowheads="1"/>
          </p:cNvSpPr>
          <p:nvPr>
            <p:ph type="title"/>
          </p:nvPr>
        </p:nvSpPr>
        <p:spPr>
          <a:xfrm>
            <a:off x="846138" y="152400"/>
            <a:ext cx="7027862" cy="474663"/>
          </a:xfrm>
          <a:noFill/>
          <a:ln/>
        </p:spPr>
        <p:txBody>
          <a:bodyPr>
            <a:noAutofit/>
          </a:bodyPr>
          <a:lstStyle/>
          <a:p>
            <a:r>
              <a:rPr lang="en-US" sz="3600" dirty="0"/>
              <a:t>Another Way to “Fix” a Data Hazard</a:t>
            </a:r>
          </a:p>
        </p:txBody>
      </p:sp>
      <p:sp>
        <p:nvSpPr>
          <p:cNvPr id="1786890" name="Rectangle 10"/>
          <p:cNvSpPr>
            <a:spLocks noChangeArrowheads="1"/>
          </p:cNvSpPr>
          <p:nvPr/>
        </p:nvSpPr>
        <p:spPr bwMode="auto">
          <a:xfrm>
            <a:off x="328613" y="1525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86891" name="Line 11"/>
          <p:cNvSpPr>
            <a:spLocks noChangeShapeType="1"/>
          </p:cNvSpPr>
          <p:nvPr/>
        </p:nvSpPr>
        <p:spPr bwMode="auto">
          <a:xfrm>
            <a:off x="2133600" y="919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92" name="Rectangle 12"/>
          <p:cNvSpPr>
            <a:spLocks noChangeArrowheads="1"/>
          </p:cNvSpPr>
          <p:nvPr/>
        </p:nvSpPr>
        <p:spPr bwMode="auto">
          <a:xfrm>
            <a:off x="762000" y="1371600"/>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add </a:t>
            </a:r>
            <a:r>
              <a:rPr lang="en-US" sz="2400">
                <a:solidFill>
                  <a:schemeClr val="accent1"/>
                </a:solidFill>
                <a:latin typeface="Arial" pitchFamily="34" charset="0"/>
              </a:rPr>
              <a:t>r1</a:t>
            </a:r>
            <a:r>
              <a:rPr lang="en-US" sz="2400">
                <a:solidFill>
                  <a:schemeClr val="tx1"/>
                </a:solidFill>
                <a:latin typeface="Arial" pitchFamily="34" charset="0"/>
              </a:rPr>
              <a:t>,r2,r3</a:t>
            </a:r>
          </a:p>
        </p:txBody>
      </p:sp>
      <p:sp>
        <p:nvSpPr>
          <p:cNvPr id="1786893" name="Line 13"/>
          <p:cNvSpPr>
            <a:spLocks noChangeShapeType="1"/>
          </p:cNvSpPr>
          <p:nvPr/>
        </p:nvSpPr>
        <p:spPr bwMode="auto">
          <a:xfrm>
            <a:off x="33147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94" name="Line 14"/>
          <p:cNvSpPr>
            <a:spLocks noChangeShapeType="1"/>
          </p:cNvSpPr>
          <p:nvPr/>
        </p:nvSpPr>
        <p:spPr bwMode="auto">
          <a:xfrm>
            <a:off x="40005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95" name="Line 15"/>
          <p:cNvSpPr>
            <a:spLocks noChangeShapeType="1"/>
          </p:cNvSpPr>
          <p:nvPr/>
        </p:nvSpPr>
        <p:spPr bwMode="auto">
          <a:xfrm>
            <a:off x="46863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96" name="Line 16"/>
          <p:cNvSpPr>
            <a:spLocks noChangeShapeType="1"/>
          </p:cNvSpPr>
          <p:nvPr/>
        </p:nvSpPr>
        <p:spPr bwMode="auto">
          <a:xfrm>
            <a:off x="53721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86897" name="Group 17"/>
          <p:cNvGrpSpPr>
            <a:grpSpLocks/>
          </p:cNvGrpSpPr>
          <p:nvPr/>
        </p:nvGrpSpPr>
        <p:grpSpPr bwMode="auto">
          <a:xfrm>
            <a:off x="5715000" y="1046163"/>
            <a:ext cx="1028700" cy="4592637"/>
            <a:chOff x="3600" y="659"/>
            <a:chExt cx="648" cy="2893"/>
          </a:xfrm>
        </p:grpSpPr>
        <p:sp>
          <p:nvSpPr>
            <p:cNvPr id="1786898" name="Rectangle 18"/>
            <p:cNvSpPr>
              <a:spLocks noChangeArrowheads="1"/>
            </p:cNvSpPr>
            <p:nvPr/>
          </p:nvSpPr>
          <p:spPr bwMode="auto">
            <a:xfrm>
              <a:off x="4080" y="3264"/>
              <a:ext cx="144" cy="288"/>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899" name="Rectangle 19"/>
            <p:cNvSpPr>
              <a:spLocks noChangeArrowheads="1"/>
            </p:cNvSpPr>
            <p:nvPr/>
          </p:nvSpPr>
          <p:spPr bwMode="auto">
            <a:xfrm>
              <a:off x="3648" y="2736"/>
              <a:ext cx="144" cy="288"/>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00" name="Line 20"/>
            <p:cNvSpPr>
              <a:spLocks noChangeShapeType="1"/>
            </p:cNvSpPr>
            <p:nvPr/>
          </p:nvSpPr>
          <p:spPr bwMode="auto">
            <a:xfrm>
              <a:off x="3600" y="1200"/>
              <a:ext cx="48" cy="168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01" name="Line 21"/>
            <p:cNvSpPr>
              <a:spLocks noChangeShapeType="1"/>
            </p:cNvSpPr>
            <p:nvPr/>
          </p:nvSpPr>
          <p:spPr bwMode="auto">
            <a:xfrm>
              <a:off x="3600" y="1152"/>
              <a:ext cx="432" cy="225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02" name="Line 22"/>
            <p:cNvSpPr>
              <a:spLocks noChangeShapeType="1"/>
            </p:cNvSpPr>
            <p:nvPr/>
          </p:nvSpPr>
          <p:spPr bwMode="auto">
            <a:xfrm>
              <a:off x="3816" y="659"/>
              <a:ext cx="0" cy="2816"/>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03" name="Line 23"/>
            <p:cNvSpPr>
              <a:spLocks noChangeShapeType="1"/>
            </p:cNvSpPr>
            <p:nvPr/>
          </p:nvSpPr>
          <p:spPr bwMode="auto">
            <a:xfrm>
              <a:off x="4248" y="659"/>
              <a:ext cx="0" cy="2816"/>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6904" name="Line 24"/>
          <p:cNvSpPr>
            <a:spLocks noChangeShapeType="1"/>
          </p:cNvSpPr>
          <p:nvPr/>
        </p:nvSpPr>
        <p:spPr bwMode="auto">
          <a:xfrm>
            <a:off x="74295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05" name="Line 25"/>
          <p:cNvSpPr>
            <a:spLocks noChangeShapeType="1"/>
          </p:cNvSpPr>
          <p:nvPr/>
        </p:nvSpPr>
        <p:spPr bwMode="auto">
          <a:xfrm>
            <a:off x="8115300" y="1046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06" name="Line 26"/>
          <p:cNvSpPr>
            <a:spLocks noChangeShapeType="1"/>
          </p:cNvSpPr>
          <p:nvPr/>
        </p:nvSpPr>
        <p:spPr bwMode="auto">
          <a:xfrm>
            <a:off x="685800" y="1447800"/>
            <a:ext cx="0" cy="449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86907" name="Group 27"/>
          <p:cNvGrpSpPr>
            <a:grpSpLocks/>
          </p:cNvGrpSpPr>
          <p:nvPr/>
        </p:nvGrpSpPr>
        <p:grpSpPr bwMode="auto">
          <a:xfrm>
            <a:off x="2743200" y="1295400"/>
            <a:ext cx="3355975" cy="838200"/>
            <a:chOff x="1562" y="1152"/>
            <a:chExt cx="2114" cy="528"/>
          </a:xfrm>
        </p:grpSpPr>
        <p:grpSp>
          <p:nvGrpSpPr>
            <p:cNvPr id="1786908" name="Group 28"/>
            <p:cNvGrpSpPr>
              <a:grpSpLocks/>
            </p:cNvGrpSpPr>
            <p:nvPr/>
          </p:nvGrpSpPr>
          <p:grpSpPr bwMode="auto">
            <a:xfrm>
              <a:off x="2487" y="1152"/>
              <a:ext cx="223" cy="481"/>
              <a:chOff x="2207" y="1413"/>
              <a:chExt cx="223" cy="481"/>
            </a:xfrm>
          </p:grpSpPr>
          <p:sp>
            <p:nvSpPr>
              <p:cNvPr id="1786909" name="Freeform 29"/>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10" name="Rectangle 30"/>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6911" name="Group 31"/>
            <p:cNvGrpSpPr>
              <a:grpSpLocks/>
            </p:cNvGrpSpPr>
            <p:nvPr/>
          </p:nvGrpSpPr>
          <p:grpSpPr bwMode="auto">
            <a:xfrm>
              <a:off x="1562" y="1248"/>
              <a:ext cx="349" cy="289"/>
              <a:chOff x="1282" y="1509"/>
              <a:chExt cx="349" cy="289"/>
            </a:xfrm>
          </p:grpSpPr>
          <p:sp>
            <p:nvSpPr>
              <p:cNvPr id="1786912" name="Rectangle 32"/>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6913" name="Group 33"/>
              <p:cNvGrpSpPr>
                <a:grpSpLocks/>
              </p:cNvGrpSpPr>
              <p:nvPr/>
            </p:nvGrpSpPr>
            <p:grpSpPr bwMode="auto">
              <a:xfrm>
                <a:off x="1291" y="1509"/>
                <a:ext cx="340" cy="289"/>
                <a:chOff x="1291" y="1509"/>
                <a:chExt cx="340" cy="289"/>
              </a:xfrm>
            </p:grpSpPr>
            <p:sp>
              <p:nvSpPr>
                <p:cNvPr id="1786914" name="Freeform 34"/>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15" name="Freeform 35"/>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6916" name="Rectangle 36"/>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6917" name="Group 37"/>
            <p:cNvGrpSpPr>
              <a:grpSpLocks/>
            </p:cNvGrpSpPr>
            <p:nvPr/>
          </p:nvGrpSpPr>
          <p:grpSpPr bwMode="auto">
            <a:xfrm>
              <a:off x="2031" y="1248"/>
              <a:ext cx="296" cy="289"/>
              <a:chOff x="1751" y="1509"/>
              <a:chExt cx="296" cy="289"/>
            </a:xfrm>
          </p:grpSpPr>
          <p:sp>
            <p:nvSpPr>
              <p:cNvPr id="1786918" name="Freeform 38"/>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19" name="Freeform 39"/>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20" name="Line 40"/>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21" name="Freeform 41"/>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22" name="Line 42"/>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23" name="Rectangle 43"/>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6924" name="Group 44"/>
            <p:cNvGrpSpPr>
              <a:grpSpLocks/>
            </p:cNvGrpSpPr>
            <p:nvPr/>
          </p:nvGrpSpPr>
          <p:grpSpPr bwMode="auto">
            <a:xfrm>
              <a:off x="2880" y="1248"/>
              <a:ext cx="325" cy="289"/>
              <a:chOff x="2600" y="1509"/>
              <a:chExt cx="325" cy="289"/>
            </a:xfrm>
          </p:grpSpPr>
          <p:sp>
            <p:nvSpPr>
              <p:cNvPr id="1786925" name="Freeform 45"/>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26" name="Freeform 46"/>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27" name="Rectangle 47"/>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6928" name="Group 48"/>
            <p:cNvGrpSpPr>
              <a:grpSpLocks/>
            </p:cNvGrpSpPr>
            <p:nvPr/>
          </p:nvGrpSpPr>
          <p:grpSpPr bwMode="auto">
            <a:xfrm>
              <a:off x="3348" y="1248"/>
              <a:ext cx="284" cy="289"/>
              <a:chOff x="3068" y="1509"/>
              <a:chExt cx="284" cy="289"/>
            </a:xfrm>
          </p:grpSpPr>
          <p:sp>
            <p:nvSpPr>
              <p:cNvPr id="1786929" name="Freeform 49"/>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30" name="Freeform 50"/>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31" name="Line 51"/>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32" name="Line 52"/>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33" name="Line 53"/>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34" name="Line 54"/>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35" name="Line 55"/>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36" name="Line 56"/>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37" name="Line 57"/>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38" name="Line 58"/>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39" name="Line 59"/>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40" name="Rectangle 60"/>
          <p:cNvSpPr>
            <a:spLocks noChangeArrowheads="1"/>
          </p:cNvSpPr>
          <p:nvPr/>
        </p:nvSpPr>
        <p:spPr bwMode="auto">
          <a:xfrm>
            <a:off x="762000" y="2362200"/>
            <a:ext cx="1739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sub r4,</a:t>
            </a:r>
            <a:r>
              <a:rPr lang="en-US" sz="2400">
                <a:solidFill>
                  <a:srgbClr val="009900"/>
                </a:solidFill>
                <a:latin typeface="Arial" pitchFamily="34" charset="0"/>
              </a:rPr>
              <a:t>r1</a:t>
            </a:r>
            <a:r>
              <a:rPr lang="en-US" sz="2400">
                <a:solidFill>
                  <a:schemeClr val="tx1"/>
                </a:solidFill>
                <a:latin typeface="Arial" pitchFamily="34" charset="0"/>
              </a:rPr>
              <a:t>,r5</a:t>
            </a:r>
          </a:p>
        </p:txBody>
      </p:sp>
      <p:sp>
        <p:nvSpPr>
          <p:cNvPr id="1786941" name="Rectangle 61"/>
          <p:cNvSpPr>
            <a:spLocks noChangeArrowheads="1"/>
          </p:cNvSpPr>
          <p:nvPr/>
        </p:nvSpPr>
        <p:spPr bwMode="auto">
          <a:xfrm>
            <a:off x="762000" y="3429000"/>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and r6</a:t>
            </a:r>
            <a:r>
              <a:rPr lang="en-US" sz="2400">
                <a:solidFill>
                  <a:srgbClr val="009900"/>
                </a:solidFill>
                <a:latin typeface="Arial" pitchFamily="34" charset="0"/>
              </a:rPr>
              <a:t>,r1</a:t>
            </a:r>
            <a:r>
              <a:rPr lang="en-US" sz="2400">
                <a:solidFill>
                  <a:schemeClr val="tx1"/>
                </a:solidFill>
                <a:latin typeface="Arial" pitchFamily="34" charset="0"/>
              </a:rPr>
              <a:t>,r7</a:t>
            </a:r>
          </a:p>
        </p:txBody>
      </p:sp>
      <p:grpSp>
        <p:nvGrpSpPr>
          <p:cNvPr id="1786942" name="Group 62"/>
          <p:cNvGrpSpPr>
            <a:grpSpLocks/>
          </p:cNvGrpSpPr>
          <p:nvPr/>
        </p:nvGrpSpPr>
        <p:grpSpPr bwMode="auto">
          <a:xfrm>
            <a:off x="3429000" y="2209800"/>
            <a:ext cx="3355975" cy="838200"/>
            <a:chOff x="1562" y="1152"/>
            <a:chExt cx="2114" cy="528"/>
          </a:xfrm>
        </p:grpSpPr>
        <p:grpSp>
          <p:nvGrpSpPr>
            <p:cNvPr id="1786943" name="Group 63"/>
            <p:cNvGrpSpPr>
              <a:grpSpLocks/>
            </p:cNvGrpSpPr>
            <p:nvPr/>
          </p:nvGrpSpPr>
          <p:grpSpPr bwMode="auto">
            <a:xfrm>
              <a:off x="2487" y="1152"/>
              <a:ext cx="223" cy="481"/>
              <a:chOff x="2207" y="1413"/>
              <a:chExt cx="223" cy="481"/>
            </a:xfrm>
          </p:grpSpPr>
          <p:sp>
            <p:nvSpPr>
              <p:cNvPr id="1786944" name="Freeform 6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45" name="Rectangle 6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6946" name="Group 66"/>
            <p:cNvGrpSpPr>
              <a:grpSpLocks/>
            </p:cNvGrpSpPr>
            <p:nvPr/>
          </p:nvGrpSpPr>
          <p:grpSpPr bwMode="auto">
            <a:xfrm>
              <a:off x="1562" y="1248"/>
              <a:ext cx="349" cy="289"/>
              <a:chOff x="1282" y="1509"/>
              <a:chExt cx="349" cy="289"/>
            </a:xfrm>
          </p:grpSpPr>
          <p:sp>
            <p:nvSpPr>
              <p:cNvPr id="1786947" name="Rectangle 6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6948" name="Group 68"/>
              <p:cNvGrpSpPr>
                <a:grpSpLocks/>
              </p:cNvGrpSpPr>
              <p:nvPr/>
            </p:nvGrpSpPr>
            <p:grpSpPr bwMode="auto">
              <a:xfrm>
                <a:off x="1291" y="1509"/>
                <a:ext cx="340" cy="289"/>
                <a:chOff x="1291" y="1509"/>
                <a:chExt cx="340" cy="289"/>
              </a:xfrm>
            </p:grpSpPr>
            <p:sp>
              <p:nvSpPr>
                <p:cNvPr id="1786949" name="Freeform 6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50" name="Freeform 7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6951" name="Rectangle 71"/>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6952" name="Group 72"/>
            <p:cNvGrpSpPr>
              <a:grpSpLocks/>
            </p:cNvGrpSpPr>
            <p:nvPr/>
          </p:nvGrpSpPr>
          <p:grpSpPr bwMode="auto">
            <a:xfrm>
              <a:off x="2031" y="1248"/>
              <a:ext cx="296" cy="289"/>
              <a:chOff x="1751" y="1509"/>
              <a:chExt cx="296" cy="289"/>
            </a:xfrm>
          </p:grpSpPr>
          <p:sp>
            <p:nvSpPr>
              <p:cNvPr id="1786953" name="Freeform 7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54" name="Freeform 7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55" name="Line 75"/>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56" name="Freeform 7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57" name="Line 77"/>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58" name="Rectangle 78"/>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6959" name="Group 79"/>
            <p:cNvGrpSpPr>
              <a:grpSpLocks/>
            </p:cNvGrpSpPr>
            <p:nvPr/>
          </p:nvGrpSpPr>
          <p:grpSpPr bwMode="auto">
            <a:xfrm>
              <a:off x="2880" y="1248"/>
              <a:ext cx="325" cy="289"/>
              <a:chOff x="2600" y="1509"/>
              <a:chExt cx="325" cy="289"/>
            </a:xfrm>
          </p:grpSpPr>
          <p:sp>
            <p:nvSpPr>
              <p:cNvPr id="1786960" name="Freeform 8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61" name="Freeform 8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62" name="Rectangle 82"/>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6963" name="Group 83"/>
            <p:cNvGrpSpPr>
              <a:grpSpLocks/>
            </p:cNvGrpSpPr>
            <p:nvPr/>
          </p:nvGrpSpPr>
          <p:grpSpPr bwMode="auto">
            <a:xfrm>
              <a:off x="3348" y="1248"/>
              <a:ext cx="284" cy="289"/>
              <a:chOff x="3068" y="1509"/>
              <a:chExt cx="284" cy="289"/>
            </a:xfrm>
          </p:grpSpPr>
          <p:sp>
            <p:nvSpPr>
              <p:cNvPr id="1786964" name="Freeform 8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65" name="Freeform 8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66" name="Line 86"/>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67" name="Line 87"/>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68" name="Line 88"/>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69" name="Line 89"/>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70" name="Line 90"/>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71" name="Line 91"/>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72" name="Line 92"/>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73" name="Line 93"/>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74" name="Line 94"/>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6975" name="Group 95"/>
          <p:cNvGrpSpPr>
            <a:grpSpLocks/>
          </p:cNvGrpSpPr>
          <p:nvPr/>
        </p:nvGrpSpPr>
        <p:grpSpPr bwMode="auto">
          <a:xfrm>
            <a:off x="4114800" y="3200400"/>
            <a:ext cx="3355975" cy="838200"/>
            <a:chOff x="1562" y="1152"/>
            <a:chExt cx="2114" cy="528"/>
          </a:xfrm>
        </p:grpSpPr>
        <p:grpSp>
          <p:nvGrpSpPr>
            <p:cNvPr id="1786976" name="Group 96"/>
            <p:cNvGrpSpPr>
              <a:grpSpLocks/>
            </p:cNvGrpSpPr>
            <p:nvPr/>
          </p:nvGrpSpPr>
          <p:grpSpPr bwMode="auto">
            <a:xfrm>
              <a:off x="2487" y="1152"/>
              <a:ext cx="223" cy="481"/>
              <a:chOff x="2207" y="1413"/>
              <a:chExt cx="223" cy="481"/>
            </a:xfrm>
          </p:grpSpPr>
          <p:sp>
            <p:nvSpPr>
              <p:cNvPr id="1786977" name="Freeform 97"/>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78" name="Rectangle 98"/>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6979" name="Group 99"/>
            <p:cNvGrpSpPr>
              <a:grpSpLocks/>
            </p:cNvGrpSpPr>
            <p:nvPr/>
          </p:nvGrpSpPr>
          <p:grpSpPr bwMode="auto">
            <a:xfrm>
              <a:off x="1562" y="1248"/>
              <a:ext cx="349" cy="289"/>
              <a:chOff x="1282" y="1509"/>
              <a:chExt cx="349" cy="289"/>
            </a:xfrm>
          </p:grpSpPr>
          <p:sp>
            <p:nvSpPr>
              <p:cNvPr id="1786980" name="Rectangle 100"/>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6981" name="Group 101"/>
              <p:cNvGrpSpPr>
                <a:grpSpLocks/>
              </p:cNvGrpSpPr>
              <p:nvPr/>
            </p:nvGrpSpPr>
            <p:grpSpPr bwMode="auto">
              <a:xfrm>
                <a:off x="1291" y="1509"/>
                <a:ext cx="340" cy="289"/>
                <a:chOff x="1291" y="1509"/>
                <a:chExt cx="340" cy="289"/>
              </a:xfrm>
            </p:grpSpPr>
            <p:sp>
              <p:nvSpPr>
                <p:cNvPr id="1786982" name="Freeform 102"/>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83" name="Freeform 103"/>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6984" name="Rectangle 104"/>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6985" name="Group 105"/>
            <p:cNvGrpSpPr>
              <a:grpSpLocks/>
            </p:cNvGrpSpPr>
            <p:nvPr/>
          </p:nvGrpSpPr>
          <p:grpSpPr bwMode="auto">
            <a:xfrm>
              <a:off x="2031" y="1248"/>
              <a:ext cx="296" cy="289"/>
              <a:chOff x="1751" y="1509"/>
              <a:chExt cx="296" cy="289"/>
            </a:xfrm>
          </p:grpSpPr>
          <p:sp>
            <p:nvSpPr>
              <p:cNvPr id="1786986" name="Freeform 106"/>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87" name="Freeform 107"/>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88" name="Line 108"/>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89" name="Freeform 109"/>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90" name="Line 110"/>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6991" name="Rectangle 111"/>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6992" name="Group 112"/>
            <p:cNvGrpSpPr>
              <a:grpSpLocks/>
            </p:cNvGrpSpPr>
            <p:nvPr/>
          </p:nvGrpSpPr>
          <p:grpSpPr bwMode="auto">
            <a:xfrm>
              <a:off x="2880" y="1248"/>
              <a:ext cx="325" cy="289"/>
              <a:chOff x="2600" y="1509"/>
              <a:chExt cx="325" cy="289"/>
            </a:xfrm>
          </p:grpSpPr>
          <p:sp>
            <p:nvSpPr>
              <p:cNvPr id="1786993" name="Freeform 113"/>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94" name="Freeform 114"/>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95" name="Rectangle 115"/>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6996" name="Group 116"/>
            <p:cNvGrpSpPr>
              <a:grpSpLocks/>
            </p:cNvGrpSpPr>
            <p:nvPr/>
          </p:nvGrpSpPr>
          <p:grpSpPr bwMode="auto">
            <a:xfrm>
              <a:off x="3348" y="1248"/>
              <a:ext cx="284" cy="289"/>
              <a:chOff x="3068" y="1509"/>
              <a:chExt cx="284" cy="289"/>
            </a:xfrm>
          </p:grpSpPr>
          <p:sp>
            <p:nvSpPr>
              <p:cNvPr id="1786997" name="Freeform 117"/>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6998" name="Freeform 118"/>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6999" name="Line 119"/>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00" name="Line 120"/>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01" name="Line 121"/>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02" name="Line 122"/>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03" name="Line 123"/>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04" name="Line 124"/>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05" name="Line 125"/>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06" name="Line 126"/>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07" name="Line 127"/>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7008" name="Rectangle 128"/>
          <p:cNvSpPr>
            <a:spLocks noChangeArrowheads="1"/>
          </p:cNvSpPr>
          <p:nvPr/>
        </p:nvSpPr>
        <p:spPr bwMode="auto">
          <a:xfrm>
            <a:off x="6858000" y="990600"/>
            <a:ext cx="22860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2000">
                <a:solidFill>
                  <a:schemeClr val="accent1"/>
                </a:solidFill>
                <a:latin typeface="Arial" pitchFamily="34" charset="0"/>
              </a:rPr>
              <a:t>Can fix data hazard by </a:t>
            </a:r>
            <a:r>
              <a:rPr lang="en-US" sz="2000" b="1">
                <a:solidFill>
                  <a:schemeClr val="accent1"/>
                </a:solidFill>
                <a:latin typeface="Arial" pitchFamily="34" charset="0"/>
              </a:rPr>
              <a:t>forwarding</a:t>
            </a:r>
            <a:r>
              <a:rPr lang="en-US" sz="2000">
                <a:solidFill>
                  <a:schemeClr val="accent1"/>
                </a:solidFill>
                <a:latin typeface="Arial" pitchFamily="34" charset="0"/>
              </a:rPr>
              <a:t> results as soon as they are </a:t>
            </a:r>
            <a:r>
              <a:rPr lang="en-US" sz="2000" b="1">
                <a:solidFill>
                  <a:schemeClr val="accent1"/>
                </a:solidFill>
                <a:latin typeface="Arial" pitchFamily="34" charset="0"/>
              </a:rPr>
              <a:t>available</a:t>
            </a:r>
            <a:r>
              <a:rPr lang="en-US" sz="2000">
                <a:solidFill>
                  <a:schemeClr val="accent1"/>
                </a:solidFill>
                <a:latin typeface="Arial" pitchFamily="34" charset="0"/>
              </a:rPr>
              <a:t> to where they are </a:t>
            </a:r>
            <a:r>
              <a:rPr lang="en-US" sz="2000" b="1">
                <a:solidFill>
                  <a:schemeClr val="accent1"/>
                </a:solidFill>
                <a:latin typeface="Arial" pitchFamily="34" charset="0"/>
              </a:rPr>
              <a:t>needed</a:t>
            </a:r>
            <a:r>
              <a:rPr lang="en-US" sz="2000">
                <a:solidFill>
                  <a:schemeClr val="accent1"/>
                </a:solidFill>
                <a:latin typeface="Arial" pitchFamily="34" charset="0"/>
              </a:rPr>
              <a:t>.</a:t>
            </a:r>
          </a:p>
        </p:txBody>
      </p:sp>
      <p:sp>
        <p:nvSpPr>
          <p:cNvPr id="1787009" name="Rectangle 129"/>
          <p:cNvSpPr>
            <a:spLocks noChangeArrowheads="1"/>
          </p:cNvSpPr>
          <p:nvPr/>
        </p:nvSpPr>
        <p:spPr bwMode="auto">
          <a:xfrm>
            <a:off x="762000" y="5181600"/>
            <a:ext cx="1671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xor r4,</a:t>
            </a:r>
            <a:r>
              <a:rPr lang="en-US" sz="2400">
                <a:solidFill>
                  <a:srgbClr val="009900"/>
                </a:solidFill>
                <a:latin typeface="Arial" pitchFamily="34" charset="0"/>
              </a:rPr>
              <a:t>r1</a:t>
            </a:r>
            <a:r>
              <a:rPr lang="en-US" sz="2400">
                <a:solidFill>
                  <a:schemeClr val="tx1"/>
                </a:solidFill>
                <a:latin typeface="Arial" pitchFamily="34" charset="0"/>
              </a:rPr>
              <a:t>,r5</a:t>
            </a:r>
          </a:p>
        </p:txBody>
      </p:sp>
      <p:sp>
        <p:nvSpPr>
          <p:cNvPr id="1787010" name="Rectangle 130"/>
          <p:cNvSpPr>
            <a:spLocks noChangeArrowheads="1"/>
          </p:cNvSpPr>
          <p:nvPr/>
        </p:nvSpPr>
        <p:spPr bwMode="auto">
          <a:xfrm>
            <a:off x="762000" y="4310063"/>
            <a:ext cx="1771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or  r8, </a:t>
            </a:r>
            <a:r>
              <a:rPr lang="en-US" sz="2400">
                <a:solidFill>
                  <a:srgbClr val="009900"/>
                </a:solidFill>
                <a:latin typeface="Arial" pitchFamily="34" charset="0"/>
              </a:rPr>
              <a:t>r1</a:t>
            </a:r>
            <a:r>
              <a:rPr lang="en-US" sz="2400">
                <a:solidFill>
                  <a:schemeClr val="tx1"/>
                </a:solidFill>
                <a:latin typeface="Arial" pitchFamily="34" charset="0"/>
              </a:rPr>
              <a:t>, r9</a:t>
            </a:r>
          </a:p>
        </p:txBody>
      </p:sp>
      <p:grpSp>
        <p:nvGrpSpPr>
          <p:cNvPr id="1787011" name="Group 131"/>
          <p:cNvGrpSpPr>
            <a:grpSpLocks/>
          </p:cNvGrpSpPr>
          <p:nvPr/>
        </p:nvGrpSpPr>
        <p:grpSpPr bwMode="auto">
          <a:xfrm>
            <a:off x="4800600" y="4191000"/>
            <a:ext cx="3355975" cy="838200"/>
            <a:chOff x="1562" y="1152"/>
            <a:chExt cx="2114" cy="528"/>
          </a:xfrm>
        </p:grpSpPr>
        <p:grpSp>
          <p:nvGrpSpPr>
            <p:cNvPr id="1787012" name="Group 132"/>
            <p:cNvGrpSpPr>
              <a:grpSpLocks/>
            </p:cNvGrpSpPr>
            <p:nvPr/>
          </p:nvGrpSpPr>
          <p:grpSpPr bwMode="auto">
            <a:xfrm>
              <a:off x="2487" y="1152"/>
              <a:ext cx="223" cy="481"/>
              <a:chOff x="2207" y="1413"/>
              <a:chExt cx="223" cy="481"/>
            </a:xfrm>
          </p:grpSpPr>
          <p:sp>
            <p:nvSpPr>
              <p:cNvPr id="1787013" name="Freeform 13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14" name="Rectangle 13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7015" name="Group 135"/>
            <p:cNvGrpSpPr>
              <a:grpSpLocks/>
            </p:cNvGrpSpPr>
            <p:nvPr/>
          </p:nvGrpSpPr>
          <p:grpSpPr bwMode="auto">
            <a:xfrm>
              <a:off x="1562" y="1248"/>
              <a:ext cx="349" cy="289"/>
              <a:chOff x="1282" y="1509"/>
              <a:chExt cx="349" cy="289"/>
            </a:xfrm>
          </p:grpSpPr>
          <p:sp>
            <p:nvSpPr>
              <p:cNvPr id="1787016" name="Rectangle 136"/>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7017" name="Group 137"/>
              <p:cNvGrpSpPr>
                <a:grpSpLocks/>
              </p:cNvGrpSpPr>
              <p:nvPr/>
            </p:nvGrpSpPr>
            <p:grpSpPr bwMode="auto">
              <a:xfrm>
                <a:off x="1291" y="1509"/>
                <a:ext cx="340" cy="289"/>
                <a:chOff x="1291" y="1509"/>
                <a:chExt cx="340" cy="289"/>
              </a:xfrm>
            </p:grpSpPr>
            <p:sp>
              <p:nvSpPr>
                <p:cNvPr id="1787018" name="Freeform 13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19" name="Freeform 13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7020" name="Rectangle 14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7021" name="Group 141"/>
            <p:cNvGrpSpPr>
              <a:grpSpLocks/>
            </p:cNvGrpSpPr>
            <p:nvPr/>
          </p:nvGrpSpPr>
          <p:grpSpPr bwMode="auto">
            <a:xfrm>
              <a:off x="2031" y="1248"/>
              <a:ext cx="296" cy="289"/>
              <a:chOff x="1751" y="1509"/>
              <a:chExt cx="296" cy="289"/>
            </a:xfrm>
          </p:grpSpPr>
          <p:sp>
            <p:nvSpPr>
              <p:cNvPr id="1787022" name="Freeform 14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23" name="Freeform 14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7024" name="Line 14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25" name="Freeform 14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26" name="Line 14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27" name="Rectangle 147"/>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7028" name="Group 148"/>
            <p:cNvGrpSpPr>
              <a:grpSpLocks/>
            </p:cNvGrpSpPr>
            <p:nvPr/>
          </p:nvGrpSpPr>
          <p:grpSpPr bwMode="auto">
            <a:xfrm>
              <a:off x="2880" y="1248"/>
              <a:ext cx="325" cy="289"/>
              <a:chOff x="2600" y="1509"/>
              <a:chExt cx="325" cy="289"/>
            </a:xfrm>
          </p:grpSpPr>
          <p:sp>
            <p:nvSpPr>
              <p:cNvPr id="1787029" name="Freeform 14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30" name="Freeform 15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7031" name="Rectangle 15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7032" name="Group 152"/>
            <p:cNvGrpSpPr>
              <a:grpSpLocks/>
            </p:cNvGrpSpPr>
            <p:nvPr/>
          </p:nvGrpSpPr>
          <p:grpSpPr bwMode="auto">
            <a:xfrm>
              <a:off x="3348" y="1248"/>
              <a:ext cx="284" cy="289"/>
              <a:chOff x="3068" y="1509"/>
              <a:chExt cx="284" cy="289"/>
            </a:xfrm>
          </p:grpSpPr>
          <p:sp>
            <p:nvSpPr>
              <p:cNvPr id="1787033" name="Freeform 15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34" name="Freeform 15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7035" name="Line 15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36" name="Line 15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37" name="Line 15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38" name="Line 15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39" name="Line 15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40" name="Line 16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41" name="Line 16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42" name="Line 16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43" name="Line 16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7044" name="Group 164"/>
          <p:cNvGrpSpPr>
            <a:grpSpLocks/>
          </p:cNvGrpSpPr>
          <p:nvPr/>
        </p:nvGrpSpPr>
        <p:grpSpPr bwMode="auto">
          <a:xfrm>
            <a:off x="5486400" y="5029200"/>
            <a:ext cx="3355975" cy="838200"/>
            <a:chOff x="1562" y="1152"/>
            <a:chExt cx="2114" cy="528"/>
          </a:xfrm>
        </p:grpSpPr>
        <p:grpSp>
          <p:nvGrpSpPr>
            <p:cNvPr id="1787045" name="Group 165"/>
            <p:cNvGrpSpPr>
              <a:grpSpLocks/>
            </p:cNvGrpSpPr>
            <p:nvPr/>
          </p:nvGrpSpPr>
          <p:grpSpPr bwMode="auto">
            <a:xfrm>
              <a:off x="2487" y="1152"/>
              <a:ext cx="223" cy="481"/>
              <a:chOff x="2207" y="1413"/>
              <a:chExt cx="223" cy="481"/>
            </a:xfrm>
          </p:grpSpPr>
          <p:sp>
            <p:nvSpPr>
              <p:cNvPr id="1787046" name="Freeform 166"/>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47" name="Rectangle 167"/>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7048" name="Group 168"/>
            <p:cNvGrpSpPr>
              <a:grpSpLocks/>
            </p:cNvGrpSpPr>
            <p:nvPr/>
          </p:nvGrpSpPr>
          <p:grpSpPr bwMode="auto">
            <a:xfrm>
              <a:off x="1562" y="1248"/>
              <a:ext cx="349" cy="289"/>
              <a:chOff x="1282" y="1509"/>
              <a:chExt cx="349" cy="289"/>
            </a:xfrm>
          </p:grpSpPr>
          <p:sp>
            <p:nvSpPr>
              <p:cNvPr id="1787049" name="Rectangle 169"/>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7050" name="Group 170"/>
              <p:cNvGrpSpPr>
                <a:grpSpLocks/>
              </p:cNvGrpSpPr>
              <p:nvPr/>
            </p:nvGrpSpPr>
            <p:grpSpPr bwMode="auto">
              <a:xfrm>
                <a:off x="1291" y="1509"/>
                <a:ext cx="340" cy="289"/>
                <a:chOff x="1291" y="1509"/>
                <a:chExt cx="340" cy="289"/>
              </a:xfrm>
            </p:grpSpPr>
            <p:sp>
              <p:nvSpPr>
                <p:cNvPr id="1787051" name="Freeform 171"/>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52" name="Freeform 172"/>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7053" name="Rectangle 173"/>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7054" name="Group 174"/>
            <p:cNvGrpSpPr>
              <a:grpSpLocks/>
            </p:cNvGrpSpPr>
            <p:nvPr/>
          </p:nvGrpSpPr>
          <p:grpSpPr bwMode="auto">
            <a:xfrm>
              <a:off x="2031" y="1248"/>
              <a:ext cx="296" cy="289"/>
              <a:chOff x="1751" y="1509"/>
              <a:chExt cx="296" cy="289"/>
            </a:xfrm>
          </p:grpSpPr>
          <p:sp>
            <p:nvSpPr>
              <p:cNvPr id="1787055" name="Freeform 175"/>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56" name="Freeform 176"/>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7057" name="Line 177"/>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58" name="Freeform 178"/>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59" name="Line 179"/>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60" name="Rectangle 180"/>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7061" name="Group 181"/>
            <p:cNvGrpSpPr>
              <a:grpSpLocks/>
            </p:cNvGrpSpPr>
            <p:nvPr/>
          </p:nvGrpSpPr>
          <p:grpSpPr bwMode="auto">
            <a:xfrm>
              <a:off x="2880" y="1248"/>
              <a:ext cx="325" cy="289"/>
              <a:chOff x="2600" y="1509"/>
              <a:chExt cx="325" cy="289"/>
            </a:xfrm>
          </p:grpSpPr>
          <p:sp>
            <p:nvSpPr>
              <p:cNvPr id="1787062" name="Freeform 182"/>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63" name="Freeform 183"/>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7064" name="Rectangle 184"/>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7065" name="Group 185"/>
            <p:cNvGrpSpPr>
              <a:grpSpLocks/>
            </p:cNvGrpSpPr>
            <p:nvPr/>
          </p:nvGrpSpPr>
          <p:grpSpPr bwMode="auto">
            <a:xfrm>
              <a:off x="3348" y="1248"/>
              <a:ext cx="284" cy="289"/>
              <a:chOff x="3068" y="1509"/>
              <a:chExt cx="284" cy="289"/>
            </a:xfrm>
          </p:grpSpPr>
          <p:sp>
            <p:nvSpPr>
              <p:cNvPr id="1787066" name="Freeform 186"/>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67" name="Freeform 187"/>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7068" name="Line 188"/>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69" name="Line 189"/>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70" name="Line 190"/>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7071" name="Line 191"/>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72" name="Line 192"/>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73" name="Line 193"/>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74" name="Line 194"/>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75" name="Line 195"/>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076" name="Line 196"/>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337879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70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86882"/>
                                        </p:tgtEl>
                                        <p:attrNameLst>
                                          <p:attrName>style.visibility</p:attrName>
                                        </p:attrNameLst>
                                      </p:cBhvr>
                                      <p:to>
                                        <p:strVal val="visible"/>
                                      </p:to>
                                    </p:set>
                                    <p:animEffect transition="in" filter="wipe(up)">
                                      <p:cBhvr>
                                        <p:cTn id="11" dur="500"/>
                                        <p:tgtEl>
                                          <p:spTgt spid="1786882"/>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1786897"/>
                                        </p:tgtEl>
                                        <p:attrNameLst>
                                          <p:attrName>style.visibility</p:attrName>
                                        </p:attrNameLst>
                                      </p:cBhvr>
                                      <p:to>
                                        <p:strVal val="visible"/>
                                      </p:to>
                                    </p:set>
                                    <p:animEffect transition="in" filter="wipe(up)">
                                      <p:cBhvr>
                                        <p:cTn id="15" dur="500"/>
                                        <p:tgtEl>
                                          <p:spTgt spid="1786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8930" name="Group 2"/>
          <p:cNvGrpSpPr>
            <a:grpSpLocks/>
          </p:cNvGrpSpPr>
          <p:nvPr/>
        </p:nvGrpSpPr>
        <p:grpSpPr bwMode="auto">
          <a:xfrm>
            <a:off x="5562600" y="1447800"/>
            <a:ext cx="1143000" cy="3810000"/>
            <a:chOff x="3504" y="912"/>
            <a:chExt cx="720" cy="2400"/>
          </a:xfrm>
        </p:grpSpPr>
        <p:sp>
          <p:nvSpPr>
            <p:cNvPr id="1788931" name="Rectangle 3"/>
            <p:cNvSpPr>
              <a:spLocks noChangeArrowheads="1"/>
            </p:cNvSpPr>
            <p:nvPr/>
          </p:nvSpPr>
          <p:spPr bwMode="auto">
            <a:xfrm>
              <a:off x="3504" y="912"/>
              <a:ext cx="144" cy="288"/>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32" name="Rectangle 4"/>
            <p:cNvSpPr>
              <a:spLocks noChangeArrowheads="1"/>
            </p:cNvSpPr>
            <p:nvPr/>
          </p:nvSpPr>
          <p:spPr bwMode="auto">
            <a:xfrm>
              <a:off x="4080" y="3024"/>
              <a:ext cx="144"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33" name="Rectangle 5"/>
            <p:cNvSpPr>
              <a:spLocks noChangeArrowheads="1"/>
            </p:cNvSpPr>
            <p:nvPr/>
          </p:nvSpPr>
          <p:spPr bwMode="auto">
            <a:xfrm>
              <a:off x="3648" y="2496"/>
              <a:ext cx="144"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34" name="Line 6"/>
            <p:cNvSpPr>
              <a:spLocks noChangeShapeType="1"/>
            </p:cNvSpPr>
            <p:nvPr/>
          </p:nvSpPr>
          <p:spPr bwMode="auto">
            <a:xfrm>
              <a:off x="3648" y="1200"/>
              <a:ext cx="0" cy="129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35" name="Line 7"/>
            <p:cNvSpPr>
              <a:spLocks noChangeShapeType="1"/>
            </p:cNvSpPr>
            <p:nvPr/>
          </p:nvSpPr>
          <p:spPr bwMode="auto">
            <a:xfrm>
              <a:off x="3648" y="1152"/>
              <a:ext cx="432" cy="187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8936" name="Group 8"/>
          <p:cNvGrpSpPr>
            <a:grpSpLocks/>
          </p:cNvGrpSpPr>
          <p:nvPr/>
        </p:nvGrpSpPr>
        <p:grpSpPr bwMode="auto">
          <a:xfrm>
            <a:off x="4800600" y="1447800"/>
            <a:ext cx="838200" cy="2133600"/>
            <a:chOff x="3024" y="912"/>
            <a:chExt cx="528" cy="1344"/>
          </a:xfrm>
        </p:grpSpPr>
        <p:sp>
          <p:nvSpPr>
            <p:cNvPr id="1788937" name="Rectangle 9"/>
            <p:cNvSpPr>
              <a:spLocks noChangeArrowheads="1"/>
            </p:cNvSpPr>
            <p:nvPr/>
          </p:nvSpPr>
          <p:spPr bwMode="auto">
            <a:xfrm>
              <a:off x="3456" y="1968"/>
              <a:ext cx="96"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38" name="Rectangle 10"/>
            <p:cNvSpPr>
              <a:spLocks noChangeArrowheads="1"/>
            </p:cNvSpPr>
            <p:nvPr/>
          </p:nvSpPr>
          <p:spPr bwMode="auto">
            <a:xfrm>
              <a:off x="3024" y="1440"/>
              <a:ext cx="96"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39" name="Rectangle 11"/>
            <p:cNvSpPr>
              <a:spLocks noChangeArrowheads="1"/>
            </p:cNvSpPr>
            <p:nvPr/>
          </p:nvSpPr>
          <p:spPr bwMode="auto">
            <a:xfrm>
              <a:off x="3264" y="912"/>
              <a:ext cx="96"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40" name="Line 12"/>
            <p:cNvSpPr>
              <a:spLocks noChangeShapeType="1"/>
            </p:cNvSpPr>
            <p:nvPr/>
          </p:nvSpPr>
          <p:spPr bwMode="auto">
            <a:xfrm flipH="1">
              <a:off x="3072" y="1200"/>
              <a:ext cx="288" cy="24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1" name="Line 13"/>
            <p:cNvSpPr>
              <a:spLocks noChangeShapeType="1"/>
            </p:cNvSpPr>
            <p:nvPr/>
          </p:nvSpPr>
          <p:spPr bwMode="auto">
            <a:xfrm>
              <a:off x="3360" y="1200"/>
              <a:ext cx="144" cy="76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8942" name="Rectangle 14"/>
          <p:cNvSpPr>
            <a:spLocks noGrp="1" noChangeArrowheads="1"/>
          </p:cNvSpPr>
          <p:nvPr>
            <p:ph type="title"/>
          </p:nvPr>
        </p:nvSpPr>
        <p:spPr>
          <a:xfrm>
            <a:off x="609600" y="152400"/>
            <a:ext cx="7859712" cy="474663"/>
          </a:xfrm>
          <a:noFill/>
          <a:ln/>
        </p:spPr>
        <p:txBody>
          <a:bodyPr>
            <a:noAutofit/>
          </a:bodyPr>
          <a:lstStyle/>
          <a:p>
            <a:r>
              <a:rPr lang="en-US" sz="3600" dirty="0"/>
              <a:t>Forwarding with Load-use Data Hazards</a:t>
            </a:r>
          </a:p>
        </p:txBody>
      </p:sp>
      <p:sp>
        <p:nvSpPr>
          <p:cNvPr id="1788943" name="Rectangle 15"/>
          <p:cNvSpPr>
            <a:spLocks noChangeArrowheads="1"/>
          </p:cNvSpPr>
          <p:nvPr/>
        </p:nvSpPr>
        <p:spPr bwMode="auto">
          <a:xfrm>
            <a:off x="328613" y="1520825"/>
            <a:ext cx="358775"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88944" name="Line 16"/>
          <p:cNvSpPr>
            <a:spLocks noChangeShapeType="1"/>
          </p:cNvSpPr>
          <p:nvPr/>
        </p:nvSpPr>
        <p:spPr bwMode="auto">
          <a:xfrm>
            <a:off x="2133600" y="914400"/>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45" name="Rectangle 17"/>
          <p:cNvSpPr>
            <a:spLocks noChangeArrowheads="1"/>
          </p:cNvSpPr>
          <p:nvPr/>
        </p:nvSpPr>
        <p:spPr bwMode="auto">
          <a:xfrm>
            <a:off x="762000" y="1366838"/>
            <a:ext cx="18938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lw </a:t>
            </a:r>
            <a:r>
              <a:rPr lang="en-US" sz="2400">
                <a:solidFill>
                  <a:schemeClr val="accent1"/>
                </a:solidFill>
                <a:latin typeface="Arial" pitchFamily="34" charset="0"/>
              </a:rPr>
              <a:t>r1</a:t>
            </a:r>
            <a:r>
              <a:rPr lang="en-US" sz="2400">
                <a:solidFill>
                  <a:schemeClr val="tx1"/>
                </a:solidFill>
                <a:latin typeface="Arial" pitchFamily="34" charset="0"/>
              </a:rPr>
              <a:t>,100(r2)</a:t>
            </a:r>
          </a:p>
        </p:txBody>
      </p:sp>
      <p:sp>
        <p:nvSpPr>
          <p:cNvPr id="1788946" name="Rectangle 18"/>
          <p:cNvSpPr>
            <a:spLocks noChangeArrowheads="1"/>
          </p:cNvSpPr>
          <p:nvPr/>
        </p:nvSpPr>
        <p:spPr bwMode="auto">
          <a:xfrm>
            <a:off x="762000" y="2205038"/>
            <a:ext cx="1739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sub r4,</a:t>
            </a:r>
            <a:r>
              <a:rPr lang="en-US" sz="2400">
                <a:solidFill>
                  <a:schemeClr val="accent1"/>
                </a:solidFill>
                <a:latin typeface="Arial" pitchFamily="34" charset="0"/>
              </a:rPr>
              <a:t>r1</a:t>
            </a:r>
            <a:r>
              <a:rPr lang="en-US" sz="2400">
                <a:solidFill>
                  <a:schemeClr val="tx1"/>
                </a:solidFill>
                <a:latin typeface="Arial" pitchFamily="34" charset="0"/>
              </a:rPr>
              <a:t>,r5</a:t>
            </a:r>
          </a:p>
        </p:txBody>
      </p:sp>
      <p:sp>
        <p:nvSpPr>
          <p:cNvPr id="1788947" name="Rectangle 19"/>
          <p:cNvSpPr>
            <a:spLocks noChangeArrowheads="1"/>
          </p:cNvSpPr>
          <p:nvPr/>
        </p:nvSpPr>
        <p:spPr bwMode="auto">
          <a:xfrm>
            <a:off x="762000" y="3086100"/>
            <a:ext cx="1757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and r6,</a:t>
            </a:r>
            <a:r>
              <a:rPr lang="en-US" sz="2400">
                <a:solidFill>
                  <a:srgbClr val="009900"/>
                </a:solidFill>
                <a:latin typeface="Arial" pitchFamily="34" charset="0"/>
              </a:rPr>
              <a:t>r1</a:t>
            </a:r>
            <a:r>
              <a:rPr lang="en-US" sz="2400">
                <a:solidFill>
                  <a:schemeClr val="tx1"/>
                </a:solidFill>
                <a:latin typeface="Arial" pitchFamily="34" charset="0"/>
              </a:rPr>
              <a:t>,r7</a:t>
            </a:r>
          </a:p>
        </p:txBody>
      </p:sp>
      <p:sp>
        <p:nvSpPr>
          <p:cNvPr id="1788948" name="Rectangle 20"/>
          <p:cNvSpPr>
            <a:spLocks noChangeArrowheads="1"/>
          </p:cNvSpPr>
          <p:nvPr/>
        </p:nvSpPr>
        <p:spPr bwMode="auto">
          <a:xfrm>
            <a:off x="762000" y="4795838"/>
            <a:ext cx="1671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xor r4,</a:t>
            </a:r>
            <a:r>
              <a:rPr lang="en-US" sz="2400">
                <a:solidFill>
                  <a:srgbClr val="009900"/>
                </a:solidFill>
                <a:latin typeface="Arial" pitchFamily="34" charset="0"/>
              </a:rPr>
              <a:t>r1</a:t>
            </a:r>
            <a:r>
              <a:rPr lang="en-US" sz="2400">
                <a:solidFill>
                  <a:schemeClr val="tx1"/>
                </a:solidFill>
                <a:latin typeface="Arial" pitchFamily="34" charset="0"/>
              </a:rPr>
              <a:t>,r5</a:t>
            </a:r>
          </a:p>
        </p:txBody>
      </p:sp>
      <p:sp>
        <p:nvSpPr>
          <p:cNvPr id="1788949" name="Line 21"/>
          <p:cNvSpPr>
            <a:spLocks noChangeShapeType="1"/>
          </p:cNvSpPr>
          <p:nvPr/>
        </p:nvSpPr>
        <p:spPr bwMode="auto">
          <a:xfrm>
            <a:off x="3314700" y="1041400"/>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50" name="Line 22"/>
          <p:cNvSpPr>
            <a:spLocks noChangeShapeType="1"/>
          </p:cNvSpPr>
          <p:nvPr/>
        </p:nvSpPr>
        <p:spPr bwMode="auto">
          <a:xfrm>
            <a:off x="4000500" y="1041400"/>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51" name="Line 23"/>
          <p:cNvSpPr>
            <a:spLocks noChangeShapeType="1"/>
          </p:cNvSpPr>
          <p:nvPr/>
        </p:nvSpPr>
        <p:spPr bwMode="auto">
          <a:xfrm>
            <a:off x="4686300" y="1041400"/>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52" name="Line 24"/>
          <p:cNvSpPr>
            <a:spLocks noChangeShapeType="1"/>
          </p:cNvSpPr>
          <p:nvPr/>
        </p:nvSpPr>
        <p:spPr bwMode="auto">
          <a:xfrm>
            <a:off x="5372100" y="1041400"/>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53" name="Line 25"/>
          <p:cNvSpPr>
            <a:spLocks noChangeShapeType="1"/>
          </p:cNvSpPr>
          <p:nvPr/>
        </p:nvSpPr>
        <p:spPr bwMode="auto">
          <a:xfrm>
            <a:off x="6057900" y="1041400"/>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54" name="Line 26"/>
          <p:cNvSpPr>
            <a:spLocks noChangeShapeType="1"/>
          </p:cNvSpPr>
          <p:nvPr/>
        </p:nvSpPr>
        <p:spPr bwMode="auto">
          <a:xfrm>
            <a:off x="6743700" y="1041400"/>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55" name="Line 27"/>
          <p:cNvSpPr>
            <a:spLocks noChangeShapeType="1"/>
          </p:cNvSpPr>
          <p:nvPr/>
        </p:nvSpPr>
        <p:spPr bwMode="auto">
          <a:xfrm>
            <a:off x="7429500" y="1041400"/>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56" name="Line 28"/>
          <p:cNvSpPr>
            <a:spLocks noChangeShapeType="1"/>
          </p:cNvSpPr>
          <p:nvPr/>
        </p:nvSpPr>
        <p:spPr bwMode="auto">
          <a:xfrm>
            <a:off x="8115300" y="1041400"/>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57" name="Rectangle 29"/>
          <p:cNvSpPr>
            <a:spLocks noChangeArrowheads="1"/>
          </p:cNvSpPr>
          <p:nvPr/>
        </p:nvSpPr>
        <p:spPr bwMode="auto">
          <a:xfrm>
            <a:off x="762000" y="3924300"/>
            <a:ext cx="1771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or  r8, </a:t>
            </a:r>
            <a:r>
              <a:rPr lang="en-US" sz="2400">
                <a:solidFill>
                  <a:srgbClr val="009900"/>
                </a:solidFill>
                <a:latin typeface="Arial" pitchFamily="34" charset="0"/>
              </a:rPr>
              <a:t>r1</a:t>
            </a:r>
            <a:r>
              <a:rPr lang="en-US" sz="2400">
                <a:solidFill>
                  <a:schemeClr val="tx1"/>
                </a:solidFill>
                <a:latin typeface="Arial" pitchFamily="34" charset="0"/>
              </a:rPr>
              <a:t>, r9</a:t>
            </a:r>
          </a:p>
        </p:txBody>
      </p:sp>
      <p:sp>
        <p:nvSpPr>
          <p:cNvPr id="1788958" name="Line 30"/>
          <p:cNvSpPr>
            <a:spLocks noChangeShapeType="1"/>
          </p:cNvSpPr>
          <p:nvPr/>
        </p:nvSpPr>
        <p:spPr bwMode="auto">
          <a:xfrm>
            <a:off x="685800" y="1443038"/>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88959" name="Group 31"/>
          <p:cNvGrpSpPr>
            <a:grpSpLocks/>
          </p:cNvGrpSpPr>
          <p:nvPr/>
        </p:nvGrpSpPr>
        <p:grpSpPr bwMode="auto">
          <a:xfrm>
            <a:off x="2743200" y="1290638"/>
            <a:ext cx="3355975" cy="838200"/>
            <a:chOff x="1562" y="1152"/>
            <a:chExt cx="2114" cy="528"/>
          </a:xfrm>
        </p:grpSpPr>
        <p:grpSp>
          <p:nvGrpSpPr>
            <p:cNvPr id="1788960" name="Group 32"/>
            <p:cNvGrpSpPr>
              <a:grpSpLocks/>
            </p:cNvGrpSpPr>
            <p:nvPr/>
          </p:nvGrpSpPr>
          <p:grpSpPr bwMode="auto">
            <a:xfrm>
              <a:off x="2487" y="1152"/>
              <a:ext cx="223" cy="481"/>
              <a:chOff x="2207" y="1413"/>
              <a:chExt cx="223" cy="481"/>
            </a:xfrm>
          </p:grpSpPr>
          <p:sp>
            <p:nvSpPr>
              <p:cNvPr id="1788961" name="Freeform 3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62" name="Rectangle 3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8963" name="Group 35"/>
            <p:cNvGrpSpPr>
              <a:grpSpLocks/>
            </p:cNvGrpSpPr>
            <p:nvPr/>
          </p:nvGrpSpPr>
          <p:grpSpPr bwMode="auto">
            <a:xfrm>
              <a:off x="1562" y="1248"/>
              <a:ext cx="349" cy="289"/>
              <a:chOff x="1282" y="1509"/>
              <a:chExt cx="349" cy="289"/>
            </a:xfrm>
          </p:grpSpPr>
          <p:sp>
            <p:nvSpPr>
              <p:cNvPr id="1788964" name="Rectangle 36"/>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8965" name="Group 37"/>
              <p:cNvGrpSpPr>
                <a:grpSpLocks/>
              </p:cNvGrpSpPr>
              <p:nvPr/>
            </p:nvGrpSpPr>
            <p:grpSpPr bwMode="auto">
              <a:xfrm>
                <a:off x="1291" y="1509"/>
                <a:ext cx="340" cy="289"/>
                <a:chOff x="1291" y="1509"/>
                <a:chExt cx="340" cy="289"/>
              </a:xfrm>
            </p:grpSpPr>
            <p:sp>
              <p:nvSpPr>
                <p:cNvPr id="1788966" name="Freeform 3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67" name="Freeform 3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8968" name="Rectangle 4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8969" name="Group 41"/>
            <p:cNvGrpSpPr>
              <a:grpSpLocks/>
            </p:cNvGrpSpPr>
            <p:nvPr/>
          </p:nvGrpSpPr>
          <p:grpSpPr bwMode="auto">
            <a:xfrm>
              <a:off x="2031" y="1248"/>
              <a:ext cx="296" cy="289"/>
              <a:chOff x="1751" y="1509"/>
              <a:chExt cx="296" cy="289"/>
            </a:xfrm>
          </p:grpSpPr>
          <p:sp>
            <p:nvSpPr>
              <p:cNvPr id="1788970" name="Freeform 4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71" name="Freeform 4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8972" name="Line 4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73" name="Freeform 4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74" name="Line 4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75" name="Rectangle 47"/>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8976" name="Group 48"/>
            <p:cNvGrpSpPr>
              <a:grpSpLocks/>
            </p:cNvGrpSpPr>
            <p:nvPr/>
          </p:nvGrpSpPr>
          <p:grpSpPr bwMode="auto">
            <a:xfrm>
              <a:off x="2880" y="1248"/>
              <a:ext cx="325" cy="289"/>
              <a:chOff x="2600" y="1509"/>
              <a:chExt cx="325" cy="289"/>
            </a:xfrm>
          </p:grpSpPr>
          <p:sp>
            <p:nvSpPr>
              <p:cNvPr id="1788977" name="Freeform 4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78" name="Freeform 5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8979" name="Rectangle 5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8980" name="Group 52"/>
            <p:cNvGrpSpPr>
              <a:grpSpLocks/>
            </p:cNvGrpSpPr>
            <p:nvPr/>
          </p:nvGrpSpPr>
          <p:grpSpPr bwMode="auto">
            <a:xfrm>
              <a:off x="3348" y="1248"/>
              <a:ext cx="284" cy="289"/>
              <a:chOff x="3068" y="1509"/>
              <a:chExt cx="284" cy="289"/>
            </a:xfrm>
          </p:grpSpPr>
          <p:sp>
            <p:nvSpPr>
              <p:cNvPr id="1788981" name="Freeform 5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82" name="Freeform 5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8983" name="Line 5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84" name="Line 5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85" name="Line 5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8986" name="Line 5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87" name="Line 5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88" name="Line 6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89" name="Line 6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90" name="Line 6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91" name="Line 6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8992" name="Group 64"/>
          <p:cNvGrpSpPr>
            <a:grpSpLocks/>
          </p:cNvGrpSpPr>
          <p:nvPr/>
        </p:nvGrpSpPr>
        <p:grpSpPr bwMode="auto">
          <a:xfrm>
            <a:off x="3429000" y="2128838"/>
            <a:ext cx="3355975" cy="838200"/>
            <a:chOff x="1562" y="1152"/>
            <a:chExt cx="2114" cy="528"/>
          </a:xfrm>
        </p:grpSpPr>
        <p:grpSp>
          <p:nvGrpSpPr>
            <p:cNvPr id="1788993" name="Group 65"/>
            <p:cNvGrpSpPr>
              <a:grpSpLocks/>
            </p:cNvGrpSpPr>
            <p:nvPr/>
          </p:nvGrpSpPr>
          <p:grpSpPr bwMode="auto">
            <a:xfrm>
              <a:off x="2487" y="1152"/>
              <a:ext cx="223" cy="481"/>
              <a:chOff x="2207" y="1413"/>
              <a:chExt cx="223" cy="481"/>
            </a:xfrm>
          </p:grpSpPr>
          <p:sp>
            <p:nvSpPr>
              <p:cNvPr id="1788994" name="Freeform 66"/>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95" name="Rectangle 67"/>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8996" name="Group 68"/>
            <p:cNvGrpSpPr>
              <a:grpSpLocks/>
            </p:cNvGrpSpPr>
            <p:nvPr/>
          </p:nvGrpSpPr>
          <p:grpSpPr bwMode="auto">
            <a:xfrm>
              <a:off x="1562" y="1248"/>
              <a:ext cx="349" cy="289"/>
              <a:chOff x="1282" y="1509"/>
              <a:chExt cx="349" cy="289"/>
            </a:xfrm>
          </p:grpSpPr>
          <p:sp>
            <p:nvSpPr>
              <p:cNvPr id="1788997" name="Rectangle 69"/>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8998" name="Group 70"/>
              <p:cNvGrpSpPr>
                <a:grpSpLocks/>
              </p:cNvGrpSpPr>
              <p:nvPr/>
            </p:nvGrpSpPr>
            <p:grpSpPr bwMode="auto">
              <a:xfrm>
                <a:off x="1291" y="1509"/>
                <a:ext cx="340" cy="289"/>
                <a:chOff x="1291" y="1509"/>
                <a:chExt cx="340" cy="289"/>
              </a:xfrm>
            </p:grpSpPr>
            <p:sp>
              <p:nvSpPr>
                <p:cNvPr id="1788999" name="Freeform 71"/>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00" name="Freeform 72"/>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9001" name="Rectangle 73"/>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9002" name="Group 74"/>
            <p:cNvGrpSpPr>
              <a:grpSpLocks/>
            </p:cNvGrpSpPr>
            <p:nvPr/>
          </p:nvGrpSpPr>
          <p:grpSpPr bwMode="auto">
            <a:xfrm>
              <a:off x="2031" y="1248"/>
              <a:ext cx="296" cy="289"/>
              <a:chOff x="1751" y="1509"/>
              <a:chExt cx="296" cy="289"/>
            </a:xfrm>
          </p:grpSpPr>
          <p:sp>
            <p:nvSpPr>
              <p:cNvPr id="1789003" name="Freeform 75"/>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04" name="Freeform 76"/>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05" name="Line 77"/>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06" name="Freeform 78"/>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07" name="Line 79"/>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08" name="Rectangle 80"/>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9009" name="Group 81"/>
            <p:cNvGrpSpPr>
              <a:grpSpLocks/>
            </p:cNvGrpSpPr>
            <p:nvPr/>
          </p:nvGrpSpPr>
          <p:grpSpPr bwMode="auto">
            <a:xfrm>
              <a:off x="2880" y="1248"/>
              <a:ext cx="325" cy="289"/>
              <a:chOff x="2600" y="1509"/>
              <a:chExt cx="325" cy="289"/>
            </a:xfrm>
          </p:grpSpPr>
          <p:sp>
            <p:nvSpPr>
              <p:cNvPr id="1789010" name="Freeform 82"/>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11" name="Freeform 83"/>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12" name="Rectangle 84"/>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9013" name="Group 85"/>
            <p:cNvGrpSpPr>
              <a:grpSpLocks/>
            </p:cNvGrpSpPr>
            <p:nvPr/>
          </p:nvGrpSpPr>
          <p:grpSpPr bwMode="auto">
            <a:xfrm>
              <a:off x="3348" y="1248"/>
              <a:ext cx="284" cy="289"/>
              <a:chOff x="3068" y="1509"/>
              <a:chExt cx="284" cy="289"/>
            </a:xfrm>
          </p:grpSpPr>
          <p:sp>
            <p:nvSpPr>
              <p:cNvPr id="1789014" name="Freeform 86"/>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15" name="Freeform 87"/>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16" name="Line 88"/>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17" name="Line 89"/>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18" name="Line 90"/>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19" name="Line 91"/>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20" name="Line 92"/>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21" name="Line 93"/>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22" name="Line 94"/>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23" name="Line 95"/>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24" name="Line 96"/>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9025" name="Group 97"/>
          <p:cNvGrpSpPr>
            <a:grpSpLocks/>
          </p:cNvGrpSpPr>
          <p:nvPr/>
        </p:nvGrpSpPr>
        <p:grpSpPr bwMode="auto">
          <a:xfrm>
            <a:off x="4114800" y="2967038"/>
            <a:ext cx="3355975" cy="838200"/>
            <a:chOff x="1562" y="1152"/>
            <a:chExt cx="2114" cy="528"/>
          </a:xfrm>
        </p:grpSpPr>
        <p:grpSp>
          <p:nvGrpSpPr>
            <p:cNvPr id="1789026" name="Group 98"/>
            <p:cNvGrpSpPr>
              <a:grpSpLocks/>
            </p:cNvGrpSpPr>
            <p:nvPr/>
          </p:nvGrpSpPr>
          <p:grpSpPr bwMode="auto">
            <a:xfrm>
              <a:off x="2487" y="1152"/>
              <a:ext cx="223" cy="481"/>
              <a:chOff x="2207" y="1413"/>
              <a:chExt cx="223" cy="481"/>
            </a:xfrm>
          </p:grpSpPr>
          <p:sp>
            <p:nvSpPr>
              <p:cNvPr id="1789027" name="Freeform 99"/>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28" name="Rectangle 100"/>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9029" name="Group 101"/>
            <p:cNvGrpSpPr>
              <a:grpSpLocks/>
            </p:cNvGrpSpPr>
            <p:nvPr/>
          </p:nvGrpSpPr>
          <p:grpSpPr bwMode="auto">
            <a:xfrm>
              <a:off x="1562" y="1248"/>
              <a:ext cx="349" cy="289"/>
              <a:chOff x="1282" y="1509"/>
              <a:chExt cx="349" cy="289"/>
            </a:xfrm>
          </p:grpSpPr>
          <p:sp>
            <p:nvSpPr>
              <p:cNvPr id="1789030" name="Rectangle 102"/>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9031" name="Group 103"/>
              <p:cNvGrpSpPr>
                <a:grpSpLocks/>
              </p:cNvGrpSpPr>
              <p:nvPr/>
            </p:nvGrpSpPr>
            <p:grpSpPr bwMode="auto">
              <a:xfrm>
                <a:off x="1291" y="1509"/>
                <a:ext cx="340" cy="289"/>
                <a:chOff x="1291" y="1509"/>
                <a:chExt cx="340" cy="289"/>
              </a:xfrm>
            </p:grpSpPr>
            <p:sp>
              <p:nvSpPr>
                <p:cNvPr id="1789032" name="Freeform 104"/>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33" name="Freeform 105"/>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9034" name="Rectangle 106"/>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9035" name="Group 107"/>
            <p:cNvGrpSpPr>
              <a:grpSpLocks/>
            </p:cNvGrpSpPr>
            <p:nvPr/>
          </p:nvGrpSpPr>
          <p:grpSpPr bwMode="auto">
            <a:xfrm>
              <a:off x="2031" y="1248"/>
              <a:ext cx="296" cy="289"/>
              <a:chOff x="1751" y="1509"/>
              <a:chExt cx="296" cy="289"/>
            </a:xfrm>
          </p:grpSpPr>
          <p:sp>
            <p:nvSpPr>
              <p:cNvPr id="1789036" name="Freeform 108"/>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37" name="Freeform 109"/>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38" name="Line 110"/>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39" name="Freeform 111"/>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40" name="Line 112"/>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41" name="Rectangle 113"/>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9042" name="Group 114"/>
            <p:cNvGrpSpPr>
              <a:grpSpLocks/>
            </p:cNvGrpSpPr>
            <p:nvPr/>
          </p:nvGrpSpPr>
          <p:grpSpPr bwMode="auto">
            <a:xfrm>
              <a:off x="2880" y="1248"/>
              <a:ext cx="325" cy="289"/>
              <a:chOff x="2600" y="1509"/>
              <a:chExt cx="325" cy="289"/>
            </a:xfrm>
          </p:grpSpPr>
          <p:sp>
            <p:nvSpPr>
              <p:cNvPr id="1789043" name="Freeform 115"/>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44" name="Freeform 116"/>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45" name="Rectangle 117"/>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9046" name="Group 118"/>
            <p:cNvGrpSpPr>
              <a:grpSpLocks/>
            </p:cNvGrpSpPr>
            <p:nvPr/>
          </p:nvGrpSpPr>
          <p:grpSpPr bwMode="auto">
            <a:xfrm>
              <a:off x="3348" y="1248"/>
              <a:ext cx="284" cy="289"/>
              <a:chOff x="3068" y="1509"/>
              <a:chExt cx="284" cy="289"/>
            </a:xfrm>
          </p:grpSpPr>
          <p:sp>
            <p:nvSpPr>
              <p:cNvPr id="1789047" name="Freeform 119"/>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48" name="Freeform 120"/>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49" name="Line 121"/>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50" name="Line 122"/>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51" name="Line 123"/>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52" name="Line 124"/>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53" name="Line 125"/>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54" name="Line 126"/>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55" name="Line 127"/>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56" name="Line 128"/>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57" name="Line 129"/>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9058" name="Group 130"/>
          <p:cNvGrpSpPr>
            <a:grpSpLocks/>
          </p:cNvGrpSpPr>
          <p:nvPr/>
        </p:nvGrpSpPr>
        <p:grpSpPr bwMode="auto">
          <a:xfrm>
            <a:off x="4800600" y="3805238"/>
            <a:ext cx="3355975" cy="838200"/>
            <a:chOff x="1562" y="1152"/>
            <a:chExt cx="2114" cy="528"/>
          </a:xfrm>
        </p:grpSpPr>
        <p:grpSp>
          <p:nvGrpSpPr>
            <p:cNvPr id="1789059" name="Group 131"/>
            <p:cNvGrpSpPr>
              <a:grpSpLocks/>
            </p:cNvGrpSpPr>
            <p:nvPr/>
          </p:nvGrpSpPr>
          <p:grpSpPr bwMode="auto">
            <a:xfrm>
              <a:off x="2487" y="1152"/>
              <a:ext cx="223" cy="481"/>
              <a:chOff x="2207" y="1413"/>
              <a:chExt cx="223" cy="481"/>
            </a:xfrm>
          </p:grpSpPr>
          <p:sp>
            <p:nvSpPr>
              <p:cNvPr id="1789060" name="Freeform 132"/>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61" name="Rectangle 133"/>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9062" name="Group 134"/>
            <p:cNvGrpSpPr>
              <a:grpSpLocks/>
            </p:cNvGrpSpPr>
            <p:nvPr/>
          </p:nvGrpSpPr>
          <p:grpSpPr bwMode="auto">
            <a:xfrm>
              <a:off x="1562" y="1248"/>
              <a:ext cx="349" cy="289"/>
              <a:chOff x="1282" y="1509"/>
              <a:chExt cx="349" cy="289"/>
            </a:xfrm>
          </p:grpSpPr>
          <p:sp>
            <p:nvSpPr>
              <p:cNvPr id="1789063" name="Rectangle 135"/>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9064" name="Group 136"/>
              <p:cNvGrpSpPr>
                <a:grpSpLocks/>
              </p:cNvGrpSpPr>
              <p:nvPr/>
            </p:nvGrpSpPr>
            <p:grpSpPr bwMode="auto">
              <a:xfrm>
                <a:off x="1291" y="1509"/>
                <a:ext cx="340" cy="289"/>
                <a:chOff x="1291" y="1509"/>
                <a:chExt cx="340" cy="289"/>
              </a:xfrm>
            </p:grpSpPr>
            <p:sp>
              <p:nvSpPr>
                <p:cNvPr id="1789065" name="Freeform 137"/>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66" name="Freeform 138"/>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9067" name="Rectangle 139"/>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9068" name="Group 140"/>
            <p:cNvGrpSpPr>
              <a:grpSpLocks/>
            </p:cNvGrpSpPr>
            <p:nvPr/>
          </p:nvGrpSpPr>
          <p:grpSpPr bwMode="auto">
            <a:xfrm>
              <a:off x="2031" y="1248"/>
              <a:ext cx="296" cy="289"/>
              <a:chOff x="1751" y="1509"/>
              <a:chExt cx="296" cy="289"/>
            </a:xfrm>
          </p:grpSpPr>
          <p:sp>
            <p:nvSpPr>
              <p:cNvPr id="1789069" name="Freeform 141"/>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70" name="Freeform 142"/>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71" name="Line 143"/>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72" name="Freeform 144"/>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73" name="Line 145"/>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74" name="Rectangle 146"/>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9075" name="Group 147"/>
            <p:cNvGrpSpPr>
              <a:grpSpLocks/>
            </p:cNvGrpSpPr>
            <p:nvPr/>
          </p:nvGrpSpPr>
          <p:grpSpPr bwMode="auto">
            <a:xfrm>
              <a:off x="2880" y="1248"/>
              <a:ext cx="325" cy="289"/>
              <a:chOff x="2600" y="1509"/>
              <a:chExt cx="325" cy="289"/>
            </a:xfrm>
          </p:grpSpPr>
          <p:sp>
            <p:nvSpPr>
              <p:cNvPr id="1789076" name="Freeform 148"/>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77" name="Freeform 149"/>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78" name="Rectangle 150"/>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9079" name="Group 151"/>
            <p:cNvGrpSpPr>
              <a:grpSpLocks/>
            </p:cNvGrpSpPr>
            <p:nvPr/>
          </p:nvGrpSpPr>
          <p:grpSpPr bwMode="auto">
            <a:xfrm>
              <a:off x="3348" y="1248"/>
              <a:ext cx="284" cy="289"/>
              <a:chOff x="3068" y="1509"/>
              <a:chExt cx="284" cy="289"/>
            </a:xfrm>
          </p:grpSpPr>
          <p:sp>
            <p:nvSpPr>
              <p:cNvPr id="1789080" name="Freeform 152"/>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81" name="Freeform 153"/>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082" name="Line 154"/>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83" name="Line 155"/>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84" name="Line 156"/>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085" name="Line 157"/>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86" name="Line 158"/>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87" name="Line 159"/>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88" name="Line 160"/>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89" name="Line 161"/>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90" name="Line 162"/>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9091" name="Group 163"/>
          <p:cNvGrpSpPr>
            <a:grpSpLocks/>
          </p:cNvGrpSpPr>
          <p:nvPr/>
        </p:nvGrpSpPr>
        <p:grpSpPr bwMode="auto">
          <a:xfrm>
            <a:off x="5486400" y="4643438"/>
            <a:ext cx="3355975" cy="838200"/>
            <a:chOff x="1562" y="1152"/>
            <a:chExt cx="2114" cy="528"/>
          </a:xfrm>
        </p:grpSpPr>
        <p:grpSp>
          <p:nvGrpSpPr>
            <p:cNvPr id="1789092" name="Group 164"/>
            <p:cNvGrpSpPr>
              <a:grpSpLocks/>
            </p:cNvGrpSpPr>
            <p:nvPr/>
          </p:nvGrpSpPr>
          <p:grpSpPr bwMode="auto">
            <a:xfrm>
              <a:off x="2487" y="1152"/>
              <a:ext cx="223" cy="481"/>
              <a:chOff x="2207" y="1413"/>
              <a:chExt cx="223" cy="481"/>
            </a:xfrm>
          </p:grpSpPr>
          <p:sp>
            <p:nvSpPr>
              <p:cNvPr id="1789093" name="Freeform 165"/>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94" name="Rectangle 166"/>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89095" name="Group 167"/>
            <p:cNvGrpSpPr>
              <a:grpSpLocks/>
            </p:cNvGrpSpPr>
            <p:nvPr/>
          </p:nvGrpSpPr>
          <p:grpSpPr bwMode="auto">
            <a:xfrm>
              <a:off x="1562" y="1248"/>
              <a:ext cx="349" cy="289"/>
              <a:chOff x="1282" y="1509"/>
              <a:chExt cx="349" cy="289"/>
            </a:xfrm>
          </p:grpSpPr>
          <p:sp>
            <p:nvSpPr>
              <p:cNvPr id="1789096" name="Rectangle 168"/>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89097" name="Group 169"/>
              <p:cNvGrpSpPr>
                <a:grpSpLocks/>
              </p:cNvGrpSpPr>
              <p:nvPr/>
            </p:nvGrpSpPr>
            <p:grpSpPr bwMode="auto">
              <a:xfrm>
                <a:off x="1291" y="1509"/>
                <a:ext cx="340" cy="289"/>
                <a:chOff x="1291" y="1509"/>
                <a:chExt cx="340" cy="289"/>
              </a:xfrm>
            </p:grpSpPr>
            <p:sp>
              <p:nvSpPr>
                <p:cNvPr id="1789098" name="Freeform 170"/>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099" name="Freeform 171"/>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89100" name="Rectangle 172"/>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9101" name="Group 173"/>
            <p:cNvGrpSpPr>
              <a:grpSpLocks/>
            </p:cNvGrpSpPr>
            <p:nvPr/>
          </p:nvGrpSpPr>
          <p:grpSpPr bwMode="auto">
            <a:xfrm>
              <a:off x="2031" y="1248"/>
              <a:ext cx="296" cy="289"/>
              <a:chOff x="1751" y="1509"/>
              <a:chExt cx="296" cy="289"/>
            </a:xfrm>
          </p:grpSpPr>
          <p:sp>
            <p:nvSpPr>
              <p:cNvPr id="1789102" name="Freeform 174"/>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03" name="Freeform 175"/>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104" name="Line 176"/>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105" name="Freeform 177"/>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06" name="Line 178"/>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107" name="Rectangle 179"/>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89108" name="Group 180"/>
            <p:cNvGrpSpPr>
              <a:grpSpLocks/>
            </p:cNvGrpSpPr>
            <p:nvPr/>
          </p:nvGrpSpPr>
          <p:grpSpPr bwMode="auto">
            <a:xfrm>
              <a:off x="2880" y="1248"/>
              <a:ext cx="325" cy="289"/>
              <a:chOff x="2600" y="1509"/>
              <a:chExt cx="325" cy="289"/>
            </a:xfrm>
          </p:grpSpPr>
          <p:sp>
            <p:nvSpPr>
              <p:cNvPr id="1789109" name="Freeform 181"/>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10" name="Freeform 182"/>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111" name="Rectangle 183"/>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89112" name="Group 184"/>
            <p:cNvGrpSpPr>
              <a:grpSpLocks/>
            </p:cNvGrpSpPr>
            <p:nvPr/>
          </p:nvGrpSpPr>
          <p:grpSpPr bwMode="auto">
            <a:xfrm>
              <a:off x="3348" y="1248"/>
              <a:ext cx="284" cy="289"/>
              <a:chOff x="3068" y="1509"/>
              <a:chExt cx="284" cy="289"/>
            </a:xfrm>
          </p:grpSpPr>
          <p:sp>
            <p:nvSpPr>
              <p:cNvPr id="1789113" name="Freeform 185"/>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14" name="Freeform 186"/>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115" name="Line 187"/>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116" name="Line 188"/>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117" name="Line 189"/>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9118" name="Line 190"/>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19" name="Line 191"/>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20" name="Line 192"/>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21" name="Line 193"/>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22" name="Line 194"/>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123" name="Line 195"/>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9124" name="Rectangle 196"/>
          <p:cNvSpPr>
            <a:spLocks noGrp="1" noChangeArrowheads="1"/>
          </p:cNvSpPr>
          <p:nvPr>
            <p:ph type="body" idx="1"/>
          </p:nvPr>
        </p:nvSpPr>
        <p:spPr>
          <a:xfrm>
            <a:off x="685799" y="5848350"/>
            <a:ext cx="7748587" cy="781050"/>
          </a:xfrm>
          <a:noFill/>
          <a:ln/>
        </p:spPr>
        <p:txBody>
          <a:bodyPr>
            <a:normAutofit fontScale="85000" lnSpcReduction="10000"/>
          </a:bodyPr>
          <a:lstStyle/>
          <a:p>
            <a:pPr marL="342900" indent="-342900"/>
            <a:r>
              <a:rPr lang="en-US" dirty="0"/>
              <a:t>Will still need </a:t>
            </a:r>
            <a:r>
              <a:rPr lang="en-US" dirty="0">
                <a:solidFill>
                  <a:schemeClr val="accent1"/>
                </a:solidFill>
              </a:rPr>
              <a:t>one stall cycle</a:t>
            </a:r>
            <a:r>
              <a:rPr lang="en-US" dirty="0"/>
              <a:t> even with forwarding</a:t>
            </a:r>
          </a:p>
        </p:txBody>
      </p:sp>
    </p:spTree>
    <p:extLst>
      <p:ext uri="{BB962C8B-B14F-4D97-AF65-F5344CB8AC3E}">
        <p14:creationId xmlns:p14="http://schemas.microsoft.com/office/powerpoint/2010/main" val="2324621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88936"/>
                                        </p:tgtEl>
                                        <p:attrNameLst>
                                          <p:attrName>style.visibility</p:attrName>
                                        </p:attrNameLst>
                                      </p:cBhvr>
                                      <p:to>
                                        <p:strVal val="visible"/>
                                      </p:to>
                                    </p:set>
                                    <p:animEffect transition="in" filter="wipe(up)">
                                      <p:cBhvr>
                                        <p:cTn id="7" dur="500"/>
                                        <p:tgtEl>
                                          <p:spTgt spid="178893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788930"/>
                                        </p:tgtEl>
                                        <p:attrNameLst>
                                          <p:attrName>style.visibility</p:attrName>
                                        </p:attrNameLst>
                                      </p:cBhvr>
                                      <p:to>
                                        <p:strVal val="visible"/>
                                      </p:to>
                                    </p:set>
                                    <p:animEffect transition="in" filter="wipe(up)">
                                      <p:cBhvr>
                                        <p:cTn id="11" dur="500"/>
                                        <p:tgtEl>
                                          <p:spTgt spid="178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866" name="Rectangle 2"/>
          <p:cNvSpPr>
            <a:spLocks noGrp="1" noChangeArrowheads="1"/>
          </p:cNvSpPr>
          <p:nvPr>
            <p:ph type="title"/>
          </p:nvPr>
        </p:nvSpPr>
        <p:spPr>
          <a:xfrm>
            <a:off x="762000" y="152400"/>
            <a:ext cx="4724400" cy="474663"/>
          </a:xfrm>
        </p:spPr>
        <p:txBody>
          <a:bodyPr>
            <a:normAutofit fontScale="90000"/>
          </a:bodyPr>
          <a:lstStyle/>
          <a:p>
            <a:r>
              <a:rPr lang="en-US" dirty="0"/>
              <a:t>Control Hazards</a:t>
            </a:r>
          </a:p>
        </p:txBody>
      </p:sp>
      <p:sp>
        <p:nvSpPr>
          <p:cNvPr id="1828867" name="Rectangle 3"/>
          <p:cNvSpPr>
            <a:spLocks noGrp="1" noChangeArrowheads="1"/>
          </p:cNvSpPr>
          <p:nvPr>
            <p:ph type="body" idx="1"/>
          </p:nvPr>
        </p:nvSpPr>
        <p:spPr>
          <a:xfrm>
            <a:off x="685800" y="1143000"/>
            <a:ext cx="7848600" cy="2216150"/>
          </a:xfrm>
        </p:spPr>
        <p:txBody>
          <a:bodyPr>
            <a:normAutofit fontScale="92500" lnSpcReduction="10000"/>
          </a:bodyPr>
          <a:lstStyle/>
          <a:p>
            <a:r>
              <a:rPr lang="en-US"/>
              <a:t>Caused by delay between the fetching of instructions and decisions about changes in control flow</a:t>
            </a:r>
          </a:p>
          <a:p>
            <a:pPr lvl="1"/>
            <a:r>
              <a:rPr lang="en-US"/>
              <a:t>Branches</a:t>
            </a:r>
          </a:p>
          <a:p>
            <a:pPr lvl="1"/>
            <a:r>
              <a:rPr lang="en-US"/>
              <a:t>Jumps</a:t>
            </a:r>
          </a:p>
        </p:txBody>
      </p:sp>
    </p:spTree>
    <p:extLst>
      <p:ext uri="{BB962C8B-B14F-4D97-AF65-F5344CB8AC3E}">
        <p14:creationId xmlns:p14="http://schemas.microsoft.com/office/powerpoint/2010/main" val="878115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0978" name="Group 2"/>
          <p:cNvGrpSpPr>
            <a:grpSpLocks/>
          </p:cNvGrpSpPr>
          <p:nvPr/>
        </p:nvGrpSpPr>
        <p:grpSpPr bwMode="auto">
          <a:xfrm>
            <a:off x="3429000" y="1828800"/>
            <a:ext cx="1524000" cy="1295400"/>
            <a:chOff x="2160" y="1680"/>
            <a:chExt cx="960" cy="816"/>
          </a:xfrm>
        </p:grpSpPr>
        <p:sp>
          <p:nvSpPr>
            <p:cNvPr id="1790979" name="Rectangle 3"/>
            <p:cNvSpPr>
              <a:spLocks noChangeArrowheads="1"/>
            </p:cNvSpPr>
            <p:nvPr/>
          </p:nvSpPr>
          <p:spPr bwMode="auto">
            <a:xfrm>
              <a:off x="2160" y="2208"/>
              <a:ext cx="336"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80" name="Rectangle 4"/>
            <p:cNvSpPr>
              <a:spLocks noChangeArrowheads="1"/>
            </p:cNvSpPr>
            <p:nvPr/>
          </p:nvSpPr>
          <p:spPr bwMode="auto">
            <a:xfrm>
              <a:off x="3024" y="1680"/>
              <a:ext cx="96"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81" name="Line 5"/>
            <p:cNvSpPr>
              <a:spLocks noChangeShapeType="1"/>
            </p:cNvSpPr>
            <p:nvPr/>
          </p:nvSpPr>
          <p:spPr bwMode="auto">
            <a:xfrm flipH="1">
              <a:off x="2160" y="1968"/>
              <a:ext cx="864" cy="24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0982" name="Rectangle 6"/>
          <p:cNvSpPr>
            <a:spLocks noGrp="1" noChangeArrowheads="1"/>
          </p:cNvSpPr>
          <p:nvPr>
            <p:ph type="title"/>
          </p:nvPr>
        </p:nvSpPr>
        <p:spPr>
          <a:xfrm>
            <a:off x="228600" y="152400"/>
            <a:ext cx="8537575" cy="474663"/>
          </a:xfrm>
          <a:noFill/>
          <a:ln/>
        </p:spPr>
        <p:txBody>
          <a:bodyPr>
            <a:noAutofit/>
          </a:bodyPr>
          <a:lstStyle/>
          <a:p>
            <a:r>
              <a:rPr lang="en-US" sz="3600" dirty="0"/>
              <a:t>Branch Instructions Cause Control Hazards</a:t>
            </a:r>
          </a:p>
        </p:txBody>
      </p:sp>
      <p:sp>
        <p:nvSpPr>
          <p:cNvPr id="1790983" name="Rectangle 7"/>
          <p:cNvSpPr>
            <a:spLocks noChangeArrowheads="1"/>
          </p:cNvSpPr>
          <p:nvPr/>
        </p:nvSpPr>
        <p:spPr bwMode="auto">
          <a:xfrm>
            <a:off x="328613" y="19065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90984" name="Line 8"/>
          <p:cNvSpPr>
            <a:spLocks noChangeShapeType="1"/>
          </p:cNvSpPr>
          <p:nvPr/>
        </p:nvSpPr>
        <p:spPr bwMode="auto">
          <a:xfrm>
            <a:off x="1447800" y="1300163"/>
            <a:ext cx="6311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85" name="Rectangle 9"/>
          <p:cNvSpPr>
            <a:spLocks noChangeArrowheads="1"/>
          </p:cNvSpPr>
          <p:nvPr/>
        </p:nvSpPr>
        <p:spPr bwMode="auto">
          <a:xfrm>
            <a:off x="762000" y="2633663"/>
            <a:ext cx="469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lw</a:t>
            </a:r>
          </a:p>
        </p:txBody>
      </p:sp>
      <p:sp>
        <p:nvSpPr>
          <p:cNvPr id="1790986" name="Rectangle 10"/>
          <p:cNvSpPr>
            <a:spLocks noChangeArrowheads="1"/>
          </p:cNvSpPr>
          <p:nvPr/>
        </p:nvSpPr>
        <p:spPr bwMode="auto">
          <a:xfrm>
            <a:off x="762000" y="4343400"/>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4</a:t>
            </a:r>
          </a:p>
        </p:txBody>
      </p:sp>
      <p:sp>
        <p:nvSpPr>
          <p:cNvPr id="1790987" name="Line 11"/>
          <p:cNvSpPr>
            <a:spLocks noChangeShapeType="1"/>
          </p:cNvSpPr>
          <p:nvPr/>
        </p:nvSpPr>
        <p:spPr bwMode="auto">
          <a:xfrm>
            <a:off x="2628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88" name="Line 12"/>
          <p:cNvSpPr>
            <a:spLocks noChangeShapeType="1"/>
          </p:cNvSpPr>
          <p:nvPr/>
        </p:nvSpPr>
        <p:spPr bwMode="auto">
          <a:xfrm>
            <a:off x="3314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89" name="Line 13"/>
          <p:cNvSpPr>
            <a:spLocks noChangeShapeType="1"/>
          </p:cNvSpPr>
          <p:nvPr/>
        </p:nvSpPr>
        <p:spPr bwMode="auto">
          <a:xfrm>
            <a:off x="4000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90" name="Line 14"/>
          <p:cNvSpPr>
            <a:spLocks noChangeShapeType="1"/>
          </p:cNvSpPr>
          <p:nvPr/>
        </p:nvSpPr>
        <p:spPr bwMode="auto">
          <a:xfrm>
            <a:off x="46863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91" name="Line 15"/>
          <p:cNvSpPr>
            <a:spLocks noChangeShapeType="1"/>
          </p:cNvSpPr>
          <p:nvPr/>
        </p:nvSpPr>
        <p:spPr bwMode="auto">
          <a:xfrm>
            <a:off x="53721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92" name="Line 16"/>
          <p:cNvSpPr>
            <a:spLocks noChangeShapeType="1"/>
          </p:cNvSpPr>
          <p:nvPr/>
        </p:nvSpPr>
        <p:spPr bwMode="auto">
          <a:xfrm>
            <a:off x="60579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93" name="Line 17"/>
          <p:cNvSpPr>
            <a:spLocks noChangeShapeType="1"/>
          </p:cNvSpPr>
          <p:nvPr/>
        </p:nvSpPr>
        <p:spPr bwMode="auto">
          <a:xfrm>
            <a:off x="67437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94" name="Line 18"/>
          <p:cNvSpPr>
            <a:spLocks noChangeShapeType="1"/>
          </p:cNvSpPr>
          <p:nvPr/>
        </p:nvSpPr>
        <p:spPr bwMode="auto">
          <a:xfrm>
            <a:off x="7429500" y="1427163"/>
            <a:ext cx="0" cy="44704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0995" name="Rectangle 19"/>
          <p:cNvSpPr>
            <a:spLocks noChangeArrowheads="1"/>
          </p:cNvSpPr>
          <p:nvPr/>
        </p:nvSpPr>
        <p:spPr bwMode="auto">
          <a:xfrm>
            <a:off x="762000" y="3471863"/>
            <a:ext cx="925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3</a:t>
            </a:r>
          </a:p>
        </p:txBody>
      </p:sp>
      <p:sp>
        <p:nvSpPr>
          <p:cNvPr id="1790996" name="Line 20"/>
          <p:cNvSpPr>
            <a:spLocks noChangeShapeType="1"/>
          </p:cNvSpPr>
          <p:nvPr/>
        </p:nvSpPr>
        <p:spPr bwMode="auto">
          <a:xfrm>
            <a:off x="685800" y="1828800"/>
            <a:ext cx="0" cy="388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90997" name="Group 21"/>
          <p:cNvGrpSpPr>
            <a:grpSpLocks/>
          </p:cNvGrpSpPr>
          <p:nvPr/>
        </p:nvGrpSpPr>
        <p:grpSpPr bwMode="auto">
          <a:xfrm>
            <a:off x="762000" y="1676400"/>
            <a:ext cx="5337175" cy="838200"/>
            <a:chOff x="480" y="1584"/>
            <a:chExt cx="3362" cy="528"/>
          </a:xfrm>
        </p:grpSpPr>
        <p:sp>
          <p:nvSpPr>
            <p:cNvPr id="1790998" name="Rectangle 22"/>
            <p:cNvSpPr>
              <a:spLocks noChangeArrowheads="1"/>
            </p:cNvSpPr>
            <p:nvPr/>
          </p:nvSpPr>
          <p:spPr bwMode="auto">
            <a:xfrm>
              <a:off x="480" y="1632"/>
              <a:ext cx="43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accent1"/>
                  </a:solidFill>
                  <a:latin typeface="Arial" pitchFamily="34" charset="0"/>
                </a:rPr>
                <a:t>beq</a:t>
              </a:r>
            </a:p>
          </p:txBody>
        </p:sp>
        <p:grpSp>
          <p:nvGrpSpPr>
            <p:cNvPr id="1790999" name="Group 23"/>
            <p:cNvGrpSpPr>
              <a:grpSpLocks/>
            </p:cNvGrpSpPr>
            <p:nvPr/>
          </p:nvGrpSpPr>
          <p:grpSpPr bwMode="auto">
            <a:xfrm>
              <a:off x="2640" y="1584"/>
              <a:ext cx="223" cy="481"/>
              <a:chOff x="2207" y="1413"/>
              <a:chExt cx="223" cy="481"/>
            </a:xfrm>
          </p:grpSpPr>
          <p:sp>
            <p:nvSpPr>
              <p:cNvPr id="1791000" name="Freeform 2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01" name="Rectangle 2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91002" name="Group 26"/>
            <p:cNvGrpSpPr>
              <a:grpSpLocks/>
            </p:cNvGrpSpPr>
            <p:nvPr/>
          </p:nvGrpSpPr>
          <p:grpSpPr bwMode="auto">
            <a:xfrm>
              <a:off x="1728" y="1680"/>
              <a:ext cx="349" cy="289"/>
              <a:chOff x="1282" y="1509"/>
              <a:chExt cx="349" cy="289"/>
            </a:xfrm>
          </p:grpSpPr>
          <p:sp>
            <p:nvSpPr>
              <p:cNvPr id="1791003" name="Rectangle 2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91004" name="Group 28"/>
              <p:cNvGrpSpPr>
                <a:grpSpLocks/>
              </p:cNvGrpSpPr>
              <p:nvPr/>
            </p:nvGrpSpPr>
            <p:grpSpPr bwMode="auto">
              <a:xfrm>
                <a:off x="1291" y="1509"/>
                <a:ext cx="340" cy="289"/>
                <a:chOff x="1291" y="1509"/>
                <a:chExt cx="340" cy="289"/>
              </a:xfrm>
            </p:grpSpPr>
            <p:sp>
              <p:nvSpPr>
                <p:cNvPr id="1791005" name="Freeform 2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06" name="Freeform 3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91007" name="Rectangle 31"/>
            <p:cNvSpPr>
              <a:spLocks noChangeArrowheads="1"/>
            </p:cNvSpPr>
            <p:nvPr/>
          </p:nvSpPr>
          <p:spPr bwMode="auto">
            <a:xfrm>
              <a:off x="2178" y="1687"/>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1008" name="Group 32"/>
            <p:cNvGrpSpPr>
              <a:grpSpLocks/>
            </p:cNvGrpSpPr>
            <p:nvPr/>
          </p:nvGrpSpPr>
          <p:grpSpPr bwMode="auto">
            <a:xfrm>
              <a:off x="2197" y="1680"/>
              <a:ext cx="296" cy="289"/>
              <a:chOff x="1751" y="1509"/>
              <a:chExt cx="296" cy="289"/>
            </a:xfrm>
          </p:grpSpPr>
          <p:sp>
            <p:nvSpPr>
              <p:cNvPr id="1791009" name="Freeform 3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10" name="Freeform 3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11" name="Line 35"/>
            <p:cNvSpPr>
              <a:spLocks noChangeShapeType="1"/>
            </p:cNvSpPr>
            <p:nvPr/>
          </p:nvSpPr>
          <p:spPr bwMode="auto">
            <a:xfrm>
              <a:off x="2082" y="1824"/>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12" name="Freeform 36"/>
            <p:cNvSpPr>
              <a:spLocks/>
            </p:cNvSpPr>
            <p:nvPr/>
          </p:nvSpPr>
          <p:spPr bwMode="auto">
            <a:xfrm>
              <a:off x="2150" y="1728"/>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13" name="Line 37"/>
            <p:cNvSpPr>
              <a:spLocks noChangeShapeType="1"/>
            </p:cNvSpPr>
            <p:nvPr/>
          </p:nvSpPr>
          <p:spPr bwMode="auto">
            <a:xfrm>
              <a:off x="2498" y="172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14" name="Rectangle 38"/>
            <p:cNvSpPr>
              <a:spLocks noChangeArrowheads="1"/>
            </p:cNvSpPr>
            <p:nvPr/>
          </p:nvSpPr>
          <p:spPr bwMode="auto">
            <a:xfrm>
              <a:off x="2995" y="1682"/>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91015" name="Group 39"/>
            <p:cNvGrpSpPr>
              <a:grpSpLocks/>
            </p:cNvGrpSpPr>
            <p:nvPr/>
          </p:nvGrpSpPr>
          <p:grpSpPr bwMode="auto">
            <a:xfrm>
              <a:off x="3046" y="1680"/>
              <a:ext cx="325" cy="289"/>
              <a:chOff x="2600" y="1509"/>
              <a:chExt cx="325" cy="289"/>
            </a:xfrm>
          </p:grpSpPr>
          <p:sp>
            <p:nvSpPr>
              <p:cNvPr id="1791016" name="Freeform 4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17" name="Freeform 4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18" name="Rectangle 42"/>
            <p:cNvSpPr>
              <a:spLocks noChangeArrowheads="1"/>
            </p:cNvSpPr>
            <p:nvPr/>
          </p:nvSpPr>
          <p:spPr bwMode="auto">
            <a:xfrm>
              <a:off x="3487" y="1682"/>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1019" name="Group 43"/>
            <p:cNvGrpSpPr>
              <a:grpSpLocks/>
            </p:cNvGrpSpPr>
            <p:nvPr/>
          </p:nvGrpSpPr>
          <p:grpSpPr bwMode="auto">
            <a:xfrm>
              <a:off x="3514" y="1680"/>
              <a:ext cx="284" cy="289"/>
              <a:chOff x="3068" y="1509"/>
              <a:chExt cx="284" cy="289"/>
            </a:xfrm>
          </p:grpSpPr>
          <p:sp>
            <p:nvSpPr>
              <p:cNvPr id="1791020" name="Freeform 4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21" name="Freeform 4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22" name="Line 46"/>
            <p:cNvSpPr>
              <a:spLocks noChangeShapeType="1"/>
            </p:cNvSpPr>
            <p:nvPr/>
          </p:nvSpPr>
          <p:spPr bwMode="auto">
            <a:xfrm>
              <a:off x="3367" y="1824"/>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23" name="Line 47"/>
            <p:cNvSpPr>
              <a:spLocks noChangeShapeType="1"/>
            </p:cNvSpPr>
            <p:nvPr/>
          </p:nvSpPr>
          <p:spPr bwMode="auto">
            <a:xfrm>
              <a:off x="2883" y="1824"/>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24" name="Line 48"/>
            <p:cNvSpPr>
              <a:spLocks noChangeShapeType="1"/>
            </p:cNvSpPr>
            <p:nvPr/>
          </p:nvSpPr>
          <p:spPr bwMode="auto">
            <a:xfrm>
              <a:off x="2498" y="1920"/>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25" name="Line 49"/>
            <p:cNvSpPr>
              <a:spLocks noChangeShapeType="1"/>
            </p:cNvSpPr>
            <p:nvPr/>
          </p:nvSpPr>
          <p:spPr bwMode="auto">
            <a:xfrm>
              <a:off x="2582" y="1920"/>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26" name="Line 50"/>
            <p:cNvSpPr>
              <a:spLocks noChangeShapeType="1"/>
            </p:cNvSpPr>
            <p:nvPr/>
          </p:nvSpPr>
          <p:spPr bwMode="auto">
            <a:xfrm>
              <a:off x="2582" y="211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27" name="Line 51"/>
            <p:cNvSpPr>
              <a:spLocks noChangeShapeType="1"/>
            </p:cNvSpPr>
            <p:nvPr/>
          </p:nvSpPr>
          <p:spPr bwMode="auto">
            <a:xfrm>
              <a:off x="2918" y="182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28" name="Line 52"/>
            <p:cNvSpPr>
              <a:spLocks noChangeShapeType="1"/>
            </p:cNvSpPr>
            <p:nvPr/>
          </p:nvSpPr>
          <p:spPr bwMode="auto">
            <a:xfrm flipH="1">
              <a:off x="2998" y="1824"/>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29" name="Line 53"/>
            <p:cNvSpPr>
              <a:spLocks noChangeShapeType="1"/>
            </p:cNvSpPr>
            <p:nvPr/>
          </p:nvSpPr>
          <p:spPr bwMode="auto">
            <a:xfrm>
              <a:off x="2998" y="2064"/>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30" name="Line 54"/>
            <p:cNvSpPr>
              <a:spLocks noChangeShapeType="1"/>
            </p:cNvSpPr>
            <p:nvPr/>
          </p:nvSpPr>
          <p:spPr bwMode="auto">
            <a:xfrm>
              <a:off x="3430" y="1824"/>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91031" name="Group 55"/>
          <p:cNvGrpSpPr>
            <a:grpSpLocks/>
          </p:cNvGrpSpPr>
          <p:nvPr/>
        </p:nvGrpSpPr>
        <p:grpSpPr bwMode="auto">
          <a:xfrm>
            <a:off x="3429000" y="2514600"/>
            <a:ext cx="3355975" cy="838200"/>
            <a:chOff x="1562" y="1152"/>
            <a:chExt cx="2114" cy="528"/>
          </a:xfrm>
        </p:grpSpPr>
        <p:grpSp>
          <p:nvGrpSpPr>
            <p:cNvPr id="1791032" name="Group 56"/>
            <p:cNvGrpSpPr>
              <a:grpSpLocks/>
            </p:cNvGrpSpPr>
            <p:nvPr/>
          </p:nvGrpSpPr>
          <p:grpSpPr bwMode="auto">
            <a:xfrm>
              <a:off x="2487" y="1152"/>
              <a:ext cx="223" cy="481"/>
              <a:chOff x="2207" y="1413"/>
              <a:chExt cx="223" cy="481"/>
            </a:xfrm>
          </p:grpSpPr>
          <p:sp>
            <p:nvSpPr>
              <p:cNvPr id="1791033" name="Freeform 57"/>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34" name="Rectangle 58"/>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91035" name="Group 59"/>
            <p:cNvGrpSpPr>
              <a:grpSpLocks/>
            </p:cNvGrpSpPr>
            <p:nvPr/>
          </p:nvGrpSpPr>
          <p:grpSpPr bwMode="auto">
            <a:xfrm>
              <a:off x="1562" y="1248"/>
              <a:ext cx="349" cy="289"/>
              <a:chOff x="1282" y="1509"/>
              <a:chExt cx="349" cy="289"/>
            </a:xfrm>
          </p:grpSpPr>
          <p:sp>
            <p:nvSpPr>
              <p:cNvPr id="1791036" name="Rectangle 60"/>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91037" name="Group 61"/>
              <p:cNvGrpSpPr>
                <a:grpSpLocks/>
              </p:cNvGrpSpPr>
              <p:nvPr/>
            </p:nvGrpSpPr>
            <p:grpSpPr bwMode="auto">
              <a:xfrm>
                <a:off x="1291" y="1509"/>
                <a:ext cx="340" cy="289"/>
                <a:chOff x="1291" y="1509"/>
                <a:chExt cx="340" cy="289"/>
              </a:xfrm>
            </p:grpSpPr>
            <p:sp>
              <p:nvSpPr>
                <p:cNvPr id="1791038" name="Freeform 62"/>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39" name="Freeform 63"/>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91040" name="Rectangle 64"/>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1041" name="Group 65"/>
            <p:cNvGrpSpPr>
              <a:grpSpLocks/>
            </p:cNvGrpSpPr>
            <p:nvPr/>
          </p:nvGrpSpPr>
          <p:grpSpPr bwMode="auto">
            <a:xfrm>
              <a:off x="2031" y="1248"/>
              <a:ext cx="296" cy="289"/>
              <a:chOff x="1751" y="1509"/>
              <a:chExt cx="296" cy="289"/>
            </a:xfrm>
          </p:grpSpPr>
          <p:sp>
            <p:nvSpPr>
              <p:cNvPr id="1791042" name="Freeform 66"/>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43" name="Freeform 67"/>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44" name="Line 68"/>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45" name="Freeform 69"/>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46" name="Line 70"/>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47" name="Rectangle 71"/>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91048" name="Group 72"/>
            <p:cNvGrpSpPr>
              <a:grpSpLocks/>
            </p:cNvGrpSpPr>
            <p:nvPr/>
          </p:nvGrpSpPr>
          <p:grpSpPr bwMode="auto">
            <a:xfrm>
              <a:off x="2880" y="1248"/>
              <a:ext cx="325" cy="289"/>
              <a:chOff x="2600" y="1509"/>
              <a:chExt cx="325" cy="289"/>
            </a:xfrm>
          </p:grpSpPr>
          <p:sp>
            <p:nvSpPr>
              <p:cNvPr id="1791049" name="Freeform 73"/>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50" name="Freeform 74"/>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51" name="Rectangle 75"/>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1052" name="Group 76"/>
            <p:cNvGrpSpPr>
              <a:grpSpLocks/>
            </p:cNvGrpSpPr>
            <p:nvPr/>
          </p:nvGrpSpPr>
          <p:grpSpPr bwMode="auto">
            <a:xfrm>
              <a:off x="3348" y="1248"/>
              <a:ext cx="284" cy="289"/>
              <a:chOff x="3068" y="1509"/>
              <a:chExt cx="284" cy="289"/>
            </a:xfrm>
          </p:grpSpPr>
          <p:sp>
            <p:nvSpPr>
              <p:cNvPr id="1791053" name="Freeform 77"/>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54" name="Freeform 78"/>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55" name="Line 79"/>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56" name="Line 80"/>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57" name="Line 81"/>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58" name="Line 82"/>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59" name="Line 83"/>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60" name="Line 84"/>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61" name="Line 85"/>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62" name="Line 86"/>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63" name="Line 87"/>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91064" name="Group 88"/>
          <p:cNvGrpSpPr>
            <a:grpSpLocks/>
          </p:cNvGrpSpPr>
          <p:nvPr/>
        </p:nvGrpSpPr>
        <p:grpSpPr bwMode="auto">
          <a:xfrm>
            <a:off x="4114800" y="3352800"/>
            <a:ext cx="3355975" cy="838200"/>
            <a:chOff x="1562" y="1152"/>
            <a:chExt cx="2114" cy="528"/>
          </a:xfrm>
        </p:grpSpPr>
        <p:grpSp>
          <p:nvGrpSpPr>
            <p:cNvPr id="1791065" name="Group 89"/>
            <p:cNvGrpSpPr>
              <a:grpSpLocks/>
            </p:cNvGrpSpPr>
            <p:nvPr/>
          </p:nvGrpSpPr>
          <p:grpSpPr bwMode="auto">
            <a:xfrm>
              <a:off x="2487" y="1152"/>
              <a:ext cx="223" cy="481"/>
              <a:chOff x="2207" y="1413"/>
              <a:chExt cx="223" cy="481"/>
            </a:xfrm>
          </p:grpSpPr>
          <p:sp>
            <p:nvSpPr>
              <p:cNvPr id="1791066" name="Freeform 90"/>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67" name="Rectangle 91"/>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91068" name="Group 92"/>
            <p:cNvGrpSpPr>
              <a:grpSpLocks/>
            </p:cNvGrpSpPr>
            <p:nvPr/>
          </p:nvGrpSpPr>
          <p:grpSpPr bwMode="auto">
            <a:xfrm>
              <a:off x="1562" y="1248"/>
              <a:ext cx="349" cy="289"/>
              <a:chOff x="1282" y="1509"/>
              <a:chExt cx="349" cy="289"/>
            </a:xfrm>
          </p:grpSpPr>
          <p:sp>
            <p:nvSpPr>
              <p:cNvPr id="1791069" name="Rectangle 93"/>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91070" name="Group 94"/>
              <p:cNvGrpSpPr>
                <a:grpSpLocks/>
              </p:cNvGrpSpPr>
              <p:nvPr/>
            </p:nvGrpSpPr>
            <p:grpSpPr bwMode="auto">
              <a:xfrm>
                <a:off x="1291" y="1509"/>
                <a:ext cx="340" cy="289"/>
                <a:chOff x="1291" y="1509"/>
                <a:chExt cx="340" cy="289"/>
              </a:xfrm>
            </p:grpSpPr>
            <p:sp>
              <p:nvSpPr>
                <p:cNvPr id="1791071" name="Freeform 95"/>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72" name="Freeform 96"/>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91073" name="Rectangle 97"/>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1074" name="Group 98"/>
            <p:cNvGrpSpPr>
              <a:grpSpLocks/>
            </p:cNvGrpSpPr>
            <p:nvPr/>
          </p:nvGrpSpPr>
          <p:grpSpPr bwMode="auto">
            <a:xfrm>
              <a:off x="2031" y="1248"/>
              <a:ext cx="296" cy="289"/>
              <a:chOff x="1751" y="1509"/>
              <a:chExt cx="296" cy="289"/>
            </a:xfrm>
          </p:grpSpPr>
          <p:sp>
            <p:nvSpPr>
              <p:cNvPr id="1791075" name="Freeform 99"/>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76" name="Freeform 100"/>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77" name="Line 101"/>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78" name="Freeform 102"/>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79" name="Line 103"/>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80" name="Rectangle 104"/>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91081" name="Group 105"/>
            <p:cNvGrpSpPr>
              <a:grpSpLocks/>
            </p:cNvGrpSpPr>
            <p:nvPr/>
          </p:nvGrpSpPr>
          <p:grpSpPr bwMode="auto">
            <a:xfrm>
              <a:off x="2880" y="1248"/>
              <a:ext cx="325" cy="289"/>
              <a:chOff x="2600" y="1509"/>
              <a:chExt cx="325" cy="289"/>
            </a:xfrm>
          </p:grpSpPr>
          <p:sp>
            <p:nvSpPr>
              <p:cNvPr id="1791082" name="Freeform 106"/>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83" name="Freeform 107"/>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84" name="Rectangle 108"/>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1085" name="Group 109"/>
            <p:cNvGrpSpPr>
              <a:grpSpLocks/>
            </p:cNvGrpSpPr>
            <p:nvPr/>
          </p:nvGrpSpPr>
          <p:grpSpPr bwMode="auto">
            <a:xfrm>
              <a:off x="3348" y="1248"/>
              <a:ext cx="284" cy="289"/>
              <a:chOff x="3068" y="1509"/>
              <a:chExt cx="284" cy="289"/>
            </a:xfrm>
          </p:grpSpPr>
          <p:sp>
            <p:nvSpPr>
              <p:cNvPr id="1791086" name="Freeform 110"/>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87" name="Freeform 111"/>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088" name="Line 112"/>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89" name="Line 113"/>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90" name="Line 114"/>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091" name="Line 115"/>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92" name="Line 116"/>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93" name="Line 117"/>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94" name="Line 118"/>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95" name="Line 119"/>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096" name="Line 120"/>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91097" name="Group 121"/>
          <p:cNvGrpSpPr>
            <a:grpSpLocks/>
          </p:cNvGrpSpPr>
          <p:nvPr/>
        </p:nvGrpSpPr>
        <p:grpSpPr bwMode="auto">
          <a:xfrm>
            <a:off x="4800600" y="4191000"/>
            <a:ext cx="3355975" cy="838200"/>
            <a:chOff x="1562" y="1152"/>
            <a:chExt cx="2114" cy="528"/>
          </a:xfrm>
        </p:grpSpPr>
        <p:grpSp>
          <p:nvGrpSpPr>
            <p:cNvPr id="1791098" name="Group 122"/>
            <p:cNvGrpSpPr>
              <a:grpSpLocks/>
            </p:cNvGrpSpPr>
            <p:nvPr/>
          </p:nvGrpSpPr>
          <p:grpSpPr bwMode="auto">
            <a:xfrm>
              <a:off x="2487" y="1152"/>
              <a:ext cx="223" cy="481"/>
              <a:chOff x="2207" y="1413"/>
              <a:chExt cx="223" cy="481"/>
            </a:xfrm>
          </p:grpSpPr>
          <p:sp>
            <p:nvSpPr>
              <p:cNvPr id="1791099" name="Freeform 12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00" name="Rectangle 124"/>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91101" name="Group 125"/>
            <p:cNvGrpSpPr>
              <a:grpSpLocks/>
            </p:cNvGrpSpPr>
            <p:nvPr/>
          </p:nvGrpSpPr>
          <p:grpSpPr bwMode="auto">
            <a:xfrm>
              <a:off x="1562" y="1248"/>
              <a:ext cx="349" cy="289"/>
              <a:chOff x="1282" y="1509"/>
              <a:chExt cx="349" cy="289"/>
            </a:xfrm>
          </p:grpSpPr>
          <p:sp>
            <p:nvSpPr>
              <p:cNvPr id="1791102" name="Rectangle 126"/>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91103" name="Group 127"/>
              <p:cNvGrpSpPr>
                <a:grpSpLocks/>
              </p:cNvGrpSpPr>
              <p:nvPr/>
            </p:nvGrpSpPr>
            <p:grpSpPr bwMode="auto">
              <a:xfrm>
                <a:off x="1291" y="1509"/>
                <a:ext cx="340" cy="289"/>
                <a:chOff x="1291" y="1509"/>
                <a:chExt cx="340" cy="289"/>
              </a:xfrm>
            </p:grpSpPr>
            <p:sp>
              <p:nvSpPr>
                <p:cNvPr id="1791104" name="Freeform 12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05" name="Freeform 12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91106" name="Rectangle 130"/>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1107" name="Group 131"/>
            <p:cNvGrpSpPr>
              <a:grpSpLocks/>
            </p:cNvGrpSpPr>
            <p:nvPr/>
          </p:nvGrpSpPr>
          <p:grpSpPr bwMode="auto">
            <a:xfrm>
              <a:off x="2031" y="1248"/>
              <a:ext cx="296" cy="289"/>
              <a:chOff x="1751" y="1509"/>
              <a:chExt cx="296" cy="289"/>
            </a:xfrm>
          </p:grpSpPr>
          <p:sp>
            <p:nvSpPr>
              <p:cNvPr id="1791108" name="Freeform 13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09" name="Freeform 13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110" name="Line 134"/>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111" name="Freeform 13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12" name="Line 136"/>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113" name="Rectangle 137"/>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91114" name="Group 138"/>
            <p:cNvGrpSpPr>
              <a:grpSpLocks/>
            </p:cNvGrpSpPr>
            <p:nvPr/>
          </p:nvGrpSpPr>
          <p:grpSpPr bwMode="auto">
            <a:xfrm>
              <a:off x="2880" y="1248"/>
              <a:ext cx="325" cy="289"/>
              <a:chOff x="2600" y="1509"/>
              <a:chExt cx="325" cy="289"/>
            </a:xfrm>
          </p:grpSpPr>
          <p:sp>
            <p:nvSpPr>
              <p:cNvPr id="1791115" name="Freeform 13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16" name="Freeform 14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117" name="Rectangle 141"/>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1118" name="Group 142"/>
            <p:cNvGrpSpPr>
              <a:grpSpLocks/>
            </p:cNvGrpSpPr>
            <p:nvPr/>
          </p:nvGrpSpPr>
          <p:grpSpPr bwMode="auto">
            <a:xfrm>
              <a:off x="3348" y="1248"/>
              <a:ext cx="284" cy="289"/>
              <a:chOff x="3068" y="1509"/>
              <a:chExt cx="284" cy="289"/>
            </a:xfrm>
          </p:grpSpPr>
          <p:sp>
            <p:nvSpPr>
              <p:cNvPr id="1791119" name="Freeform 14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20" name="Freeform 14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121" name="Line 145"/>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122" name="Line 146"/>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123" name="Line 147"/>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1124" name="Line 148"/>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25" name="Line 149"/>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26" name="Line 150"/>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27" name="Line 151"/>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28" name="Line 152"/>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129" name="Line 153"/>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1130" name="Rectangle 154"/>
          <p:cNvSpPr>
            <a:spLocks noGrp="1" noChangeArrowheads="1"/>
          </p:cNvSpPr>
          <p:nvPr>
            <p:ph type="body" idx="1"/>
          </p:nvPr>
        </p:nvSpPr>
        <p:spPr>
          <a:xfrm>
            <a:off x="609600" y="762000"/>
            <a:ext cx="7391400" cy="325438"/>
          </a:xfrm>
          <a:noFill/>
          <a:ln/>
        </p:spPr>
        <p:txBody>
          <a:bodyPr>
            <a:normAutofit fontScale="77500" lnSpcReduction="20000"/>
          </a:bodyPr>
          <a:lstStyle/>
          <a:p>
            <a:r>
              <a:rPr lang="en-US" sz="2400"/>
              <a:t>Dependencies backward in time cause hazards</a:t>
            </a:r>
          </a:p>
        </p:txBody>
      </p:sp>
    </p:spTree>
    <p:extLst>
      <p:ext uri="{BB962C8B-B14F-4D97-AF65-F5344CB8AC3E}">
        <p14:creationId xmlns:p14="http://schemas.microsoft.com/office/powerpoint/2010/main" val="1636232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90978"/>
                                        </p:tgtEl>
                                        <p:attrNameLst>
                                          <p:attrName>style.visibility</p:attrName>
                                        </p:attrNameLst>
                                      </p:cBhvr>
                                      <p:to>
                                        <p:strVal val="visible"/>
                                      </p:to>
                                    </p:set>
                                    <p:animEffect transition="in" filter="wipe(up)">
                                      <p:cBhvr>
                                        <p:cTn id="7" dur="500"/>
                                        <p:tgtEl>
                                          <p:spTgt spid="179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3026" name="Group 2"/>
          <p:cNvGrpSpPr>
            <a:grpSpLocks/>
          </p:cNvGrpSpPr>
          <p:nvPr/>
        </p:nvGrpSpPr>
        <p:grpSpPr bwMode="auto">
          <a:xfrm>
            <a:off x="762000" y="2819400"/>
            <a:ext cx="6705600" cy="609600"/>
            <a:chOff x="480" y="2256"/>
            <a:chExt cx="4224" cy="384"/>
          </a:xfrm>
        </p:grpSpPr>
        <p:sp>
          <p:nvSpPr>
            <p:cNvPr id="1793027" name="Rectangle 3"/>
            <p:cNvSpPr>
              <a:spLocks noChangeArrowheads="1"/>
            </p:cNvSpPr>
            <p:nvPr/>
          </p:nvSpPr>
          <p:spPr bwMode="auto">
            <a:xfrm>
              <a:off x="480" y="2352"/>
              <a:ext cx="4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stall</a:t>
              </a:r>
            </a:p>
          </p:txBody>
        </p:sp>
        <p:sp>
          <p:nvSpPr>
            <p:cNvPr id="1793028" name="AutoShape 4" descr="Shingle"/>
            <p:cNvSpPr>
              <a:spLocks noChangeArrowheads="1"/>
            </p:cNvSpPr>
            <p:nvPr/>
          </p:nvSpPr>
          <p:spPr bwMode="auto">
            <a:xfrm>
              <a:off x="2496" y="2256"/>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29" name="AutoShape 5" descr="Shingle"/>
            <p:cNvSpPr>
              <a:spLocks noChangeArrowheads="1"/>
            </p:cNvSpPr>
            <p:nvPr/>
          </p:nvSpPr>
          <p:spPr bwMode="auto">
            <a:xfrm>
              <a:off x="2928" y="2256"/>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30" name="AutoShape 6" descr="Shingle"/>
            <p:cNvSpPr>
              <a:spLocks noChangeArrowheads="1"/>
            </p:cNvSpPr>
            <p:nvPr/>
          </p:nvSpPr>
          <p:spPr bwMode="auto">
            <a:xfrm>
              <a:off x="3408" y="2256"/>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31" name="AutoShape 7" descr="Shingle"/>
            <p:cNvSpPr>
              <a:spLocks noChangeArrowheads="1"/>
            </p:cNvSpPr>
            <p:nvPr/>
          </p:nvSpPr>
          <p:spPr bwMode="auto">
            <a:xfrm>
              <a:off x="3840" y="2256"/>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32" name="AutoShape 8" descr="Shingle"/>
            <p:cNvSpPr>
              <a:spLocks noChangeArrowheads="1"/>
            </p:cNvSpPr>
            <p:nvPr/>
          </p:nvSpPr>
          <p:spPr bwMode="auto">
            <a:xfrm>
              <a:off x="4272" y="2256"/>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93033" name="Group 9"/>
          <p:cNvGrpSpPr>
            <a:grpSpLocks/>
          </p:cNvGrpSpPr>
          <p:nvPr/>
        </p:nvGrpSpPr>
        <p:grpSpPr bwMode="auto">
          <a:xfrm>
            <a:off x="762000" y="3584575"/>
            <a:ext cx="7391400" cy="682625"/>
            <a:chOff x="480" y="2688"/>
            <a:chExt cx="4656" cy="430"/>
          </a:xfrm>
        </p:grpSpPr>
        <p:sp>
          <p:nvSpPr>
            <p:cNvPr id="1793034" name="Rectangle 10"/>
            <p:cNvSpPr>
              <a:spLocks noChangeArrowheads="1"/>
            </p:cNvSpPr>
            <p:nvPr/>
          </p:nvSpPr>
          <p:spPr bwMode="auto">
            <a:xfrm>
              <a:off x="480" y="2832"/>
              <a:ext cx="4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stall</a:t>
              </a:r>
            </a:p>
          </p:txBody>
        </p:sp>
        <p:sp>
          <p:nvSpPr>
            <p:cNvPr id="1793035" name="AutoShape 11" descr="Shingle"/>
            <p:cNvSpPr>
              <a:spLocks noChangeArrowheads="1"/>
            </p:cNvSpPr>
            <p:nvPr/>
          </p:nvSpPr>
          <p:spPr bwMode="auto">
            <a:xfrm>
              <a:off x="2928" y="2688"/>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36" name="AutoShape 12" descr="Shingle"/>
            <p:cNvSpPr>
              <a:spLocks noChangeArrowheads="1"/>
            </p:cNvSpPr>
            <p:nvPr/>
          </p:nvSpPr>
          <p:spPr bwMode="auto">
            <a:xfrm>
              <a:off x="3360" y="2688"/>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37" name="AutoShape 13" descr="Shingle"/>
            <p:cNvSpPr>
              <a:spLocks noChangeArrowheads="1"/>
            </p:cNvSpPr>
            <p:nvPr/>
          </p:nvSpPr>
          <p:spPr bwMode="auto">
            <a:xfrm>
              <a:off x="3840" y="2688"/>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38" name="AutoShape 14" descr="Shingle"/>
            <p:cNvSpPr>
              <a:spLocks noChangeArrowheads="1"/>
            </p:cNvSpPr>
            <p:nvPr/>
          </p:nvSpPr>
          <p:spPr bwMode="auto">
            <a:xfrm>
              <a:off x="4272" y="2688"/>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39" name="AutoShape 15" descr="Shingle"/>
            <p:cNvSpPr>
              <a:spLocks noChangeArrowheads="1"/>
            </p:cNvSpPr>
            <p:nvPr/>
          </p:nvSpPr>
          <p:spPr bwMode="auto">
            <a:xfrm>
              <a:off x="4704" y="2688"/>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93040" name="Group 16"/>
          <p:cNvGrpSpPr>
            <a:grpSpLocks/>
          </p:cNvGrpSpPr>
          <p:nvPr/>
        </p:nvGrpSpPr>
        <p:grpSpPr bwMode="auto">
          <a:xfrm>
            <a:off x="762000" y="2133600"/>
            <a:ext cx="6019800" cy="609600"/>
            <a:chOff x="480" y="1824"/>
            <a:chExt cx="3792" cy="384"/>
          </a:xfrm>
        </p:grpSpPr>
        <p:sp>
          <p:nvSpPr>
            <p:cNvPr id="1793041" name="Rectangle 17"/>
            <p:cNvSpPr>
              <a:spLocks noChangeArrowheads="1"/>
            </p:cNvSpPr>
            <p:nvPr/>
          </p:nvSpPr>
          <p:spPr bwMode="auto">
            <a:xfrm>
              <a:off x="480" y="1824"/>
              <a:ext cx="4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stall</a:t>
              </a:r>
            </a:p>
          </p:txBody>
        </p:sp>
        <p:sp>
          <p:nvSpPr>
            <p:cNvPr id="1793042" name="AutoShape 18" descr="Shingle"/>
            <p:cNvSpPr>
              <a:spLocks noChangeArrowheads="1"/>
            </p:cNvSpPr>
            <p:nvPr/>
          </p:nvSpPr>
          <p:spPr bwMode="auto">
            <a:xfrm>
              <a:off x="2112" y="1824"/>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43" name="AutoShape 19" descr="Shingle"/>
            <p:cNvSpPr>
              <a:spLocks noChangeArrowheads="1"/>
            </p:cNvSpPr>
            <p:nvPr/>
          </p:nvSpPr>
          <p:spPr bwMode="auto">
            <a:xfrm>
              <a:off x="2544" y="1824"/>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44" name="AutoShape 20" descr="Shingle"/>
            <p:cNvSpPr>
              <a:spLocks noChangeArrowheads="1"/>
            </p:cNvSpPr>
            <p:nvPr/>
          </p:nvSpPr>
          <p:spPr bwMode="auto">
            <a:xfrm>
              <a:off x="2976" y="1824"/>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45" name="AutoShape 21" descr="Shingle"/>
            <p:cNvSpPr>
              <a:spLocks noChangeArrowheads="1"/>
            </p:cNvSpPr>
            <p:nvPr/>
          </p:nvSpPr>
          <p:spPr bwMode="auto">
            <a:xfrm>
              <a:off x="3408" y="1824"/>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46" name="AutoShape 22" descr="Shingle"/>
            <p:cNvSpPr>
              <a:spLocks noChangeArrowheads="1"/>
            </p:cNvSpPr>
            <p:nvPr/>
          </p:nvSpPr>
          <p:spPr bwMode="auto">
            <a:xfrm>
              <a:off x="3840" y="1824"/>
              <a:ext cx="432" cy="384"/>
            </a:xfrm>
            <a:prstGeom prst="irregularSeal2">
              <a:avLst/>
            </a:prstGeom>
            <a:pattFill prst="shingle">
              <a:fgClr>
                <a:schemeClr val="accent2"/>
              </a:fgClr>
              <a:bgClr>
                <a:srgbClr val="FFFFFF"/>
              </a:bgClr>
            </a:patt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93047" name="Group 23"/>
          <p:cNvGrpSpPr>
            <a:grpSpLocks/>
          </p:cNvGrpSpPr>
          <p:nvPr/>
        </p:nvGrpSpPr>
        <p:grpSpPr bwMode="auto">
          <a:xfrm>
            <a:off x="4800600" y="1371600"/>
            <a:ext cx="1219200" cy="3581400"/>
            <a:chOff x="3024" y="864"/>
            <a:chExt cx="768" cy="2256"/>
          </a:xfrm>
        </p:grpSpPr>
        <p:sp>
          <p:nvSpPr>
            <p:cNvPr id="1793048" name="Rectangle 24"/>
            <p:cNvSpPr>
              <a:spLocks noChangeArrowheads="1"/>
            </p:cNvSpPr>
            <p:nvPr/>
          </p:nvSpPr>
          <p:spPr bwMode="auto">
            <a:xfrm>
              <a:off x="3456" y="2832"/>
              <a:ext cx="336" cy="288"/>
            </a:xfrm>
            <a:prstGeom prst="rect">
              <a:avLst/>
            </a:prstGeom>
            <a:solidFill>
              <a:srgbClr val="009900"/>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49" name="Rectangle 25"/>
            <p:cNvSpPr>
              <a:spLocks noChangeArrowheads="1"/>
            </p:cNvSpPr>
            <p:nvPr/>
          </p:nvSpPr>
          <p:spPr bwMode="auto">
            <a:xfrm>
              <a:off x="3024" y="864"/>
              <a:ext cx="96" cy="341"/>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50" name="Line 26"/>
            <p:cNvSpPr>
              <a:spLocks noChangeShapeType="1"/>
            </p:cNvSpPr>
            <p:nvPr/>
          </p:nvSpPr>
          <p:spPr bwMode="auto">
            <a:xfrm>
              <a:off x="3120" y="1200"/>
              <a:ext cx="432"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051" name="Rectangle 27"/>
          <p:cNvSpPr>
            <a:spLocks noGrp="1" noChangeArrowheads="1"/>
          </p:cNvSpPr>
          <p:nvPr>
            <p:ph type="title"/>
          </p:nvPr>
        </p:nvSpPr>
        <p:spPr>
          <a:xfrm>
            <a:off x="846138" y="152400"/>
            <a:ext cx="6824662" cy="474663"/>
          </a:xfrm>
          <a:noFill/>
          <a:ln/>
        </p:spPr>
        <p:txBody>
          <a:bodyPr>
            <a:noAutofit/>
          </a:bodyPr>
          <a:lstStyle/>
          <a:p>
            <a:r>
              <a:rPr lang="en-US" sz="3600" dirty="0"/>
              <a:t>One Way to “Fix” a Control Hazard</a:t>
            </a:r>
          </a:p>
        </p:txBody>
      </p:sp>
      <p:sp>
        <p:nvSpPr>
          <p:cNvPr id="1793052" name="Rectangle 28"/>
          <p:cNvSpPr>
            <a:spLocks noChangeArrowheads="1"/>
          </p:cNvSpPr>
          <p:nvPr/>
        </p:nvSpPr>
        <p:spPr bwMode="auto">
          <a:xfrm>
            <a:off x="328613" y="1373188"/>
            <a:ext cx="3587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Arial" pitchFamily="34" charset="0"/>
              </a:rPr>
              <a:t>I</a:t>
            </a:r>
          </a:p>
          <a:p>
            <a:r>
              <a:rPr lang="en-US" sz="1800" i="1">
                <a:solidFill>
                  <a:schemeClr val="tx1"/>
                </a:solidFill>
                <a:latin typeface="Arial" pitchFamily="34" charset="0"/>
              </a:rPr>
              <a:t>n</a:t>
            </a:r>
          </a:p>
          <a:p>
            <a:r>
              <a:rPr lang="en-US" sz="1800" i="1">
                <a:solidFill>
                  <a:schemeClr val="tx1"/>
                </a:solidFill>
                <a:latin typeface="Arial" pitchFamily="34" charset="0"/>
              </a:rPr>
              <a:t>s</a:t>
            </a:r>
          </a:p>
          <a:p>
            <a:r>
              <a:rPr lang="en-US" sz="1800" i="1">
                <a:solidFill>
                  <a:schemeClr val="tx1"/>
                </a:solidFill>
                <a:latin typeface="Arial" pitchFamily="34" charset="0"/>
              </a:rPr>
              <a:t>t</a:t>
            </a:r>
          </a:p>
          <a:p>
            <a:r>
              <a:rPr lang="en-US" sz="1800" i="1">
                <a:solidFill>
                  <a:schemeClr val="tx1"/>
                </a:solidFill>
                <a:latin typeface="Arial" pitchFamily="34" charset="0"/>
              </a:rPr>
              <a:t>r.</a:t>
            </a:r>
          </a:p>
          <a:p>
            <a:endParaRPr lang="en-US" sz="1800" i="1">
              <a:solidFill>
                <a:schemeClr val="tx1"/>
              </a:solidFill>
              <a:latin typeface="Arial" pitchFamily="34" charset="0"/>
            </a:endParaRPr>
          </a:p>
          <a:p>
            <a:r>
              <a:rPr lang="en-US" sz="1800" i="1">
                <a:solidFill>
                  <a:schemeClr val="tx1"/>
                </a:solidFill>
                <a:latin typeface="Arial" pitchFamily="34" charset="0"/>
              </a:rPr>
              <a:t>O</a:t>
            </a:r>
          </a:p>
          <a:p>
            <a:r>
              <a:rPr lang="en-US" sz="1800" i="1">
                <a:solidFill>
                  <a:schemeClr val="tx1"/>
                </a:solidFill>
                <a:latin typeface="Arial" pitchFamily="34" charset="0"/>
              </a:rPr>
              <a:t>r</a:t>
            </a:r>
          </a:p>
          <a:p>
            <a:r>
              <a:rPr lang="en-US" sz="1800" i="1">
                <a:solidFill>
                  <a:schemeClr val="tx1"/>
                </a:solidFill>
                <a:latin typeface="Arial" pitchFamily="34" charset="0"/>
              </a:rPr>
              <a:t>d</a:t>
            </a:r>
          </a:p>
          <a:p>
            <a:r>
              <a:rPr lang="en-US" sz="1800" i="1">
                <a:solidFill>
                  <a:schemeClr val="tx1"/>
                </a:solidFill>
                <a:latin typeface="Arial" pitchFamily="34" charset="0"/>
              </a:rPr>
              <a:t>e</a:t>
            </a:r>
          </a:p>
          <a:p>
            <a:r>
              <a:rPr lang="en-US" sz="1800" i="1">
                <a:solidFill>
                  <a:schemeClr val="tx1"/>
                </a:solidFill>
                <a:latin typeface="Arial" pitchFamily="34" charset="0"/>
              </a:rPr>
              <a:t>r</a:t>
            </a:r>
          </a:p>
        </p:txBody>
      </p:sp>
      <p:sp>
        <p:nvSpPr>
          <p:cNvPr id="1793053" name="Line 29"/>
          <p:cNvSpPr>
            <a:spLocks noChangeShapeType="1"/>
          </p:cNvSpPr>
          <p:nvPr/>
        </p:nvSpPr>
        <p:spPr bwMode="auto">
          <a:xfrm flipV="1">
            <a:off x="1447800" y="990600"/>
            <a:ext cx="7010400" cy="47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54" name="Rectangle 30"/>
          <p:cNvSpPr>
            <a:spLocks noChangeArrowheads="1"/>
          </p:cNvSpPr>
          <p:nvPr/>
        </p:nvSpPr>
        <p:spPr bwMode="auto">
          <a:xfrm>
            <a:off x="762000" y="1295400"/>
            <a:ext cx="6905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accent1"/>
                </a:solidFill>
                <a:latin typeface="Arial" pitchFamily="34" charset="0"/>
              </a:rPr>
              <a:t>beq</a:t>
            </a:r>
          </a:p>
        </p:txBody>
      </p:sp>
      <p:sp>
        <p:nvSpPr>
          <p:cNvPr id="1793055" name="Line 31"/>
          <p:cNvSpPr>
            <a:spLocks noChangeShapeType="1"/>
          </p:cNvSpPr>
          <p:nvPr/>
        </p:nvSpPr>
        <p:spPr bwMode="auto">
          <a:xfrm>
            <a:off x="685800" y="1295400"/>
            <a:ext cx="0" cy="510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93056" name="Group 32"/>
          <p:cNvGrpSpPr>
            <a:grpSpLocks/>
          </p:cNvGrpSpPr>
          <p:nvPr/>
        </p:nvGrpSpPr>
        <p:grpSpPr bwMode="auto">
          <a:xfrm>
            <a:off x="2743200" y="1219200"/>
            <a:ext cx="3355975" cy="838200"/>
            <a:chOff x="1562" y="1152"/>
            <a:chExt cx="2114" cy="528"/>
          </a:xfrm>
        </p:grpSpPr>
        <p:grpSp>
          <p:nvGrpSpPr>
            <p:cNvPr id="1793057" name="Group 33"/>
            <p:cNvGrpSpPr>
              <a:grpSpLocks/>
            </p:cNvGrpSpPr>
            <p:nvPr/>
          </p:nvGrpSpPr>
          <p:grpSpPr bwMode="auto">
            <a:xfrm>
              <a:off x="2487" y="1152"/>
              <a:ext cx="223" cy="481"/>
              <a:chOff x="2207" y="1413"/>
              <a:chExt cx="223" cy="481"/>
            </a:xfrm>
          </p:grpSpPr>
          <p:sp>
            <p:nvSpPr>
              <p:cNvPr id="1793058" name="Freeform 3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59" name="Rectangle 35"/>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93060" name="Group 36"/>
            <p:cNvGrpSpPr>
              <a:grpSpLocks/>
            </p:cNvGrpSpPr>
            <p:nvPr/>
          </p:nvGrpSpPr>
          <p:grpSpPr bwMode="auto">
            <a:xfrm>
              <a:off x="1562" y="1248"/>
              <a:ext cx="349" cy="289"/>
              <a:chOff x="1282" y="1509"/>
              <a:chExt cx="349" cy="289"/>
            </a:xfrm>
          </p:grpSpPr>
          <p:sp>
            <p:nvSpPr>
              <p:cNvPr id="1793061" name="Rectangle 3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93062" name="Group 38"/>
              <p:cNvGrpSpPr>
                <a:grpSpLocks/>
              </p:cNvGrpSpPr>
              <p:nvPr/>
            </p:nvGrpSpPr>
            <p:grpSpPr bwMode="auto">
              <a:xfrm>
                <a:off x="1291" y="1509"/>
                <a:ext cx="340" cy="289"/>
                <a:chOff x="1291" y="1509"/>
                <a:chExt cx="340" cy="289"/>
              </a:xfrm>
            </p:grpSpPr>
            <p:sp>
              <p:nvSpPr>
                <p:cNvPr id="1793063" name="Freeform 3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64" name="Freeform 4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93065" name="Rectangle 41"/>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3066" name="Group 42"/>
            <p:cNvGrpSpPr>
              <a:grpSpLocks/>
            </p:cNvGrpSpPr>
            <p:nvPr/>
          </p:nvGrpSpPr>
          <p:grpSpPr bwMode="auto">
            <a:xfrm>
              <a:off x="2031" y="1248"/>
              <a:ext cx="296" cy="289"/>
              <a:chOff x="1751" y="1509"/>
              <a:chExt cx="296" cy="289"/>
            </a:xfrm>
          </p:grpSpPr>
          <p:sp>
            <p:nvSpPr>
              <p:cNvPr id="1793067" name="Freeform 4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68" name="Freeform 4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069" name="Line 45"/>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70" name="Freeform 4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71" name="Line 47"/>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72" name="Rectangle 48"/>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93073" name="Group 49"/>
            <p:cNvGrpSpPr>
              <a:grpSpLocks/>
            </p:cNvGrpSpPr>
            <p:nvPr/>
          </p:nvGrpSpPr>
          <p:grpSpPr bwMode="auto">
            <a:xfrm>
              <a:off x="2880" y="1248"/>
              <a:ext cx="325" cy="289"/>
              <a:chOff x="2600" y="1509"/>
              <a:chExt cx="325" cy="289"/>
            </a:xfrm>
          </p:grpSpPr>
          <p:sp>
            <p:nvSpPr>
              <p:cNvPr id="1793074" name="Freeform 5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75" name="Freeform 5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076" name="Rectangle 52"/>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3077" name="Group 53"/>
            <p:cNvGrpSpPr>
              <a:grpSpLocks/>
            </p:cNvGrpSpPr>
            <p:nvPr/>
          </p:nvGrpSpPr>
          <p:grpSpPr bwMode="auto">
            <a:xfrm>
              <a:off x="3348" y="1248"/>
              <a:ext cx="284" cy="289"/>
              <a:chOff x="3068" y="1509"/>
              <a:chExt cx="284" cy="289"/>
            </a:xfrm>
          </p:grpSpPr>
          <p:sp>
            <p:nvSpPr>
              <p:cNvPr id="1793078" name="Freeform 5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79" name="Freeform 5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080" name="Line 56"/>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81" name="Line 57"/>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82" name="Line 58"/>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083" name="Line 59"/>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84" name="Line 60"/>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85" name="Line 61"/>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86" name="Line 62"/>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87" name="Line 63"/>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88" name="Line 64"/>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93089" name="Group 65"/>
          <p:cNvGrpSpPr>
            <a:grpSpLocks/>
          </p:cNvGrpSpPr>
          <p:nvPr/>
        </p:nvGrpSpPr>
        <p:grpSpPr bwMode="auto">
          <a:xfrm>
            <a:off x="723900" y="4343400"/>
            <a:ext cx="8267700" cy="1676400"/>
            <a:chOff x="456" y="2736"/>
            <a:chExt cx="5208" cy="1056"/>
          </a:xfrm>
        </p:grpSpPr>
        <p:grpSp>
          <p:nvGrpSpPr>
            <p:cNvPr id="1793090" name="Group 66"/>
            <p:cNvGrpSpPr>
              <a:grpSpLocks/>
            </p:cNvGrpSpPr>
            <p:nvPr/>
          </p:nvGrpSpPr>
          <p:grpSpPr bwMode="auto">
            <a:xfrm>
              <a:off x="480" y="2736"/>
              <a:ext cx="5088" cy="528"/>
              <a:chOff x="480" y="2736"/>
              <a:chExt cx="5088" cy="528"/>
            </a:xfrm>
          </p:grpSpPr>
          <p:sp>
            <p:nvSpPr>
              <p:cNvPr id="1793091" name="Rectangle 67"/>
              <p:cNvSpPr>
                <a:spLocks noChangeArrowheads="1"/>
              </p:cNvSpPr>
              <p:nvPr/>
            </p:nvSpPr>
            <p:spPr bwMode="auto">
              <a:xfrm>
                <a:off x="480" y="2882"/>
                <a:ext cx="29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lw</a:t>
                </a:r>
              </a:p>
            </p:txBody>
          </p:sp>
          <p:grpSp>
            <p:nvGrpSpPr>
              <p:cNvPr id="1793092" name="Group 68"/>
              <p:cNvGrpSpPr>
                <a:grpSpLocks/>
              </p:cNvGrpSpPr>
              <p:nvPr/>
            </p:nvGrpSpPr>
            <p:grpSpPr bwMode="auto">
              <a:xfrm>
                <a:off x="3454" y="2736"/>
                <a:ext cx="2114" cy="528"/>
                <a:chOff x="1562" y="1152"/>
                <a:chExt cx="2114" cy="528"/>
              </a:xfrm>
            </p:grpSpPr>
            <p:grpSp>
              <p:nvGrpSpPr>
                <p:cNvPr id="1793093" name="Group 69"/>
                <p:cNvGrpSpPr>
                  <a:grpSpLocks/>
                </p:cNvGrpSpPr>
                <p:nvPr/>
              </p:nvGrpSpPr>
              <p:grpSpPr bwMode="auto">
                <a:xfrm>
                  <a:off x="2487" y="1152"/>
                  <a:ext cx="223" cy="481"/>
                  <a:chOff x="2207" y="1413"/>
                  <a:chExt cx="223" cy="481"/>
                </a:xfrm>
              </p:grpSpPr>
              <p:sp>
                <p:nvSpPr>
                  <p:cNvPr id="1793094" name="Freeform 70"/>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095" name="Rectangle 71"/>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93096" name="Group 72"/>
                <p:cNvGrpSpPr>
                  <a:grpSpLocks/>
                </p:cNvGrpSpPr>
                <p:nvPr/>
              </p:nvGrpSpPr>
              <p:grpSpPr bwMode="auto">
                <a:xfrm>
                  <a:off x="1562" y="1248"/>
                  <a:ext cx="349" cy="289"/>
                  <a:chOff x="1282" y="1509"/>
                  <a:chExt cx="349" cy="289"/>
                </a:xfrm>
              </p:grpSpPr>
              <p:sp>
                <p:nvSpPr>
                  <p:cNvPr id="1793097" name="Rectangle 73"/>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93098" name="Group 74"/>
                  <p:cNvGrpSpPr>
                    <a:grpSpLocks/>
                  </p:cNvGrpSpPr>
                  <p:nvPr/>
                </p:nvGrpSpPr>
                <p:grpSpPr bwMode="auto">
                  <a:xfrm>
                    <a:off x="1291" y="1509"/>
                    <a:ext cx="340" cy="289"/>
                    <a:chOff x="1291" y="1509"/>
                    <a:chExt cx="340" cy="289"/>
                  </a:xfrm>
                </p:grpSpPr>
                <p:sp>
                  <p:nvSpPr>
                    <p:cNvPr id="1793099" name="Freeform 75"/>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00" name="Freeform 76"/>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93101" name="Rectangle 77"/>
                <p:cNvSpPr>
                  <a:spLocks noChangeArrowheads="1"/>
                </p:cNvSpPr>
                <p:nvPr/>
              </p:nvSpPr>
              <p:spPr bwMode="auto">
                <a:xfrm>
                  <a:off x="2012" y="1255"/>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3102" name="Group 78"/>
                <p:cNvGrpSpPr>
                  <a:grpSpLocks/>
                </p:cNvGrpSpPr>
                <p:nvPr/>
              </p:nvGrpSpPr>
              <p:grpSpPr bwMode="auto">
                <a:xfrm>
                  <a:off x="2031" y="1248"/>
                  <a:ext cx="296" cy="289"/>
                  <a:chOff x="1751" y="1509"/>
                  <a:chExt cx="296" cy="289"/>
                </a:xfrm>
              </p:grpSpPr>
              <p:sp>
                <p:nvSpPr>
                  <p:cNvPr id="1793103" name="Freeform 79"/>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04" name="Freeform 80"/>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105" name="Line 81"/>
                <p:cNvSpPr>
                  <a:spLocks noChangeShapeType="1"/>
                </p:cNvSpPr>
                <p:nvPr/>
              </p:nvSpPr>
              <p:spPr bwMode="auto">
                <a:xfrm>
                  <a:off x="1916" y="1392"/>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06" name="Freeform 82"/>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07" name="Line 83"/>
                <p:cNvSpPr>
                  <a:spLocks noChangeShapeType="1"/>
                </p:cNvSpPr>
                <p:nvPr/>
              </p:nvSpPr>
              <p:spPr bwMode="auto">
                <a:xfrm>
                  <a:off x="2332" y="1296"/>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08" name="Rectangle 84"/>
                <p:cNvSpPr>
                  <a:spLocks noChangeArrowheads="1"/>
                </p:cNvSpPr>
                <p:nvPr/>
              </p:nvSpPr>
              <p:spPr bwMode="auto">
                <a:xfrm>
                  <a:off x="2829" y="1250"/>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93109" name="Group 85"/>
                <p:cNvGrpSpPr>
                  <a:grpSpLocks/>
                </p:cNvGrpSpPr>
                <p:nvPr/>
              </p:nvGrpSpPr>
              <p:grpSpPr bwMode="auto">
                <a:xfrm>
                  <a:off x="2880" y="1248"/>
                  <a:ext cx="325" cy="289"/>
                  <a:chOff x="2600" y="1509"/>
                  <a:chExt cx="325" cy="289"/>
                </a:xfrm>
              </p:grpSpPr>
              <p:sp>
                <p:nvSpPr>
                  <p:cNvPr id="1793110" name="Freeform 86"/>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11" name="Freeform 87"/>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112" name="Rectangle 88"/>
                <p:cNvSpPr>
                  <a:spLocks noChangeArrowheads="1"/>
                </p:cNvSpPr>
                <p:nvPr/>
              </p:nvSpPr>
              <p:spPr bwMode="auto">
                <a:xfrm>
                  <a:off x="3321" y="1250"/>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3113" name="Group 89"/>
                <p:cNvGrpSpPr>
                  <a:grpSpLocks/>
                </p:cNvGrpSpPr>
                <p:nvPr/>
              </p:nvGrpSpPr>
              <p:grpSpPr bwMode="auto">
                <a:xfrm>
                  <a:off x="3348" y="1248"/>
                  <a:ext cx="284" cy="289"/>
                  <a:chOff x="3068" y="1509"/>
                  <a:chExt cx="284" cy="289"/>
                </a:xfrm>
              </p:grpSpPr>
              <p:sp>
                <p:nvSpPr>
                  <p:cNvPr id="1793114" name="Freeform 90"/>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Lst>
                    <a:ahLst/>
                    <a:cxnLst>
                      <a:cxn ang="0">
                        <a:pos x="T0" y="T1"/>
                      </a:cxn>
                      <a:cxn ang="0">
                        <a:pos x="T2" y="T3"/>
                      </a:cxn>
                      <a:cxn ang="0">
                        <a:pos x="T4" y="T5"/>
                      </a:cxn>
                      <a:cxn ang="0">
                        <a:pos x="T6" y="T7"/>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15" name="Freeform 91"/>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Lst>
                    <a:ahLst/>
                    <a:cxnLst>
                      <a:cxn ang="0">
                        <a:pos x="T0" y="T1"/>
                      </a:cxn>
                      <a:cxn ang="0">
                        <a:pos x="T2" y="T3"/>
                      </a:cxn>
                      <a:cxn ang="0">
                        <a:pos x="T4" y="T5"/>
                      </a:cxn>
                      <a:cxn ang="0">
                        <a:pos x="T6" y="T7"/>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116" name="Line 92"/>
                <p:cNvSpPr>
                  <a:spLocks noChangeShapeType="1"/>
                </p:cNvSpPr>
                <p:nvPr/>
              </p:nvSpPr>
              <p:spPr bwMode="auto">
                <a:xfrm>
                  <a:off x="3201" y="1392"/>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17" name="Line 93"/>
                <p:cNvSpPr>
                  <a:spLocks noChangeShapeType="1"/>
                </p:cNvSpPr>
                <p:nvPr/>
              </p:nvSpPr>
              <p:spPr bwMode="auto">
                <a:xfrm>
                  <a:off x="2717" y="1392"/>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18" name="Line 94"/>
                <p:cNvSpPr>
                  <a:spLocks noChangeShapeType="1"/>
                </p:cNvSpPr>
                <p:nvPr/>
              </p:nvSpPr>
              <p:spPr bwMode="auto">
                <a:xfrm>
                  <a:off x="2332" y="148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19" name="Line 95"/>
                <p:cNvSpPr>
                  <a:spLocks noChangeShapeType="1"/>
                </p:cNvSpPr>
                <p:nvPr/>
              </p:nvSpPr>
              <p:spPr bwMode="auto">
                <a:xfrm>
                  <a:off x="2416" y="14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20" name="Line 96"/>
                <p:cNvSpPr>
                  <a:spLocks noChangeShapeType="1"/>
                </p:cNvSpPr>
                <p:nvPr/>
              </p:nvSpPr>
              <p:spPr bwMode="auto">
                <a:xfrm>
                  <a:off x="2416" y="168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21" name="Line 97"/>
                <p:cNvSpPr>
                  <a:spLocks noChangeShapeType="1"/>
                </p:cNvSpPr>
                <p:nvPr/>
              </p:nvSpPr>
              <p:spPr bwMode="auto">
                <a:xfrm>
                  <a:off x="2752" y="139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22" name="Line 98"/>
                <p:cNvSpPr>
                  <a:spLocks noChangeShapeType="1"/>
                </p:cNvSpPr>
                <p:nvPr/>
              </p:nvSpPr>
              <p:spPr bwMode="auto">
                <a:xfrm flipH="1">
                  <a:off x="2832"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23" name="Line 99"/>
                <p:cNvSpPr>
                  <a:spLocks noChangeShapeType="1"/>
                </p:cNvSpPr>
                <p:nvPr/>
              </p:nvSpPr>
              <p:spPr bwMode="auto">
                <a:xfrm>
                  <a:off x="2832" y="16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24" name="Line 100"/>
                <p:cNvSpPr>
                  <a:spLocks noChangeShapeType="1"/>
                </p:cNvSpPr>
                <p:nvPr/>
              </p:nvSpPr>
              <p:spPr bwMode="auto">
                <a:xfrm>
                  <a:off x="3264" y="13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793125" name="Group 101"/>
            <p:cNvGrpSpPr>
              <a:grpSpLocks/>
            </p:cNvGrpSpPr>
            <p:nvPr/>
          </p:nvGrpSpPr>
          <p:grpSpPr bwMode="auto">
            <a:xfrm>
              <a:off x="4811" y="3264"/>
              <a:ext cx="223" cy="481"/>
              <a:chOff x="2207" y="1413"/>
              <a:chExt cx="223" cy="481"/>
            </a:xfrm>
          </p:grpSpPr>
          <p:sp>
            <p:nvSpPr>
              <p:cNvPr id="1793126" name="Freeform 102"/>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27" name="Rectangle 103"/>
              <p:cNvSpPr>
                <a:spLocks noChangeArrowheads="1"/>
              </p:cNvSpPr>
              <p:nvPr/>
            </p:nvSpPr>
            <p:spPr bwMode="auto">
              <a:xfrm rot="5400000">
                <a:off x="2124" y="1532"/>
                <a:ext cx="37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ALU</a:t>
                </a:r>
              </a:p>
            </p:txBody>
          </p:sp>
        </p:grpSp>
        <p:grpSp>
          <p:nvGrpSpPr>
            <p:cNvPr id="1793128" name="Group 104"/>
            <p:cNvGrpSpPr>
              <a:grpSpLocks/>
            </p:cNvGrpSpPr>
            <p:nvPr/>
          </p:nvGrpSpPr>
          <p:grpSpPr bwMode="auto">
            <a:xfrm>
              <a:off x="456" y="3360"/>
              <a:ext cx="5208" cy="432"/>
              <a:chOff x="456" y="3360"/>
              <a:chExt cx="5208" cy="432"/>
            </a:xfrm>
          </p:grpSpPr>
          <p:sp>
            <p:nvSpPr>
              <p:cNvPr id="1793129" name="Rectangle 105"/>
              <p:cNvSpPr>
                <a:spLocks noChangeArrowheads="1"/>
              </p:cNvSpPr>
              <p:nvPr/>
            </p:nvSpPr>
            <p:spPr bwMode="auto">
              <a:xfrm>
                <a:off x="456" y="3429"/>
                <a:ext cx="58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a:solidFill>
                      <a:schemeClr val="tx1"/>
                    </a:solidFill>
                    <a:latin typeface="Arial" pitchFamily="34" charset="0"/>
                  </a:rPr>
                  <a:t>Inst 3</a:t>
                </a:r>
              </a:p>
            </p:txBody>
          </p:sp>
          <p:grpSp>
            <p:nvGrpSpPr>
              <p:cNvPr id="1793130" name="Group 106"/>
              <p:cNvGrpSpPr>
                <a:grpSpLocks/>
              </p:cNvGrpSpPr>
              <p:nvPr/>
            </p:nvGrpSpPr>
            <p:grpSpPr bwMode="auto">
              <a:xfrm>
                <a:off x="3886" y="3360"/>
                <a:ext cx="349" cy="289"/>
                <a:chOff x="1282" y="1509"/>
                <a:chExt cx="349" cy="289"/>
              </a:xfrm>
            </p:grpSpPr>
            <p:sp>
              <p:nvSpPr>
                <p:cNvPr id="1793131" name="Rectangle 107"/>
                <p:cNvSpPr>
                  <a:spLocks noChangeArrowheads="1"/>
                </p:cNvSpPr>
                <p:nvPr/>
              </p:nvSpPr>
              <p:spPr bwMode="auto">
                <a:xfrm>
                  <a:off x="1282" y="1511"/>
                  <a:ext cx="25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chemeClr val="tx1"/>
                      </a:solidFill>
                      <a:latin typeface="Arial" pitchFamily="34" charset="0"/>
                    </a:rPr>
                    <a:t>IM</a:t>
                  </a:r>
                </a:p>
              </p:txBody>
            </p:sp>
            <p:grpSp>
              <p:nvGrpSpPr>
                <p:cNvPr id="1793132" name="Group 108"/>
                <p:cNvGrpSpPr>
                  <a:grpSpLocks/>
                </p:cNvGrpSpPr>
                <p:nvPr/>
              </p:nvGrpSpPr>
              <p:grpSpPr bwMode="auto">
                <a:xfrm>
                  <a:off x="1291" y="1509"/>
                  <a:ext cx="340" cy="289"/>
                  <a:chOff x="1291" y="1509"/>
                  <a:chExt cx="340" cy="289"/>
                </a:xfrm>
              </p:grpSpPr>
              <p:sp>
                <p:nvSpPr>
                  <p:cNvPr id="1793133" name="Freeform 10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Lst>
                    <a:ahLst/>
                    <a:cxnLst>
                      <a:cxn ang="0">
                        <a:pos x="T0" y="T1"/>
                      </a:cxn>
                      <a:cxn ang="0">
                        <a:pos x="T2" y="T3"/>
                      </a:cxn>
                      <a:cxn ang="0">
                        <a:pos x="T4" y="T5"/>
                      </a:cxn>
                      <a:cxn ang="0">
                        <a:pos x="T6" y="T7"/>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34" name="Freeform 11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Lst>
                    <a:ahLst/>
                    <a:cxnLst>
                      <a:cxn ang="0">
                        <a:pos x="T0" y="T1"/>
                      </a:cxn>
                      <a:cxn ang="0">
                        <a:pos x="T2" y="T3"/>
                      </a:cxn>
                      <a:cxn ang="0">
                        <a:pos x="T4" y="T5"/>
                      </a:cxn>
                      <a:cxn ang="0">
                        <a:pos x="T6" y="T7"/>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93135" name="Rectangle 111"/>
              <p:cNvSpPr>
                <a:spLocks noChangeArrowheads="1"/>
              </p:cNvSpPr>
              <p:nvPr/>
            </p:nvSpPr>
            <p:spPr bwMode="auto">
              <a:xfrm>
                <a:off x="4336" y="3367"/>
                <a:ext cx="3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Reg</a:t>
                </a:r>
              </a:p>
            </p:txBody>
          </p:sp>
          <p:grpSp>
            <p:nvGrpSpPr>
              <p:cNvPr id="1793136" name="Group 112"/>
              <p:cNvGrpSpPr>
                <a:grpSpLocks/>
              </p:cNvGrpSpPr>
              <p:nvPr/>
            </p:nvGrpSpPr>
            <p:grpSpPr bwMode="auto">
              <a:xfrm>
                <a:off x="4355" y="3360"/>
                <a:ext cx="296" cy="289"/>
                <a:chOff x="1751" y="1509"/>
                <a:chExt cx="296" cy="289"/>
              </a:xfrm>
            </p:grpSpPr>
            <p:sp>
              <p:nvSpPr>
                <p:cNvPr id="1793137" name="Freeform 11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Lst>
                  <a:ahLst/>
                  <a:cxnLst>
                    <a:cxn ang="0">
                      <a:pos x="T0" y="T1"/>
                    </a:cxn>
                    <a:cxn ang="0">
                      <a:pos x="T2" y="T3"/>
                    </a:cxn>
                    <a:cxn ang="0">
                      <a:pos x="T4" y="T5"/>
                    </a:cxn>
                    <a:cxn ang="0">
                      <a:pos x="T6" y="T7"/>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38" name="Freeform 11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Lst>
                  <a:ahLst/>
                  <a:cxnLst>
                    <a:cxn ang="0">
                      <a:pos x="T0" y="T1"/>
                    </a:cxn>
                    <a:cxn ang="0">
                      <a:pos x="T2" y="T3"/>
                    </a:cxn>
                    <a:cxn ang="0">
                      <a:pos x="T4" y="T5"/>
                    </a:cxn>
                    <a:cxn ang="0">
                      <a:pos x="T6" y="T7"/>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139" name="Line 115"/>
              <p:cNvSpPr>
                <a:spLocks noChangeShapeType="1"/>
              </p:cNvSpPr>
              <p:nvPr/>
            </p:nvSpPr>
            <p:spPr bwMode="auto">
              <a:xfrm>
                <a:off x="4240" y="3504"/>
                <a:ext cx="1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40" name="Freeform 116"/>
              <p:cNvSpPr>
                <a:spLocks/>
              </p:cNvSpPr>
              <p:nvPr/>
            </p:nvSpPr>
            <p:spPr bwMode="auto">
              <a:xfrm>
                <a:off x="4308" y="3408"/>
                <a:ext cx="48" cy="97"/>
              </a:xfrm>
              <a:custGeom>
                <a:avLst/>
                <a:gdLst>
                  <a:gd name="T0" fmla="*/ 0 w 48"/>
                  <a:gd name="T1" fmla="*/ 96 h 97"/>
                  <a:gd name="T2" fmla="*/ 0 w 48"/>
                  <a:gd name="T3" fmla="*/ 0 h 97"/>
                  <a:gd name="T4" fmla="*/ 47 w 48"/>
                  <a:gd name="T5" fmla="*/ 0 h 97"/>
                  <a:gd name="T6" fmla="*/ 47 w 48"/>
                  <a:gd name="T7" fmla="*/ 0 h 97"/>
                </a:gdLst>
                <a:ahLst/>
                <a:cxnLst>
                  <a:cxn ang="0">
                    <a:pos x="T0" y="T1"/>
                  </a:cxn>
                  <a:cxn ang="0">
                    <a:pos x="T2" y="T3"/>
                  </a:cxn>
                  <a:cxn ang="0">
                    <a:pos x="T4" y="T5"/>
                  </a:cxn>
                  <a:cxn ang="0">
                    <a:pos x="T6" y="T7"/>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41" name="Line 117"/>
              <p:cNvSpPr>
                <a:spLocks noChangeShapeType="1"/>
              </p:cNvSpPr>
              <p:nvPr/>
            </p:nvSpPr>
            <p:spPr bwMode="auto">
              <a:xfrm>
                <a:off x="4656" y="3408"/>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42" name="Rectangle 118"/>
              <p:cNvSpPr>
                <a:spLocks noChangeArrowheads="1"/>
              </p:cNvSpPr>
              <p:nvPr/>
            </p:nvSpPr>
            <p:spPr bwMode="auto">
              <a:xfrm>
                <a:off x="5153" y="3362"/>
                <a:ext cx="31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DM</a:t>
                </a:r>
              </a:p>
            </p:txBody>
          </p:sp>
          <p:grpSp>
            <p:nvGrpSpPr>
              <p:cNvPr id="1793143" name="Group 119"/>
              <p:cNvGrpSpPr>
                <a:grpSpLocks/>
              </p:cNvGrpSpPr>
              <p:nvPr/>
            </p:nvGrpSpPr>
            <p:grpSpPr bwMode="auto">
              <a:xfrm>
                <a:off x="5204" y="3360"/>
                <a:ext cx="325" cy="289"/>
                <a:chOff x="2600" y="1509"/>
                <a:chExt cx="325" cy="289"/>
              </a:xfrm>
            </p:grpSpPr>
            <p:sp>
              <p:nvSpPr>
                <p:cNvPr id="1793144" name="Freeform 12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Lst>
                  <a:ahLst/>
                  <a:cxnLst>
                    <a:cxn ang="0">
                      <a:pos x="T0" y="T1"/>
                    </a:cxn>
                    <a:cxn ang="0">
                      <a:pos x="T2" y="T3"/>
                    </a:cxn>
                    <a:cxn ang="0">
                      <a:pos x="T4" y="T5"/>
                    </a:cxn>
                    <a:cxn ang="0">
                      <a:pos x="T6" y="T7"/>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45" name="Freeform 12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Lst>
                  <a:ahLst/>
                  <a:cxnLst>
                    <a:cxn ang="0">
                      <a:pos x="T0" y="T1"/>
                    </a:cxn>
                    <a:cxn ang="0">
                      <a:pos x="T2" y="T3"/>
                    </a:cxn>
                    <a:cxn ang="0">
                      <a:pos x="T4" y="T5"/>
                    </a:cxn>
                    <a:cxn ang="0">
                      <a:pos x="T6" y="T7"/>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3146" name="Line 122"/>
              <p:cNvSpPr>
                <a:spLocks noChangeShapeType="1"/>
              </p:cNvSpPr>
              <p:nvPr/>
            </p:nvSpPr>
            <p:spPr bwMode="auto">
              <a:xfrm>
                <a:off x="5525" y="3504"/>
                <a:ext cx="13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47" name="Line 123"/>
              <p:cNvSpPr>
                <a:spLocks noChangeShapeType="1"/>
              </p:cNvSpPr>
              <p:nvPr/>
            </p:nvSpPr>
            <p:spPr bwMode="auto">
              <a:xfrm>
                <a:off x="5041" y="3504"/>
                <a:ext cx="15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48" name="Line 124"/>
              <p:cNvSpPr>
                <a:spLocks noChangeShapeType="1"/>
              </p:cNvSpPr>
              <p:nvPr/>
            </p:nvSpPr>
            <p:spPr bwMode="auto">
              <a:xfrm>
                <a:off x="4656" y="3600"/>
                <a:ext cx="1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49" name="Line 125"/>
              <p:cNvSpPr>
                <a:spLocks noChangeShapeType="1"/>
              </p:cNvSpPr>
              <p:nvPr/>
            </p:nvSpPr>
            <p:spPr bwMode="auto">
              <a:xfrm>
                <a:off x="4740" y="3600"/>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50" name="Line 126"/>
              <p:cNvSpPr>
                <a:spLocks noChangeShapeType="1"/>
              </p:cNvSpPr>
              <p:nvPr/>
            </p:nvSpPr>
            <p:spPr bwMode="auto">
              <a:xfrm>
                <a:off x="4740" y="37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51" name="Line 127"/>
              <p:cNvSpPr>
                <a:spLocks noChangeShapeType="1"/>
              </p:cNvSpPr>
              <p:nvPr/>
            </p:nvSpPr>
            <p:spPr bwMode="auto">
              <a:xfrm>
                <a:off x="5076" y="350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52" name="Line 128"/>
              <p:cNvSpPr>
                <a:spLocks noChangeShapeType="1"/>
              </p:cNvSpPr>
              <p:nvPr/>
            </p:nvSpPr>
            <p:spPr bwMode="auto">
              <a:xfrm flipH="1">
                <a:off x="5156" y="3504"/>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53" name="Line 129"/>
              <p:cNvSpPr>
                <a:spLocks noChangeShapeType="1"/>
              </p:cNvSpPr>
              <p:nvPr/>
            </p:nvSpPr>
            <p:spPr bwMode="auto">
              <a:xfrm>
                <a:off x="5156" y="3744"/>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154" name="Line 130"/>
              <p:cNvSpPr>
                <a:spLocks noChangeShapeType="1"/>
              </p:cNvSpPr>
              <p:nvPr/>
            </p:nvSpPr>
            <p:spPr bwMode="auto">
              <a:xfrm>
                <a:off x="5588" y="3504"/>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93155" name="Rectangle 131"/>
          <p:cNvSpPr>
            <a:spLocks noChangeArrowheads="1"/>
          </p:cNvSpPr>
          <p:nvPr/>
        </p:nvSpPr>
        <p:spPr bwMode="auto">
          <a:xfrm>
            <a:off x="6934200" y="1371600"/>
            <a:ext cx="16764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r>
              <a:rPr lang="en-US" sz="2000">
                <a:solidFill>
                  <a:schemeClr val="accent1"/>
                </a:solidFill>
                <a:latin typeface="Arial" pitchFamily="34" charset="0"/>
              </a:rPr>
              <a:t>Can fix branch hazard by waiting – </a:t>
            </a:r>
            <a:r>
              <a:rPr lang="en-US" sz="2000">
                <a:solidFill>
                  <a:schemeClr val="accent2"/>
                </a:solidFill>
                <a:latin typeface="Arial" pitchFamily="34" charset="0"/>
              </a:rPr>
              <a:t>stall</a:t>
            </a:r>
            <a:r>
              <a:rPr lang="en-US" sz="2000">
                <a:solidFill>
                  <a:schemeClr val="accent1"/>
                </a:solidFill>
                <a:latin typeface="Arial" pitchFamily="34" charset="0"/>
              </a:rPr>
              <a:t> – but affects throughput</a:t>
            </a:r>
          </a:p>
        </p:txBody>
      </p:sp>
      <p:sp>
        <p:nvSpPr>
          <p:cNvPr id="1793156" name="Line 132"/>
          <p:cNvSpPr>
            <a:spLocks noChangeShapeType="1"/>
          </p:cNvSpPr>
          <p:nvPr/>
        </p:nvSpPr>
        <p:spPr bwMode="auto">
          <a:xfrm>
            <a:off x="8153400" y="11430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57" name="Line 133"/>
          <p:cNvSpPr>
            <a:spLocks noChangeShapeType="1"/>
          </p:cNvSpPr>
          <p:nvPr/>
        </p:nvSpPr>
        <p:spPr bwMode="auto">
          <a:xfrm>
            <a:off x="8763000" y="10668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58" name="Line 134"/>
          <p:cNvSpPr>
            <a:spLocks noChangeShapeType="1"/>
          </p:cNvSpPr>
          <p:nvPr/>
        </p:nvSpPr>
        <p:spPr bwMode="auto">
          <a:xfrm>
            <a:off x="7467600" y="11430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59" name="Line 135"/>
          <p:cNvSpPr>
            <a:spLocks noChangeShapeType="1"/>
          </p:cNvSpPr>
          <p:nvPr/>
        </p:nvSpPr>
        <p:spPr bwMode="auto">
          <a:xfrm>
            <a:off x="6781800" y="11430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60" name="Line 136"/>
          <p:cNvSpPr>
            <a:spLocks noChangeShapeType="1"/>
          </p:cNvSpPr>
          <p:nvPr/>
        </p:nvSpPr>
        <p:spPr bwMode="auto">
          <a:xfrm>
            <a:off x="6096000" y="11430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61" name="Line 137"/>
          <p:cNvSpPr>
            <a:spLocks noChangeShapeType="1"/>
          </p:cNvSpPr>
          <p:nvPr/>
        </p:nvSpPr>
        <p:spPr bwMode="auto">
          <a:xfrm>
            <a:off x="5410200" y="10668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62" name="Line 138"/>
          <p:cNvSpPr>
            <a:spLocks noChangeShapeType="1"/>
          </p:cNvSpPr>
          <p:nvPr/>
        </p:nvSpPr>
        <p:spPr bwMode="auto">
          <a:xfrm>
            <a:off x="4724400" y="10668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63" name="Line 139"/>
          <p:cNvSpPr>
            <a:spLocks noChangeShapeType="1"/>
          </p:cNvSpPr>
          <p:nvPr/>
        </p:nvSpPr>
        <p:spPr bwMode="auto">
          <a:xfrm>
            <a:off x="4038600" y="10668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64" name="Line 140"/>
          <p:cNvSpPr>
            <a:spLocks noChangeShapeType="1"/>
          </p:cNvSpPr>
          <p:nvPr/>
        </p:nvSpPr>
        <p:spPr bwMode="auto">
          <a:xfrm>
            <a:off x="3352800" y="10668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165" name="Line 141"/>
          <p:cNvSpPr>
            <a:spLocks noChangeShapeType="1"/>
          </p:cNvSpPr>
          <p:nvPr/>
        </p:nvSpPr>
        <p:spPr bwMode="auto">
          <a:xfrm>
            <a:off x="2667000" y="990600"/>
            <a:ext cx="0" cy="541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49494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3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9304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500"/>
                                  </p:stCondLst>
                                  <p:childTnLst>
                                    <p:set>
                                      <p:cBhvr>
                                        <p:cTn id="13" dur="1" fill="hold">
                                          <p:stCondLst>
                                            <p:cond delay="0"/>
                                          </p:stCondLst>
                                        </p:cTn>
                                        <p:tgtEl>
                                          <p:spTgt spid="179302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500"/>
                                  </p:stCondLst>
                                  <p:childTnLst>
                                    <p:set>
                                      <p:cBhvr>
                                        <p:cTn id="16" dur="1" fill="hold">
                                          <p:stCondLst>
                                            <p:cond delay="0"/>
                                          </p:stCondLst>
                                        </p:cTn>
                                        <p:tgtEl>
                                          <p:spTgt spid="17930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793047"/>
                                        </p:tgtEl>
                                        <p:attrNameLst>
                                          <p:attrName>style.visibility</p:attrName>
                                        </p:attrNameLst>
                                      </p:cBhvr>
                                      <p:to>
                                        <p:strVal val="visible"/>
                                      </p:to>
                                    </p:set>
                                    <p:animEffect transition="in" filter="wipe(up)">
                                      <p:cBhvr>
                                        <p:cTn id="21" dur="500"/>
                                        <p:tgtEl>
                                          <p:spTgt spid="1793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15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Rectangle 2"/>
          <p:cNvSpPr>
            <a:spLocks noGrp="1" noChangeArrowheads="1"/>
          </p:cNvSpPr>
          <p:nvPr>
            <p:ph type="title"/>
          </p:nvPr>
        </p:nvSpPr>
        <p:spPr>
          <a:xfrm>
            <a:off x="381000" y="152400"/>
            <a:ext cx="8229600" cy="474663"/>
          </a:xfrm>
        </p:spPr>
        <p:txBody>
          <a:bodyPr wrap="square">
            <a:normAutofit fontScale="90000"/>
          </a:bodyPr>
          <a:lstStyle/>
          <a:p>
            <a:r>
              <a:rPr lang="en-US"/>
              <a:t>Pipeline Control Path Modifications</a:t>
            </a:r>
          </a:p>
        </p:txBody>
      </p:sp>
      <p:sp>
        <p:nvSpPr>
          <p:cNvPr id="1795075" name="Rectangle 3"/>
          <p:cNvSpPr>
            <a:spLocks noGrp="1" noChangeArrowheads="1"/>
          </p:cNvSpPr>
          <p:nvPr>
            <p:ph type="body" idx="1"/>
          </p:nvPr>
        </p:nvSpPr>
        <p:spPr>
          <a:xfrm>
            <a:off x="457200" y="747713"/>
            <a:ext cx="7924800" cy="660400"/>
          </a:xfrm>
          <a:noFill/>
          <a:ln/>
        </p:spPr>
        <p:txBody>
          <a:bodyPr>
            <a:normAutofit fontScale="92500" lnSpcReduction="20000"/>
          </a:bodyPr>
          <a:lstStyle/>
          <a:p>
            <a:r>
              <a:rPr lang="en-US" sz="2000"/>
              <a:t>All control signals can be determined during Decode</a:t>
            </a:r>
          </a:p>
          <a:p>
            <a:pPr lvl="1"/>
            <a:r>
              <a:rPr lang="en-US" sz="2000"/>
              <a:t>and held in the</a:t>
            </a:r>
            <a:r>
              <a:rPr lang="en-US" sz="2000">
                <a:solidFill>
                  <a:schemeClr val="accent2"/>
                </a:solidFill>
              </a:rPr>
              <a:t> state registers</a:t>
            </a:r>
            <a:r>
              <a:rPr lang="en-US" sz="2000"/>
              <a:t> between pipeline stages</a:t>
            </a:r>
          </a:p>
        </p:txBody>
      </p:sp>
      <p:grpSp>
        <p:nvGrpSpPr>
          <p:cNvPr id="1795076" name="Group 4"/>
          <p:cNvGrpSpPr>
            <a:grpSpLocks/>
          </p:cNvGrpSpPr>
          <p:nvPr/>
        </p:nvGrpSpPr>
        <p:grpSpPr bwMode="auto">
          <a:xfrm>
            <a:off x="228600" y="1752600"/>
            <a:ext cx="8534400" cy="4648200"/>
            <a:chOff x="144" y="1104"/>
            <a:chExt cx="5376" cy="2928"/>
          </a:xfrm>
        </p:grpSpPr>
        <p:sp>
          <p:nvSpPr>
            <p:cNvPr id="1795077" name="Line 5"/>
            <p:cNvSpPr>
              <a:spLocks noChangeShapeType="1"/>
            </p:cNvSpPr>
            <p:nvPr/>
          </p:nvSpPr>
          <p:spPr bwMode="auto">
            <a:xfrm>
              <a:off x="1728" y="3792"/>
              <a:ext cx="11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78" name="Line 6"/>
            <p:cNvSpPr>
              <a:spLocks noChangeShapeType="1"/>
            </p:cNvSpPr>
            <p:nvPr/>
          </p:nvSpPr>
          <p:spPr bwMode="auto">
            <a:xfrm>
              <a:off x="2928" y="3792"/>
              <a:ext cx="9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79" name="Line 7"/>
            <p:cNvSpPr>
              <a:spLocks noChangeShapeType="1"/>
            </p:cNvSpPr>
            <p:nvPr/>
          </p:nvSpPr>
          <p:spPr bwMode="auto">
            <a:xfrm>
              <a:off x="3984" y="3792"/>
              <a:ext cx="10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80" name="Line 8"/>
            <p:cNvSpPr>
              <a:spLocks noChangeShapeType="1"/>
            </p:cNvSpPr>
            <p:nvPr/>
          </p:nvSpPr>
          <p:spPr bwMode="auto">
            <a:xfrm>
              <a:off x="1728" y="3600"/>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81" name="Line 9"/>
            <p:cNvSpPr>
              <a:spLocks noChangeShapeType="1"/>
            </p:cNvSpPr>
            <p:nvPr/>
          </p:nvSpPr>
          <p:spPr bwMode="auto">
            <a:xfrm>
              <a:off x="1680" y="3936"/>
              <a:ext cx="35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82" name="Line 10"/>
            <p:cNvSpPr>
              <a:spLocks noChangeShapeType="1"/>
            </p:cNvSpPr>
            <p:nvPr/>
          </p:nvSpPr>
          <p:spPr bwMode="auto">
            <a:xfrm>
              <a:off x="5136" y="379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83" name="Line 11"/>
            <p:cNvSpPr>
              <a:spLocks noChangeShapeType="1"/>
            </p:cNvSpPr>
            <p:nvPr/>
          </p:nvSpPr>
          <p:spPr bwMode="auto">
            <a:xfrm>
              <a:off x="5232" y="379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84" name="Line 12"/>
            <p:cNvSpPr>
              <a:spLocks noChangeShapeType="1"/>
            </p:cNvSpPr>
            <p:nvPr/>
          </p:nvSpPr>
          <p:spPr bwMode="auto">
            <a:xfrm flipV="1">
              <a:off x="1680" y="2928"/>
              <a:ext cx="0" cy="10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85" name="Line 13"/>
            <p:cNvSpPr>
              <a:spLocks noChangeShapeType="1"/>
            </p:cNvSpPr>
            <p:nvPr/>
          </p:nvSpPr>
          <p:spPr bwMode="auto">
            <a:xfrm>
              <a:off x="1680" y="2928"/>
              <a:ext cx="24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95086" name="Group 14"/>
            <p:cNvGrpSpPr>
              <a:grpSpLocks/>
            </p:cNvGrpSpPr>
            <p:nvPr/>
          </p:nvGrpSpPr>
          <p:grpSpPr bwMode="auto">
            <a:xfrm>
              <a:off x="1056" y="1728"/>
              <a:ext cx="240" cy="576"/>
              <a:chOff x="1392" y="2880"/>
              <a:chExt cx="288" cy="480"/>
            </a:xfrm>
          </p:grpSpPr>
          <p:sp>
            <p:nvSpPr>
              <p:cNvPr id="1795087" name="Line 15"/>
              <p:cNvSpPr>
                <a:spLocks noChangeShapeType="1"/>
              </p:cNvSpPr>
              <p:nvPr/>
            </p:nvSpPr>
            <p:spPr bwMode="auto">
              <a:xfrm>
                <a:off x="1392" y="3072"/>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88" name="Line 16"/>
              <p:cNvSpPr>
                <a:spLocks noChangeShapeType="1"/>
              </p:cNvSpPr>
              <p:nvPr/>
            </p:nvSpPr>
            <p:spPr bwMode="auto">
              <a:xfrm flipH="1">
                <a:off x="1392" y="312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89" name="Line 17"/>
              <p:cNvSpPr>
                <a:spLocks noChangeShapeType="1"/>
              </p:cNvSpPr>
              <p:nvPr/>
            </p:nvSpPr>
            <p:spPr bwMode="auto">
              <a:xfrm flipV="1">
                <a:off x="1392" y="2880"/>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90" name="Line 18"/>
              <p:cNvSpPr>
                <a:spLocks noChangeShapeType="1"/>
              </p:cNvSpPr>
              <p:nvPr/>
            </p:nvSpPr>
            <p:spPr bwMode="auto">
              <a:xfrm flipV="1">
                <a:off x="1392" y="316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91" name="Line 19"/>
              <p:cNvSpPr>
                <a:spLocks noChangeShapeType="1"/>
              </p:cNvSpPr>
              <p:nvPr/>
            </p:nvSpPr>
            <p:spPr bwMode="auto">
              <a:xfrm flipV="1">
                <a:off x="1392" y="3216"/>
                <a:ext cx="28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92" name="Line 20"/>
              <p:cNvSpPr>
                <a:spLocks noChangeShapeType="1"/>
              </p:cNvSpPr>
              <p:nvPr/>
            </p:nvSpPr>
            <p:spPr bwMode="auto">
              <a:xfrm flipV="1">
                <a:off x="1680" y="302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93" name="Line 21"/>
              <p:cNvSpPr>
                <a:spLocks noChangeShapeType="1"/>
              </p:cNvSpPr>
              <p:nvPr/>
            </p:nvSpPr>
            <p:spPr bwMode="auto">
              <a:xfrm>
                <a:off x="1392" y="2880"/>
                <a:ext cx="28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5094" name="Rectangle 22"/>
            <p:cNvSpPr>
              <a:spLocks noChangeArrowheads="1"/>
            </p:cNvSpPr>
            <p:nvPr/>
          </p:nvSpPr>
          <p:spPr bwMode="auto">
            <a:xfrm>
              <a:off x="624" y="2352"/>
              <a:ext cx="816" cy="9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095" name="Rectangle 23"/>
            <p:cNvSpPr>
              <a:spLocks noChangeArrowheads="1"/>
            </p:cNvSpPr>
            <p:nvPr/>
          </p:nvSpPr>
          <p:spPr bwMode="auto">
            <a:xfrm>
              <a:off x="336" y="2592"/>
              <a:ext cx="96" cy="528"/>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096" name="Line 24"/>
            <p:cNvSpPr>
              <a:spLocks noChangeShapeType="1"/>
            </p:cNvSpPr>
            <p:nvPr/>
          </p:nvSpPr>
          <p:spPr bwMode="auto">
            <a:xfrm>
              <a:off x="432" y="283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97" name="Line 25"/>
            <p:cNvSpPr>
              <a:spLocks noChangeShapeType="1"/>
            </p:cNvSpPr>
            <p:nvPr/>
          </p:nvSpPr>
          <p:spPr bwMode="auto">
            <a:xfrm>
              <a:off x="480" y="1824"/>
              <a:ext cx="57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98" name="Line 26"/>
            <p:cNvSpPr>
              <a:spLocks noChangeShapeType="1"/>
            </p:cNvSpPr>
            <p:nvPr/>
          </p:nvSpPr>
          <p:spPr bwMode="auto">
            <a:xfrm>
              <a:off x="816" y="2208"/>
              <a:ext cx="24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099" name="Text Box 27"/>
            <p:cNvSpPr txBox="1">
              <a:spLocks noChangeArrowheads="1"/>
            </p:cNvSpPr>
            <p:nvPr/>
          </p:nvSpPr>
          <p:spPr bwMode="auto">
            <a:xfrm>
              <a:off x="576" y="2688"/>
              <a:ext cx="4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Read</a:t>
              </a:r>
            </a:p>
            <a:p>
              <a:pPr algn="l"/>
              <a:r>
                <a:rPr lang="en-US" sz="1200">
                  <a:solidFill>
                    <a:schemeClr val="tx1"/>
                  </a:solidFill>
                  <a:latin typeface="Arial" pitchFamily="34" charset="0"/>
                </a:rPr>
                <a:t>Address</a:t>
              </a:r>
            </a:p>
          </p:txBody>
        </p:sp>
        <p:sp>
          <p:nvSpPr>
            <p:cNvPr id="1795100" name="Text Box 28"/>
            <p:cNvSpPr txBox="1">
              <a:spLocks noChangeArrowheads="1"/>
            </p:cNvSpPr>
            <p:nvPr/>
          </p:nvSpPr>
          <p:spPr bwMode="auto">
            <a:xfrm>
              <a:off x="729" y="2386"/>
              <a:ext cx="69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chemeClr val="tx1"/>
                  </a:solidFill>
                  <a:latin typeface="Arial" pitchFamily="34" charset="0"/>
                </a:rPr>
                <a:t>Instruction</a:t>
              </a:r>
            </a:p>
            <a:p>
              <a:r>
                <a:rPr lang="en-US" sz="1400" b="1">
                  <a:solidFill>
                    <a:schemeClr val="tx1"/>
                  </a:solidFill>
                  <a:latin typeface="Arial" pitchFamily="34" charset="0"/>
                </a:rPr>
                <a:t>Memory</a:t>
              </a:r>
            </a:p>
          </p:txBody>
        </p:sp>
        <p:sp>
          <p:nvSpPr>
            <p:cNvPr id="1795101" name="Text Box 29"/>
            <p:cNvSpPr txBox="1">
              <a:spLocks noChangeArrowheads="1"/>
            </p:cNvSpPr>
            <p:nvPr/>
          </p:nvSpPr>
          <p:spPr bwMode="auto">
            <a:xfrm>
              <a:off x="1056" y="1920"/>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tx1"/>
                  </a:solidFill>
                  <a:latin typeface="Arial" pitchFamily="34" charset="0"/>
                </a:rPr>
                <a:t>Add</a:t>
              </a:r>
            </a:p>
          </p:txBody>
        </p:sp>
        <p:sp>
          <p:nvSpPr>
            <p:cNvPr id="1795102" name="Text Box 30"/>
            <p:cNvSpPr txBox="1">
              <a:spLocks noChangeArrowheads="1"/>
            </p:cNvSpPr>
            <p:nvPr/>
          </p:nvSpPr>
          <p:spPr bwMode="auto">
            <a:xfrm rot="-5400000">
              <a:off x="250" y="2726"/>
              <a:ext cx="2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PC</a:t>
              </a:r>
            </a:p>
          </p:txBody>
        </p:sp>
        <p:sp>
          <p:nvSpPr>
            <p:cNvPr id="1795103" name="Line 31"/>
            <p:cNvSpPr>
              <a:spLocks noChangeShapeType="1"/>
            </p:cNvSpPr>
            <p:nvPr/>
          </p:nvSpPr>
          <p:spPr bwMode="auto">
            <a:xfrm>
              <a:off x="144" y="283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04" name="Text Box 32"/>
            <p:cNvSpPr txBox="1">
              <a:spLocks noChangeArrowheads="1"/>
            </p:cNvSpPr>
            <p:nvPr/>
          </p:nvSpPr>
          <p:spPr bwMode="auto">
            <a:xfrm>
              <a:off x="672" y="2112"/>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tx1"/>
                  </a:solidFill>
                  <a:latin typeface="Arial" pitchFamily="34" charset="0"/>
                </a:rPr>
                <a:t>4</a:t>
              </a:r>
            </a:p>
          </p:txBody>
        </p:sp>
        <p:sp>
          <p:nvSpPr>
            <p:cNvPr id="1795105" name="Line 33"/>
            <p:cNvSpPr>
              <a:spLocks noChangeShapeType="1"/>
            </p:cNvSpPr>
            <p:nvPr/>
          </p:nvSpPr>
          <p:spPr bwMode="auto">
            <a:xfrm>
              <a:off x="144" y="1296"/>
              <a:ext cx="0" cy="15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06" name="AutoShape 34"/>
            <p:cNvSpPr>
              <a:spLocks noChangeArrowheads="1"/>
            </p:cNvSpPr>
            <p:nvPr/>
          </p:nvSpPr>
          <p:spPr bwMode="auto">
            <a:xfrm rot="5400000" flipH="1">
              <a:off x="528" y="1248"/>
              <a:ext cx="43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07" name="Line 35"/>
            <p:cNvSpPr>
              <a:spLocks noChangeShapeType="1"/>
            </p:cNvSpPr>
            <p:nvPr/>
          </p:nvSpPr>
          <p:spPr bwMode="auto">
            <a:xfrm flipH="1">
              <a:off x="144" y="1296"/>
              <a:ext cx="5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08" name="Rectangle 36"/>
            <p:cNvSpPr>
              <a:spLocks noChangeArrowheads="1"/>
            </p:cNvSpPr>
            <p:nvPr/>
          </p:nvSpPr>
          <p:spPr bwMode="auto">
            <a:xfrm flipH="1">
              <a:off x="729" y="1344"/>
              <a:ext cx="96"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tx1"/>
                  </a:solidFill>
                  <a:latin typeface="Arial" pitchFamily="34" charset="0"/>
                </a:rPr>
                <a:t>0</a:t>
              </a:r>
            </a:p>
          </p:txBody>
        </p:sp>
        <p:sp>
          <p:nvSpPr>
            <p:cNvPr id="1795109" name="Rectangle 37"/>
            <p:cNvSpPr>
              <a:spLocks noChangeArrowheads="1"/>
            </p:cNvSpPr>
            <p:nvPr/>
          </p:nvSpPr>
          <p:spPr bwMode="auto">
            <a:xfrm flipH="1">
              <a:off x="720" y="1104"/>
              <a:ext cx="96"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tx1"/>
                  </a:solidFill>
                  <a:latin typeface="Arial" pitchFamily="34" charset="0"/>
                </a:rPr>
                <a:t>1</a:t>
              </a:r>
            </a:p>
          </p:txBody>
        </p:sp>
        <p:sp>
          <p:nvSpPr>
            <p:cNvPr id="1795110" name="Line 38"/>
            <p:cNvSpPr>
              <a:spLocks noChangeShapeType="1"/>
            </p:cNvSpPr>
            <p:nvPr/>
          </p:nvSpPr>
          <p:spPr bwMode="auto">
            <a:xfrm flipH="1">
              <a:off x="816" y="1200"/>
              <a:ext cx="3312" cy="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11" name="Line 39"/>
            <p:cNvSpPr>
              <a:spLocks noChangeShapeType="1"/>
            </p:cNvSpPr>
            <p:nvPr/>
          </p:nvSpPr>
          <p:spPr bwMode="auto">
            <a:xfrm flipH="1">
              <a:off x="1776" y="4032"/>
              <a:ext cx="3744" cy="0"/>
            </a:xfrm>
            <a:prstGeom prst="line">
              <a:avLst/>
            </a:prstGeom>
            <a:noFill/>
            <a:ln w="28575">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12" name="Rectangle 40"/>
            <p:cNvSpPr>
              <a:spLocks noChangeArrowheads="1"/>
            </p:cNvSpPr>
            <p:nvPr/>
          </p:nvSpPr>
          <p:spPr bwMode="auto">
            <a:xfrm>
              <a:off x="1920" y="2352"/>
              <a:ext cx="816" cy="9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13" name="Line 41"/>
            <p:cNvSpPr>
              <a:spLocks noChangeShapeType="1"/>
            </p:cNvSpPr>
            <p:nvPr/>
          </p:nvSpPr>
          <p:spPr bwMode="auto">
            <a:xfrm>
              <a:off x="1440" y="283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14" name="Line 42"/>
            <p:cNvSpPr>
              <a:spLocks noChangeShapeType="1"/>
            </p:cNvSpPr>
            <p:nvPr/>
          </p:nvSpPr>
          <p:spPr bwMode="auto">
            <a:xfrm>
              <a:off x="1728" y="268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15" name="Text Box 43"/>
            <p:cNvSpPr txBox="1">
              <a:spLocks noChangeArrowheads="1"/>
            </p:cNvSpPr>
            <p:nvPr/>
          </p:nvSpPr>
          <p:spPr bwMode="auto">
            <a:xfrm>
              <a:off x="1872" y="3072"/>
              <a:ext cx="5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Write Data</a:t>
              </a:r>
            </a:p>
          </p:txBody>
        </p:sp>
        <p:sp>
          <p:nvSpPr>
            <p:cNvPr id="1795116" name="Text Box 44"/>
            <p:cNvSpPr txBox="1">
              <a:spLocks noChangeArrowheads="1"/>
            </p:cNvSpPr>
            <p:nvPr/>
          </p:nvSpPr>
          <p:spPr bwMode="auto">
            <a:xfrm>
              <a:off x="1872" y="2352"/>
              <a:ext cx="6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Read Addr 1</a:t>
              </a:r>
            </a:p>
          </p:txBody>
        </p:sp>
        <p:sp>
          <p:nvSpPr>
            <p:cNvPr id="1795117" name="Text Box 45"/>
            <p:cNvSpPr txBox="1">
              <a:spLocks noChangeArrowheads="1"/>
            </p:cNvSpPr>
            <p:nvPr/>
          </p:nvSpPr>
          <p:spPr bwMode="auto">
            <a:xfrm>
              <a:off x="1872" y="2592"/>
              <a:ext cx="6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Read Addr 2</a:t>
              </a:r>
            </a:p>
          </p:txBody>
        </p:sp>
        <p:sp>
          <p:nvSpPr>
            <p:cNvPr id="1795118" name="Text Box 46"/>
            <p:cNvSpPr txBox="1">
              <a:spLocks noChangeArrowheads="1"/>
            </p:cNvSpPr>
            <p:nvPr/>
          </p:nvSpPr>
          <p:spPr bwMode="auto">
            <a:xfrm>
              <a:off x="1872" y="2832"/>
              <a:ext cx="5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Write Addr</a:t>
              </a:r>
            </a:p>
          </p:txBody>
        </p:sp>
        <p:sp>
          <p:nvSpPr>
            <p:cNvPr id="1795119" name="Text Box 47"/>
            <p:cNvSpPr txBox="1">
              <a:spLocks noChangeArrowheads="1"/>
            </p:cNvSpPr>
            <p:nvPr/>
          </p:nvSpPr>
          <p:spPr bwMode="auto">
            <a:xfrm>
              <a:off x="1920" y="2448"/>
              <a:ext cx="563"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chemeClr val="tx1"/>
                  </a:solidFill>
                  <a:latin typeface="Arial" pitchFamily="34" charset="0"/>
                </a:rPr>
                <a:t>Register</a:t>
              </a:r>
            </a:p>
            <a:p>
              <a:endParaRPr lang="en-US" sz="1400" b="1">
                <a:solidFill>
                  <a:schemeClr val="tx1"/>
                </a:solidFill>
                <a:latin typeface="Arial" pitchFamily="34" charset="0"/>
              </a:endParaRPr>
            </a:p>
            <a:p>
              <a:r>
                <a:rPr lang="en-US" sz="1400" b="1">
                  <a:solidFill>
                    <a:schemeClr val="tx1"/>
                  </a:solidFill>
                  <a:latin typeface="Arial" pitchFamily="34" charset="0"/>
                </a:rPr>
                <a:t>File</a:t>
              </a:r>
            </a:p>
          </p:txBody>
        </p:sp>
        <p:sp>
          <p:nvSpPr>
            <p:cNvPr id="1795120" name="Text Box 48"/>
            <p:cNvSpPr txBox="1">
              <a:spLocks noChangeArrowheads="1"/>
            </p:cNvSpPr>
            <p:nvPr/>
          </p:nvSpPr>
          <p:spPr bwMode="auto">
            <a:xfrm>
              <a:off x="2352" y="2448"/>
              <a:ext cx="4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solidFill>
                    <a:schemeClr val="tx1"/>
                  </a:solidFill>
                  <a:latin typeface="Arial" pitchFamily="34" charset="0"/>
                </a:rPr>
                <a:t>Read</a:t>
              </a:r>
            </a:p>
            <a:p>
              <a:pPr algn="r"/>
              <a:r>
                <a:rPr lang="en-US" sz="1200">
                  <a:solidFill>
                    <a:schemeClr val="tx1"/>
                  </a:solidFill>
                  <a:latin typeface="Arial" pitchFamily="34" charset="0"/>
                </a:rPr>
                <a:t> Data 1</a:t>
              </a:r>
            </a:p>
          </p:txBody>
        </p:sp>
        <p:sp>
          <p:nvSpPr>
            <p:cNvPr id="1795121" name="Text Box 49"/>
            <p:cNvSpPr txBox="1">
              <a:spLocks noChangeArrowheads="1"/>
            </p:cNvSpPr>
            <p:nvPr/>
          </p:nvSpPr>
          <p:spPr bwMode="auto">
            <a:xfrm>
              <a:off x="2352" y="2880"/>
              <a:ext cx="4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solidFill>
                    <a:schemeClr val="tx1"/>
                  </a:solidFill>
                  <a:latin typeface="Arial" pitchFamily="34" charset="0"/>
                </a:rPr>
                <a:t>Read</a:t>
              </a:r>
            </a:p>
            <a:p>
              <a:pPr algn="r"/>
              <a:r>
                <a:rPr lang="en-US" sz="1200">
                  <a:solidFill>
                    <a:schemeClr val="tx1"/>
                  </a:solidFill>
                  <a:latin typeface="Arial" pitchFamily="34" charset="0"/>
                </a:rPr>
                <a:t> Data 2</a:t>
              </a:r>
            </a:p>
          </p:txBody>
        </p:sp>
        <p:sp>
          <p:nvSpPr>
            <p:cNvPr id="1795122" name="Line 50"/>
            <p:cNvSpPr>
              <a:spLocks noChangeShapeType="1"/>
            </p:cNvSpPr>
            <p:nvPr/>
          </p:nvSpPr>
          <p:spPr bwMode="auto">
            <a:xfrm>
              <a:off x="1728" y="36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23" name="Line 51"/>
            <p:cNvSpPr>
              <a:spLocks noChangeShapeType="1"/>
            </p:cNvSpPr>
            <p:nvPr/>
          </p:nvSpPr>
          <p:spPr bwMode="auto">
            <a:xfrm>
              <a:off x="1776" y="3552"/>
              <a:ext cx="48"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24" name="Line 52"/>
            <p:cNvSpPr>
              <a:spLocks noChangeShapeType="1"/>
            </p:cNvSpPr>
            <p:nvPr/>
          </p:nvSpPr>
          <p:spPr bwMode="auto">
            <a:xfrm>
              <a:off x="2544" y="3552"/>
              <a:ext cx="48"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25" name="Text Box 53"/>
            <p:cNvSpPr txBox="1">
              <a:spLocks noChangeArrowheads="1"/>
            </p:cNvSpPr>
            <p:nvPr/>
          </p:nvSpPr>
          <p:spPr bwMode="auto">
            <a:xfrm>
              <a:off x="1776" y="360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16</a:t>
              </a:r>
            </a:p>
          </p:txBody>
        </p:sp>
        <p:sp>
          <p:nvSpPr>
            <p:cNvPr id="1795126" name="Text Box 54"/>
            <p:cNvSpPr txBox="1">
              <a:spLocks noChangeArrowheads="1"/>
            </p:cNvSpPr>
            <p:nvPr/>
          </p:nvSpPr>
          <p:spPr bwMode="auto">
            <a:xfrm>
              <a:off x="2544" y="360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32</a:t>
              </a:r>
            </a:p>
          </p:txBody>
        </p:sp>
        <p:sp>
          <p:nvSpPr>
            <p:cNvPr id="1795127" name="Line 55"/>
            <p:cNvSpPr>
              <a:spLocks noChangeShapeType="1"/>
            </p:cNvSpPr>
            <p:nvPr/>
          </p:nvSpPr>
          <p:spPr bwMode="auto">
            <a:xfrm>
              <a:off x="1776" y="3168"/>
              <a:ext cx="160" cy="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28" name="Line 56"/>
            <p:cNvSpPr>
              <a:spLocks noChangeShapeType="1"/>
            </p:cNvSpPr>
            <p:nvPr/>
          </p:nvSpPr>
          <p:spPr bwMode="auto">
            <a:xfrm>
              <a:off x="3024" y="3264"/>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29" name="Line 57"/>
            <p:cNvSpPr>
              <a:spLocks noChangeShapeType="1"/>
            </p:cNvSpPr>
            <p:nvPr/>
          </p:nvSpPr>
          <p:spPr bwMode="auto">
            <a:xfrm>
              <a:off x="2736" y="302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30" name="Line 58"/>
            <p:cNvSpPr>
              <a:spLocks noChangeShapeType="1"/>
            </p:cNvSpPr>
            <p:nvPr/>
          </p:nvSpPr>
          <p:spPr bwMode="auto">
            <a:xfrm>
              <a:off x="1728" y="2448"/>
              <a:ext cx="0" cy="11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31" name="Line 59"/>
            <p:cNvSpPr>
              <a:spLocks noChangeShapeType="1"/>
            </p:cNvSpPr>
            <p:nvPr/>
          </p:nvSpPr>
          <p:spPr bwMode="auto">
            <a:xfrm>
              <a:off x="1728" y="2448"/>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32" name="Line 60"/>
            <p:cNvSpPr>
              <a:spLocks noChangeShapeType="1"/>
            </p:cNvSpPr>
            <p:nvPr/>
          </p:nvSpPr>
          <p:spPr bwMode="auto">
            <a:xfrm>
              <a:off x="2928" y="3024"/>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33" name="Line 61"/>
            <p:cNvSpPr>
              <a:spLocks noChangeShapeType="1"/>
            </p:cNvSpPr>
            <p:nvPr/>
          </p:nvSpPr>
          <p:spPr bwMode="auto">
            <a:xfrm>
              <a:off x="3792" y="2880"/>
              <a:ext cx="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34" name="Freeform 62"/>
            <p:cNvSpPr>
              <a:spLocks/>
            </p:cNvSpPr>
            <p:nvPr/>
          </p:nvSpPr>
          <p:spPr bwMode="auto">
            <a:xfrm>
              <a:off x="3456" y="2448"/>
              <a:ext cx="336" cy="816"/>
            </a:xfrm>
            <a:custGeom>
              <a:avLst/>
              <a:gdLst>
                <a:gd name="T0" fmla="*/ 0 w 388"/>
                <a:gd name="T1" fmla="*/ 0 h 1099"/>
                <a:gd name="T2" fmla="*/ 0 w 388"/>
                <a:gd name="T3" fmla="*/ 427 h 1099"/>
                <a:gd name="T4" fmla="*/ 111 w 388"/>
                <a:gd name="T5" fmla="*/ 553 h 1099"/>
                <a:gd name="T6" fmla="*/ 0 w 388"/>
                <a:gd name="T7" fmla="*/ 671 h 1099"/>
                <a:gd name="T8" fmla="*/ 0 w 388"/>
                <a:gd name="T9" fmla="*/ 1098 h 1099"/>
                <a:gd name="T10" fmla="*/ 387 w 388"/>
                <a:gd name="T11" fmla="*/ 790 h 1099"/>
                <a:gd name="T12" fmla="*/ 387 w 388"/>
                <a:gd name="T13" fmla="*/ 308 h 1099"/>
                <a:gd name="T14" fmla="*/ 0 w 388"/>
                <a:gd name="T15" fmla="*/ 0 h 10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1099">
                  <a:moveTo>
                    <a:pt x="0" y="0"/>
                  </a:moveTo>
                  <a:lnTo>
                    <a:pt x="0" y="427"/>
                  </a:lnTo>
                  <a:lnTo>
                    <a:pt x="111" y="553"/>
                  </a:lnTo>
                  <a:lnTo>
                    <a:pt x="0" y="671"/>
                  </a:lnTo>
                  <a:lnTo>
                    <a:pt x="0" y="1098"/>
                  </a:lnTo>
                  <a:lnTo>
                    <a:pt x="387" y="790"/>
                  </a:lnTo>
                  <a:lnTo>
                    <a:pt x="387" y="30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35" name="Rectangle 63"/>
            <p:cNvSpPr>
              <a:spLocks noChangeArrowheads="1"/>
            </p:cNvSpPr>
            <p:nvPr/>
          </p:nvSpPr>
          <p:spPr bwMode="auto">
            <a:xfrm>
              <a:off x="3520" y="2832"/>
              <a:ext cx="31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defTabSz="904875">
                <a:lnSpc>
                  <a:spcPts val="1600"/>
                </a:lnSpc>
                <a:tabLst>
                  <a:tab pos="452438" algn="l"/>
                  <a:tab pos="904875" algn="l"/>
                  <a:tab pos="1357313" algn="l"/>
                </a:tabLst>
              </a:pPr>
              <a:r>
                <a:rPr lang="en-US" sz="1200" b="1">
                  <a:solidFill>
                    <a:srgbClr val="000000"/>
                  </a:solidFill>
                  <a:latin typeface="Arial" pitchFamily="34" charset="0"/>
                </a:rPr>
                <a:t>ALU</a:t>
              </a:r>
            </a:p>
          </p:txBody>
        </p:sp>
        <p:sp>
          <p:nvSpPr>
            <p:cNvPr id="1795136" name="AutoShape 64"/>
            <p:cNvSpPr>
              <a:spLocks noChangeArrowheads="1"/>
            </p:cNvSpPr>
            <p:nvPr/>
          </p:nvSpPr>
          <p:spPr bwMode="auto">
            <a:xfrm rot="-5400000">
              <a:off x="3016" y="3048"/>
              <a:ext cx="480"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37" name="Line 65"/>
            <p:cNvSpPr>
              <a:spLocks noChangeShapeType="1"/>
            </p:cNvSpPr>
            <p:nvPr/>
          </p:nvSpPr>
          <p:spPr bwMode="auto">
            <a:xfrm>
              <a:off x="3328" y="3120"/>
              <a:ext cx="1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38" name="Rectangle 66"/>
            <p:cNvSpPr>
              <a:spLocks noChangeArrowheads="1"/>
            </p:cNvSpPr>
            <p:nvPr/>
          </p:nvSpPr>
          <p:spPr bwMode="auto">
            <a:xfrm>
              <a:off x="3216" y="3168"/>
              <a:ext cx="96"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accent1"/>
                  </a:solidFill>
                  <a:latin typeface="Arial" pitchFamily="34" charset="0"/>
                </a:rPr>
                <a:t>1</a:t>
              </a:r>
            </a:p>
          </p:txBody>
        </p:sp>
        <p:sp>
          <p:nvSpPr>
            <p:cNvPr id="1795139" name="Rectangle 67"/>
            <p:cNvSpPr>
              <a:spLocks noChangeArrowheads="1"/>
            </p:cNvSpPr>
            <p:nvPr/>
          </p:nvSpPr>
          <p:spPr bwMode="auto">
            <a:xfrm>
              <a:off x="3216" y="2928"/>
              <a:ext cx="96"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accent1"/>
                  </a:solidFill>
                  <a:latin typeface="Arial" pitchFamily="34" charset="0"/>
                </a:rPr>
                <a:t>0</a:t>
              </a:r>
            </a:p>
          </p:txBody>
        </p:sp>
        <p:sp>
          <p:nvSpPr>
            <p:cNvPr id="1795140" name="Line 68"/>
            <p:cNvSpPr>
              <a:spLocks noChangeShapeType="1"/>
            </p:cNvSpPr>
            <p:nvPr/>
          </p:nvSpPr>
          <p:spPr bwMode="auto">
            <a:xfrm>
              <a:off x="3024" y="3264"/>
              <a:ext cx="17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41" name="Line 69"/>
            <p:cNvSpPr>
              <a:spLocks noChangeShapeType="1"/>
            </p:cNvSpPr>
            <p:nvPr/>
          </p:nvSpPr>
          <p:spPr bwMode="auto">
            <a:xfrm>
              <a:off x="2928" y="2592"/>
              <a:ext cx="5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42" name="Oval 70"/>
            <p:cNvSpPr>
              <a:spLocks noChangeArrowheads="1"/>
            </p:cNvSpPr>
            <p:nvPr/>
          </p:nvSpPr>
          <p:spPr bwMode="auto">
            <a:xfrm>
              <a:off x="3168" y="2112"/>
              <a:ext cx="288" cy="3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43" name="Rectangle 71"/>
            <p:cNvSpPr>
              <a:spLocks noChangeArrowheads="1"/>
            </p:cNvSpPr>
            <p:nvPr/>
          </p:nvSpPr>
          <p:spPr bwMode="auto">
            <a:xfrm>
              <a:off x="3168" y="211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defTabSz="904875">
                <a:lnSpc>
                  <a:spcPts val="1600"/>
                </a:lnSpc>
                <a:tabLst>
                  <a:tab pos="452438" algn="l"/>
                  <a:tab pos="904875" algn="l"/>
                  <a:tab pos="1357313" algn="l"/>
                </a:tabLst>
              </a:pPr>
              <a:r>
                <a:rPr lang="en-US" sz="1200" b="1">
                  <a:solidFill>
                    <a:srgbClr val="000000"/>
                  </a:solidFill>
                  <a:latin typeface="Arial" pitchFamily="34" charset="0"/>
                </a:rPr>
                <a:t>Shift</a:t>
              </a:r>
            </a:p>
            <a:p>
              <a:pPr defTabSz="904875">
                <a:lnSpc>
                  <a:spcPts val="1600"/>
                </a:lnSpc>
                <a:tabLst>
                  <a:tab pos="452438" algn="l"/>
                  <a:tab pos="904875" algn="l"/>
                  <a:tab pos="1357313" algn="l"/>
                </a:tabLst>
              </a:pPr>
              <a:r>
                <a:rPr lang="en-US" sz="1200" b="1">
                  <a:solidFill>
                    <a:srgbClr val="000000"/>
                  </a:solidFill>
                  <a:latin typeface="Arial" pitchFamily="34" charset="0"/>
                </a:rPr>
                <a:t>left 2</a:t>
              </a:r>
            </a:p>
          </p:txBody>
        </p:sp>
        <p:sp>
          <p:nvSpPr>
            <p:cNvPr id="1795144" name="Line 72"/>
            <p:cNvSpPr>
              <a:spLocks noChangeShapeType="1"/>
            </p:cNvSpPr>
            <p:nvPr/>
          </p:nvSpPr>
          <p:spPr bwMode="auto">
            <a:xfrm>
              <a:off x="3024" y="2304"/>
              <a:ext cx="1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95145" name="Group 73"/>
            <p:cNvGrpSpPr>
              <a:grpSpLocks/>
            </p:cNvGrpSpPr>
            <p:nvPr/>
          </p:nvGrpSpPr>
          <p:grpSpPr bwMode="auto">
            <a:xfrm>
              <a:off x="3600" y="1872"/>
              <a:ext cx="192" cy="576"/>
              <a:chOff x="1392" y="2880"/>
              <a:chExt cx="288" cy="480"/>
            </a:xfrm>
          </p:grpSpPr>
          <p:sp>
            <p:nvSpPr>
              <p:cNvPr id="1795146" name="Line 74"/>
              <p:cNvSpPr>
                <a:spLocks noChangeShapeType="1"/>
              </p:cNvSpPr>
              <p:nvPr/>
            </p:nvSpPr>
            <p:spPr bwMode="auto">
              <a:xfrm>
                <a:off x="1392" y="3072"/>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47" name="Line 75"/>
              <p:cNvSpPr>
                <a:spLocks noChangeShapeType="1"/>
              </p:cNvSpPr>
              <p:nvPr/>
            </p:nvSpPr>
            <p:spPr bwMode="auto">
              <a:xfrm flipH="1">
                <a:off x="1392" y="312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48" name="Line 76"/>
              <p:cNvSpPr>
                <a:spLocks noChangeShapeType="1"/>
              </p:cNvSpPr>
              <p:nvPr/>
            </p:nvSpPr>
            <p:spPr bwMode="auto">
              <a:xfrm flipV="1">
                <a:off x="1392" y="2880"/>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49" name="Line 77"/>
              <p:cNvSpPr>
                <a:spLocks noChangeShapeType="1"/>
              </p:cNvSpPr>
              <p:nvPr/>
            </p:nvSpPr>
            <p:spPr bwMode="auto">
              <a:xfrm flipV="1">
                <a:off x="1392" y="316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50" name="Line 78"/>
              <p:cNvSpPr>
                <a:spLocks noChangeShapeType="1"/>
              </p:cNvSpPr>
              <p:nvPr/>
            </p:nvSpPr>
            <p:spPr bwMode="auto">
              <a:xfrm flipV="1">
                <a:off x="1392" y="3216"/>
                <a:ext cx="28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51" name="Line 79"/>
              <p:cNvSpPr>
                <a:spLocks noChangeShapeType="1"/>
              </p:cNvSpPr>
              <p:nvPr/>
            </p:nvSpPr>
            <p:spPr bwMode="auto">
              <a:xfrm flipV="1">
                <a:off x="1680" y="3024"/>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52" name="Line 80"/>
              <p:cNvSpPr>
                <a:spLocks noChangeShapeType="1"/>
              </p:cNvSpPr>
              <p:nvPr/>
            </p:nvSpPr>
            <p:spPr bwMode="auto">
              <a:xfrm>
                <a:off x="1392" y="2880"/>
                <a:ext cx="28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5153" name="Text Box 81"/>
            <p:cNvSpPr txBox="1">
              <a:spLocks noChangeArrowheads="1"/>
            </p:cNvSpPr>
            <p:nvPr/>
          </p:nvSpPr>
          <p:spPr bwMode="auto">
            <a:xfrm>
              <a:off x="3552" y="2064"/>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tx1"/>
                  </a:solidFill>
                  <a:latin typeface="Arial" pitchFamily="34" charset="0"/>
                </a:rPr>
                <a:t>Add</a:t>
              </a:r>
            </a:p>
          </p:txBody>
        </p:sp>
        <p:sp>
          <p:nvSpPr>
            <p:cNvPr id="1795154" name="Line 82"/>
            <p:cNvSpPr>
              <a:spLocks noChangeShapeType="1"/>
            </p:cNvSpPr>
            <p:nvPr/>
          </p:nvSpPr>
          <p:spPr bwMode="auto">
            <a:xfrm>
              <a:off x="3447" y="2304"/>
              <a:ext cx="1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55" name="Rectangle 83"/>
            <p:cNvSpPr>
              <a:spLocks noChangeArrowheads="1"/>
            </p:cNvSpPr>
            <p:nvPr/>
          </p:nvSpPr>
          <p:spPr bwMode="auto">
            <a:xfrm>
              <a:off x="4128" y="2400"/>
              <a:ext cx="816" cy="9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56" name="Line 84"/>
            <p:cNvSpPr>
              <a:spLocks noChangeShapeType="1"/>
            </p:cNvSpPr>
            <p:nvPr/>
          </p:nvSpPr>
          <p:spPr bwMode="auto">
            <a:xfrm>
              <a:off x="3984" y="2880"/>
              <a:ext cx="16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57" name="Text Box 85"/>
            <p:cNvSpPr txBox="1">
              <a:spLocks noChangeArrowheads="1"/>
            </p:cNvSpPr>
            <p:nvPr/>
          </p:nvSpPr>
          <p:spPr bwMode="auto">
            <a:xfrm>
              <a:off x="4416" y="2400"/>
              <a:ext cx="5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chemeClr val="tx1"/>
                  </a:solidFill>
                  <a:latin typeface="Arial" pitchFamily="34" charset="0"/>
                </a:rPr>
                <a:t>Data</a:t>
              </a:r>
            </a:p>
            <a:p>
              <a:r>
                <a:rPr lang="en-US" sz="1400" b="1">
                  <a:solidFill>
                    <a:schemeClr val="tx1"/>
                  </a:solidFill>
                  <a:latin typeface="Arial" pitchFamily="34" charset="0"/>
                </a:rPr>
                <a:t>Memory</a:t>
              </a:r>
            </a:p>
          </p:txBody>
        </p:sp>
        <p:sp>
          <p:nvSpPr>
            <p:cNvPr id="1795158" name="Text Box 86"/>
            <p:cNvSpPr txBox="1">
              <a:spLocks noChangeArrowheads="1"/>
            </p:cNvSpPr>
            <p:nvPr/>
          </p:nvSpPr>
          <p:spPr bwMode="auto">
            <a:xfrm>
              <a:off x="4080" y="2784"/>
              <a:ext cx="4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Address</a:t>
              </a:r>
            </a:p>
          </p:txBody>
        </p:sp>
        <p:sp>
          <p:nvSpPr>
            <p:cNvPr id="1795159" name="Text Box 87"/>
            <p:cNvSpPr txBox="1">
              <a:spLocks noChangeArrowheads="1"/>
            </p:cNvSpPr>
            <p:nvPr/>
          </p:nvSpPr>
          <p:spPr bwMode="auto">
            <a:xfrm>
              <a:off x="4080" y="3024"/>
              <a:ext cx="5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Write Data</a:t>
              </a:r>
            </a:p>
          </p:txBody>
        </p:sp>
        <p:sp>
          <p:nvSpPr>
            <p:cNvPr id="1795160" name="Text Box 88"/>
            <p:cNvSpPr txBox="1">
              <a:spLocks noChangeArrowheads="1"/>
            </p:cNvSpPr>
            <p:nvPr/>
          </p:nvSpPr>
          <p:spPr bwMode="auto">
            <a:xfrm>
              <a:off x="4608" y="2736"/>
              <a:ext cx="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solidFill>
                    <a:schemeClr val="tx1"/>
                  </a:solidFill>
                  <a:latin typeface="Arial" pitchFamily="34" charset="0"/>
                </a:rPr>
                <a:t>Read</a:t>
              </a:r>
            </a:p>
            <a:p>
              <a:pPr algn="l"/>
              <a:r>
                <a:rPr lang="en-US" sz="1200">
                  <a:solidFill>
                    <a:schemeClr val="tx1"/>
                  </a:solidFill>
                  <a:latin typeface="Arial" pitchFamily="34" charset="0"/>
                </a:rPr>
                <a:t>Data</a:t>
              </a:r>
            </a:p>
          </p:txBody>
        </p:sp>
        <p:sp>
          <p:nvSpPr>
            <p:cNvPr id="1795161" name="Line 89"/>
            <p:cNvSpPr>
              <a:spLocks noChangeShapeType="1"/>
            </p:cNvSpPr>
            <p:nvPr/>
          </p:nvSpPr>
          <p:spPr bwMode="auto">
            <a:xfrm>
              <a:off x="3984" y="3120"/>
              <a:ext cx="1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62" name="Line 90"/>
            <p:cNvSpPr>
              <a:spLocks noChangeShapeType="1"/>
            </p:cNvSpPr>
            <p:nvPr/>
          </p:nvSpPr>
          <p:spPr bwMode="auto">
            <a:xfrm>
              <a:off x="5136" y="3120"/>
              <a:ext cx="144" cy="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63" name="AutoShape 91"/>
            <p:cNvSpPr>
              <a:spLocks noChangeArrowheads="1"/>
            </p:cNvSpPr>
            <p:nvPr/>
          </p:nvSpPr>
          <p:spPr bwMode="auto">
            <a:xfrm rot="-5400000">
              <a:off x="5136" y="2928"/>
              <a:ext cx="43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64" name="Line 92"/>
            <p:cNvSpPr>
              <a:spLocks noChangeShapeType="1"/>
            </p:cNvSpPr>
            <p:nvPr/>
          </p:nvSpPr>
          <p:spPr bwMode="auto">
            <a:xfrm>
              <a:off x="5424" y="2976"/>
              <a:ext cx="96"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65" name="Rectangle 93"/>
            <p:cNvSpPr>
              <a:spLocks noChangeArrowheads="1"/>
            </p:cNvSpPr>
            <p:nvPr/>
          </p:nvSpPr>
          <p:spPr bwMode="auto">
            <a:xfrm>
              <a:off x="5280" y="2784"/>
              <a:ext cx="96"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tx1"/>
                  </a:solidFill>
                  <a:latin typeface="Arial" pitchFamily="34" charset="0"/>
                </a:rPr>
                <a:t>1</a:t>
              </a:r>
            </a:p>
          </p:txBody>
        </p:sp>
        <p:sp>
          <p:nvSpPr>
            <p:cNvPr id="1795166" name="Rectangle 94"/>
            <p:cNvSpPr>
              <a:spLocks noChangeArrowheads="1"/>
            </p:cNvSpPr>
            <p:nvPr/>
          </p:nvSpPr>
          <p:spPr bwMode="auto">
            <a:xfrm>
              <a:off x="5280" y="3024"/>
              <a:ext cx="96"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l">
                <a:spcBef>
                  <a:spcPts val="600"/>
                </a:spcBef>
                <a:spcAft>
                  <a:spcPts val="600"/>
                </a:spcAft>
              </a:pPr>
              <a:r>
                <a:rPr lang="en-US" sz="1400">
                  <a:solidFill>
                    <a:schemeClr val="tx1"/>
                  </a:solidFill>
                  <a:latin typeface="Arial" pitchFamily="34" charset="0"/>
                </a:rPr>
                <a:t>0</a:t>
              </a:r>
            </a:p>
          </p:txBody>
        </p:sp>
        <p:sp>
          <p:nvSpPr>
            <p:cNvPr id="1795167" name="Line 95"/>
            <p:cNvSpPr>
              <a:spLocks noChangeShapeType="1"/>
            </p:cNvSpPr>
            <p:nvPr/>
          </p:nvSpPr>
          <p:spPr bwMode="auto">
            <a:xfrm>
              <a:off x="2736" y="259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68" name="Line 96"/>
            <p:cNvSpPr>
              <a:spLocks noChangeShapeType="1"/>
            </p:cNvSpPr>
            <p:nvPr/>
          </p:nvSpPr>
          <p:spPr bwMode="auto">
            <a:xfrm>
              <a:off x="1776" y="3168"/>
              <a:ext cx="0" cy="864"/>
            </a:xfrm>
            <a:prstGeom prst="line">
              <a:avLst/>
            </a:prstGeom>
            <a:noFill/>
            <a:ln w="28575">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69" name="Line 97"/>
            <p:cNvSpPr>
              <a:spLocks noChangeShapeType="1"/>
            </p:cNvSpPr>
            <p:nvPr/>
          </p:nvSpPr>
          <p:spPr bwMode="auto">
            <a:xfrm>
              <a:off x="1296" y="2016"/>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70" name="Line 98"/>
            <p:cNvSpPr>
              <a:spLocks noChangeShapeType="1"/>
            </p:cNvSpPr>
            <p:nvPr/>
          </p:nvSpPr>
          <p:spPr bwMode="auto">
            <a:xfrm>
              <a:off x="816" y="1392"/>
              <a:ext cx="576"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71" name="Line 99"/>
            <p:cNvSpPr>
              <a:spLocks noChangeShapeType="1"/>
            </p:cNvSpPr>
            <p:nvPr/>
          </p:nvSpPr>
          <p:spPr bwMode="auto">
            <a:xfrm>
              <a:off x="1632" y="283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72" name="Line 100"/>
            <p:cNvSpPr>
              <a:spLocks noChangeShapeType="1"/>
            </p:cNvSpPr>
            <p:nvPr/>
          </p:nvSpPr>
          <p:spPr bwMode="auto">
            <a:xfrm>
              <a:off x="4944" y="2880"/>
              <a:ext cx="1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73" name="Rectangle 101"/>
            <p:cNvSpPr>
              <a:spLocks noChangeArrowheads="1"/>
            </p:cNvSpPr>
            <p:nvPr/>
          </p:nvSpPr>
          <p:spPr bwMode="auto">
            <a:xfrm>
              <a:off x="1536" y="1872"/>
              <a:ext cx="96" cy="1392"/>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74" name="Rectangle 102"/>
            <p:cNvSpPr>
              <a:spLocks noChangeArrowheads="1"/>
            </p:cNvSpPr>
            <p:nvPr/>
          </p:nvSpPr>
          <p:spPr bwMode="auto">
            <a:xfrm>
              <a:off x="2832" y="1872"/>
              <a:ext cx="96" cy="201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75" name="Line 103"/>
            <p:cNvSpPr>
              <a:spLocks noChangeShapeType="1"/>
            </p:cNvSpPr>
            <p:nvPr/>
          </p:nvSpPr>
          <p:spPr bwMode="auto">
            <a:xfrm>
              <a:off x="1392" y="2016"/>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76" name="Line 104"/>
            <p:cNvSpPr>
              <a:spLocks noChangeShapeType="1"/>
            </p:cNvSpPr>
            <p:nvPr/>
          </p:nvSpPr>
          <p:spPr bwMode="auto">
            <a:xfrm>
              <a:off x="1632" y="2016"/>
              <a:ext cx="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77" name="Line 105"/>
            <p:cNvSpPr>
              <a:spLocks noChangeShapeType="1"/>
            </p:cNvSpPr>
            <p:nvPr/>
          </p:nvSpPr>
          <p:spPr bwMode="auto">
            <a:xfrm>
              <a:off x="3792" y="216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78" name="Line 106"/>
            <p:cNvSpPr>
              <a:spLocks noChangeShapeType="1"/>
            </p:cNvSpPr>
            <p:nvPr/>
          </p:nvSpPr>
          <p:spPr bwMode="auto">
            <a:xfrm>
              <a:off x="2928" y="360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79" name="Line 107"/>
            <p:cNvSpPr>
              <a:spLocks noChangeShapeType="1"/>
            </p:cNvSpPr>
            <p:nvPr/>
          </p:nvSpPr>
          <p:spPr bwMode="auto">
            <a:xfrm>
              <a:off x="3072" y="3024"/>
              <a:ext cx="0" cy="5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80" name="Line 108"/>
            <p:cNvSpPr>
              <a:spLocks noChangeShapeType="1"/>
            </p:cNvSpPr>
            <p:nvPr/>
          </p:nvSpPr>
          <p:spPr bwMode="auto">
            <a:xfrm>
              <a:off x="3072" y="3600"/>
              <a:ext cx="8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81" name="Rectangle 109"/>
            <p:cNvSpPr>
              <a:spLocks noChangeArrowheads="1"/>
            </p:cNvSpPr>
            <p:nvPr/>
          </p:nvSpPr>
          <p:spPr bwMode="auto">
            <a:xfrm>
              <a:off x="5040" y="2256"/>
              <a:ext cx="96" cy="1632"/>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82" name="Line 110"/>
            <p:cNvSpPr>
              <a:spLocks noChangeShapeType="1"/>
            </p:cNvSpPr>
            <p:nvPr/>
          </p:nvSpPr>
          <p:spPr bwMode="auto">
            <a:xfrm>
              <a:off x="4032" y="3600"/>
              <a:ext cx="10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83" name="Line 111"/>
            <p:cNvSpPr>
              <a:spLocks noChangeShapeType="1"/>
            </p:cNvSpPr>
            <p:nvPr/>
          </p:nvSpPr>
          <p:spPr bwMode="auto">
            <a:xfrm>
              <a:off x="5136" y="2880"/>
              <a:ext cx="144" cy="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84" name="Line 112"/>
            <p:cNvSpPr>
              <a:spLocks noChangeShapeType="1"/>
            </p:cNvSpPr>
            <p:nvPr/>
          </p:nvSpPr>
          <p:spPr bwMode="auto">
            <a:xfrm>
              <a:off x="5520" y="2976"/>
              <a:ext cx="0" cy="1056"/>
            </a:xfrm>
            <a:prstGeom prst="line">
              <a:avLst/>
            </a:prstGeom>
            <a:noFill/>
            <a:ln w="28575">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85" name="Line 113"/>
            <p:cNvSpPr>
              <a:spLocks noChangeShapeType="1"/>
            </p:cNvSpPr>
            <p:nvPr/>
          </p:nvSpPr>
          <p:spPr bwMode="auto">
            <a:xfrm>
              <a:off x="4128" y="1200"/>
              <a:ext cx="0" cy="960"/>
            </a:xfrm>
            <a:prstGeom prst="line">
              <a:avLst/>
            </a:prstGeom>
            <a:noFill/>
            <a:ln w="28575">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86" name="Line 114"/>
            <p:cNvSpPr>
              <a:spLocks noChangeShapeType="1"/>
            </p:cNvSpPr>
            <p:nvPr/>
          </p:nvSpPr>
          <p:spPr bwMode="auto">
            <a:xfrm flipH="1">
              <a:off x="3888" y="3120"/>
              <a:ext cx="96" cy="480"/>
            </a:xfrm>
            <a:prstGeom prst="line">
              <a:avLst/>
            </a:prstGeom>
            <a:noFill/>
            <a:ln w="2857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87" name="Line 115"/>
            <p:cNvSpPr>
              <a:spLocks noChangeShapeType="1"/>
            </p:cNvSpPr>
            <p:nvPr/>
          </p:nvSpPr>
          <p:spPr bwMode="auto">
            <a:xfrm flipH="1">
              <a:off x="5040" y="3120"/>
              <a:ext cx="96" cy="480"/>
            </a:xfrm>
            <a:prstGeom prst="line">
              <a:avLst/>
            </a:prstGeom>
            <a:noFill/>
            <a:ln w="2857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88" name="Text Box 116"/>
            <p:cNvSpPr txBox="1">
              <a:spLocks noChangeArrowheads="1"/>
            </p:cNvSpPr>
            <p:nvPr/>
          </p:nvSpPr>
          <p:spPr bwMode="auto">
            <a:xfrm>
              <a:off x="1440" y="1680"/>
              <a:ext cx="3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IF/ID</a:t>
              </a:r>
            </a:p>
          </p:txBody>
        </p:sp>
        <p:sp>
          <p:nvSpPr>
            <p:cNvPr id="1795189" name="Line 117"/>
            <p:cNvSpPr>
              <a:spLocks noChangeShapeType="1"/>
            </p:cNvSpPr>
            <p:nvPr/>
          </p:nvSpPr>
          <p:spPr bwMode="auto">
            <a:xfrm flipV="1">
              <a:off x="3024" y="2304"/>
              <a:ext cx="0" cy="9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90" name="Line 118"/>
            <p:cNvSpPr>
              <a:spLocks noChangeShapeType="1"/>
            </p:cNvSpPr>
            <p:nvPr/>
          </p:nvSpPr>
          <p:spPr bwMode="auto">
            <a:xfrm>
              <a:off x="2496" y="360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91" name="Line 119"/>
            <p:cNvSpPr>
              <a:spLocks noChangeShapeType="1"/>
            </p:cNvSpPr>
            <p:nvPr/>
          </p:nvSpPr>
          <p:spPr bwMode="auto">
            <a:xfrm>
              <a:off x="2928" y="2016"/>
              <a:ext cx="6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92" name="Line 120"/>
            <p:cNvSpPr>
              <a:spLocks noChangeShapeType="1"/>
            </p:cNvSpPr>
            <p:nvPr/>
          </p:nvSpPr>
          <p:spPr bwMode="auto">
            <a:xfrm>
              <a:off x="1392" y="1392"/>
              <a:ext cx="0"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93" name="Line 121"/>
            <p:cNvSpPr>
              <a:spLocks noChangeShapeType="1"/>
            </p:cNvSpPr>
            <p:nvPr/>
          </p:nvSpPr>
          <p:spPr bwMode="auto">
            <a:xfrm flipV="1">
              <a:off x="3744" y="2352"/>
              <a:ext cx="0" cy="28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94" name="Line 122"/>
            <p:cNvSpPr>
              <a:spLocks noChangeShapeType="1"/>
            </p:cNvSpPr>
            <p:nvPr/>
          </p:nvSpPr>
          <p:spPr bwMode="auto">
            <a:xfrm>
              <a:off x="480" y="1824"/>
              <a:ext cx="0" cy="10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95" name="Rectangle 123"/>
            <p:cNvSpPr>
              <a:spLocks noChangeArrowheads="1"/>
            </p:cNvSpPr>
            <p:nvPr/>
          </p:nvSpPr>
          <p:spPr bwMode="auto">
            <a:xfrm>
              <a:off x="3888" y="1872"/>
              <a:ext cx="96" cy="201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96" name="Oval 124"/>
            <p:cNvSpPr>
              <a:spLocks noChangeArrowheads="1"/>
            </p:cNvSpPr>
            <p:nvPr/>
          </p:nvSpPr>
          <p:spPr bwMode="auto">
            <a:xfrm>
              <a:off x="1968" y="3456"/>
              <a:ext cx="512"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197" name="Rectangle 125"/>
            <p:cNvSpPr>
              <a:spLocks noChangeArrowheads="1"/>
            </p:cNvSpPr>
            <p:nvPr/>
          </p:nvSpPr>
          <p:spPr bwMode="auto">
            <a:xfrm>
              <a:off x="2064" y="34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r>
                <a:rPr lang="en-US" sz="1200" b="1">
                  <a:solidFill>
                    <a:srgbClr val="000000"/>
                  </a:solidFill>
                  <a:latin typeface="Arial" pitchFamily="34" charset="0"/>
                </a:rPr>
                <a:t>Sign</a:t>
              </a:r>
            </a:p>
            <a:p>
              <a:r>
                <a:rPr lang="en-US" sz="1200" b="1">
                  <a:solidFill>
                    <a:srgbClr val="000000"/>
                  </a:solidFill>
                  <a:latin typeface="Arial" pitchFamily="34" charset="0"/>
                </a:rPr>
                <a:t>Extend</a:t>
              </a:r>
            </a:p>
          </p:txBody>
        </p:sp>
        <p:sp>
          <p:nvSpPr>
            <p:cNvPr id="1795198" name="Line 126"/>
            <p:cNvSpPr>
              <a:spLocks noChangeShapeType="1"/>
            </p:cNvSpPr>
            <p:nvPr/>
          </p:nvSpPr>
          <p:spPr bwMode="auto">
            <a:xfrm>
              <a:off x="3984"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199" name="Line 127"/>
            <p:cNvSpPr>
              <a:spLocks noChangeShapeType="1"/>
            </p:cNvSpPr>
            <p:nvPr/>
          </p:nvSpPr>
          <p:spPr bwMode="auto">
            <a:xfrm>
              <a:off x="3744" y="2352"/>
              <a:ext cx="144"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00" name="Line 128"/>
            <p:cNvSpPr>
              <a:spLocks noChangeShapeType="1"/>
            </p:cNvSpPr>
            <p:nvPr/>
          </p:nvSpPr>
          <p:spPr bwMode="auto">
            <a:xfrm>
              <a:off x="3984" y="2352"/>
              <a:ext cx="144"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01" name="Line 129"/>
            <p:cNvSpPr>
              <a:spLocks noChangeShapeType="1"/>
            </p:cNvSpPr>
            <p:nvPr/>
          </p:nvSpPr>
          <p:spPr bwMode="auto">
            <a:xfrm>
              <a:off x="4032" y="2880"/>
              <a:ext cx="0" cy="7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02" name="Text Box 130"/>
            <p:cNvSpPr txBox="1">
              <a:spLocks noChangeArrowheads="1"/>
            </p:cNvSpPr>
            <p:nvPr/>
          </p:nvSpPr>
          <p:spPr bwMode="auto">
            <a:xfrm>
              <a:off x="2688" y="1296"/>
              <a:ext cx="3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ID/EX</a:t>
              </a:r>
            </a:p>
          </p:txBody>
        </p:sp>
        <p:sp>
          <p:nvSpPr>
            <p:cNvPr id="1795203" name="Text Box 131"/>
            <p:cNvSpPr txBox="1">
              <a:spLocks noChangeArrowheads="1"/>
            </p:cNvSpPr>
            <p:nvPr/>
          </p:nvSpPr>
          <p:spPr bwMode="auto">
            <a:xfrm>
              <a:off x="3648" y="1411"/>
              <a:ext cx="4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EX/MEM</a:t>
              </a:r>
            </a:p>
          </p:txBody>
        </p:sp>
        <p:sp>
          <p:nvSpPr>
            <p:cNvPr id="1795204" name="Text Box 132"/>
            <p:cNvSpPr txBox="1">
              <a:spLocks noChangeArrowheads="1"/>
            </p:cNvSpPr>
            <p:nvPr/>
          </p:nvSpPr>
          <p:spPr bwMode="auto">
            <a:xfrm>
              <a:off x="4848" y="1968"/>
              <a:ext cx="5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b="1">
                  <a:solidFill>
                    <a:schemeClr val="accent2"/>
                  </a:solidFill>
                  <a:latin typeface="Arial" pitchFamily="34" charset="0"/>
                </a:rPr>
                <a:t>MEM/WB</a:t>
              </a:r>
            </a:p>
          </p:txBody>
        </p:sp>
      </p:grpSp>
      <p:grpSp>
        <p:nvGrpSpPr>
          <p:cNvPr id="1795205" name="Group 133"/>
          <p:cNvGrpSpPr>
            <a:grpSpLocks/>
          </p:cNvGrpSpPr>
          <p:nvPr/>
        </p:nvGrpSpPr>
        <p:grpSpPr bwMode="auto">
          <a:xfrm>
            <a:off x="2743200" y="2286000"/>
            <a:ext cx="5791200" cy="1600200"/>
            <a:chOff x="1728" y="1440"/>
            <a:chExt cx="3648" cy="1008"/>
          </a:xfrm>
        </p:grpSpPr>
        <p:sp>
          <p:nvSpPr>
            <p:cNvPr id="1795206" name="Rectangle 134"/>
            <p:cNvSpPr>
              <a:spLocks noChangeArrowheads="1"/>
            </p:cNvSpPr>
            <p:nvPr/>
          </p:nvSpPr>
          <p:spPr bwMode="auto">
            <a:xfrm>
              <a:off x="2832" y="1728"/>
              <a:ext cx="96" cy="144"/>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207" name="Rectangle 135"/>
            <p:cNvSpPr>
              <a:spLocks noChangeArrowheads="1"/>
            </p:cNvSpPr>
            <p:nvPr/>
          </p:nvSpPr>
          <p:spPr bwMode="auto">
            <a:xfrm>
              <a:off x="2832" y="1584"/>
              <a:ext cx="96" cy="144"/>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208" name="Rectangle 136"/>
            <p:cNvSpPr>
              <a:spLocks noChangeArrowheads="1"/>
            </p:cNvSpPr>
            <p:nvPr/>
          </p:nvSpPr>
          <p:spPr bwMode="auto">
            <a:xfrm>
              <a:off x="2832" y="1440"/>
              <a:ext cx="96" cy="144"/>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209" name="Rectangle 137"/>
            <p:cNvSpPr>
              <a:spLocks noChangeArrowheads="1"/>
            </p:cNvSpPr>
            <p:nvPr/>
          </p:nvSpPr>
          <p:spPr bwMode="auto">
            <a:xfrm>
              <a:off x="3888" y="1728"/>
              <a:ext cx="96" cy="144"/>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210" name="Rectangle 138"/>
            <p:cNvSpPr>
              <a:spLocks noChangeArrowheads="1"/>
            </p:cNvSpPr>
            <p:nvPr/>
          </p:nvSpPr>
          <p:spPr bwMode="auto">
            <a:xfrm>
              <a:off x="3888" y="1584"/>
              <a:ext cx="96" cy="144"/>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211" name="Rectangle 139"/>
            <p:cNvSpPr>
              <a:spLocks noChangeArrowheads="1"/>
            </p:cNvSpPr>
            <p:nvPr/>
          </p:nvSpPr>
          <p:spPr bwMode="auto">
            <a:xfrm>
              <a:off x="5040" y="2112"/>
              <a:ext cx="96" cy="144"/>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212" name="Rectangle 140"/>
            <p:cNvSpPr>
              <a:spLocks noChangeArrowheads="1"/>
            </p:cNvSpPr>
            <p:nvPr/>
          </p:nvSpPr>
          <p:spPr bwMode="auto">
            <a:xfrm>
              <a:off x="2160" y="172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r>
                <a:rPr lang="en-US" sz="1200" b="1">
                  <a:solidFill>
                    <a:schemeClr val="accent1"/>
                  </a:solidFill>
                  <a:latin typeface="Arial" pitchFamily="34" charset="0"/>
                </a:rPr>
                <a:t>Control</a:t>
              </a:r>
            </a:p>
          </p:txBody>
        </p:sp>
        <p:sp>
          <p:nvSpPr>
            <p:cNvPr id="1795213" name="Oval 141"/>
            <p:cNvSpPr>
              <a:spLocks noChangeArrowheads="1"/>
            </p:cNvSpPr>
            <p:nvPr/>
          </p:nvSpPr>
          <p:spPr bwMode="auto">
            <a:xfrm>
              <a:off x="2064" y="1440"/>
              <a:ext cx="480" cy="768"/>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5214" name="Line 142"/>
            <p:cNvSpPr>
              <a:spLocks noChangeShapeType="1"/>
            </p:cNvSpPr>
            <p:nvPr/>
          </p:nvSpPr>
          <p:spPr bwMode="auto">
            <a:xfrm>
              <a:off x="1728" y="1824"/>
              <a:ext cx="0" cy="6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15" name="Line 143"/>
            <p:cNvSpPr>
              <a:spLocks noChangeShapeType="1"/>
            </p:cNvSpPr>
            <p:nvPr/>
          </p:nvSpPr>
          <p:spPr bwMode="auto">
            <a:xfrm>
              <a:off x="1728" y="1824"/>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16" name="Line 144"/>
            <p:cNvSpPr>
              <a:spLocks noChangeShapeType="1"/>
            </p:cNvSpPr>
            <p:nvPr/>
          </p:nvSpPr>
          <p:spPr bwMode="auto">
            <a:xfrm>
              <a:off x="2448" y="1536"/>
              <a:ext cx="384"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17" name="Line 145"/>
            <p:cNvSpPr>
              <a:spLocks noChangeShapeType="1"/>
            </p:cNvSpPr>
            <p:nvPr/>
          </p:nvSpPr>
          <p:spPr bwMode="auto">
            <a:xfrm>
              <a:off x="2496" y="1680"/>
              <a:ext cx="336"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18" name="Line 146"/>
            <p:cNvSpPr>
              <a:spLocks noChangeShapeType="1"/>
            </p:cNvSpPr>
            <p:nvPr/>
          </p:nvSpPr>
          <p:spPr bwMode="auto">
            <a:xfrm>
              <a:off x="2544" y="1824"/>
              <a:ext cx="288"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19" name="Line 147"/>
            <p:cNvSpPr>
              <a:spLocks noChangeShapeType="1"/>
            </p:cNvSpPr>
            <p:nvPr/>
          </p:nvSpPr>
          <p:spPr bwMode="auto">
            <a:xfrm>
              <a:off x="3984" y="1824"/>
              <a:ext cx="1056" cy="336"/>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20" name="Line 148"/>
            <p:cNvSpPr>
              <a:spLocks noChangeShapeType="1"/>
            </p:cNvSpPr>
            <p:nvPr/>
          </p:nvSpPr>
          <p:spPr bwMode="auto">
            <a:xfrm>
              <a:off x="2928" y="1824"/>
              <a:ext cx="960"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21" name="Line 149"/>
            <p:cNvSpPr>
              <a:spLocks noChangeShapeType="1"/>
            </p:cNvSpPr>
            <p:nvPr/>
          </p:nvSpPr>
          <p:spPr bwMode="auto">
            <a:xfrm>
              <a:off x="2928" y="1680"/>
              <a:ext cx="960"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22" name="Line 150"/>
            <p:cNvSpPr>
              <a:spLocks noChangeShapeType="1"/>
            </p:cNvSpPr>
            <p:nvPr/>
          </p:nvSpPr>
          <p:spPr bwMode="auto">
            <a:xfrm>
              <a:off x="2928" y="1488"/>
              <a:ext cx="384"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23" name="Line 151"/>
            <p:cNvSpPr>
              <a:spLocks noChangeShapeType="1"/>
            </p:cNvSpPr>
            <p:nvPr/>
          </p:nvSpPr>
          <p:spPr bwMode="auto">
            <a:xfrm>
              <a:off x="5376" y="2208"/>
              <a:ext cx="0" cy="192"/>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24" name="Line 152"/>
            <p:cNvSpPr>
              <a:spLocks noChangeShapeType="1"/>
            </p:cNvSpPr>
            <p:nvPr/>
          </p:nvSpPr>
          <p:spPr bwMode="auto">
            <a:xfrm>
              <a:off x="3984" y="1680"/>
              <a:ext cx="48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25" name="Line 153"/>
            <p:cNvSpPr>
              <a:spLocks noChangeShapeType="1"/>
            </p:cNvSpPr>
            <p:nvPr/>
          </p:nvSpPr>
          <p:spPr bwMode="auto">
            <a:xfrm>
              <a:off x="5136" y="2208"/>
              <a:ext cx="24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26" name="Line 154"/>
            <p:cNvSpPr>
              <a:spLocks noChangeShapeType="1"/>
            </p:cNvSpPr>
            <p:nvPr/>
          </p:nvSpPr>
          <p:spPr bwMode="auto">
            <a:xfrm>
              <a:off x="4464" y="1680"/>
              <a:ext cx="0" cy="96"/>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227" name="Line 155"/>
            <p:cNvSpPr>
              <a:spLocks noChangeShapeType="1"/>
            </p:cNvSpPr>
            <p:nvPr/>
          </p:nvSpPr>
          <p:spPr bwMode="auto">
            <a:xfrm>
              <a:off x="3312" y="1488"/>
              <a:ext cx="0" cy="144"/>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70101697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6" name="Rectangle 2"/>
          <p:cNvSpPr>
            <a:spLocks noGrp="1" noChangeArrowheads="1"/>
          </p:cNvSpPr>
          <p:nvPr>
            <p:ph type="title"/>
          </p:nvPr>
        </p:nvSpPr>
        <p:spPr>
          <a:xfrm>
            <a:off x="381000" y="152400"/>
            <a:ext cx="8607425" cy="474663"/>
          </a:xfrm>
        </p:spPr>
        <p:txBody>
          <a:bodyPr>
            <a:noAutofit/>
          </a:bodyPr>
          <a:lstStyle/>
          <a:p>
            <a:r>
              <a:rPr lang="en-US" sz="3600" dirty="0"/>
              <a:t>Example of a Six-Stage Pipelined Processor</a:t>
            </a:r>
          </a:p>
        </p:txBody>
      </p:sp>
      <p:pic>
        <p:nvPicPr>
          <p:cNvPr id="1849347" name="Picture 3" descr="she70647_021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5000" y="1219200"/>
            <a:ext cx="5316538"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0236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370" name="Rectangle 2"/>
          <p:cNvSpPr>
            <a:spLocks noGrp="1" noChangeArrowheads="1"/>
          </p:cNvSpPr>
          <p:nvPr>
            <p:ph type="title"/>
          </p:nvPr>
        </p:nvSpPr>
        <p:spPr>
          <a:xfrm>
            <a:off x="457200" y="152400"/>
            <a:ext cx="7162800" cy="474663"/>
          </a:xfrm>
        </p:spPr>
        <p:txBody>
          <a:bodyPr>
            <a:normAutofit fontScale="90000"/>
          </a:bodyPr>
          <a:lstStyle/>
          <a:p>
            <a:r>
              <a:rPr lang="en-US" dirty="0"/>
              <a:t>Pipelining &amp; Performance</a:t>
            </a:r>
          </a:p>
        </p:txBody>
      </p:sp>
      <p:graphicFrame>
        <p:nvGraphicFramePr>
          <p:cNvPr id="1850371" name="Object 3"/>
          <p:cNvGraphicFramePr>
            <a:graphicFrameLocks noGrp="1" noChangeAspect="1"/>
          </p:cNvGraphicFramePr>
          <p:nvPr>
            <p:ph idx="1"/>
          </p:nvPr>
        </p:nvGraphicFramePr>
        <p:xfrm>
          <a:off x="352425" y="990600"/>
          <a:ext cx="8650288" cy="966788"/>
        </p:xfrm>
        <a:graphic>
          <a:graphicData uri="http://schemas.openxmlformats.org/presentationml/2006/ole">
            <mc:AlternateContent xmlns:mc="http://schemas.openxmlformats.org/markup-compatibility/2006">
              <mc:Choice xmlns:v="urn:schemas-microsoft-com:vml" Requires="v">
                <p:oleObj spid="_x0000_s9236" name="Equation" r:id="rId3" imgW="8267400" imgH="838080" progId="Equation.3">
                  <p:embed/>
                </p:oleObj>
              </mc:Choice>
              <mc:Fallback>
                <p:oleObj name="Equation" r:id="rId3" imgW="82674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990600"/>
                        <a:ext cx="8650288"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50372" name="Rectangle 4"/>
          <p:cNvSpPr>
            <a:spLocks noChangeArrowheads="1"/>
          </p:cNvSpPr>
          <p:nvPr/>
        </p:nvSpPr>
        <p:spPr bwMode="auto">
          <a:xfrm>
            <a:off x="280988" y="2133600"/>
            <a:ext cx="86518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203200" indent="-203200" algn="l">
              <a:lnSpc>
                <a:spcPct val="105000"/>
              </a:lnSpc>
              <a:spcBef>
                <a:spcPct val="65000"/>
              </a:spcBef>
              <a:buSzPct val="100000"/>
              <a:buFontTx/>
              <a:buChar char="°"/>
            </a:pPr>
            <a:r>
              <a:rPr lang="en-US" sz="2400" b="1">
                <a:solidFill>
                  <a:srgbClr val="000550"/>
                </a:solidFill>
              </a:rPr>
              <a:t>The </a:t>
            </a:r>
            <a:r>
              <a:rPr lang="en-US" sz="2400" b="1">
                <a:solidFill>
                  <a:schemeClr val="accent1"/>
                </a:solidFill>
              </a:rPr>
              <a:t>Pipeline Depth</a:t>
            </a:r>
            <a:r>
              <a:rPr lang="en-US" sz="2400" b="1">
                <a:solidFill>
                  <a:srgbClr val="000550"/>
                </a:solidFill>
              </a:rPr>
              <a:t> is the number of stages implemented in the processor, it is an </a:t>
            </a:r>
            <a:r>
              <a:rPr lang="en-US" sz="2400" b="1">
                <a:solidFill>
                  <a:schemeClr val="accent1"/>
                </a:solidFill>
              </a:rPr>
              <a:t>architectural decision</a:t>
            </a:r>
            <a:r>
              <a:rPr lang="en-US" sz="2400" b="1">
                <a:solidFill>
                  <a:srgbClr val="000550"/>
                </a:solidFill>
              </a:rPr>
              <a:t>, also it is directly related to the technology.  In the previous example K=5.</a:t>
            </a:r>
          </a:p>
          <a:p>
            <a:pPr marL="203200" indent="-203200" algn="l">
              <a:lnSpc>
                <a:spcPct val="105000"/>
              </a:lnSpc>
              <a:spcBef>
                <a:spcPct val="65000"/>
              </a:spcBef>
              <a:buSzPct val="100000"/>
              <a:buFontTx/>
              <a:buChar char="°"/>
            </a:pPr>
            <a:r>
              <a:rPr lang="en-US" sz="2400" b="1">
                <a:solidFill>
                  <a:srgbClr val="000550"/>
                </a:solidFill>
              </a:rPr>
              <a:t>The </a:t>
            </a:r>
            <a:r>
              <a:rPr lang="en-US" sz="2400" b="1">
                <a:solidFill>
                  <a:schemeClr val="accent1"/>
                </a:solidFill>
              </a:rPr>
              <a:t>Stall’s CPI</a:t>
            </a:r>
            <a:r>
              <a:rPr lang="en-US" sz="2400" b="1">
                <a:solidFill>
                  <a:srgbClr val="000550"/>
                </a:solidFill>
              </a:rPr>
              <a:t> are directly related to the code’s instructions and the density of existing dependences and branches. </a:t>
            </a:r>
          </a:p>
          <a:p>
            <a:pPr marL="203200" indent="-203200" algn="l">
              <a:lnSpc>
                <a:spcPct val="105000"/>
              </a:lnSpc>
              <a:spcBef>
                <a:spcPct val="65000"/>
              </a:spcBef>
              <a:buSzPct val="100000"/>
              <a:buFontTx/>
              <a:buChar char="°"/>
            </a:pPr>
            <a:r>
              <a:rPr lang="en-US" sz="2400" b="1">
                <a:solidFill>
                  <a:srgbClr val="000550"/>
                </a:solidFill>
              </a:rPr>
              <a:t>Ideally the CPI is ONE.</a:t>
            </a:r>
          </a:p>
        </p:txBody>
      </p:sp>
    </p:spTree>
    <p:extLst>
      <p:ext uri="{BB962C8B-B14F-4D97-AF65-F5344CB8AC3E}">
        <p14:creationId xmlns:p14="http://schemas.microsoft.com/office/powerpoint/2010/main" val="2617350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en-US" dirty="0" smtClean="0"/>
              <a:t>Limitations of Pipelines</a:t>
            </a:r>
          </a:p>
        </p:txBody>
      </p:sp>
      <p:sp>
        <p:nvSpPr>
          <p:cNvPr id="15363" name="Rectangle 3"/>
          <p:cNvSpPr>
            <a:spLocks noGrp="1" noChangeArrowheads="1"/>
          </p:cNvSpPr>
          <p:nvPr>
            <p:ph idx="1"/>
          </p:nvPr>
        </p:nvSpPr>
        <p:spPr/>
        <p:txBody>
          <a:bodyPr/>
          <a:lstStyle/>
          <a:p>
            <a:pPr eaLnBrk="1" hangingPunct="1"/>
            <a:r>
              <a:rPr lang="en-US" smtClean="0">
                <a:latin typeface="Calibri" pitchFamily="34" charset="0"/>
              </a:rPr>
              <a:t>Scalar upper bound on throughput</a:t>
            </a:r>
          </a:p>
          <a:p>
            <a:pPr lvl="1" eaLnBrk="1" hangingPunct="1"/>
            <a:r>
              <a:rPr lang="en-US" smtClean="0">
                <a:latin typeface="Calibri" pitchFamily="34" charset="0"/>
              </a:rPr>
              <a:t>IPC &lt;= 1 or CPI &gt;= 1</a:t>
            </a:r>
            <a:endParaRPr lang="en-US" smtClean="0">
              <a:solidFill>
                <a:srgbClr val="FF3300"/>
              </a:solidFill>
              <a:latin typeface="Calibri" pitchFamily="34" charset="0"/>
            </a:endParaRPr>
          </a:p>
          <a:p>
            <a:pPr eaLnBrk="1" hangingPunct="1"/>
            <a:r>
              <a:rPr lang="en-US" smtClean="0">
                <a:latin typeface="Calibri" pitchFamily="34" charset="0"/>
              </a:rPr>
              <a:t>Inefficient unified pipeline</a:t>
            </a:r>
          </a:p>
          <a:p>
            <a:pPr lvl="1" eaLnBrk="1" hangingPunct="1"/>
            <a:r>
              <a:rPr lang="en-US" smtClean="0">
                <a:latin typeface="Calibri" pitchFamily="34" charset="0"/>
              </a:rPr>
              <a:t>Long latency for each instruction</a:t>
            </a:r>
          </a:p>
          <a:p>
            <a:pPr eaLnBrk="1" hangingPunct="1"/>
            <a:r>
              <a:rPr lang="en-US" smtClean="0">
                <a:latin typeface="Calibri" pitchFamily="34" charset="0"/>
              </a:rPr>
              <a:t>Rigid pipeline stall policy</a:t>
            </a:r>
          </a:p>
          <a:p>
            <a:pPr lvl="1" eaLnBrk="1" hangingPunct="1"/>
            <a:r>
              <a:rPr lang="en-US" smtClean="0">
                <a:latin typeface="Calibri" pitchFamily="34" charset="0"/>
              </a:rPr>
              <a:t>One stalled instruction stalls all newer instructions</a:t>
            </a:r>
          </a:p>
        </p:txBody>
      </p:sp>
    </p:spTree>
    <p:extLst>
      <p:ext uri="{BB962C8B-B14F-4D97-AF65-F5344CB8AC3E}">
        <p14:creationId xmlns:p14="http://schemas.microsoft.com/office/powerpoint/2010/main" val="1644782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298" name="Rectangle 2"/>
          <p:cNvSpPr>
            <a:spLocks noChangeArrowheads="1"/>
          </p:cNvSpPr>
          <p:nvPr/>
        </p:nvSpPr>
        <p:spPr bwMode="auto">
          <a:xfrm>
            <a:off x="6259513" y="1860550"/>
            <a:ext cx="1663700" cy="233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7299" name="AutoShape 3"/>
          <p:cNvSpPr>
            <a:spLocks noChangeAspect="1" noChangeArrowheads="1" noTextEdit="1"/>
          </p:cNvSpPr>
          <p:nvPr/>
        </p:nvSpPr>
        <p:spPr bwMode="auto">
          <a:xfrm>
            <a:off x="5481638" y="1719263"/>
            <a:ext cx="3240087"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7300" name="Freeform 4"/>
          <p:cNvSpPr>
            <a:spLocks/>
          </p:cNvSpPr>
          <p:nvPr/>
        </p:nvSpPr>
        <p:spPr bwMode="auto">
          <a:xfrm>
            <a:off x="5503863" y="1744663"/>
            <a:ext cx="3197225" cy="857250"/>
          </a:xfrm>
          <a:custGeom>
            <a:avLst/>
            <a:gdLst>
              <a:gd name="T0" fmla="*/ 384 w 4800"/>
              <a:gd name="T1" fmla="*/ 1061 h 1061"/>
              <a:gd name="T2" fmla="*/ 4416 w 4800"/>
              <a:gd name="T3" fmla="*/ 1061 h 1061"/>
              <a:gd name="T4" fmla="*/ 4800 w 4800"/>
              <a:gd name="T5" fmla="*/ 677 h 1061"/>
              <a:gd name="T6" fmla="*/ 4800 w 4800"/>
              <a:gd name="T7" fmla="*/ 677 h 1061"/>
              <a:gd name="T8" fmla="*/ 4800 w 4800"/>
              <a:gd name="T9" fmla="*/ 677 h 1061"/>
              <a:gd name="T10" fmla="*/ 4800 w 4800"/>
              <a:gd name="T11" fmla="*/ 384 h 1061"/>
              <a:gd name="T12" fmla="*/ 4416 w 4800"/>
              <a:gd name="T13" fmla="*/ 0 h 1061"/>
              <a:gd name="T14" fmla="*/ 4416 w 4800"/>
              <a:gd name="T15" fmla="*/ 0 h 1061"/>
              <a:gd name="T16" fmla="*/ 384 w 4800"/>
              <a:gd name="T17" fmla="*/ 0 h 1061"/>
              <a:gd name="T18" fmla="*/ 0 w 4800"/>
              <a:gd name="T19" fmla="*/ 384 h 1061"/>
              <a:gd name="T20" fmla="*/ 0 w 4800"/>
              <a:gd name="T21" fmla="*/ 384 h 1061"/>
              <a:gd name="T22" fmla="*/ 0 w 4800"/>
              <a:gd name="T23" fmla="*/ 677 h 1061"/>
              <a:gd name="T24" fmla="*/ 384 w 4800"/>
              <a:gd name="T25" fmla="*/ 106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0" h="1061">
                <a:moveTo>
                  <a:pt x="384" y="1061"/>
                </a:moveTo>
                <a:lnTo>
                  <a:pt x="4416" y="1061"/>
                </a:lnTo>
                <a:cubicBezTo>
                  <a:pt x="4628" y="1061"/>
                  <a:pt x="4800" y="889"/>
                  <a:pt x="4800" y="677"/>
                </a:cubicBezTo>
                <a:cubicBezTo>
                  <a:pt x="4800" y="677"/>
                  <a:pt x="4800" y="677"/>
                  <a:pt x="4800" y="677"/>
                </a:cubicBezTo>
                <a:lnTo>
                  <a:pt x="4800" y="677"/>
                </a:lnTo>
                <a:lnTo>
                  <a:pt x="4800" y="384"/>
                </a:lnTo>
                <a:cubicBezTo>
                  <a:pt x="4800" y="172"/>
                  <a:pt x="4628" y="0"/>
                  <a:pt x="4416" y="0"/>
                </a:cubicBezTo>
                <a:lnTo>
                  <a:pt x="4416" y="0"/>
                </a:lnTo>
                <a:lnTo>
                  <a:pt x="384" y="0"/>
                </a:lnTo>
                <a:cubicBezTo>
                  <a:pt x="172" y="0"/>
                  <a:pt x="0" y="172"/>
                  <a:pt x="0" y="384"/>
                </a:cubicBezTo>
                <a:lnTo>
                  <a:pt x="0" y="384"/>
                </a:lnTo>
                <a:lnTo>
                  <a:pt x="0" y="677"/>
                </a:lnTo>
                <a:cubicBezTo>
                  <a:pt x="0" y="889"/>
                  <a:pt x="172" y="1061"/>
                  <a:pt x="384" y="1061"/>
                </a:cubicBezTo>
                <a:close/>
              </a:path>
            </a:pathLst>
          </a:custGeom>
          <a:solidFill>
            <a:srgbClr val="FFFFFF"/>
          </a:solidFill>
          <a:ln w="0">
            <a:solidFill>
              <a:srgbClr val="000000"/>
            </a:solidFill>
            <a:prstDash val="solid"/>
            <a:round/>
            <a:headEnd/>
            <a:tailEnd/>
          </a:ln>
        </p:spPr>
        <p:txBody>
          <a:bodyPr/>
          <a:lstStyle/>
          <a:p>
            <a:endParaRPr lang="en-US"/>
          </a:p>
        </p:txBody>
      </p:sp>
      <p:sp>
        <p:nvSpPr>
          <p:cNvPr id="1847301" name="Freeform 5"/>
          <p:cNvSpPr>
            <a:spLocks/>
          </p:cNvSpPr>
          <p:nvPr/>
        </p:nvSpPr>
        <p:spPr bwMode="auto">
          <a:xfrm>
            <a:off x="5503863" y="1744663"/>
            <a:ext cx="3197225" cy="857250"/>
          </a:xfrm>
          <a:custGeom>
            <a:avLst/>
            <a:gdLst>
              <a:gd name="T0" fmla="*/ 384 w 4800"/>
              <a:gd name="T1" fmla="*/ 1061 h 1061"/>
              <a:gd name="T2" fmla="*/ 4416 w 4800"/>
              <a:gd name="T3" fmla="*/ 1061 h 1061"/>
              <a:gd name="T4" fmla="*/ 4800 w 4800"/>
              <a:gd name="T5" fmla="*/ 677 h 1061"/>
              <a:gd name="T6" fmla="*/ 4800 w 4800"/>
              <a:gd name="T7" fmla="*/ 677 h 1061"/>
              <a:gd name="T8" fmla="*/ 4800 w 4800"/>
              <a:gd name="T9" fmla="*/ 677 h 1061"/>
              <a:gd name="T10" fmla="*/ 4800 w 4800"/>
              <a:gd name="T11" fmla="*/ 384 h 1061"/>
              <a:gd name="T12" fmla="*/ 4416 w 4800"/>
              <a:gd name="T13" fmla="*/ 0 h 1061"/>
              <a:gd name="T14" fmla="*/ 4416 w 4800"/>
              <a:gd name="T15" fmla="*/ 0 h 1061"/>
              <a:gd name="T16" fmla="*/ 384 w 4800"/>
              <a:gd name="T17" fmla="*/ 0 h 1061"/>
              <a:gd name="T18" fmla="*/ 0 w 4800"/>
              <a:gd name="T19" fmla="*/ 384 h 1061"/>
              <a:gd name="T20" fmla="*/ 0 w 4800"/>
              <a:gd name="T21" fmla="*/ 384 h 1061"/>
              <a:gd name="T22" fmla="*/ 0 w 4800"/>
              <a:gd name="T23" fmla="*/ 677 h 1061"/>
              <a:gd name="T24" fmla="*/ 384 w 4800"/>
              <a:gd name="T25" fmla="*/ 106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0" h="1061">
                <a:moveTo>
                  <a:pt x="384" y="1061"/>
                </a:moveTo>
                <a:lnTo>
                  <a:pt x="4416" y="1061"/>
                </a:lnTo>
                <a:cubicBezTo>
                  <a:pt x="4628" y="1061"/>
                  <a:pt x="4800" y="889"/>
                  <a:pt x="4800" y="677"/>
                </a:cubicBezTo>
                <a:cubicBezTo>
                  <a:pt x="4800" y="677"/>
                  <a:pt x="4800" y="677"/>
                  <a:pt x="4800" y="677"/>
                </a:cubicBezTo>
                <a:lnTo>
                  <a:pt x="4800" y="677"/>
                </a:lnTo>
                <a:lnTo>
                  <a:pt x="4800" y="384"/>
                </a:lnTo>
                <a:cubicBezTo>
                  <a:pt x="4800" y="172"/>
                  <a:pt x="4628" y="0"/>
                  <a:pt x="4416" y="0"/>
                </a:cubicBezTo>
                <a:lnTo>
                  <a:pt x="4416" y="0"/>
                </a:lnTo>
                <a:lnTo>
                  <a:pt x="384" y="0"/>
                </a:lnTo>
                <a:cubicBezTo>
                  <a:pt x="172" y="0"/>
                  <a:pt x="0" y="172"/>
                  <a:pt x="0" y="384"/>
                </a:cubicBezTo>
                <a:lnTo>
                  <a:pt x="0" y="384"/>
                </a:lnTo>
                <a:lnTo>
                  <a:pt x="0" y="677"/>
                </a:lnTo>
                <a:cubicBezTo>
                  <a:pt x="0" y="889"/>
                  <a:pt x="172" y="1061"/>
                  <a:pt x="384" y="1061"/>
                </a:cubicBez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302" name="Rectangle 6"/>
          <p:cNvSpPr>
            <a:spLocks noChangeArrowheads="1"/>
          </p:cNvSpPr>
          <p:nvPr/>
        </p:nvSpPr>
        <p:spPr bwMode="auto">
          <a:xfrm>
            <a:off x="6313488" y="1847850"/>
            <a:ext cx="173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b="1">
                <a:solidFill>
                  <a:srgbClr val="000000"/>
                </a:solidFill>
                <a:latin typeface="Arial" pitchFamily="34" charset="0"/>
              </a:rPr>
              <a:t>One Instruction</a:t>
            </a:r>
            <a:endParaRPr lang="en-US" sz="2000">
              <a:solidFill>
                <a:schemeClr val="accent1"/>
              </a:solidFill>
            </a:endParaRPr>
          </a:p>
        </p:txBody>
      </p:sp>
      <p:sp>
        <p:nvSpPr>
          <p:cNvPr id="1847303" name="Rectangle 7"/>
          <p:cNvSpPr>
            <a:spLocks noChangeArrowheads="1"/>
          </p:cNvSpPr>
          <p:nvPr/>
        </p:nvSpPr>
        <p:spPr bwMode="auto">
          <a:xfrm>
            <a:off x="6015038" y="2157413"/>
            <a:ext cx="2395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b="1">
                <a:solidFill>
                  <a:srgbClr val="000000"/>
                </a:solidFill>
                <a:latin typeface="Arial" pitchFamily="34" charset="0"/>
              </a:rPr>
              <a:t>resident in Processor</a:t>
            </a:r>
            <a:endParaRPr lang="en-US" sz="2000">
              <a:solidFill>
                <a:schemeClr val="accent1"/>
              </a:solidFill>
            </a:endParaRPr>
          </a:p>
        </p:txBody>
      </p:sp>
      <p:sp>
        <p:nvSpPr>
          <p:cNvPr id="1847304" name="Rectangle 8"/>
          <p:cNvSpPr>
            <a:spLocks noChangeArrowheads="1"/>
          </p:cNvSpPr>
          <p:nvPr/>
        </p:nvSpPr>
        <p:spPr bwMode="auto">
          <a:xfrm>
            <a:off x="6035675" y="2817813"/>
            <a:ext cx="2319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b="1">
                <a:solidFill>
                  <a:srgbClr val="FF0000"/>
                </a:solidFill>
                <a:latin typeface="Arial" pitchFamily="34" charset="0"/>
              </a:rPr>
              <a:t>The number of stages</a:t>
            </a:r>
            <a:endParaRPr lang="en-US" sz="2000">
              <a:solidFill>
                <a:schemeClr val="accent1"/>
              </a:solidFill>
            </a:endParaRPr>
          </a:p>
        </p:txBody>
      </p:sp>
      <p:sp>
        <p:nvSpPr>
          <p:cNvPr id="1847305" name="Rectangle 9"/>
          <p:cNvSpPr>
            <a:spLocks noChangeArrowheads="1"/>
          </p:cNvSpPr>
          <p:nvPr/>
        </p:nvSpPr>
        <p:spPr bwMode="auto">
          <a:xfrm>
            <a:off x="8104188" y="2817813"/>
            <a:ext cx="1222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b="1">
                <a:solidFill>
                  <a:srgbClr val="FF0000"/>
                </a:solidFill>
                <a:latin typeface="Arial" pitchFamily="34" charset="0"/>
              </a:rPr>
              <a:t>, </a:t>
            </a:r>
            <a:endParaRPr lang="en-US" sz="2000">
              <a:solidFill>
                <a:schemeClr val="accent1"/>
              </a:solidFill>
            </a:endParaRPr>
          </a:p>
        </p:txBody>
      </p:sp>
      <p:sp>
        <p:nvSpPr>
          <p:cNvPr id="1847306" name="Rectangle 10"/>
          <p:cNvSpPr>
            <a:spLocks noChangeArrowheads="1"/>
          </p:cNvSpPr>
          <p:nvPr/>
        </p:nvSpPr>
        <p:spPr bwMode="auto">
          <a:xfrm>
            <a:off x="6921500" y="3101975"/>
            <a:ext cx="160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b="1">
                <a:solidFill>
                  <a:srgbClr val="FF0000"/>
                </a:solidFill>
                <a:latin typeface="Arial" pitchFamily="34" charset="0"/>
              </a:rPr>
              <a:t>K</a:t>
            </a:r>
            <a:endParaRPr lang="en-US" sz="2000">
              <a:solidFill>
                <a:schemeClr val="accent1"/>
              </a:solidFill>
            </a:endParaRPr>
          </a:p>
        </p:txBody>
      </p:sp>
      <p:sp>
        <p:nvSpPr>
          <p:cNvPr id="1847307" name="Rectangle 11"/>
          <p:cNvSpPr>
            <a:spLocks noChangeArrowheads="1"/>
          </p:cNvSpPr>
          <p:nvPr/>
        </p:nvSpPr>
        <p:spPr bwMode="auto">
          <a:xfrm>
            <a:off x="7059613" y="3101975"/>
            <a:ext cx="1317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b="1">
                <a:solidFill>
                  <a:srgbClr val="FF0000"/>
                </a:solidFill>
                <a:latin typeface="Arial" pitchFamily="34" charset="0"/>
              </a:rPr>
              <a:t>=</a:t>
            </a:r>
            <a:endParaRPr lang="en-US" sz="2000">
              <a:solidFill>
                <a:schemeClr val="accent1"/>
              </a:solidFill>
            </a:endParaRPr>
          </a:p>
        </p:txBody>
      </p:sp>
      <p:sp>
        <p:nvSpPr>
          <p:cNvPr id="1847308" name="Rectangle 12"/>
          <p:cNvSpPr>
            <a:spLocks noChangeArrowheads="1"/>
          </p:cNvSpPr>
          <p:nvPr/>
        </p:nvSpPr>
        <p:spPr bwMode="auto">
          <a:xfrm>
            <a:off x="7177088" y="3101975"/>
            <a:ext cx="1254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b="1">
                <a:solidFill>
                  <a:srgbClr val="FF0000"/>
                </a:solidFill>
                <a:latin typeface="Arial" pitchFamily="34" charset="0"/>
              </a:rPr>
              <a:t>1</a:t>
            </a:r>
            <a:endParaRPr lang="en-US" sz="2000">
              <a:solidFill>
                <a:schemeClr val="accent1"/>
              </a:solidFill>
            </a:endParaRPr>
          </a:p>
        </p:txBody>
      </p:sp>
      <p:sp>
        <p:nvSpPr>
          <p:cNvPr id="1847309" name="Rectangle 13"/>
          <p:cNvSpPr>
            <a:spLocks noGrp="1" noChangeArrowheads="1"/>
          </p:cNvSpPr>
          <p:nvPr>
            <p:ph type="title"/>
          </p:nvPr>
        </p:nvSpPr>
        <p:spPr>
          <a:xfrm>
            <a:off x="762000" y="363537"/>
            <a:ext cx="7281863" cy="474663"/>
          </a:xfrm>
        </p:spPr>
        <p:txBody>
          <a:bodyPr>
            <a:normAutofit fontScale="90000"/>
          </a:bodyPr>
          <a:lstStyle/>
          <a:p>
            <a:r>
              <a:rPr lang="en-US" dirty="0"/>
              <a:t>Scalar </a:t>
            </a:r>
            <a:r>
              <a:rPr lang="en-US" dirty="0" err="1"/>
              <a:t>Unpipelined</a:t>
            </a:r>
            <a:r>
              <a:rPr lang="en-US" dirty="0"/>
              <a:t> Processor</a:t>
            </a:r>
          </a:p>
        </p:txBody>
      </p:sp>
      <p:sp>
        <p:nvSpPr>
          <p:cNvPr id="1847310" name="Rectangle 14"/>
          <p:cNvSpPr>
            <a:spLocks noGrp="1" noChangeArrowheads="1"/>
          </p:cNvSpPr>
          <p:nvPr>
            <p:ph type="body" sz="half" idx="1"/>
          </p:nvPr>
        </p:nvSpPr>
        <p:spPr>
          <a:xfrm>
            <a:off x="211138" y="1295400"/>
            <a:ext cx="5046662" cy="3429000"/>
          </a:xfrm>
        </p:spPr>
        <p:txBody>
          <a:bodyPr>
            <a:normAutofit/>
          </a:bodyPr>
          <a:lstStyle/>
          <a:p>
            <a:pPr>
              <a:lnSpc>
                <a:spcPct val="105000"/>
              </a:lnSpc>
            </a:pPr>
            <a:r>
              <a:rPr lang="en-US" sz="2400" dirty="0"/>
              <a:t>Only </a:t>
            </a:r>
            <a:r>
              <a:rPr lang="en-US" sz="2400" dirty="0">
                <a:solidFill>
                  <a:srgbClr val="FF0000"/>
                </a:solidFill>
              </a:rPr>
              <a:t>ONE</a:t>
            </a:r>
            <a:r>
              <a:rPr lang="en-US" sz="2400" dirty="0"/>
              <a:t> instruction can be resident at the processor at any given time. The whole processor is considered as ONE stage, </a:t>
            </a:r>
            <a:r>
              <a:rPr lang="en-US" sz="2400" dirty="0" smtClean="0"/>
              <a:t>k=1.</a:t>
            </a:r>
          </a:p>
          <a:p>
            <a:pPr>
              <a:lnSpc>
                <a:spcPct val="105000"/>
              </a:lnSpc>
            </a:pPr>
            <a:r>
              <a:rPr lang="en-US" sz="2400" dirty="0" smtClean="0"/>
              <a:t>Scalar </a:t>
            </a:r>
            <a:r>
              <a:rPr lang="en-US" sz="2400" dirty="0"/>
              <a:t>upper bound on </a:t>
            </a:r>
            <a:r>
              <a:rPr lang="en-US" sz="2400" dirty="0" smtClean="0"/>
              <a:t>throughput </a:t>
            </a:r>
            <a:br>
              <a:rPr lang="en-US" sz="2400" dirty="0" smtClean="0"/>
            </a:br>
            <a:r>
              <a:rPr lang="en-US" sz="2400" dirty="0" smtClean="0"/>
              <a:t>IPC </a:t>
            </a:r>
            <a:r>
              <a:rPr lang="en-US" sz="2400" dirty="0"/>
              <a:t>&lt;= 1 or CPI &gt;= </a:t>
            </a:r>
            <a:r>
              <a:rPr lang="en-US" sz="2400" dirty="0" smtClean="0"/>
              <a:t>1</a:t>
            </a:r>
            <a:endParaRPr lang="en-US" sz="2400" dirty="0"/>
          </a:p>
          <a:p>
            <a:pPr>
              <a:lnSpc>
                <a:spcPct val="105000"/>
              </a:lnSpc>
            </a:pPr>
            <a:r>
              <a:rPr lang="en-US" sz="2400" dirty="0" smtClean="0">
                <a:solidFill>
                  <a:srgbClr val="FF0000"/>
                </a:solidFill>
              </a:rPr>
              <a:t>CPI</a:t>
            </a:r>
            <a:r>
              <a:rPr lang="en-US" sz="2400" dirty="0" smtClean="0"/>
              <a:t> </a:t>
            </a:r>
            <a:r>
              <a:rPr lang="en-US" sz="2400" dirty="0"/>
              <a:t>= </a:t>
            </a:r>
            <a:r>
              <a:rPr lang="en-US" sz="2400" dirty="0">
                <a:solidFill>
                  <a:srgbClr val="005400"/>
                </a:solidFill>
              </a:rPr>
              <a:t>1 / IPC</a:t>
            </a:r>
            <a:endParaRPr lang="en-US" sz="2400" dirty="0">
              <a:solidFill>
                <a:srgbClr val="3333CC"/>
              </a:solidFill>
            </a:endParaRPr>
          </a:p>
        </p:txBody>
      </p:sp>
    </p:spTree>
    <p:extLst>
      <p:ext uri="{BB962C8B-B14F-4D97-AF65-F5344CB8AC3E}">
        <p14:creationId xmlns:p14="http://schemas.microsoft.com/office/powerpoint/2010/main" val="1549277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ChangeArrowheads="1"/>
          </p:cNvSpPr>
          <p:nvPr/>
        </p:nvSpPr>
        <p:spPr bwMode="auto">
          <a:xfrm>
            <a:off x="225425" y="312738"/>
            <a:ext cx="354488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484" name="Rectangle 4"/>
          <p:cNvSpPr>
            <a:spLocks noGrp="1" noChangeArrowheads="1"/>
          </p:cNvSpPr>
          <p:nvPr>
            <p:ph type="title"/>
          </p:nvPr>
        </p:nvSpPr>
        <p:spPr>
          <a:xfrm>
            <a:off x="685800" y="287337"/>
            <a:ext cx="7924800" cy="474663"/>
          </a:xfrm>
          <a:noFill/>
          <a:ln/>
        </p:spPr>
        <p:txBody>
          <a:bodyPr wrap="square" lIns="90488" tIns="44450" rIns="90488" bIns="44450" anchor="ctr">
            <a:normAutofit fontScale="90000"/>
          </a:bodyPr>
          <a:lstStyle/>
          <a:p>
            <a:r>
              <a:rPr lang="en-US" altLang="ko-KR" dirty="0" smtClean="0">
                <a:ea typeface="Gulim" pitchFamily="34" charset="-127"/>
              </a:rPr>
              <a:t>Performance</a:t>
            </a:r>
            <a:endParaRPr lang="en-US" altLang="ko-KR" dirty="0">
              <a:ea typeface="Gulim" pitchFamily="34" charset="-127"/>
            </a:endParaRPr>
          </a:p>
        </p:txBody>
      </p:sp>
      <p:graphicFrame>
        <p:nvGraphicFramePr>
          <p:cNvPr id="1556529" name="Group 49"/>
          <p:cNvGraphicFramePr>
            <a:graphicFrameLocks noGrp="1"/>
          </p:cNvGraphicFramePr>
          <p:nvPr>
            <p:ph idx="1"/>
            <p:extLst>
              <p:ext uri="{D42A27DB-BD31-4B8C-83A1-F6EECF244321}">
                <p14:modId xmlns:p14="http://schemas.microsoft.com/office/powerpoint/2010/main" val="2223173272"/>
              </p:ext>
            </p:extLst>
          </p:nvPr>
        </p:nvGraphicFramePr>
        <p:xfrm>
          <a:off x="225425" y="1295400"/>
          <a:ext cx="8763000" cy="2635695"/>
        </p:xfrm>
        <a:graphic>
          <a:graphicData uri="http://schemas.openxmlformats.org/drawingml/2006/table">
            <a:tbl>
              <a:tblPr/>
              <a:tblGrid>
                <a:gridCol w="4419600"/>
                <a:gridCol w="4343400"/>
              </a:tblGrid>
              <a:tr h="427038">
                <a:tc>
                  <a:txBody>
                    <a:bodyPr/>
                    <a:lstStyle/>
                    <a:p>
                      <a:pPr marL="0" marR="0" lvl="0" indent="0" algn="ctr" defTabSz="914400" rtl="0" eaLnBrk="0" fontAlgn="base" latinLnBrk="0" hangingPunct="0">
                        <a:lnSpc>
                          <a:spcPct val="95000"/>
                        </a:lnSpc>
                        <a:spcBef>
                          <a:spcPct val="65000"/>
                        </a:spcBef>
                        <a:spcAft>
                          <a:spcPct val="0"/>
                        </a:spcAft>
                        <a:buClrTx/>
                        <a:buSzPct val="100000"/>
                        <a:buFontTx/>
                        <a:buNone/>
                        <a:tabLst/>
                      </a:pPr>
                      <a:r>
                        <a:rPr kumimoji="0" lang="en-US" sz="2400" b="1" i="0" u="sng" strike="noStrike" cap="none" normalizeH="0" baseline="0" dirty="0" smtClean="0">
                          <a:ln>
                            <a:noFill/>
                          </a:ln>
                          <a:solidFill>
                            <a:schemeClr val="tx1"/>
                          </a:solidFill>
                          <a:effectLst/>
                          <a:latin typeface="Helvetica" pitchFamily="34" charset="0"/>
                        </a:rPr>
                        <a:t>Components of Performance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65000"/>
                        </a:spcBef>
                        <a:spcAft>
                          <a:spcPct val="0"/>
                        </a:spcAft>
                        <a:buClrTx/>
                        <a:buSzPct val="100000"/>
                        <a:buFontTx/>
                        <a:buNone/>
                        <a:tabLst/>
                      </a:pPr>
                      <a:r>
                        <a:rPr kumimoji="0" lang="en-US" sz="2400" b="1" i="0" u="sng" strike="noStrike" cap="none" normalizeH="0" baseline="0" dirty="0" smtClean="0">
                          <a:ln>
                            <a:noFill/>
                          </a:ln>
                          <a:solidFill>
                            <a:schemeClr val="tx1"/>
                          </a:solidFill>
                          <a:effectLst/>
                          <a:latin typeface="Helvetica" pitchFamily="34" charset="0"/>
                        </a:rPr>
                        <a:t>Units of Measure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0" fontAlgn="base" latinLnBrk="0" hangingPunct="0">
                        <a:lnSpc>
                          <a:spcPct val="95000"/>
                        </a:lnSpc>
                        <a:spcBef>
                          <a:spcPct val="65000"/>
                        </a:spcBef>
                        <a:spcAft>
                          <a:spcPct val="0"/>
                        </a:spcAft>
                        <a:buClrTx/>
                        <a:buSzPct val="100000"/>
                        <a:buFontTx/>
                        <a:buNone/>
                        <a:tabLst/>
                      </a:pPr>
                      <a:r>
                        <a:rPr kumimoji="0" lang="en-US" sz="2000" b="0" i="0" u="none" strike="noStrike" cap="none" normalizeH="0" baseline="0" dirty="0" smtClean="0">
                          <a:ln>
                            <a:noFill/>
                          </a:ln>
                          <a:solidFill>
                            <a:srgbClr val="3333CC"/>
                          </a:solidFill>
                          <a:effectLst/>
                          <a:latin typeface="Helvetica" pitchFamily="34" charset="0"/>
                        </a:rPr>
                        <a:t>CPU execution time for a program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65000"/>
                        </a:spcBef>
                        <a:spcAft>
                          <a:spcPct val="0"/>
                        </a:spcAft>
                        <a:buClrTx/>
                        <a:buSzPct val="100000"/>
                        <a:buFontTx/>
                        <a:buNone/>
                        <a:tabLst/>
                      </a:pPr>
                      <a:r>
                        <a:rPr kumimoji="0" lang="en-US" sz="2000" b="0" i="0" u="none" strike="noStrike" cap="none" normalizeH="0" baseline="0" dirty="0" smtClean="0">
                          <a:ln>
                            <a:noFill/>
                          </a:ln>
                          <a:solidFill>
                            <a:srgbClr val="3333CC"/>
                          </a:solidFill>
                          <a:effectLst/>
                          <a:latin typeface="Helvetica" pitchFamily="34" charset="0"/>
                        </a:rPr>
                        <a:t>Seconds for the program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95000"/>
                        </a:lnSpc>
                        <a:spcBef>
                          <a:spcPct val="65000"/>
                        </a:spcBef>
                        <a:spcAft>
                          <a:spcPct val="0"/>
                        </a:spcAft>
                        <a:buClrTx/>
                        <a:buSzPct val="100000"/>
                        <a:buFontTx/>
                        <a:buNone/>
                        <a:tabLst/>
                      </a:pPr>
                      <a:r>
                        <a:rPr kumimoji="0" lang="en-US" sz="2000" b="0" i="0" u="none" strike="noStrike" cap="none" normalizeH="0" baseline="0" dirty="0" smtClean="0">
                          <a:ln>
                            <a:noFill/>
                          </a:ln>
                          <a:solidFill>
                            <a:srgbClr val="FF0000"/>
                          </a:solidFill>
                          <a:effectLst/>
                          <a:latin typeface="Helvetica" pitchFamily="34" charset="0"/>
                        </a:rPr>
                        <a:t>Instruction 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65000"/>
                        </a:spcBef>
                        <a:spcAft>
                          <a:spcPct val="0"/>
                        </a:spcAft>
                        <a:buClrTx/>
                        <a:buSzPct val="100000"/>
                        <a:buFontTx/>
                        <a:buNone/>
                        <a:tabLst/>
                      </a:pPr>
                      <a:r>
                        <a:rPr kumimoji="0" lang="en-US" sz="2000" b="0" i="0" u="none" strike="noStrike" cap="none" normalizeH="0" baseline="0" dirty="0" smtClean="0">
                          <a:ln>
                            <a:noFill/>
                          </a:ln>
                          <a:solidFill>
                            <a:srgbClr val="FF0000"/>
                          </a:solidFill>
                          <a:effectLst/>
                          <a:latin typeface="Helvetica" pitchFamily="34" charset="0"/>
                        </a:rPr>
                        <a:t>Instructions executed for the program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0" fontAlgn="base" latinLnBrk="0" hangingPunct="0">
                        <a:lnSpc>
                          <a:spcPct val="95000"/>
                        </a:lnSpc>
                        <a:spcBef>
                          <a:spcPct val="65000"/>
                        </a:spcBef>
                        <a:spcAft>
                          <a:spcPct val="0"/>
                        </a:spcAft>
                        <a:buClrTx/>
                        <a:buSzPct val="100000"/>
                        <a:buFontTx/>
                        <a:buNone/>
                        <a:tabLst/>
                      </a:pPr>
                      <a:r>
                        <a:rPr kumimoji="0" lang="en-US" sz="2000" b="0" i="0" u="none" strike="noStrike" cap="none" normalizeH="0" baseline="0" smtClean="0">
                          <a:ln>
                            <a:noFill/>
                          </a:ln>
                          <a:solidFill>
                            <a:srgbClr val="3333CC"/>
                          </a:solidFill>
                          <a:effectLst/>
                          <a:latin typeface="Helvetica" pitchFamily="34" charset="0"/>
                        </a:rPr>
                        <a:t>Clock Cycles per Instruction (CPI)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65000"/>
                        </a:spcBef>
                        <a:spcAft>
                          <a:spcPct val="0"/>
                        </a:spcAft>
                        <a:buClrTx/>
                        <a:buSzPct val="100000"/>
                        <a:buFontTx/>
                        <a:buNone/>
                        <a:tabLst/>
                      </a:pPr>
                      <a:r>
                        <a:rPr kumimoji="0" lang="en-US" sz="2000" b="0" i="0" u="none" strike="noStrike" cap="none" normalizeH="0" baseline="0" dirty="0" smtClean="0">
                          <a:ln>
                            <a:noFill/>
                          </a:ln>
                          <a:solidFill>
                            <a:srgbClr val="3333CC"/>
                          </a:solidFill>
                          <a:effectLst/>
                          <a:latin typeface="Helvetica" pitchFamily="34" charset="0"/>
                        </a:rPr>
                        <a:t>Average number of clock cycles per instruction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95000"/>
                        </a:lnSpc>
                        <a:spcBef>
                          <a:spcPct val="65000"/>
                        </a:spcBef>
                        <a:spcAft>
                          <a:spcPct val="0"/>
                        </a:spcAft>
                        <a:buClrTx/>
                        <a:buSzPct val="100000"/>
                        <a:buFontTx/>
                        <a:buNone/>
                        <a:tabLst/>
                      </a:pPr>
                      <a:r>
                        <a:rPr kumimoji="0" lang="en-US" sz="2000" b="0" i="0" u="none" strike="noStrike" cap="none" normalizeH="0" baseline="0" dirty="0" smtClean="0">
                          <a:ln>
                            <a:noFill/>
                          </a:ln>
                          <a:solidFill>
                            <a:schemeClr val="accent1"/>
                          </a:solidFill>
                          <a:effectLst/>
                          <a:latin typeface="Helvetica" pitchFamily="34" charset="0"/>
                        </a:rPr>
                        <a:t>Clock cycle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65000"/>
                        </a:spcBef>
                        <a:spcAft>
                          <a:spcPct val="0"/>
                        </a:spcAft>
                        <a:buClrTx/>
                        <a:buSzPct val="100000"/>
                        <a:buFontTx/>
                        <a:buNone/>
                        <a:tabLst/>
                      </a:pPr>
                      <a:r>
                        <a:rPr kumimoji="0" lang="en-US" sz="2000" b="0" i="0" u="none" strike="noStrike" cap="none" normalizeH="0" baseline="0" dirty="0" smtClean="0">
                          <a:ln>
                            <a:noFill/>
                          </a:ln>
                          <a:solidFill>
                            <a:schemeClr val="accent1"/>
                          </a:solidFill>
                          <a:effectLst/>
                          <a:latin typeface="Helvetica" pitchFamily="34" charset="0"/>
                        </a:rPr>
                        <a:t>Seconds per clock cycle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4"/>
          <p:cNvSpPr txBox="1">
            <a:spLocks noChangeArrowheads="1"/>
          </p:cNvSpPr>
          <p:nvPr/>
        </p:nvSpPr>
        <p:spPr bwMode="auto">
          <a:xfrm>
            <a:off x="544106" y="4648200"/>
            <a:ext cx="8382000" cy="57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latinLnBrk="1" hangingPunct="1">
              <a:lnSpc>
                <a:spcPct val="120000"/>
              </a:lnSpc>
            </a:pPr>
            <a:r>
              <a:rPr kumimoji="1" lang="en-US" altLang="ko-KR" sz="2800" dirty="0">
                <a:solidFill>
                  <a:srgbClr val="C00000"/>
                </a:solidFill>
                <a:latin typeface="+mj-lt"/>
                <a:ea typeface="Gulim" pitchFamily="34" charset="-127"/>
              </a:rPr>
              <a:t>CPU time = Instruction count x CPI x clock cycle time</a:t>
            </a:r>
            <a:endParaRPr kumimoji="1" lang="en-US" altLang="ko-KR" sz="2800" baseline="30000" dirty="0">
              <a:solidFill>
                <a:srgbClr val="C00000"/>
              </a:solidFill>
              <a:latin typeface="+mj-lt"/>
              <a:ea typeface="Gulim" pitchFamily="34" charset="-127"/>
            </a:endParaRPr>
          </a:p>
        </p:txBody>
      </p:sp>
    </p:spTree>
    <p:extLst>
      <p:ext uri="{BB962C8B-B14F-4D97-AF65-F5344CB8AC3E}">
        <p14:creationId xmlns:p14="http://schemas.microsoft.com/office/powerpoint/2010/main" val="6426852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322" name="Rectangle 2"/>
          <p:cNvSpPr>
            <a:spLocks noGrp="1" noChangeArrowheads="1"/>
          </p:cNvSpPr>
          <p:nvPr>
            <p:ph type="title"/>
          </p:nvPr>
        </p:nvSpPr>
        <p:spPr>
          <a:xfrm>
            <a:off x="762000" y="287337"/>
            <a:ext cx="7620000" cy="474663"/>
          </a:xfrm>
        </p:spPr>
        <p:txBody>
          <a:bodyPr>
            <a:normAutofit fontScale="90000"/>
          </a:bodyPr>
          <a:lstStyle/>
          <a:p>
            <a:r>
              <a:rPr lang="en-US" dirty="0"/>
              <a:t>Pipelined Processor</a:t>
            </a:r>
          </a:p>
        </p:txBody>
      </p:sp>
      <p:graphicFrame>
        <p:nvGraphicFramePr>
          <p:cNvPr id="1848323" name="Object 3"/>
          <p:cNvGraphicFramePr>
            <a:graphicFrameLocks noGrp="1" noChangeAspect="1"/>
          </p:cNvGraphicFramePr>
          <p:nvPr>
            <p:ph idx="1"/>
            <p:extLst>
              <p:ext uri="{D42A27DB-BD31-4B8C-83A1-F6EECF244321}">
                <p14:modId xmlns:p14="http://schemas.microsoft.com/office/powerpoint/2010/main" val="854989688"/>
              </p:ext>
            </p:extLst>
          </p:nvPr>
        </p:nvGraphicFramePr>
        <p:xfrm>
          <a:off x="1676400" y="1143000"/>
          <a:ext cx="5135562" cy="2057400"/>
        </p:xfrm>
        <a:graphic>
          <a:graphicData uri="http://schemas.openxmlformats.org/presentationml/2006/ole">
            <mc:AlternateContent xmlns:mc="http://schemas.openxmlformats.org/markup-compatibility/2006">
              <mc:Choice xmlns:v="urn:schemas-microsoft-com:vml" Requires="v">
                <p:oleObj spid="_x0000_s8213" name="Visio" r:id="rId3" imgW="5962498" imgH="1854403" progId="Visio.Drawing.11">
                  <p:embed/>
                </p:oleObj>
              </mc:Choice>
              <mc:Fallback>
                <p:oleObj name="Visio" r:id="rId3" imgW="5962498" imgH="185440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0"/>
                        <a:ext cx="513556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8324" name="Rectangle 4"/>
          <p:cNvSpPr>
            <a:spLocks noChangeArrowheads="1"/>
          </p:cNvSpPr>
          <p:nvPr/>
        </p:nvSpPr>
        <p:spPr bwMode="auto">
          <a:xfrm>
            <a:off x="838200" y="3581400"/>
            <a:ext cx="7086600" cy="229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500" tIns="25400" rIns="63500" bIns="25400">
            <a:spAutoFit/>
          </a:bodyPr>
          <a:lstStyle/>
          <a:p>
            <a:pPr marL="203200" indent="-203200" algn="l">
              <a:spcBef>
                <a:spcPct val="65000"/>
              </a:spcBef>
              <a:buSzPct val="100000"/>
              <a:buFontTx/>
              <a:buChar char="°"/>
            </a:pPr>
            <a:r>
              <a:rPr lang="en-US" sz="2000" b="1" dirty="0">
                <a:solidFill>
                  <a:schemeClr val="tx1"/>
                </a:solidFill>
              </a:rPr>
              <a:t>K –number of pipe stages,  instructions are resident at the processor at any given time.</a:t>
            </a:r>
          </a:p>
          <a:p>
            <a:pPr marL="203200" indent="-203200" algn="l">
              <a:spcBef>
                <a:spcPct val="65000"/>
              </a:spcBef>
              <a:buSzPct val="100000"/>
              <a:buFontTx/>
              <a:buChar char="°"/>
            </a:pPr>
            <a:r>
              <a:rPr lang="en-US" sz="2000" b="1" dirty="0">
                <a:solidFill>
                  <a:schemeClr val="tx1"/>
                </a:solidFill>
              </a:rPr>
              <a:t>In our example, K=5 stages, number of parallelism (concurrent instruction in the processor) is also equal to 5. </a:t>
            </a:r>
          </a:p>
          <a:p>
            <a:pPr marL="203200" indent="-203200" algn="l">
              <a:spcBef>
                <a:spcPct val="65000"/>
              </a:spcBef>
              <a:buSzPct val="100000"/>
              <a:buFontTx/>
              <a:buChar char="°"/>
            </a:pPr>
            <a:r>
              <a:rPr lang="en-US" sz="2000" b="1" dirty="0">
                <a:solidFill>
                  <a:schemeClr val="tx1"/>
                </a:solidFill>
              </a:rPr>
              <a:t>One instruction will be accomplished each clock cycle, </a:t>
            </a:r>
            <a:br>
              <a:rPr lang="en-US" sz="2000" b="1" dirty="0">
                <a:solidFill>
                  <a:schemeClr val="tx1"/>
                </a:solidFill>
              </a:rPr>
            </a:br>
            <a:r>
              <a:rPr lang="en-US" sz="2000" b="1" dirty="0">
                <a:solidFill>
                  <a:schemeClr val="tx1"/>
                </a:solidFill>
              </a:rPr>
              <a:t>CPI = IPC = 1</a:t>
            </a:r>
            <a:endParaRPr lang="en-US" sz="2000" b="1" dirty="0"/>
          </a:p>
        </p:txBody>
      </p:sp>
    </p:spTree>
    <p:extLst>
      <p:ext uri="{BB962C8B-B14F-4D97-AF65-F5344CB8AC3E}">
        <p14:creationId xmlns:p14="http://schemas.microsoft.com/office/powerpoint/2010/main" val="18172930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Rectangle 2"/>
          <p:cNvSpPr>
            <a:spLocks noGrp="1" noChangeArrowheads="1"/>
          </p:cNvSpPr>
          <p:nvPr>
            <p:ph type="title"/>
          </p:nvPr>
        </p:nvSpPr>
        <p:spPr>
          <a:xfrm>
            <a:off x="457200" y="363537"/>
            <a:ext cx="8153400" cy="474663"/>
          </a:xfrm>
        </p:spPr>
        <p:txBody>
          <a:bodyPr>
            <a:normAutofit fontScale="90000"/>
          </a:bodyPr>
          <a:lstStyle/>
          <a:p>
            <a:r>
              <a:rPr lang="en-US" dirty="0"/>
              <a:t>Limitations of Scalar Pipelines</a:t>
            </a:r>
          </a:p>
        </p:txBody>
      </p:sp>
      <p:sp>
        <p:nvSpPr>
          <p:cNvPr id="1857539" name="Rectangle 3"/>
          <p:cNvSpPr>
            <a:spLocks noGrp="1" noChangeArrowheads="1"/>
          </p:cNvSpPr>
          <p:nvPr>
            <p:ph type="body" sz="half" idx="1"/>
          </p:nvPr>
        </p:nvSpPr>
        <p:spPr>
          <a:xfrm>
            <a:off x="304800" y="1295400"/>
            <a:ext cx="6048375" cy="3838575"/>
          </a:xfrm>
        </p:spPr>
        <p:txBody>
          <a:bodyPr/>
          <a:lstStyle/>
          <a:p>
            <a:pPr>
              <a:lnSpc>
                <a:spcPct val="105000"/>
              </a:lnSpc>
            </a:pPr>
            <a:r>
              <a:rPr lang="en-US" sz="2400" dirty="0"/>
              <a:t>Instructions, </a:t>
            </a:r>
            <a:r>
              <a:rPr lang="en-US" sz="2400" dirty="0">
                <a:solidFill>
                  <a:srgbClr val="FF0000"/>
                </a:solidFill>
              </a:rPr>
              <a:t>regardless of type</a:t>
            </a:r>
            <a:r>
              <a:rPr lang="en-US" sz="2400" dirty="0"/>
              <a:t>, traverse the same set of pipeline stages. </a:t>
            </a:r>
          </a:p>
          <a:p>
            <a:pPr>
              <a:lnSpc>
                <a:spcPct val="105000"/>
              </a:lnSpc>
            </a:pPr>
            <a:r>
              <a:rPr lang="en-US" sz="2400" dirty="0"/>
              <a:t>Only </a:t>
            </a:r>
            <a:r>
              <a:rPr lang="en-US" sz="2400" dirty="0">
                <a:solidFill>
                  <a:srgbClr val="FF0000"/>
                </a:solidFill>
              </a:rPr>
              <a:t>one instruction</a:t>
            </a:r>
            <a:r>
              <a:rPr lang="en-US" sz="2400" dirty="0"/>
              <a:t> can be resident in each pipeline stage at any time. </a:t>
            </a:r>
          </a:p>
          <a:p>
            <a:pPr>
              <a:lnSpc>
                <a:spcPct val="105000"/>
              </a:lnSpc>
            </a:pPr>
            <a:r>
              <a:rPr lang="en-US" sz="2400" dirty="0"/>
              <a:t>Instructions advance through the pipeline stages in a </a:t>
            </a:r>
            <a:r>
              <a:rPr lang="en-US" sz="2400" dirty="0">
                <a:solidFill>
                  <a:srgbClr val="FF0000"/>
                </a:solidFill>
              </a:rPr>
              <a:t>lockstep fashion</a:t>
            </a:r>
            <a:r>
              <a:rPr lang="en-US" sz="2400" dirty="0"/>
              <a:t>. </a:t>
            </a:r>
          </a:p>
          <a:p>
            <a:pPr>
              <a:lnSpc>
                <a:spcPct val="105000"/>
              </a:lnSpc>
            </a:pPr>
            <a:r>
              <a:rPr lang="en-US" sz="2400" dirty="0"/>
              <a:t>Upper bound on pipeline </a:t>
            </a:r>
            <a:r>
              <a:rPr lang="en-US" sz="2400" dirty="0">
                <a:solidFill>
                  <a:srgbClr val="FF0000"/>
                </a:solidFill>
              </a:rPr>
              <a:t>throughput</a:t>
            </a:r>
            <a:r>
              <a:rPr lang="en-US" sz="2400" dirty="0"/>
              <a:t>.</a:t>
            </a:r>
          </a:p>
        </p:txBody>
      </p:sp>
      <p:graphicFrame>
        <p:nvGraphicFramePr>
          <p:cNvPr id="1857540" name="Object 4"/>
          <p:cNvGraphicFramePr>
            <a:graphicFrameLocks noGrp="1" noChangeAspect="1"/>
          </p:cNvGraphicFramePr>
          <p:nvPr>
            <p:ph sz="half" idx="2"/>
            <p:extLst>
              <p:ext uri="{D42A27DB-BD31-4B8C-83A1-F6EECF244321}">
                <p14:modId xmlns:p14="http://schemas.microsoft.com/office/powerpoint/2010/main" val="2664488761"/>
              </p:ext>
            </p:extLst>
          </p:nvPr>
        </p:nvGraphicFramePr>
        <p:xfrm>
          <a:off x="6823075" y="1295400"/>
          <a:ext cx="1547813" cy="3581400"/>
        </p:xfrm>
        <a:graphic>
          <a:graphicData uri="http://schemas.openxmlformats.org/presentationml/2006/ole">
            <mc:AlternateContent xmlns:mc="http://schemas.openxmlformats.org/markup-compatibility/2006">
              <mc:Choice xmlns:v="urn:schemas-microsoft-com:vml" Requires="v">
                <p:oleObj spid="_x0000_s11285" name="Visio" r:id="rId3" imgW="723595" imgH="2109521" progId="Visio.Drawing.11">
                  <p:embed/>
                </p:oleObj>
              </mc:Choice>
              <mc:Fallback>
                <p:oleObj name="Visio" r:id="rId3" imgW="723595" imgH="210952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1295400"/>
                        <a:ext cx="154781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126420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Rectangle 2"/>
          <p:cNvSpPr>
            <a:spLocks noGrp="1" noChangeArrowheads="1"/>
          </p:cNvSpPr>
          <p:nvPr>
            <p:ph type="title"/>
          </p:nvPr>
        </p:nvSpPr>
        <p:spPr>
          <a:xfrm>
            <a:off x="762000" y="287337"/>
            <a:ext cx="6553200" cy="474663"/>
          </a:xfrm>
        </p:spPr>
        <p:txBody>
          <a:bodyPr>
            <a:normAutofit fontScale="90000"/>
          </a:bodyPr>
          <a:lstStyle/>
          <a:p>
            <a:r>
              <a:rPr lang="en-US" dirty="0"/>
              <a:t>Deeper Pipeline, a Solution?</a:t>
            </a:r>
          </a:p>
        </p:txBody>
      </p:sp>
      <p:sp>
        <p:nvSpPr>
          <p:cNvPr id="1858563" name="Rectangle 3"/>
          <p:cNvSpPr>
            <a:spLocks noGrp="1" noChangeArrowheads="1"/>
          </p:cNvSpPr>
          <p:nvPr>
            <p:ph type="body" idx="1"/>
          </p:nvPr>
        </p:nvSpPr>
        <p:spPr>
          <a:xfrm>
            <a:off x="280988" y="1231900"/>
            <a:ext cx="8651875" cy="3492500"/>
          </a:xfrm>
        </p:spPr>
        <p:txBody>
          <a:bodyPr>
            <a:normAutofit lnSpcReduction="10000"/>
          </a:bodyPr>
          <a:lstStyle/>
          <a:p>
            <a:r>
              <a:rPr lang="en-US" sz="2800"/>
              <a:t>Performance is proportional to (1) </a:t>
            </a:r>
            <a:r>
              <a:rPr lang="en-US" sz="2800">
                <a:solidFill>
                  <a:srgbClr val="FF0000"/>
                </a:solidFill>
              </a:rPr>
              <a:t>Instruction Count</a:t>
            </a:r>
            <a:r>
              <a:rPr lang="en-US" sz="2800"/>
              <a:t>, (2) </a:t>
            </a:r>
            <a:r>
              <a:rPr lang="en-US" sz="2800">
                <a:solidFill>
                  <a:srgbClr val="FF0000"/>
                </a:solidFill>
              </a:rPr>
              <a:t>Clock Rate</a:t>
            </a:r>
            <a:r>
              <a:rPr lang="en-US" sz="2800"/>
              <a:t>, &amp; (3) </a:t>
            </a:r>
            <a:r>
              <a:rPr lang="en-US" sz="2800">
                <a:solidFill>
                  <a:srgbClr val="FF0000"/>
                </a:solidFill>
              </a:rPr>
              <a:t>IPC</a:t>
            </a:r>
            <a:r>
              <a:rPr lang="en-US" sz="2800"/>
              <a:t> –Instructions Per Clock.</a:t>
            </a:r>
          </a:p>
          <a:p>
            <a:r>
              <a:rPr lang="en-US" sz="2800"/>
              <a:t>Deeper pipeline has fewer logic gate levels in each stage, this leads to a shorter cycle time &amp; higher </a:t>
            </a:r>
            <a:r>
              <a:rPr lang="en-US" sz="2800">
                <a:solidFill>
                  <a:srgbClr val="FF0000"/>
                </a:solidFill>
              </a:rPr>
              <a:t>clock rate</a:t>
            </a:r>
            <a:r>
              <a:rPr lang="en-US" sz="2800"/>
              <a:t>. </a:t>
            </a:r>
          </a:p>
          <a:p>
            <a:r>
              <a:rPr lang="en-US" sz="2800"/>
              <a:t>But deeper pipeline can potentially incur higher penalties for dealing with </a:t>
            </a:r>
            <a:r>
              <a:rPr lang="en-US" sz="2800">
                <a:solidFill>
                  <a:srgbClr val="FF0000"/>
                </a:solidFill>
              </a:rPr>
              <a:t>inter-instruction dependences</a:t>
            </a:r>
            <a:r>
              <a:rPr lang="en-US" sz="2800"/>
              <a:t>. </a:t>
            </a:r>
          </a:p>
        </p:txBody>
      </p:sp>
    </p:spTree>
    <p:extLst>
      <p:ext uri="{BB962C8B-B14F-4D97-AF65-F5344CB8AC3E}">
        <p14:creationId xmlns:p14="http://schemas.microsoft.com/office/powerpoint/2010/main" val="14501150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2" name="Rectangle 2"/>
          <p:cNvSpPr>
            <a:spLocks noGrp="1" noChangeArrowheads="1"/>
          </p:cNvSpPr>
          <p:nvPr>
            <p:ph type="title"/>
          </p:nvPr>
        </p:nvSpPr>
        <p:spPr>
          <a:xfrm>
            <a:off x="685800" y="287337"/>
            <a:ext cx="7772400" cy="474663"/>
          </a:xfrm>
        </p:spPr>
        <p:txBody>
          <a:bodyPr>
            <a:normAutofit fontScale="90000"/>
          </a:bodyPr>
          <a:lstStyle/>
          <a:p>
            <a:r>
              <a:rPr lang="en-US" dirty="0"/>
              <a:t>Stage </a:t>
            </a:r>
            <a:r>
              <a:rPr lang="en-US" dirty="0" smtClean="0"/>
              <a:t>Quantization</a:t>
            </a:r>
            <a:endParaRPr lang="en-US" dirty="0"/>
          </a:p>
        </p:txBody>
      </p:sp>
      <p:sp>
        <p:nvSpPr>
          <p:cNvPr id="1853443" name="Rectangle 3"/>
          <p:cNvSpPr>
            <a:spLocks noGrp="1" noChangeArrowheads="1"/>
          </p:cNvSpPr>
          <p:nvPr>
            <p:ph type="body" idx="1"/>
          </p:nvPr>
        </p:nvSpPr>
        <p:spPr>
          <a:xfrm>
            <a:off x="211138" y="1600200"/>
            <a:ext cx="3751262" cy="1905000"/>
          </a:xfrm>
        </p:spPr>
        <p:txBody>
          <a:bodyPr>
            <a:normAutofit/>
          </a:bodyPr>
          <a:lstStyle/>
          <a:p>
            <a:r>
              <a:rPr lang="en-US" sz="2400" dirty="0"/>
              <a:t>(a) four-stage instruction pipeline </a:t>
            </a:r>
          </a:p>
          <a:p>
            <a:r>
              <a:rPr lang="en-US" sz="2400" dirty="0"/>
              <a:t>(b) eleven-stage instruction pipeline</a:t>
            </a:r>
          </a:p>
        </p:txBody>
      </p:sp>
      <p:pic>
        <p:nvPicPr>
          <p:cNvPr id="1853444" name="Picture 4" descr="she70647_0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087" y="1219200"/>
            <a:ext cx="415131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664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Rectangle 2"/>
          <p:cNvSpPr>
            <a:spLocks noGrp="1" noChangeArrowheads="1"/>
          </p:cNvSpPr>
          <p:nvPr>
            <p:ph type="title"/>
          </p:nvPr>
        </p:nvSpPr>
        <p:spPr>
          <a:xfrm>
            <a:off x="533400" y="287337"/>
            <a:ext cx="8001000" cy="474663"/>
          </a:xfrm>
        </p:spPr>
        <p:txBody>
          <a:bodyPr>
            <a:normAutofit fontScale="90000"/>
          </a:bodyPr>
          <a:lstStyle/>
          <a:p>
            <a:r>
              <a:rPr lang="en-US" dirty="0"/>
              <a:t>Bounded Pipelines Performance</a:t>
            </a:r>
          </a:p>
        </p:txBody>
      </p:sp>
      <p:sp>
        <p:nvSpPr>
          <p:cNvPr id="1859587" name="Rectangle 3"/>
          <p:cNvSpPr>
            <a:spLocks noGrp="1" noChangeArrowheads="1"/>
          </p:cNvSpPr>
          <p:nvPr>
            <p:ph type="body" idx="1"/>
          </p:nvPr>
        </p:nvSpPr>
        <p:spPr>
          <a:xfrm>
            <a:off x="211138" y="1308100"/>
            <a:ext cx="8580437" cy="4635500"/>
          </a:xfrm>
        </p:spPr>
        <p:txBody>
          <a:bodyPr/>
          <a:lstStyle/>
          <a:p>
            <a:pPr>
              <a:lnSpc>
                <a:spcPct val="105000"/>
              </a:lnSpc>
            </a:pPr>
            <a:r>
              <a:rPr lang="en-US" sz="2800" dirty="0"/>
              <a:t>Scalar pipeline can only initiate at most one instruction every cycle, hence </a:t>
            </a:r>
            <a:r>
              <a:rPr lang="en-US" sz="2800" dirty="0">
                <a:solidFill>
                  <a:srgbClr val="FF0000"/>
                </a:solidFill>
              </a:rPr>
              <a:t>IPC</a:t>
            </a:r>
            <a:r>
              <a:rPr lang="en-US" sz="2800" dirty="0"/>
              <a:t> is fundamentally </a:t>
            </a:r>
            <a:r>
              <a:rPr lang="en-US" sz="2800" dirty="0">
                <a:solidFill>
                  <a:srgbClr val="FF0000"/>
                </a:solidFill>
              </a:rPr>
              <a:t>bounded by ONE</a:t>
            </a:r>
            <a:r>
              <a:rPr lang="en-US" sz="2800" dirty="0"/>
              <a:t>. </a:t>
            </a:r>
          </a:p>
          <a:p>
            <a:pPr>
              <a:lnSpc>
                <a:spcPct val="105000"/>
              </a:lnSpc>
            </a:pPr>
            <a:r>
              <a:rPr lang="en-US" sz="2800" dirty="0"/>
              <a:t>To get more instruction throughput, we must initiate </a:t>
            </a:r>
            <a:r>
              <a:rPr lang="en-US" sz="2800" dirty="0">
                <a:solidFill>
                  <a:srgbClr val="FF0000"/>
                </a:solidFill>
              </a:rPr>
              <a:t>more than one instruction every machine cycle</a:t>
            </a:r>
            <a:r>
              <a:rPr lang="en-US" sz="2800" dirty="0"/>
              <a:t>.</a:t>
            </a:r>
          </a:p>
          <a:p>
            <a:pPr>
              <a:lnSpc>
                <a:spcPct val="105000"/>
              </a:lnSpc>
            </a:pPr>
            <a:r>
              <a:rPr lang="en-US" sz="2800" dirty="0"/>
              <a:t>Hence, having more than one instruction resident in each pipeline stage is necessary; </a:t>
            </a:r>
            <a:r>
              <a:rPr lang="en-US" sz="2800" dirty="0">
                <a:solidFill>
                  <a:srgbClr val="FF0000"/>
                </a:solidFill>
              </a:rPr>
              <a:t>parallel pipeline</a:t>
            </a:r>
            <a:r>
              <a:rPr lang="en-US" sz="2800" dirty="0"/>
              <a:t>. </a:t>
            </a:r>
          </a:p>
        </p:txBody>
      </p:sp>
    </p:spTree>
    <p:extLst>
      <p:ext uri="{BB962C8B-B14F-4D97-AF65-F5344CB8AC3E}">
        <p14:creationId xmlns:p14="http://schemas.microsoft.com/office/powerpoint/2010/main" val="3275613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778" name="Rectangle 2"/>
          <p:cNvSpPr>
            <a:spLocks noGrp="1" noChangeArrowheads="1"/>
          </p:cNvSpPr>
          <p:nvPr>
            <p:ph type="title"/>
          </p:nvPr>
        </p:nvSpPr>
        <p:spPr>
          <a:xfrm>
            <a:off x="228600" y="304800"/>
            <a:ext cx="8534400" cy="474663"/>
          </a:xfrm>
        </p:spPr>
        <p:txBody>
          <a:bodyPr>
            <a:normAutofit fontScale="90000"/>
          </a:bodyPr>
          <a:lstStyle/>
          <a:p>
            <a:r>
              <a:rPr lang="en-US" dirty="0"/>
              <a:t>Temporal &amp; Spatial Machine </a:t>
            </a:r>
            <a:r>
              <a:rPr lang="en-US" dirty="0" smtClean="0"/>
              <a:t>Parallelism</a:t>
            </a:r>
            <a:endParaRPr lang="en-US" dirty="0"/>
          </a:p>
        </p:txBody>
      </p:sp>
      <p:sp>
        <p:nvSpPr>
          <p:cNvPr id="1867779" name="Rectangle 3"/>
          <p:cNvSpPr>
            <a:spLocks noGrp="1" noChangeArrowheads="1"/>
          </p:cNvSpPr>
          <p:nvPr>
            <p:ph type="body" sz="half" idx="1"/>
          </p:nvPr>
        </p:nvSpPr>
        <p:spPr>
          <a:xfrm>
            <a:off x="211138" y="1106487"/>
            <a:ext cx="8475662" cy="4075113"/>
          </a:xfrm>
        </p:spPr>
        <p:txBody>
          <a:bodyPr/>
          <a:lstStyle/>
          <a:p>
            <a:pPr>
              <a:lnSpc>
                <a:spcPct val="115000"/>
              </a:lnSpc>
            </a:pPr>
            <a:r>
              <a:rPr lang="en-US" sz="2400" dirty="0"/>
              <a:t>A k-stage pipeline can have </a:t>
            </a:r>
            <a:r>
              <a:rPr lang="en-US" sz="2400" dirty="0">
                <a:solidFill>
                  <a:schemeClr val="accent1"/>
                </a:solidFill>
              </a:rPr>
              <a:t>k instructions concurrently</a:t>
            </a:r>
            <a:r>
              <a:rPr lang="en-US" sz="2400" dirty="0"/>
              <a:t> resident in the machine &amp; can potentially achieve a factor of </a:t>
            </a:r>
            <a:r>
              <a:rPr lang="en-US" sz="2400" dirty="0">
                <a:solidFill>
                  <a:schemeClr val="accent1"/>
                </a:solidFill>
              </a:rPr>
              <a:t>k speedup</a:t>
            </a:r>
            <a:r>
              <a:rPr lang="en-US" sz="2400" dirty="0"/>
              <a:t> over </a:t>
            </a:r>
            <a:r>
              <a:rPr lang="en-US" sz="2400" dirty="0" err="1"/>
              <a:t>nonpipelined</a:t>
            </a:r>
            <a:r>
              <a:rPr lang="en-US" sz="2400" dirty="0"/>
              <a:t> machines. </a:t>
            </a:r>
          </a:p>
          <a:p>
            <a:pPr>
              <a:lnSpc>
                <a:spcPct val="115000"/>
              </a:lnSpc>
            </a:pPr>
            <a:r>
              <a:rPr lang="en-US" sz="2400" dirty="0"/>
              <a:t>Alternatively, the same speedup can be achieved by employing </a:t>
            </a:r>
            <a:r>
              <a:rPr lang="en-US" sz="2400" dirty="0">
                <a:solidFill>
                  <a:schemeClr val="accent1"/>
                </a:solidFill>
              </a:rPr>
              <a:t>k copies of the </a:t>
            </a:r>
            <a:r>
              <a:rPr lang="en-US" sz="2400" dirty="0" err="1">
                <a:solidFill>
                  <a:schemeClr val="accent1"/>
                </a:solidFill>
              </a:rPr>
              <a:t>nonpipelined</a:t>
            </a:r>
            <a:r>
              <a:rPr lang="en-US" sz="2400" dirty="0">
                <a:solidFill>
                  <a:schemeClr val="accent1"/>
                </a:solidFill>
              </a:rPr>
              <a:t> machine to process k instructions in parallel</a:t>
            </a:r>
            <a:r>
              <a:rPr lang="en-US" sz="2400" dirty="0"/>
              <a:t>. </a:t>
            </a:r>
          </a:p>
        </p:txBody>
      </p:sp>
      <p:graphicFrame>
        <p:nvGraphicFramePr>
          <p:cNvPr id="1867780" name="Object 4"/>
          <p:cNvGraphicFramePr>
            <a:graphicFrameLocks noGrp="1" noChangeAspect="1"/>
          </p:cNvGraphicFramePr>
          <p:nvPr>
            <p:ph sz="quarter" idx="2"/>
            <p:extLst>
              <p:ext uri="{D42A27DB-BD31-4B8C-83A1-F6EECF244321}">
                <p14:modId xmlns:p14="http://schemas.microsoft.com/office/powerpoint/2010/main" val="4094453207"/>
              </p:ext>
            </p:extLst>
          </p:nvPr>
        </p:nvGraphicFramePr>
        <p:xfrm>
          <a:off x="3200400" y="4108450"/>
          <a:ext cx="1839913" cy="1828800"/>
        </p:xfrm>
        <a:graphic>
          <a:graphicData uri="http://schemas.openxmlformats.org/presentationml/2006/ole">
            <mc:AlternateContent xmlns:mc="http://schemas.openxmlformats.org/markup-compatibility/2006">
              <mc:Choice xmlns:v="urn:schemas-microsoft-com:vml" Requires="v">
                <p:oleObj spid="_x0000_s16427" name="Visio" r:id="rId3" imgW="1344168" imgH="1523695" progId="Visio.Drawing.11">
                  <p:embed/>
                </p:oleObj>
              </mc:Choice>
              <mc:Fallback>
                <p:oleObj name="Visio" r:id="rId3" imgW="1344168" imgH="152369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08450"/>
                        <a:ext cx="1839913" cy="1828800"/>
                      </a:xfrm>
                      <a:prstGeom prst="rect">
                        <a:avLst/>
                      </a:prstGeom>
                      <a:noFill/>
                      <a:ln>
                        <a:noFill/>
                      </a:ln>
                      <a:effectLst/>
                      <a:extLst/>
                    </p:spPr>
                  </p:pic>
                </p:oleObj>
              </mc:Fallback>
            </mc:AlternateContent>
          </a:graphicData>
        </a:graphic>
      </p:graphicFrame>
      <p:graphicFrame>
        <p:nvGraphicFramePr>
          <p:cNvPr id="1867781" name="Object 5"/>
          <p:cNvGraphicFramePr>
            <a:graphicFrameLocks noGrp="1" noChangeAspect="1"/>
          </p:cNvGraphicFramePr>
          <p:nvPr>
            <p:ph sz="quarter" idx="3"/>
            <p:extLst>
              <p:ext uri="{D42A27DB-BD31-4B8C-83A1-F6EECF244321}">
                <p14:modId xmlns:p14="http://schemas.microsoft.com/office/powerpoint/2010/main" val="1773936199"/>
              </p:ext>
            </p:extLst>
          </p:nvPr>
        </p:nvGraphicFramePr>
        <p:xfrm>
          <a:off x="6096000" y="4076700"/>
          <a:ext cx="2870200" cy="1892300"/>
        </p:xfrm>
        <a:graphic>
          <a:graphicData uri="http://schemas.openxmlformats.org/presentationml/2006/ole">
            <mc:AlternateContent xmlns:mc="http://schemas.openxmlformats.org/markup-compatibility/2006">
              <mc:Choice xmlns:v="urn:schemas-microsoft-com:vml" Requires="v">
                <p:oleObj spid="_x0000_s16428" name="Visio" r:id="rId5" imgW="2512771" imgH="1523695" progId="Visio.Drawing.11">
                  <p:embed/>
                </p:oleObj>
              </mc:Choice>
              <mc:Fallback>
                <p:oleObj name="Visio" r:id="rId5" imgW="2512771" imgH="152369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76700"/>
                        <a:ext cx="28702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381000" y="4146550"/>
            <a:ext cx="1828800" cy="1752600"/>
            <a:chOff x="381000" y="4000500"/>
            <a:chExt cx="1828800" cy="1752600"/>
          </a:xfrm>
        </p:grpSpPr>
        <p:sp>
          <p:nvSpPr>
            <p:cNvPr id="2" name="Rounded Rectangle 1"/>
            <p:cNvSpPr/>
            <p:nvPr/>
          </p:nvSpPr>
          <p:spPr>
            <a:xfrm>
              <a:off x="1219200" y="4000500"/>
              <a:ext cx="990600" cy="175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4572000"/>
              <a:ext cx="792205" cy="461665"/>
            </a:xfrm>
            <a:prstGeom prst="rect">
              <a:avLst/>
            </a:prstGeom>
            <a:noFill/>
          </p:spPr>
          <p:txBody>
            <a:bodyPr wrap="none" rtlCol="0">
              <a:spAutoFit/>
            </a:bodyPr>
            <a:lstStyle/>
            <a:p>
              <a:r>
                <a:rPr lang="en-US" sz="2400" dirty="0" smtClean="0">
                  <a:solidFill>
                    <a:srgbClr val="FF0000"/>
                  </a:solidFill>
                </a:rPr>
                <a:t>K = 1</a:t>
              </a:r>
              <a:endParaRPr lang="en-US" sz="2400" dirty="0">
                <a:solidFill>
                  <a:srgbClr val="FF0000"/>
                </a:solidFill>
              </a:endParaRPr>
            </a:p>
          </p:txBody>
        </p:sp>
      </p:grpSp>
      <p:sp>
        <p:nvSpPr>
          <p:cNvPr id="5" name="TextBox 4"/>
          <p:cNvSpPr txBox="1"/>
          <p:nvPr/>
        </p:nvSpPr>
        <p:spPr>
          <a:xfrm>
            <a:off x="914400" y="6134100"/>
            <a:ext cx="1519903" cy="369332"/>
          </a:xfrm>
          <a:prstGeom prst="rect">
            <a:avLst/>
          </a:prstGeom>
          <a:noFill/>
        </p:spPr>
        <p:txBody>
          <a:bodyPr wrap="none" rtlCol="0">
            <a:spAutoFit/>
          </a:bodyPr>
          <a:lstStyle/>
          <a:p>
            <a:r>
              <a:rPr lang="en-US" dirty="0" smtClean="0"/>
              <a:t>No Parallelism</a:t>
            </a:r>
            <a:endParaRPr lang="en-US" dirty="0"/>
          </a:p>
        </p:txBody>
      </p:sp>
      <p:sp>
        <p:nvSpPr>
          <p:cNvPr id="10" name="TextBox 9"/>
          <p:cNvSpPr txBox="1"/>
          <p:nvPr/>
        </p:nvSpPr>
        <p:spPr>
          <a:xfrm>
            <a:off x="3429000" y="6134100"/>
            <a:ext cx="2123017" cy="369332"/>
          </a:xfrm>
          <a:prstGeom prst="rect">
            <a:avLst/>
          </a:prstGeom>
          <a:noFill/>
        </p:spPr>
        <p:txBody>
          <a:bodyPr wrap="none" rtlCol="0">
            <a:spAutoFit/>
          </a:bodyPr>
          <a:lstStyle/>
          <a:p>
            <a:r>
              <a:rPr lang="en-US" dirty="0" smtClean="0"/>
              <a:t>Temporal Parallelism</a:t>
            </a:r>
            <a:endParaRPr lang="en-US" dirty="0"/>
          </a:p>
        </p:txBody>
      </p:sp>
      <p:sp>
        <p:nvSpPr>
          <p:cNvPr id="11" name="TextBox 10"/>
          <p:cNvSpPr txBox="1"/>
          <p:nvPr/>
        </p:nvSpPr>
        <p:spPr>
          <a:xfrm>
            <a:off x="6884537" y="6134100"/>
            <a:ext cx="1878463" cy="369332"/>
          </a:xfrm>
          <a:prstGeom prst="rect">
            <a:avLst/>
          </a:prstGeom>
          <a:noFill/>
        </p:spPr>
        <p:txBody>
          <a:bodyPr wrap="none" rtlCol="0">
            <a:spAutoFit/>
          </a:bodyPr>
          <a:lstStyle/>
          <a:p>
            <a:r>
              <a:rPr lang="en-US" dirty="0" smtClean="0"/>
              <a:t>Spatial Parallelism</a:t>
            </a:r>
            <a:endParaRPr lang="en-US" dirty="0"/>
          </a:p>
        </p:txBody>
      </p:sp>
    </p:spTree>
    <p:extLst>
      <p:ext uri="{BB962C8B-B14F-4D97-AF65-F5344CB8AC3E}">
        <p14:creationId xmlns:p14="http://schemas.microsoft.com/office/powerpoint/2010/main" val="1325566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Grp="1" noChangeAspect="1"/>
          </p:cNvGraphicFramePr>
          <p:nvPr>
            <p:extLst>
              <p:ext uri="{D42A27DB-BD31-4B8C-83A1-F6EECF244321}">
                <p14:modId xmlns:p14="http://schemas.microsoft.com/office/powerpoint/2010/main" val="2881307104"/>
              </p:ext>
            </p:extLst>
          </p:nvPr>
        </p:nvGraphicFramePr>
        <p:xfrm>
          <a:off x="4648200" y="4648200"/>
          <a:ext cx="1839913" cy="1828800"/>
        </p:xfrm>
        <a:graphic>
          <a:graphicData uri="http://schemas.openxmlformats.org/presentationml/2006/ole">
            <mc:AlternateContent xmlns:mc="http://schemas.openxmlformats.org/markup-compatibility/2006">
              <mc:Choice xmlns:v="urn:schemas-microsoft-com:vml" Requires="v">
                <p:oleObj spid="_x0000_s20510" name="Visio" r:id="rId3" imgW="1344168" imgH="1523695" progId="Visio.Drawing.11">
                  <p:embed/>
                </p:oleObj>
              </mc:Choice>
              <mc:Fallback>
                <p:oleObj name="Visio" r:id="rId3" imgW="1344168" imgH="1523695"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648200"/>
                        <a:ext cx="18399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68802" name="Rectangle 2"/>
          <p:cNvSpPr>
            <a:spLocks noGrp="1" noChangeArrowheads="1"/>
          </p:cNvSpPr>
          <p:nvPr>
            <p:ph type="title"/>
          </p:nvPr>
        </p:nvSpPr>
        <p:spPr>
          <a:xfrm>
            <a:off x="152400" y="304800"/>
            <a:ext cx="8763000" cy="914400"/>
          </a:xfrm>
        </p:spPr>
        <p:txBody>
          <a:bodyPr>
            <a:normAutofit/>
          </a:bodyPr>
          <a:lstStyle/>
          <a:p>
            <a:r>
              <a:rPr lang="en-US" dirty="0"/>
              <a:t>Parallel Pipelines</a:t>
            </a:r>
          </a:p>
        </p:txBody>
      </p:sp>
      <p:sp>
        <p:nvSpPr>
          <p:cNvPr id="1868803" name="Rectangle 3"/>
          <p:cNvSpPr>
            <a:spLocks noGrp="1" noChangeArrowheads="1"/>
          </p:cNvSpPr>
          <p:nvPr>
            <p:ph type="body" idx="1"/>
          </p:nvPr>
        </p:nvSpPr>
        <p:spPr>
          <a:xfrm>
            <a:off x="381000" y="1371600"/>
            <a:ext cx="8593138" cy="3124200"/>
          </a:xfrm>
        </p:spPr>
        <p:txBody>
          <a:bodyPr>
            <a:normAutofit/>
          </a:bodyPr>
          <a:lstStyle/>
          <a:p>
            <a:pPr>
              <a:lnSpc>
                <a:spcPct val="110000"/>
              </a:lnSpc>
            </a:pPr>
            <a:r>
              <a:rPr lang="en-US" sz="2800" dirty="0"/>
              <a:t>Spatial parallelism requires </a:t>
            </a:r>
            <a:r>
              <a:rPr lang="en-US" sz="2800" dirty="0">
                <a:solidFill>
                  <a:schemeClr val="accent1"/>
                </a:solidFill>
              </a:rPr>
              <a:t>replication of the entire processing unit</a:t>
            </a:r>
            <a:r>
              <a:rPr lang="en-US" sz="2800" dirty="0"/>
              <a:t> hence needs more hardware than temporal parallelism. </a:t>
            </a:r>
          </a:p>
          <a:p>
            <a:pPr>
              <a:lnSpc>
                <a:spcPct val="110000"/>
              </a:lnSpc>
            </a:pPr>
            <a:r>
              <a:rPr lang="en-US" sz="2800" dirty="0"/>
              <a:t>Parallel pipelines employs </a:t>
            </a:r>
            <a:r>
              <a:rPr lang="en-US" sz="2800" dirty="0">
                <a:solidFill>
                  <a:schemeClr val="accent1"/>
                </a:solidFill>
              </a:rPr>
              <a:t>both temporal &amp; spatial machine parallelism</a:t>
            </a:r>
            <a:r>
              <a:rPr lang="en-US" sz="2800" dirty="0"/>
              <a:t>, that would produce higher instruction processing throughput. </a:t>
            </a:r>
          </a:p>
        </p:txBody>
      </p:sp>
      <p:sp>
        <p:nvSpPr>
          <p:cNvPr id="7" name="Rectangle 6"/>
          <p:cNvSpPr/>
          <p:nvPr/>
        </p:nvSpPr>
        <p:spPr>
          <a:xfrm>
            <a:off x="3352800" y="5257800"/>
            <a:ext cx="53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13287" y="5257800"/>
            <a:ext cx="53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3064696621"/>
              </p:ext>
            </p:extLst>
          </p:nvPr>
        </p:nvGraphicFramePr>
        <p:xfrm>
          <a:off x="3352800" y="4648200"/>
          <a:ext cx="1839913" cy="1828800"/>
        </p:xfrm>
        <a:graphic>
          <a:graphicData uri="http://schemas.openxmlformats.org/presentationml/2006/ole">
            <mc:AlternateContent xmlns:mc="http://schemas.openxmlformats.org/markup-compatibility/2006">
              <mc:Choice xmlns:v="urn:schemas-microsoft-com:vml" Requires="v">
                <p:oleObj spid="_x0000_s20511" name="Visio" r:id="rId5" imgW="1344168" imgH="1523695" progId="Visio.Drawing.11">
                  <p:embed/>
                </p:oleObj>
              </mc:Choice>
              <mc:Fallback>
                <p:oleObj name="Visio" r:id="rId5" imgW="1344168" imgH="1523695"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648200"/>
                        <a:ext cx="18399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3434286194"/>
              </p:ext>
            </p:extLst>
          </p:nvPr>
        </p:nvGraphicFramePr>
        <p:xfrm>
          <a:off x="2057400" y="4648200"/>
          <a:ext cx="1839913" cy="1828800"/>
        </p:xfrm>
        <a:graphic>
          <a:graphicData uri="http://schemas.openxmlformats.org/presentationml/2006/ole">
            <mc:AlternateContent xmlns:mc="http://schemas.openxmlformats.org/markup-compatibility/2006">
              <mc:Choice xmlns:v="urn:schemas-microsoft-com:vml" Requires="v">
                <p:oleObj spid="_x0000_s20512" name="Visio" r:id="rId6" imgW="1344168" imgH="1523695" progId="Visio.Drawing.11">
                  <p:embed/>
                </p:oleObj>
              </mc:Choice>
              <mc:Fallback>
                <p:oleObj name="Visio" r:id="rId6" imgW="1344168" imgH="1523695"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648200"/>
                        <a:ext cx="18399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2057400" y="5257800"/>
            <a:ext cx="53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6824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ChangeArrowheads="1"/>
          </p:cNvSpPr>
          <p:nvPr>
            <p:ph type="title"/>
          </p:nvPr>
        </p:nvSpPr>
        <p:spPr>
          <a:xfrm>
            <a:off x="762000" y="304800"/>
            <a:ext cx="7467600" cy="474663"/>
          </a:xfrm>
        </p:spPr>
        <p:txBody>
          <a:bodyPr>
            <a:normAutofit fontScale="90000"/>
          </a:bodyPr>
          <a:lstStyle/>
          <a:p>
            <a:r>
              <a:rPr lang="en-US" dirty="0"/>
              <a:t>Parallel Pipelines</a:t>
            </a:r>
          </a:p>
        </p:txBody>
      </p:sp>
      <p:sp>
        <p:nvSpPr>
          <p:cNvPr id="1883139" name="Rectangle 3"/>
          <p:cNvSpPr>
            <a:spLocks noGrp="1" noChangeArrowheads="1"/>
          </p:cNvSpPr>
          <p:nvPr>
            <p:ph type="body" idx="1"/>
          </p:nvPr>
        </p:nvSpPr>
        <p:spPr>
          <a:xfrm>
            <a:off x="304800" y="1371600"/>
            <a:ext cx="8593138" cy="3733800"/>
          </a:xfrm>
        </p:spPr>
        <p:txBody>
          <a:bodyPr/>
          <a:lstStyle/>
          <a:p>
            <a:pPr>
              <a:lnSpc>
                <a:spcPct val="105000"/>
              </a:lnSpc>
            </a:pPr>
            <a:r>
              <a:rPr lang="en-US" sz="2800" dirty="0"/>
              <a:t>For parallel pipelines, the speedup is primarily determined by the width of the parallel pipeline. </a:t>
            </a:r>
          </a:p>
          <a:p>
            <a:pPr>
              <a:lnSpc>
                <a:spcPct val="105000"/>
              </a:lnSpc>
            </a:pPr>
            <a:r>
              <a:rPr lang="en-US" sz="2800" dirty="0"/>
              <a:t>A parallel pipeline with </a:t>
            </a:r>
            <a:r>
              <a:rPr lang="en-US" sz="2800" dirty="0">
                <a:solidFill>
                  <a:srgbClr val="C00000"/>
                </a:solidFill>
              </a:rPr>
              <a:t>width </a:t>
            </a:r>
            <a:r>
              <a:rPr lang="en-US" sz="2800" i="1" dirty="0">
                <a:solidFill>
                  <a:srgbClr val="C00000"/>
                </a:solidFill>
              </a:rPr>
              <a:t>s</a:t>
            </a:r>
            <a:r>
              <a:rPr lang="en-US" sz="2800" dirty="0"/>
              <a:t> can concurrently process up to </a:t>
            </a:r>
            <a:r>
              <a:rPr lang="en-US" sz="2800" i="1" dirty="0">
                <a:solidFill>
                  <a:srgbClr val="C00000"/>
                </a:solidFill>
              </a:rPr>
              <a:t>s</a:t>
            </a:r>
            <a:r>
              <a:rPr lang="en-US" sz="2800" dirty="0">
                <a:solidFill>
                  <a:srgbClr val="C00000"/>
                </a:solidFill>
              </a:rPr>
              <a:t> instructions </a:t>
            </a:r>
            <a:r>
              <a:rPr lang="en-US" sz="2800" dirty="0"/>
              <a:t>in each of its pipeline stages; and produce a potential </a:t>
            </a:r>
            <a:r>
              <a:rPr lang="en-US" sz="2800" dirty="0">
                <a:solidFill>
                  <a:srgbClr val="C00000"/>
                </a:solidFill>
              </a:rPr>
              <a:t>speedup of </a:t>
            </a:r>
            <a:r>
              <a:rPr lang="en-US" sz="2800" i="1" dirty="0">
                <a:solidFill>
                  <a:srgbClr val="C00000"/>
                </a:solidFill>
              </a:rPr>
              <a:t>s</a:t>
            </a:r>
            <a:r>
              <a:rPr lang="en-US" sz="2800" dirty="0"/>
              <a:t>.</a:t>
            </a:r>
          </a:p>
        </p:txBody>
      </p:sp>
    </p:spTree>
    <p:extLst>
      <p:ext uri="{BB962C8B-B14F-4D97-AF65-F5344CB8AC3E}">
        <p14:creationId xmlns:p14="http://schemas.microsoft.com/office/powerpoint/2010/main" val="11540215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4" name="Rectangle 2"/>
          <p:cNvSpPr>
            <a:spLocks noGrp="1" noChangeArrowheads="1"/>
          </p:cNvSpPr>
          <p:nvPr>
            <p:ph type="title"/>
          </p:nvPr>
        </p:nvSpPr>
        <p:spPr>
          <a:xfrm>
            <a:off x="304800" y="152400"/>
            <a:ext cx="8458200" cy="685800"/>
          </a:xfrm>
        </p:spPr>
        <p:txBody>
          <a:bodyPr>
            <a:noAutofit/>
          </a:bodyPr>
          <a:lstStyle/>
          <a:p>
            <a:r>
              <a:rPr lang="en-US" sz="3600" dirty="0"/>
              <a:t>Inefficient Unification into a Single Pipeline</a:t>
            </a:r>
          </a:p>
        </p:txBody>
      </p:sp>
      <p:sp>
        <p:nvSpPr>
          <p:cNvPr id="1861635" name="Rectangle 3"/>
          <p:cNvSpPr>
            <a:spLocks noGrp="1" noChangeArrowheads="1"/>
          </p:cNvSpPr>
          <p:nvPr>
            <p:ph type="body" sz="half" idx="1"/>
          </p:nvPr>
        </p:nvSpPr>
        <p:spPr>
          <a:xfrm>
            <a:off x="211138" y="1335087"/>
            <a:ext cx="4713287" cy="4075113"/>
          </a:xfrm>
        </p:spPr>
        <p:txBody>
          <a:bodyPr/>
          <a:lstStyle/>
          <a:p>
            <a:pPr>
              <a:lnSpc>
                <a:spcPct val="115000"/>
              </a:lnSpc>
            </a:pPr>
            <a:r>
              <a:rPr lang="en-US" sz="2400" dirty="0"/>
              <a:t>But in execution stages </a:t>
            </a:r>
            <a:r>
              <a:rPr lang="en-US" sz="2400" dirty="0">
                <a:solidFill>
                  <a:srgbClr val="FF0000"/>
                </a:solidFill>
              </a:rPr>
              <a:t>ALU &amp; MEM</a:t>
            </a:r>
            <a:r>
              <a:rPr lang="en-US" sz="2400" dirty="0"/>
              <a:t> there is substantial </a:t>
            </a:r>
            <a:r>
              <a:rPr lang="en-US" sz="2400" dirty="0">
                <a:solidFill>
                  <a:srgbClr val="FF0000"/>
                </a:solidFill>
              </a:rPr>
              <a:t>diversity</a:t>
            </a:r>
            <a:r>
              <a:rPr lang="en-US" sz="2400" dirty="0"/>
              <a:t>.</a:t>
            </a:r>
          </a:p>
          <a:p>
            <a:pPr>
              <a:lnSpc>
                <a:spcPct val="115000"/>
              </a:lnSpc>
            </a:pPr>
            <a:r>
              <a:rPr lang="en-US" sz="2400" dirty="0"/>
              <a:t>Instructions that require </a:t>
            </a:r>
            <a:r>
              <a:rPr lang="en-US" sz="2400" dirty="0">
                <a:solidFill>
                  <a:srgbClr val="FF0000"/>
                </a:solidFill>
              </a:rPr>
              <a:t>long &amp; possibly variable latencies</a:t>
            </a:r>
            <a:r>
              <a:rPr lang="en-US" sz="2400" dirty="0"/>
              <a:t> (F.P. Multiply &amp; Divide) are </a:t>
            </a:r>
            <a:r>
              <a:rPr lang="en-US" sz="2400" dirty="0">
                <a:solidFill>
                  <a:srgbClr val="FF0000"/>
                </a:solidFill>
              </a:rPr>
              <a:t>difficult to unify</a:t>
            </a:r>
            <a:r>
              <a:rPr lang="en-US" sz="2400" dirty="0"/>
              <a:t> with simple instructions that require only a </a:t>
            </a:r>
            <a:r>
              <a:rPr lang="en-US" sz="2400" dirty="0">
                <a:solidFill>
                  <a:srgbClr val="FF0000"/>
                </a:solidFill>
              </a:rPr>
              <a:t>single cycle latency</a:t>
            </a:r>
            <a:r>
              <a:rPr lang="en-US" sz="2400" dirty="0"/>
              <a:t>.</a:t>
            </a:r>
          </a:p>
        </p:txBody>
      </p:sp>
      <p:graphicFrame>
        <p:nvGraphicFramePr>
          <p:cNvPr id="1861636" name="Object 4"/>
          <p:cNvGraphicFramePr>
            <a:graphicFrameLocks noGrp="1" noChangeAspect="1"/>
          </p:cNvGraphicFramePr>
          <p:nvPr>
            <p:ph sz="half" idx="2"/>
            <p:extLst>
              <p:ext uri="{D42A27DB-BD31-4B8C-83A1-F6EECF244321}">
                <p14:modId xmlns:p14="http://schemas.microsoft.com/office/powerpoint/2010/main" val="2341259224"/>
              </p:ext>
            </p:extLst>
          </p:nvPr>
        </p:nvGraphicFramePr>
        <p:xfrm>
          <a:off x="5556250" y="1335087"/>
          <a:ext cx="3306763" cy="3962400"/>
        </p:xfrm>
        <a:graphic>
          <a:graphicData uri="http://schemas.openxmlformats.org/presentationml/2006/ole">
            <mc:AlternateContent xmlns:mc="http://schemas.openxmlformats.org/markup-compatibility/2006">
              <mc:Choice xmlns:v="urn:schemas-microsoft-com:vml" Requires="v">
                <p:oleObj spid="_x0000_s13333" name="Visio" r:id="rId3" imgW="2634691" imgH="4513783" progId="Visio.Drawing.11">
                  <p:embed/>
                </p:oleObj>
              </mc:Choice>
              <mc:Fallback>
                <p:oleObj name="Visio" r:id="rId3" imgW="2634691" imgH="451378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0" y="1335087"/>
                        <a:ext cx="33067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1894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8" name="Rectangle 2"/>
          <p:cNvSpPr>
            <a:spLocks noGrp="1" noChangeArrowheads="1"/>
          </p:cNvSpPr>
          <p:nvPr>
            <p:ph type="title"/>
          </p:nvPr>
        </p:nvSpPr>
        <p:spPr>
          <a:xfrm>
            <a:off x="762000" y="287337"/>
            <a:ext cx="7620000" cy="474663"/>
          </a:xfrm>
        </p:spPr>
        <p:txBody>
          <a:bodyPr>
            <a:normAutofit fontScale="90000"/>
          </a:bodyPr>
          <a:lstStyle/>
          <a:p>
            <a:r>
              <a:rPr lang="en-US" dirty="0"/>
              <a:t>Diversified Pipelines</a:t>
            </a:r>
          </a:p>
        </p:txBody>
      </p:sp>
      <p:sp>
        <p:nvSpPr>
          <p:cNvPr id="1862659" name="Rectangle 3"/>
          <p:cNvSpPr>
            <a:spLocks noGrp="1" noChangeArrowheads="1"/>
          </p:cNvSpPr>
          <p:nvPr>
            <p:ph type="body" idx="1"/>
          </p:nvPr>
        </p:nvSpPr>
        <p:spPr>
          <a:xfrm>
            <a:off x="211138" y="1047750"/>
            <a:ext cx="8651875" cy="4743450"/>
          </a:xfrm>
        </p:spPr>
        <p:txBody>
          <a:bodyPr/>
          <a:lstStyle/>
          <a:p>
            <a:pPr>
              <a:lnSpc>
                <a:spcPct val="115000"/>
              </a:lnSpc>
            </a:pPr>
            <a:r>
              <a:rPr lang="en-US" sz="2800" dirty="0"/>
              <a:t>Specialized execution units customized for </a:t>
            </a:r>
            <a:r>
              <a:rPr lang="en-US" sz="2800" dirty="0">
                <a:solidFill>
                  <a:srgbClr val="FF0000"/>
                </a:solidFill>
              </a:rPr>
              <a:t>specific instruction types</a:t>
            </a:r>
            <a:r>
              <a:rPr lang="en-US" sz="2800" dirty="0"/>
              <a:t> will contribute to the need for greater </a:t>
            </a:r>
            <a:r>
              <a:rPr lang="en-US" sz="2800" dirty="0">
                <a:solidFill>
                  <a:srgbClr val="FF0000"/>
                </a:solidFill>
              </a:rPr>
              <a:t>diversity in the execution stages</a:t>
            </a:r>
            <a:r>
              <a:rPr lang="en-US" sz="2800" dirty="0"/>
              <a:t>. </a:t>
            </a:r>
          </a:p>
          <a:p>
            <a:pPr>
              <a:lnSpc>
                <a:spcPct val="115000"/>
              </a:lnSpc>
            </a:pPr>
            <a:r>
              <a:rPr lang="en-US" sz="2800" dirty="0"/>
              <a:t>For parallel pipelines, there is a strong motivation to implement </a:t>
            </a:r>
            <a:r>
              <a:rPr lang="en-US" sz="2800" dirty="0">
                <a:solidFill>
                  <a:srgbClr val="FF0000"/>
                </a:solidFill>
              </a:rPr>
              <a:t>multiple different execution units </a:t>
            </a:r>
            <a:r>
              <a:rPr lang="en-US" sz="2800" dirty="0"/>
              <a:t>–</a:t>
            </a:r>
            <a:r>
              <a:rPr lang="en-US" sz="2800" dirty="0" err="1">
                <a:solidFill>
                  <a:srgbClr val="FF0000"/>
                </a:solidFill>
              </a:rPr>
              <a:t>subpipelines</a:t>
            </a:r>
            <a:r>
              <a:rPr lang="en-US" sz="2800" dirty="0"/>
              <a:t>, in the execution portion of parallel pipeline. We call such pipelines </a:t>
            </a:r>
            <a:r>
              <a:rPr lang="en-US" sz="2800" dirty="0">
                <a:solidFill>
                  <a:srgbClr val="FF0000"/>
                </a:solidFill>
              </a:rPr>
              <a:t>diversified pipelines</a:t>
            </a:r>
            <a:r>
              <a:rPr lang="en-US" sz="2800" dirty="0"/>
              <a:t>.</a:t>
            </a:r>
          </a:p>
        </p:txBody>
      </p:sp>
    </p:spTree>
    <p:extLst>
      <p:ext uri="{BB962C8B-B14F-4D97-AF65-F5344CB8AC3E}">
        <p14:creationId xmlns:p14="http://schemas.microsoft.com/office/powerpoint/2010/main" val="27224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p:cNvSpPr>
            <a:spLocks noGrp="1" noChangeArrowheads="1"/>
          </p:cNvSpPr>
          <p:nvPr>
            <p:ph type="title"/>
          </p:nvPr>
        </p:nvSpPr>
        <p:spPr>
          <a:xfrm>
            <a:off x="457200" y="152400"/>
            <a:ext cx="8382000" cy="474663"/>
          </a:xfrm>
          <a:noFill/>
          <a:ln/>
        </p:spPr>
        <p:txBody>
          <a:bodyPr wrap="square">
            <a:normAutofit fontScale="90000"/>
          </a:bodyPr>
          <a:lstStyle/>
          <a:p>
            <a:r>
              <a:rPr lang="en-US"/>
              <a:t>Single Cycle vs.  Multiple Cycle</a:t>
            </a:r>
          </a:p>
        </p:txBody>
      </p:sp>
      <p:sp>
        <p:nvSpPr>
          <p:cNvPr id="1699843" name="Rectangle 3"/>
          <p:cNvSpPr>
            <a:spLocks noChangeArrowheads="1"/>
          </p:cNvSpPr>
          <p:nvPr/>
        </p:nvSpPr>
        <p:spPr bwMode="auto">
          <a:xfrm>
            <a:off x="381000" y="3810000"/>
            <a:ext cx="4968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Clk</a:t>
            </a:r>
          </a:p>
        </p:txBody>
      </p:sp>
      <p:sp>
        <p:nvSpPr>
          <p:cNvPr id="1699844" name="Line 4"/>
          <p:cNvSpPr>
            <a:spLocks noChangeShapeType="1"/>
          </p:cNvSpPr>
          <p:nvPr/>
        </p:nvSpPr>
        <p:spPr bwMode="auto">
          <a:xfrm>
            <a:off x="554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45" name="Line 5"/>
          <p:cNvSpPr>
            <a:spLocks noChangeShapeType="1"/>
          </p:cNvSpPr>
          <p:nvPr/>
        </p:nvSpPr>
        <p:spPr bwMode="auto">
          <a:xfrm>
            <a:off x="85550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46" name="Line 6"/>
          <p:cNvSpPr>
            <a:spLocks noChangeShapeType="1"/>
          </p:cNvSpPr>
          <p:nvPr/>
        </p:nvSpPr>
        <p:spPr bwMode="auto">
          <a:xfrm flipV="1">
            <a:off x="922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47" name="Line 7"/>
          <p:cNvSpPr>
            <a:spLocks noChangeShapeType="1"/>
          </p:cNvSpPr>
          <p:nvPr/>
        </p:nvSpPr>
        <p:spPr bwMode="auto">
          <a:xfrm>
            <a:off x="935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48" name="Line 8"/>
          <p:cNvSpPr>
            <a:spLocks noChangeShapeType="1"/>
          </p:cNvSpPr>
          <p:nvPr/>
        </p:nvSpPr>
        <p:spPr bwMode="auto">
          <a:xfrm>
            <a:off x="1303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49" name="Line 9"/>
          <p:cNvSpPr>
            <a:spLocks noChangeShapeType="1"/>
          </p:cNvSpPr>
          <p:nvPr/>
        </p:nvSpPr>
        <p:spPr bwMode="auto">
          <a:xfrm>
            <a:off x="8428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50" name="Rectangle 10"/>
          <p:cNvSpPr>
            <a:spLocks noChangeArrowheads="1"/>
          </p:cNvSpPr>
          <p:nvPr/>
        </p:nvSpPr>
        <p:spPr bwMode="auto">
          <a:xfrm>
            <a:off x="914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1</a:t>
            </a:r>
          </a:p>
        </p:txBody>
      </p:sp>
      <p:sp>
        <p:nvSpPr>
          <p:cNvPr id="1699851" name="Rectangle 11"/>
          <p:cNvSpPr>
            <a:spLocks noChangeArrowheads="1"/>
          </p:cNvSpPr>
          <p:nvPr/>
        </p:nvSpPr>
        <p:spPr bwMode="auto">
          <a:xfrm>
            <a:off x="423863" y="3095625"/>
            <a:ext cx="3178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latin typeface="Arial" pitchFamily="34" charset="0"/>
              </a:rPr>
              <a:t>Multiple Cycle Implementation:</a:t>
            </a:r>
          </a:p>
        </p:txBody>
      </p:sp>
      <p:grpSp>
        <p:nvGrpSpPr>
          <p:cNvPr id="1699852" name="Group 12"/>
          <p:cNvGrpSpPr>
            <a:grpSpLocks/>
          </p:cNvGrpSpPr>
          <p:nvPr/>
        </p:nvGrpSpPr>
        <p:grpSpPr bwMode="auto">
          <a:xfrm>
            <a:off x="947738" y="4543425"/>
            <a:ext cx="3784600" cy="333375"/>
            <a:chOff x="488" y="2540"/>
            <a:chExt cx="2384" cy="210"/>
          </a:xfrm>
        </p:grpSpPr>
        <p:grpSp>
          <p:nvGrpSpPr>
            <p:cNvPr id="1699853" name="Group 13"/>
            <p:cNvGrpSpPr>
              <a:grpSpLocks/>
            </p:cNvGrpSpPr>
            <p:nvPr/>
          </p:nvGrpSpPr>
          <p:grpSpPr bwMode="auto">
            <a:xfrm>
              <a:off x="488" y="2540"/>
              <a:ext cx="518" cy="210"/>
              <a:chOff x="488" y="2540"/>
              <a:chExt cx="518" cy="210"/>
            </a:xfrm>
          </p:grpSpPr>
          <p:sp>
            <p:nvSpPr>
              <p:cNvPr id="1699854" name="Rectangle 14"/>
              <p:cNvSpPr>
                <a:spLocks noChangeArrowheads="1"/>
              </p:cNvSpPr>
              <p:nvPr/>
            </p:nvSpPr>
            <p:spPr bwMode="auto">
              <a:xfrm>
                <a:off x="48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55" name="Rectangle 15"/>
              <p:cNvSpPr>
                <a:spLocks noChangeArrowheads="1"/>
              </p:cNvSpPr>
              <p:nvPr/>
            </p:nvSpPr>
            <p:spPr bwMode="auto">
              <a:xfrm>
                <a:off x="51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699856" name="Group 16"/>
            <p:cNvGrpSpPr>
              <a:grpSpLocks/>
            </p:cNvGrpSpPr>
            <p:nvPr/>
          </p:nvGrpSpPr>
          <p:grpSpPr bwMode="auto">
            <a:xfrm>
              <a:off x="968" y="2540"/>
              <a:ext cx="464" cy="210"/>
              <a:chOff x="968" y="2540"/>
              <a:chExt cx="464" cy="210"/>
            </a:xfrm>
          </p:grpSpPr>
          <p:sp>
            <p:nvSpPr>
              <p:cNvPr id="1699857" name="Rectangle 17"/>
              <p:cNvSpPr>
                <a:spLocks noChangeArrowheads="1"/>
              </p:cNvSpPr>
              <p:nvPr/>
            </p:nvSpPr>
            <p:spPr bwMode="auto">
              <a:xfrm>
                <a:off x="96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58" name="Rectangle 18"/>
              <p:cNvSpPr>
                <a:spLocks noChangeArrowheads="1"/>
              </p:cNvSpPr>
              <p:nvPr/>
            </p:nvSpPr>
            <p:spPr bwMode="auto">
              <a:xfrm>
                <a:off x="1043" y="254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699859" name="Group 19"/>
            <p:cNvGrpSpPr>
              <a:grpSpLocks/>
            </p:cNvGrpSpPr>
            <p:nvPr/>
          </p:nvGrpSpPr>
          <p:grpSpPr bwMode="auto">
            <a:xfrm>
              <a:off x="1448" y="2540"/>
              <a:ext cx="464" cy="210"/>
              <a:chOff x="1448" y="2540"/>
              <a:chExt cx="464" cy="210"/>
            </a:xfrm>
          </p:grpSpPr>
          <p:sp>
            <p:nvSpPr>
              <p:cNvPr id="1699860" name="Rectangle 20"/>
              <p:cNvSpPr>
                <a:spLocks noChangeArrowheads="1"/>
              </p:cNvSpPr>
              <p:nvPr/>
            </p:nvSpPr>
            <p:spPr bwMode="auto">
              <a:xfrm>
                <a:off x="144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61" name="Rectangle 21"/>
              <p:cNvSpPr>
                <a:spLocks noChangeArrowheads="1"/>
              </p:cNvSpPr>
              <p:nvPr/>
            </p:nvSpPr>
            <p:spPr bwMode="auto">
              <a:xfrm>
                <a:off x="1475" y="254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699862" name="Group 22"/>
            <p:cNvGrpSpPr>
              <a:grpSpLocks/>
            </p:cNvGrpSpPr>
            <p:nvPr/>
          </p:nvGrpSpPr>
          <p:grpSpPr bwMode="auto">
            <a:xfrm>
              <a:off x="1928" y="2540"/>
              <a:ext cx="464" cy="210"/>
              <a:chOff x="1928" y="2540"/>
              <a:chExt cx="464" cy="210"/>
            </a:xfrm>
          </p:grpSpPr>
          <p:sp>
            <p:nvSpPr>
              <p:cNvPr id="1699863" name="Rectangle 23"/>
              <p:cNvSpPr>
                <a:spLocks noChangeArrowheads="1"/>
              </p:cNvSpPr>
              <p:nvPr/>
            </p:nvSpPr>
            <p:spPr bwMode="auto">
              <a:xfrm>
                <a:off x="192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64" name="Rectangle 24"/>
              <p:cNvSpPr>
                <a:spLocks noChangeArrowheads="1"/>
              </p:cNvSpPr>
              <p:nvPr/>
            </p:nvSpPr>
            <p:spPr bwMode="auto">
              <a:xfrm>
                <a:off x="1955" y="254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1699865" name="Group 25"/>
            <p:cNvGrpSpPr>
              <a:grpSpLocks/>
            </p:cNvGrpSpPr>
            <p:nvPr/>
          </p:nvGrpSpPr>
          <p:grpSpPr bwMode="auto">
            <a:xfrm>
              <a:off x="2408" y="2540"/>
              <a:ext cx="464" cy="210"/>
              <a:chOff x="2408" y="2540"/>
              <a:chExt cx="464" cy="210"/>
            </a:xfrm>
          </p:grpSpPr>
          <p:sp>
            <p:nvSpPr>
              <p:cNvPr id="1699866" name="Rectangle 26"/>
              <p:cNvSpPr>
                <a:spLocks noChangeArrowheads="1"/>
              </p:cNvSpPr>
              <p:nvPr/>
            </p:nvSpPr>
            <p:spPr bwMode="auto">
              <a:xfrm>
                <a:off x="240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67" name="Rectangle 27"/>
              <p:cNvSpPr>
                <a:spLocks noChangeArrowheads="1"/>
              </p:cNvSpPr>
              <p:nvPr/>
            </p:nvSpPr>
            <p:spPr bwMode="auto">
              <a:xfrm>
                <a:off x="2483" y="2540"/>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1699868" name="Line 28"/>
          <p:cNvSpPr>
            <a:spLocks noChangeShapeType="1"/>
          </p:cNvSpPr>
          <p:nvPr/>
        </p:nvSpPr>
        <p:spPr bwMode="auto">
          <a:xfrm>
            <a:off x="1316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69" name="Line 29"/>
          <p:cNvSpPr>
            <a:spLocks noChangeShapeType="1"/>
          </p:cNvSpPr>
          <p:nvPr/>
        </p:nvSpPr>
        <p:spPr bwMode="auto">
          <a:xfrm flipV="1">
            <a:off x="1684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0" name="Line 30"/>
          <p:cNvSpPr>
            <a:spLocks noChangeShapeType="1"/>
          </p:cNvSpPr>
          <p:nvPr/>
        </p:nvSpPr>
        <p:spPr bwMode="auto">
          <a:xfrm>
            <a:off x="1697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1" name="Line 31"/>
          <p:cNvSpPr>
            <a:spLocks noChangeShapeType="1"/>
          </p:cNvSpPr>
          <p:nvPr/>
        </p:nvSpPr>
        <p:spPr bwMode="auto">
          <a:xfrm>
            <a:off x="2065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2" name="Line 32"/>
          <p:cNvSpPr>
            <a:spLocks noChangeShapeType="1"/>
          </p:cNvSpPr>
          <p:nvPr/>
        </p:nvSpPr>
        <p:spPr bwMode="auto">
          <a:xfrm flipV="1">
            <a:off x="1697038" y="352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3" name="Rectangle 33"/>
          <p:cNvSpPr>
            <a:spLocks noChangeArrowheads="1"/>
          </p:cNvSpPr>
          <p:nvPr/>
        </p:nvSpPr>
        <p:spPr bwMode="auto">
          <a:xfrm>
            <a:off x="1676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2</a:t>
            </a:r>
          </a:p>
        </p:txBody>
      </p:sp>
      <p:sp>
        <p:nvSpPr>
          <p:cNvPr id="1699874" name="Line 34"/>
          <p:cNvSpPr>
            <a:spLocks noChangeShapeType="1"/>
          </p:cNvSpPr>
          <p:nvPr/>
        </p:nvSpPr>
        <p:spPr bwMode="auto">
          <a:xfrm>
            <a:off x="2078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5" name="Line 35"/>
          <p:cNvSpPr>
            <a:spLocks noChangeShapeType="1"/>
          </p:cNvSpPr>
          <p:nvPr/>
        </p:nvSpPr>
        <p:spPr bwMode="auto">
          <a:xfrm flipV="1">
            <a:off x="2446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6" name="Line 36"/>
          <p:cNvSpPr>
            <a:spLocks noChangeShapeType="1"/>
          </p:cNvSpPr>
          <p:nvPr/>
        </p:nvSpPr>
        <p:spPr bwMode="auto">
          <a:xfrm>
            <a:off x="2459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7" name="Line 37"/>
          <p:cNvSpPr>
            <a:spLocks noChangeShapeType="1"/>
          </p:cNvSpPr>
          <p:nvPr/>
        </p:nvSpPr>
        <p:spPr bwMode="auto">
          <a:xfrm>
            <a:off x="2827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8" name="Line 38"/>
          <p:cNvSpPr>
            <a:spLocks noChangeShapeType="1"/>
          </p:cNvSpPr>
          <p:nvPr/>
        </p:nvSpPr>
        <p:spPr bwMode="auto">
          <a:xfrm flipV="1">
            <a:off x="2459038" y="352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79" name="Rectangle 39"/>
          <p:cNvSpPr>
            <a:spLocks noChangeArrowheads="1"/>
          </p:cNvSpPr>
          <p:nvPr/>
        </p:nvSpPr>
        <p:spPr bwMode="auto">
          <a:xfrm>
            <a:off x="2438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3</a:t>
            </a:r>
          </a:p>
        </p:txBody>
      </p:sp>
      <p:sp>
        <p:nvSpPr>
          <p:cNvPr id="1699880" name="Line 40"/>
          <p:cNvSpPr>
            <a:spLocks noChangeShapeType="1"/>
          </p:cNvSpPr>
          <p:nvPr/>
        </p:nvSpPr>
        <p:spPr bwMode="auto">
          <a:xfrm>
            <a:off x="2840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1" name="Line 41"/>
          <p:cNvSpPr>
            <a:spLocks noChangeShapeType="1"/>
          </p:cNvSpPr>
          <p:nvPr/>
        </p:nvSpPr>
        <p:spPr bwMode="auto">
          <a:xfrm flipV="1">
            <a:off x="3208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2" name="Line 42"/>
          <p:cNvSpPr>
            <a:spLocks noChangeShapeType="1"/>
          </p:cNvSpPr>
          <p:nvPr/>
        </p:nvSpPr>
        <p:spPr bwMode="auto">
          <a:xfrm>
            <a:off x="3221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3" name="Line 43"/>
          <p:cNvSpPr>
            <a:spLocks noChangeShapeType="1"/>
          </p:cNvSpPr>
          <p:nvPr/>
        </p:nvSpPr>
        <p:spPr bwMode="auto">
          <a:xfrm>
            <a:off x="3589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4" name="Line 44"/>
          <p:cNvSpPr>
            <a:spLocks noChangeShapeType="1"/>
          </p:cNvSpPr>
          <p:nvPr/>
        </p:nvSpPr>
        <p:spPr bwMode="auto">
          <a:xfrm flipV="1">
            <a:off x="3221038" y="352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5" name="Rectangle 45"/>
          <p:cNvSpPr>
            <a:spLocks noChangeArrowheads="1"/>
          </p:cNvSpPr>
          <p:nvPr/>
        </p:nvSpPr>
        <p:spPr bwMode="auto">
          <a:xfrm>
            <a:off x="3200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4</a:t>
            </a:r>
          </a:p>
        </p:txBody>
      </p:sp>
      <p:sp>
        <p:nvSpPr>
          <p:cNvPr id="1699886" name="Line 46"/>
          <p:cNvSpPr>
            <a:spLocks noChangeShapeType="1"/>
          </p:cNvSpPr>
          <p:nvPr/>
        </p:nvSpPr>
        <p:spPr bwMode="auto">
          <a:xfrm>
            <a:off x="3602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7" name="Line 47"/>
          <p:cNvSpPr>
            <a:spLocks noChangeShapeType="1"/>
          </p:cNvSpPr>
          <p:nvPr/>
        </p:nvSpPr>
        <p:spPr bwMode="auto">
          <a:xfrm flipV="1">
            <a:off x="3970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8" name="Line 48"/>
          <p:cNvSpPr>
            <a:spLocks noChangeShapeType="1"/>
          </p:cNvSpPr>
          <p:nvPr/>
        </p:nvSpPr>
        <p:spPr bwMode="auto">
          <a:xfrm>
            <a:off x="3983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9" name="Line 49"/>
          <p:cNvSpPr>
            <a:spLocks noChangeShapeType="1"/>
          </p:cNvSpPr>
          <p:nvPr/>
        </p:nvSpPr>
        <p:spPr bwMode="auto">
          <a:xfrm>
            <a:off x="4351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0" name="Line 50"/>
          <p:cNvSpPr>
            <a:spLocks noChangeShapeType="1"/>
          </p:cNvSpPr>
          <p:nvPr/>
        </p:nvSpPr>
        <p:spPr bwMode="auto">
          <a:xfrm flipV="1">
            <a:off x="3983038" y="352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1" name="Rectangle 51"/>
          <p:cNvSpPr>
            <a:spLocks noChangeArrowheads="1"/>
          </p:cNvSpPr>
          <p:nvPr/>
        </p:nvSpPr>
        <p:spPr bwMode="auto">
          <a:xfrm>
            <a:off x="3962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5</a:t>
            </a:r>
          </a:p>
        </p:txBody>
      </p:sp>
      <p:sp>
        <p:nvSpPr>
          <p:cNvPr id="1699892" name="Line 52"/>
          <p:cNvSpPr>
            <a:spLocks noChangeShapeType="1"/>
          </p:cNvSpPr>
          <p:nvPr/>
        </p:nvSpPr>
        <p:spPr bwMode="auto">
          <a:xfrm>
            <a:off x="4364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3" name="Line 53"/>
          <p:cNvSpPr>
            <a:spLocks noChangeShapeType="1"/>
          </p:cNvSpPr>
          <p:nvPr/>
        </p:nvSpPr>
        <p:spPr bwMode="auto">
          <a:xfrm flipV="1">
            <a:off x="4732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4" name="Line 54"/>
          <p:cNvSpPr>
            <a:spLocks noChangeShapeType="1"/>
          </p:cNvSpPr>
          <p:nvPr/>
        </p:nvSpPr>
        <p:spPr bwMode="auto">
          <a:xfrm>
            <a:off x="4745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5" name="Line 55"/>
          <p:cNvSpPr>
            <a:spLocks noChangeShapeType="1"/>
          </p:cNvSpPr>
          <p:nvPr/>
        </p:nvSpPr>
        <p:spPr bwMode="auto">
          <a:xfrm>
            <a:off x="5113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6" name="Rectangle 56"/>
          <p:cNvSpPr>
            <a:spLocks noChangeArrowheads="1"/>
          </p:cNvSpPr>
          <p:nvPr/>
        </p:nvSpPr>
        <p:spPr bwMode="auto">
          <a:xfrm>
            <a:off x="4724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6</a:t>
            </a:r>
          </a:p>
        </p:txBody>
      </p:sp>
      <p:sp>
        <p:nvSpPr>
          <p:cNvPr id="1699897" name="Line 57"/>
          <p:cNvSpPr>
            <a:spLocks noChangeShapeType="1"/>
          </p:cNvSpPr>
          <p:nvPr/>
        </p:nvSpPr>
        <p:spPr bwMode="auto">
          <a:xfrm>
            <a:off x="5126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8" name="Line 58"/>
          <p:cNvSpPr>
            <a:spLocks noChangeShapeType="1"/>
          </p:cNvSpPr>
          <p:nvPr/>
        </p:nvSpPr>
        <p:spPr bwMode="auto">
          <a:xfrm flipV="1">
            <a:off x="5494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9" name="Line 59"/>
          <p:cNvSpPr>
            <a:spLocks noChangeShapeType="1"/>
          </p:cNvSpPr>
          <p:nvPr/>
        </p:nvSpPr>
        <p:spPr bwMode="auto">
          <a:xfrm>
            <a:off x="5507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0" name="Line 60"/>
          <p:cNvSpPr>
            <a:spLocks noChangeShapeType="1"/>
          </p:cNvSpPr>
          <p:nvPr/>
        </p:nvSpPr>
        <p:spPr bwMode="auto">
          <a:xfrm>
            <a:off x="5875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1" name="Line 61"/>
          <p:cNvSpPr>
            <a:spLocks noChangeShapeType="1"/>
          </p:cNvSpPr>
          <p:nvPr/>
        </p:nvSpPr>
        <p:spPr bwMode="auto">
          <a:xfrm flipV="1">
            <a:off x="5507038" y="352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2" name="Rectangle 62"/>
          <p:cNvSpPr>
            <a:spLocks noChangeArrowheads="1"/>
          </p:cNvSpPr>
          <p:nvPr/>
        </p:nvSpPr>
        <p:spPr bwMode="auto">
          <a:xfrm>
            <a:off x="5486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7</a:t>
            </a:r>
          </a:p>
        </p:txBody>
      </p:sp>
      <p:sp>
        <p:nvSpPr>
          <p:cNvPr id="1699903" name="Line 63"/>
          <p:cNvSpPr>
            <a:spLocks noChangeShapeType="1"/>
          </p:cNvSpPr>
          <p:nvPr/>
        </p:nvSpPr>
        <p:spPr bwMode="auto">
          <a:xfrm>
            <a:off x="5888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4" name="Line 64"/>
          <p:cNvSpPr>
            <a:spLocks noChangeShapeType="1"/>
          </p:cNvSpPr>
          <p:nvPr/>
        </p:nvSpPr>
        <p:spPr bwMode="auto">
          <a:xfrm flipV="1">
            <a:off x="6256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5" name="Line 65"/>
          <p:cNvSpPr>
            <a:spLocks noChangeShapeType="1"/>
          </p:cNvSpPr>
          <p:nvPr/>
        </p:nvSpPr>
        <p:spPr bwMode="auto">
          <a:xfrm>
            <a:off x="6269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6" name="Line 66"/>
          <p:cNvSpPr>
            <a:spLocks noChangeShapeType="1"/>
          </p:cNvSpPr>
          <p:nvPr/>
        </p:nvSpPr>
        <p:spPr bwMode="auto">
          <a:xfrm>
            <a:off x="6637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7" name="Line 67"/>
          <p:cNvSpPr>
            <a:spLocks noChangeShapeType="1"/>
          </p:cNvSpPr>
          <p:nvPr/>
        </p:nvSpPr>
        <p:spPr bwMode="auto">
          <a:xfrm flipV="1">
            <a:off x="6269038" y="352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8" name="Rectangle 68"/>
          <p:cNvSpPr>
            <a:spLocks noChangeArrowheads="1"/>
          </p:cNvSpPr>
          <p:nvPr/>
        </p:nvSpPr>
        <p:spPr bwMode="auto">
          <a:xfrm>
            <a:off x="6248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8</a:t>
            </a:r>
          </a:p>
        </p:txBody>
      </p:sp>
      <p:sp>
        <p:nvSpPr>
          <p:cNvPr id="1699909" name="Line 69"/>
          <p:cNvSpPr>
            <a:spLocks noChangeShapeType="1"/>
          </p:cNvSpPr>
          <p:nvPr/>
        </p:nvSpPr>
        <p:spPr bwMode="auto">
          <a:xfrm>
            <a:off x="6650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0" name="Line 70"/>
          <p:cNvSpPr>
            <a:spLocks noChangeShapeType="1"/>
          </p:cNvSpPr>
          <p:nvPr/>
        </p:nvSpPr>
        <p:spPr bwMode="auto">
          <a:xfrm flipV="1">
            <a:off x="7018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1" name="Line 71"/>
          <p:cNvSpPr>
            <a:spLocks noChangeShapeType="1"/>
          </p:cNvSpPr>
          <p:nvPr/>
        </p:nvSpPr>
        <p:spPr bwMode="auto">
          <a:xfrm>
            <a:off x="7031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2" name="Line 72"/>
          <p:cNvSpPr>
            <a:spLocks noChangeShapeType="1"/>
          </p:cNvSpPr>
          <p:nvPr/>
        </p:nvSpPr>
        <p:spPr bwMode="auto">
          <a:xfrm>
            <a:off x="7399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3" name="Line 73"/>
          <p:cNvSpPr>
            <a:spLocks noChangeShapeType="1"/>
          </p:cNvSpPr>
          <p:nvPr/>
        </p:nvSpPr>
        <p:spPr bwMode="auto">
          <a:xfrm flipV="1">
            <a:off x="7031038" y="352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4" name="Rectangle 74"/>
          <p:cNvSpPr>
            <a:spLocks noChangeArrowheads="1"/>
          </p:cNvSpPr>
          <p:nvPr/>
        </p:nvSpPr>
        <p:spPr bwMode="auto">
          <a:xfrm>
            <a:off x="7010400" y="35306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9</a:t>
            </a:r>
          </a:p>
        </p:txBody>
      </p:sp>
      <p:sp>
        <p:nvSpPr>
          <p:cNvPr id="1699915" name="Line 75"/>
          <p:cNvSpPr>
            <a:spLocks noChangeShapeType="1"/>
          </p:cNvSpPr>
          <p:nvPr/>
        </p:nvSpPr>
        <p:spPr bwMode="auto">
          <a:xfrm>
            <a:off x="7412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6" name="Line 76"/>
          <p:cNvSpPr>
            <a:spLocks noChangeShapeType="1"/>
          </p:cNvSpPr>
          <p:nvPr/>
        </p:nvSpPr>
        <p:spPr bwMode="auto">
          <a:xfrm flipV="1">
            <a:off x="7780338" y="39052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7" name="Line 77"/>
          <p:cNvSpPr>
            <a:spLocks noChangeShapeType="1"/>
          </p:cNvSpPr>
          <p:nvPr/>
        </p:nvSpPr>
        <p:spPr bwMode="auto">
          <a:xfrm>
            <a:off x="7793038" y="39179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8" name="Line 78"/>
          <p:cNvSpPr>
            <a:spLocks noChangeShapeType="1"/>
          </p:cNvSpPr>
          <p:nvPr/>
        </p:nvSpPr>
        <p:spPr bwMode="auto">
          <a:xfrm>
            <a:off x="8161338" y="39306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9" name="Line 79"/>
          <p:cNvSpPr>
            <a:spLocks noChangeShapeType="1"/>
          </p:cNvSpPr>
          <p:nvPr/>
        </p:nvSpPr>
        <p:spPr bwMode="auto">
          <a:xfrm flipV="1">
            <a:off x="7793038" y="35242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20" name="Rectangle 80"/>
          <p:cNvSpPr>
            <a:spLocks noChangeArrowheads="1"/>
          </p:cNvSpPr>
          <p:nvPr/>
        </p:nvSpPr>
        <p:spPr bwMode="auto">
          <a:xfrm>
            <a:off x="7754938" y="3530600"/>
            <a:ext cx="900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10</a:t>
            </a:r>
          </a:p>
        </p:txBody>
      </p:sp>
      <p:sp>
        <p:nvSpPr>
          <p:cNvPr id="1699921" name="Line 81"/>
          <p:cNvSpPr>
            <a:spLocks noChangeShapeType="1"/>
          </p:cNvSpPr>
          <p:nvPr/>
        </p:nvSpPr>
        <p:spPr bwMode="auto">
          <a:xfrm>
            <a:off x="8174038" y="41465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99939" name="Group 99"/>
          <p:cNvGrpSpPr>
            <a:grpSpLocks/>
          </p:cNvGrpSpPr>
          <p:nvPr/>
        </p:nvGrpSpPr>
        <p:grpSpPr bwMode="auto">
          <a:xfrm>
            <a:off x="4757738" y="4543425"/>
            <a:ext cx="822325" cy="333375"/>
            <a:chOff x="2888" y="2540"/>
            <a:chExt cx="518" cy="210"/>
          </a:xfrm>
        </p:grpSpPr>
        <p:sp>
          <p:nvSpPr>
            <p:cNvPr id="1699940" name="Rectangle 100"/>
            <p:cNvSpPr>
              <a:spLocks noChangeArrowheads="1"/>
            </p:cNvSpPr>
            <p:nvPr/>
          </p:nvSpPr>
          <p:spPr bwMode="auto">
            <a:xfrm>
              <a:off x="288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41" name="Rectangle 101"/>
            <p:cNvSpPr>
              <a:spLocks noChangeArrowheads="1"/>
            </p:cNvSpPr>
            <p:nvPr/>
          </p:nvSpPr>
          <p:spPr bwMode="auto">
            <a:xfrm>
              <a:off x="291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699942" name="Group 102"/>
          <p:cNvGrpSpPr>
            <a:grpSpLocks/>
          </p:cNvGrpSpPr>
          <p:nvPr/>
        </p:nvGrpSpPr>
        <p:grpSpPr bwMode="auto">
          <a:xfrm>
            <a:off x="5519738" y="4543425"/>
            <a:ext cx="736600" cy="333375"/>
            <a:chOff x="3368" y="2540"/>
            <a:chExt cx="464" cy="210"/>
          </a:xfrm>
        </p:grpSpPr>
        <p:sp>
          <p:nvSpPr>
            <p:cNvPr id="1699943" name="Rectangle 103"/>
            <p:cNvSpPr>
              <a:spLocks noChangeArrowheads="1"/>
            </p:cNvSpPr>
            <p:nvPr/>
          </p:nvSpPr>
          <p:spPr bwMode="auto">
            <a:xfrm>
              <a:off x="336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44" name="Rectangle 104"/>
            <p:cNvSpPr>
              <a:spLocks noChangeArrowheads="1"/>
            </p:cNvSpPr>
            <p:nvPr/>
          </p:nvSpPr>
          <p:spPr bwMode="auto">
            <a:xfrm>
              <a:off x="3443" y="254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699945" name="Group 105"/>
          <p:cNvGrpSpPr>
            <a:grpSpLocks/>
          </p:cNvGrpSpPr>
          <p:nvPr/>
        </p:nvGrpSpPr>
        <p:grpSpPr bwMode="auto">
          <a:xfrm>
            <a:off x="6281738" y="4543425"/>
            <a:ext cx="736600" cy="333375"/>
            <a:chOff x="3848" y="2540"/>
            <a:chExt cx="464" cy="210"/>
          </a:xfrm>
        </p:grpSpPr>
        <p:sp>
          <p:nvSpPr>
            <p:cNvPr id="1699946" name="Rectangle 106"/>
            <p:cNvSpPr>
              <a:spLocks noChangeArrowheads="1"/>
            </p:cNvSpPr>
            <p:nvPr/>
          </p:nvSpPr>
          <p:spPr bwMode="auto">
            <a:xfrm>
              <a:off x="384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47" name="Rectangle 107"/>
            <p:cNvSpPr>
              <a:spLocks noChangeArrowheads="1"/>
            </p:cNvSpPr>
            <p:nvPr/>
          </p:nvSpPr>
          <p:spPr bwMode="auto">
            <a:xfrm>
              <a:off x="3875" y="254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699948" name="Group 108"/>
          <p:cNvGrpSpPr>
            <a:grpSpLocks/>
          </p:cNvGrpSpPr>
          <p:nvPr/>
        </p:nvGrpSpPr>
        <p:grpSpPr bwMode="auto">
          <a:xfrm>
            <a:off x="7043738" y="4543425"/>
            <a:ext cx="736600" cy="333375"/>
            <a:chOff x="4328" y="2540"/>
            <a:chExt cx="464" cy="210"/>
          </a:xfrm>
        </p:grpSpPr>
        <p:sp>
          <p:nvSpPr>
            <p:cNvPr id="1699949" name="Rectangle 109"/>
            <p:cNvSpPr>
              <a:spLocks noChangeArrowheads="1"/>
            </p:cNvSpPr>
            <p:nvPr/>
          </p:nvSpPr>
          <p:spPr bwMode="auto">
            <a:xfrm>
              <a:off x="432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50" name="Rectangle 110"/>
            <p:cNvSpPr>
              <a:spLocks noChangeArrowheads="1"/>
            </p:cNvSpPr>
            <p:nvPr/>
          </p:nvSpPr>
          <p:spPr bwMode="auto">
            <a:xfrm>
              <a:off x="4355" y="254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sp>
        <p:nvSpPr>
          <p:cNvPr id="1699951" name="Rectangle 111"/>
          <p:cNvSpPr>
            <a:spLocks noChangeArrowheads="1"/>
          </p:cNvSpPr>
          <p:nvPr/>
        </p:nvSpPr>
        <p:spPr bwMode="auto">
          <a:xfrm>
            <a:off x="914400" y="4238625"/>
            <a:ext cx="396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lw</a:t>
            </a:r>
          </a:p>
        </p:txBody>
      </p:sp>
      <p:sp>
        <p:nvSpPr>
          <p:cNvPr id="1699952" name="Rectangle 112"/>
          <p:cNvSpPr>
            <a:spLocks noChangeArrowheads="1"/>
          </p:cNvSpPr>
          <p:nvPr/>
        </p:nvSpPr>
        <p:spPr bwMode="auto">
          <a:xfrm>
            <a:off x="4724400" y="4238625"/>
            <a:ext cx="4524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sw</a:t>
            </a:r>
          </a:p>
        </p:txBody>
      </p:sp>
      <p:sp>
        <p:nvSpPr>
          <p:cNvPr id="1699971" name="Line 131"/>
          <p:cNvSpPr>
            <a:spLocks noChangeShapeType="1"/>
          </p:cNvSpPr>
          <p:nvPr/>
        </p:nvSpPr>
        <p:spPr bwMode="auto">
          <a:xfrm flipV="1">
            <a:off x="935038" y="1828800"/>
            <a:ext cx="0" cy="3352800"/>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72" name="Line 132"/>
          <p:cNvSpPr>
            <a:spLocks noChangeShapeType="1"/>
          </p:cNvSpPr>
          <p:nvPr/>
        </p:nvSpPr>
        <p:spPr bwMode="auto">
          <a:xfrm flipV="1">
            <a:off x="4514850" y="1565275"/>
            <a:ext cx="0" cy="3616325"/>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73" name="Line 133"/>
          <p:cNvSpPr>
            <a:spLocks noChangeShapeType="1"/>
          </p:cNvSpPr>
          <p:nvPr/>
        </p:nvSpPr>
        <p:spPr bwMode="auto">
          <a:xfrm flipV="1">
            <a:off x="8250238" y="1752600"/>
            <a:ext cx="0" cy="3429000"/>
          </a:xfrm>
          <a:prstGeom prst="line">
            <a:avLst/>
          </a:prstGeom>
          <a:noFill/>
          <a:ln w="254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99974" name="Group 134"/>
          <p:cNvGrpSpPr>
            <a:grpSpLocks/>
          </p:cNvGrpSpPr>
          <p:nvPr/>
        </p:nvGrpSpPr>
        <p:grpSpPr bwMode="auto">
          <a:xfrm flipV="1">
            <a:off x="566738" y="1870075"/>
            <a:ext cx="8039100" cy="228600"/>
            <a:chOff x="248" y="938"/>
            <a:chExt cx="5064" cy="144"/>
          </a:xfrm>
        </p:grpSpPr>
        <p:sp>
          <p:nvSpPr>
            <p:cNvPr id="1699975" name="Line 135"/>
            <p:cNvSpPr>
              <a:spLocks noChangeShapeType="1"/>
            </p:cNvSpPr>
            <p:nvPr/>
          </p:nvSpPr>
          <p:spPr bwMode="auto">
            <a:xfrm>
              <a:off x="248" y="938"/>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76" name="Line 136"/>
            <p:cNvSpPr>
              <a:spLocks noChangeShapeType="1"/>
            </p:cNvSpPr>
            <p:nvPr/>
          </p:nvSpPr>
          <p:spPr bwMode="auto">
            <a:xfrm>
              <a:off x="480"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77" name="Line 137"/>
            <p:cNvSpPr>
              <a:spLocks noChangeShapeType="1"/>
            </p:cNvSpPr>
            <p:nvPr/>
          </p:nvSpPr>
          <p:spPr bwMode="auto">
            <a:xfrm>
              <a:off x="2736"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78" name="Line 138"/>
            <p:cNvSpPr>
              <a:spLocks noChangeShapeType="1"/>
            </p:cNvSpPr>
            <p:nvPr/>
          </p:nvSpPr>
          <p:spPr bwMode="auto">
            <a:xfrm>
              <a:off x="5088"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79" name="Line 139"/>
            <p:cNvSpPr>
              <a:spLocks noChangeShapeType="1"/>
            </p:cNvSpPr>
            <p:nvPr/>
          </p:nvSpPr>
          <p:spPr bwMode="auto">
            <a:xfrm>
              <a:off x="488" y="1082"/>
              <a:ext cx="11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0" name="Line 140"/>
            <p:cNvSpPr>
              <a:spLocks noChangeShapeType="1"/>
            </p:cNvSpPr>
            <p:nvPr/>
          </p:nvSpPr>
          <p:spPr bwMode="auto">
            <a:xfrm>
              <a:off x="1688" y="938"/>
              <a:ext cx="10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1" name="Line 141"/>
            <p:cNvSpPr>
              <a:spLocks noChangeShapeType="1"/>
            </p:cNvSpPr>
            <p:nvPr/>
          </p:nvSpPr>
          <p:spPr bwMode="auto">
            <a:xfrm>
              <a:off x="1680"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2" name="Line 142"/>
            <p:cNvSpPr>
              <a:spLocks noChangeShapeType="1"/>
            </p:cNvSpPr>
            <p:nvPr/>
          </p:nvSpPr>
          <p:spPr bwMode="auto">
            <a:xfrm>
              <a:off x="2744" y="1082"/>
              <a:ext cx="11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3" name="Line 143"/>
            <p:cNvSpPr>
              <a:spLocks noChangeShapeType="1"/>
            </p:cNvSpPr>
            <p:nvPr/>
          </p:nvSpPr>
          <p:spPr bwMode="auto">
            <a:xfrm>
              <a:off x="3944" y="938"/>
              <a:ext cx="113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4" name="Line 144"/>
            <p:cNvSpPr>
              <a:spLocks noChangeShapeType="1"/>
            </p:cNvSpPr>
            <p:nvPr/>
          </p:nvSpPr>
          <p:spPr bwMode="auto">
            <a:xfrm>
              <a:off x="3936" y="946"/>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5" name="Line 145"/>
            <p:cNvSpPr>
              <a:spLocks noChangeShapeType="1"/>
            </p:cNvSpPr>
            <p:nvPr/>
          </p:nvSpPr>
          <p:spPr bwMode="auto">
            <a:xfrm>
              <a:off x="5088" y="1082"/>
              <a:ext cx="22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99986" name="Rectangle 146"/>
          <p:cNvSpPr>
            <a:spLocks noChangeArrowheads="1"/>
          </p:cNvSpPr>
          <p:nvPr/>
        </p:nvSpPr>
        <p:spPr bwMode="auto">
          <a:xfrm>
            <a:off x="457200" y="1752600"/>
            <a:ext cx="4968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Clk</a:t>
            </a:r>
          </a:p>
        </p:txBody>
      </p:sp>
      <p:sp>
        <p:nvSpPr>
          <p:cNvPr id="1699987" name="Rectangle 147"/>
          <p:cNvSpPr>
            <a:spLocks noChangeArrowheads="1"/>
          </p:cNvSpPr>
          <p:nvPr/>
        </p:nvSpPr>
        <p:spPr bwMode="auto">
          <a:xfrm>
            <a:off x="401638" y="1219200"/>
            <a:ext cx="3017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latin typeface="Arial" pitchFamily="34" charset="0"/>
              </a:rPr>
              <a:t>Single Cycle Implementation:</a:t>
            </a:r>
          </a:p>
        </p:txBody>
      </p:sp>
      <p:sp>
        <p:nvSpPr>
          <p:cNvPr id="1699988" name="Rectangle 148"/>
          <p:cNvSpPr>
            <a:spLocks noChangeArrowheads="1"/>
          </p:cNvSpPr>
          <p:nvPr/>
        </p:nvSpPr>
        <p:spPr bwMode="auto">
          <a:xfrm>
            <a:off x="947738" y="2492375"/>
            <a:ext cx="3556000" cy="279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9" name="Rectangle 149"/>
          <p:cNvSpPr>
            <a:spLocks noChangeArrowheads="1"/>
          </p:cNvSpPr>
          <p:nvPr/>
        </p:nvSpPr>
        <p:spPr bwMode="auto">
          <a:xfrm>
            <a:off x="4529138" y="2492375"/>
            <a:ext cx="3708400" cy="279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90" name="Rectangle 150"/>
          <p:cNvSpPr>
            <a:spLocks noChangeArrowheads="1"/>
          </p:cNvSpPr>
          <p:nvPr/>
        </p:nvSpPr>
        <p:spPr bwMode="auto">
          <a:xfrm>
            <a:off x="2286000" y="2473325"/>
            <a:ext cx="6651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Load</a:t>
            </a:r>
          </a:p>
        </p:txBody>
      </p:sp>
      <p:sp>
        <p:nvSpPr>
          <p:cNvPr id="1699991" name="Rectangle 151"/>
          <p:cNvSpPr>
            <a:spLocks noChangeArrowheads="1"/>
          </p:cNvSpPr>
          <p:nvPr/>
        </p:nvSpPr>
        <p:spPr bwMode="auto">
          <a:xfrm>
            <a:off x="6096000" y="2473325"/>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Store</a:t>
            </a:r>
          </a:p>
        </p:txBody>
      </p:sp>
      <p:sp>
        <p:nvSpPr>
          <p:cNvPr id="1699992" name="Line 152"/>
          <p:cNvSpPr>
            <a:spLocks noChangeShapeType="1"/>
          </p:cNvSpPr>
          <p:nvPr/>
        </p:nvSpPr>
        <p:spPr bwMode="auto">
          <a:xfrm flipV="1">
            <a:off x="7564438" y="2466975"/>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93" name="Rectangle 153"/>
          <p:cNvSpPr>
            <a:spLocks noChangeArrowheads="1"/>
          </p:cNvSpPr>
          <p:nvPr/>
        </p:nvSpPr>
        <p:spPr bwMode="auto">
          <a:xfrm>
            <a:off x="7543800" y="2473325"/>
            <a:ext cx="7794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accent1"/>
                </a:solidFill>
                <a:latin typeface="Arial" pitchFamily="34" charset="0"/>
              </a:rPr>
              <a:t>Waste</a:t>
            </a:r>
          </a:p>
        </p:txBody>
      </p:sp>
      <p:grpSp>
        <p:nvGrpSpPr>
          <p:cNvPr id="1699994" name="Group 154"/>
          <p:cNvGrpSpPr>
            <a:grpSpLocks/>
          </p:cNvGrpSpPr>
          <p:nvPr/>
        </p:nvGrpSpPr>
        <p:grpSpPr bwMode="auto">
          <a:xfrm>
            <a:off x="7805738" y="4543425"/>
            <a:ext cx="822325" cy="333375"/>
            <a:chOff x="4808" y="2540"/>
            <a:chExt cx="518" cy="210"/>
          </a:xfrm>
        </p:grpSpPr>
        <p:sp>
          <p:nvSpPr>
            <p:cNvPr id="1699995" name="Rectangle 155"/>
            <p:cNvSpPr>
              <a:spLocks noChangeArrowheads="1"/>
            </p:cNvSpPr>
            <p:nvPr/>
          </p:nvSpPr>
          <p:spPr bwMode="auto">
            <a:xfrm>
              <a:off x="480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96" name="Rectangle 156"/>
            <p:cNvSpPr>
              <a:spLocks noChangeArrowheads="1"/>
            </p:cNvSpPr>
            <p:nvPr/>
          </p:nvSpPr>
          <p:spPr bwMode="auto">
            <a:xfrm>
              <a:off x="483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sp>
        <p:nvSpPr>
          <p:cNvPr id="1699997" name="Rectangle 157"/>
          <p:cNvSpPr>
            <a:spLocks noChangeArrowheads="1"/>
          </p:cNvSpPr>
          <p:nvPr/>
        </p:nvSpPr>
        <p:spPr bwMode="auto">
          <a:xfrm>
            <a:off x="7772400" y="4238625"/>
            <a:ext cx="812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R-type</a:t>
            </a:r>
          </a:p>
        </p:txBody>
      </p:sp>
      <p:sp>
        <p:nvSpPr>
          <p:cNvPr id="1700015" name="Line 175"/>
          <p:cNvSpPr>
            <a:spLocks noChangeShapeType="1"/>
          </p:cNvSpPr>
          <p:nvPr/>
        </p:nvSpPr>
        <p:spPr bwMode="auto">
          <a:xfrm flipV="1">
            <a:off x="935038" y="1552575"/>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16" name="Rectangle 176"/>
          <p:cNvSpPr>
            <a:spLocks noChangeArrowheads="1"/>
          </p:cNvSpPr>
          <p:nvPr/>
        </p:nvSpPr>
        <p:spPr bwMode="auto">
          <a:xfrm>
            <a:off x="2438400" y="1558925"/>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1</a:t>
            </a:r>
          </a:p>
        </p:txBody>
      </p:sp>
      <p:sp>
        <p:nvSpPr>
          <p:cNvPr id="1700017" name="Line 177"/>
          <p:cNvSpPr>
            <a:spLocks noChangeShapeType="1"/>
          </p:cNvSpPr>
          <p:nvPr/>
        </p:nvSpPr>
        <p:spPr bwMode="auto">
          <a:xfrm flipV="1">
            <a:off x="4516438" y="1552575"/>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18" name="Line 178"/>
          <p:cNvSpPr>
            <a:spLocks noChangeShapeType="1"/>
          </p:cNvSpPr>
          <p:nvPr/>
        </p:nvSpPr>
        <p:spPr bwMode="auto">
          <a:xfrm flipV="1">
            <a:off x="8250238" y="1552575"/>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19" name="Rectangle 179"/>
          <p:cNvSpPr>
            <a:spLocks noChangeArrowheads="1"/>
          </p:cNvSpPr>
          <p:nvPr/>
        </p:nvSpPr>
        <p:spPr bwMode="auto">
          <a:xfrm>
            <a:off x="6019800" y="1558925"/>
            <a:ext cx="892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Cycle 2</a:t>
            </a:r>
          </a:p>
        </p:txBody>
      </p:sp>
      <p:sp>
        <p:nvSpPr>
          <p:cNvPr id="1700020" name="Line 180"/>
          <p:cNvSpPr>
            <a:spLocks noChangeShapeType="1"/>
          </p:cNvSpPr>
          <p:nvPr/>
        </p:nvSpPr>
        <p:spPr bwMode="auto">
          <a:xfrm>
            <a:off x="947738" y="1717675"/>
            <a:ext cx="14224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21" name="Line 181"/>
          <p:cNvSpPr>
            <a:spLocks noChangeShapeType="1"/>
          </p:cNvSpPr>
          <p:nvPr/>
        </p:nvSpPr>
        <p:spPr bwMode="auto">
          <a:xfrm>
            <a:off x="4529138" y="1717675"/>
            <a:ext cx="14224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22" name="Line 182"/>
          <p:cNvSpPr>
            <a:spLocks noChangeShapeType="1"/>
          </p:cNvSpPr>
          <p:nvPr/>
        </p:nvSpPr>
        <p:spPr bwMode="auto">
          <a:xfrm flipH="1">
            <a:off x="6789738" y="1717675"/>
            <a:ext cx="14732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23" name="Line 183"/>
          <p:cNvSpPr>
            <a:spLocks noChangeShapeType="1"/>
          </p:cNvSpPr>
          <p:nvPr/>
        </p:nvSpPr>
        <p:spPr bwMode="auto">
          <a:xfrm flipH="1">
            <a:off x="3284538" y="1717675"/>
            <a:ext cx="1092200"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853850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Grp="1" noChangeArrowheads="1"/>
          </p:cNvSpPr>
          <p:nvPr>
            <p:ph type="title"/>
          </p:nvPr>
        </p:nvSpPr>
        <p:spPr>
          <a:xfrm>
            <a:off x="762000" y="287337"/>
            <a:ext cx="7620000" cy="474663"/>
          </a:xfrm>
        </p:spPr>
        <p:txBody>
          <a:bodyPr>
            <a:normAutofit fontScale="90000"/>
          </a:bodyPr>
          <a:lstStyle/>
          <a:p>
            <a:r>
              <a:rPr lang="en-US" dirty="0"/>
              <a:t>Diversified Pipelines</a:t>
            </a:r>
          </a:p>
        </p:txBody>
      </p:sp>
      <p:sp>
        <p:nvSpPr>
          <p:cNvPr id="1873923" name="Rectangle 3"/>
          <p:cNvSpPr>
            <a:spLocks noGrp="1" noChangeArrowheads="1"/>
          </p:cNvSpPr>
          <p:nvPr>
            <p:ph type="body" sz="half" idx="1"/>
          </p:nvPr>
        </p:nvSpPr>
        <p:spPr>
          <a:xfrm>
            <a:off x="533400" y="1089025"/>
            <a:ext cx="7866063" cy="4092575"/>
          </a:xfrm>
        </p:spPr>
        <p:txBody>
          <a:bodyPr/>
          <a:lstStyle/>
          <a:p>
            <a:pPr>
              <a:lnSpc>
                <a:spcPct val="135000"/>
              </a:lnSpc>
            </a:pPr>
            <a:r>
              <a:rPr lang="en-US" sz="2400" dirty="0"/>
              <a:t>In a unified pipeline, though </a:t>
            </a:r>
            <a:r>
              <a:rPr lang="en-US" sz="2400" dirty="0">
                <a:solidFill>
                  <a:schemeClr val="accent1"/>
                </a:solidFill>
              </a:rPr>
              <a:t>each instruction</a:t>
            </a:r>
            <a:r>
              <a:rPr lang="en-US" sz="2400" dirty="0"/>
              <a:t> type only requires a subset of the execution stages, it </a:t>
            </a:r>
            <a:r>
              <a:rPr lang="en-US" sz="2400" dirty="0">
                <a:solidFill>
                  <a:schemeClr val="accent1"/>
                </a:solidFill>
              </a:rPr>
              <a:t>must traverse all the execution stages</a:t>
            </a:r>
            <a:r>
              <a:rPr lang="en-US" sz="2400" dirty="0"/>
              <a:t> –even if </a:t>
            </a:r>
            <a:r>
              <a:rPr lang="en-US" sz="2400" dirty="0">
                <a:solidFill>
                  <a:schemeClr val="accent1"/>
                </a:solidFill>
              </a:rPr>
              <a:t>idling</a:t>
            </a:r>
            <a:r>
              <a:rPr lang="en-US" sz="2400" dirty="0"/>
              <a:t>. </a:t>
            </a:r>
          </a:p>
          <a:p>
            <a:pPr>
              <a:lnSpc>
                <a:spcPct val="125000"/>
              </a:lnSpc>
            </a:pPr>
            <a:r>
              <a:rPr lang="en-US" sz="2400" dirty="0"/>
              <a:t>The execution </a:t>
            </a:r>
            <a:r>
              <a:rPr lang="en-US" sz="2400" dirty="0">
                <a:solidFill>
                  <a:schemeClr val="accent1"/>
                </a:solidFill>
              </a:rPr>
              <a:t>latency</a:t>
            </a:r>
            <a:r>
              <a:rPr lang="en-US" sz="2400" dirty="0"/>
              <a:t> for all instruction types is equal to the </a:t>
            </a:r>
            <a:r>
              <a:rPr lang="en-US" sz="2400" dirty="0">
                <a:solidFill>
                  <a:schemeClr val="accent1"/>
                </a:solidFill>
              </a:rPr>
              <a:t>total number of execution stages</a:t>
            </a:r>
            <a:r>
              <a:rPr lang="en-US" sz="2400" dirty="0"/>
              <a:t>; resulting in </a:t>
            </a:r>
            <a:r>
              <a:rPr lang="en-US" sz="2400" i="1" dirty="0"/>
              <a:t>unnecessary stalling of trailing instructions</a:t>
            </a:r>
            <a:r>
              <a:rPr lang="en-US" sz="2400" dirty="0"/>
              <a:t>. </a:t>
            </a:r>
          </a:p>
        </p:txBody>
      </p:sp>
    </p:spTree>
    <p:extLst>
      <p:ext uri="{BB962C8B-B14F-4D97-AF65-F5344CB8AC3E}">
        <p14:creationId xmlns:p14="http://schemas.microsoft.com/office/powerpoint/2010/main" val="2183642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2"/>
          <p:cNvSpPr>
            <a:spLocks noGrp="1" noChangeArrowheads="1"/>
          </p:cNvSpPr>
          <p:nvPr>
            <p:ph type="title"/>
          </p:nvPr>
        </p:nvSpPr>
        <p:spPr>
          <a:xfrm>
            <a:off x="152400" y="152400"/>
            <a:ext cx="8823325" cy="474663"/>
          </a:xfrm>
        </p:spPr>
        <p:txBody>
          <a:bodyPr>
            <a:noAutofit/>
          </a:bodyPr>
          <a:lstStyle/>
          <a:p>
            <a:r>
              <a:rPr lang="en-US" sz="3600" dirty="0"/>
              <a:t>Inefficient Unification into a Single Pipeline</a:t>
            </a:r>
          </a:p>
        </p:txBody>
      </p:sp>
      <p:sp>
        <p:nvSpPr>
          <p:cNvPr id="1860611" name="Rectangle 3"/>
          <p:cNvSpPr>
            <a:spLocks noGrp="1" noChangeArrowheads="1"/>
          </p:cNvSpPr>
          <p:nvPr>
            <p:ph type="body" sz="half" idx="1"/>
          </p:nvPr>
        </p:nvSpPr>
        <p:spPr>
          <a:xfrm>
            <a:off x="211138" y="1066800"/>
            <a:ext cx="4852987" cy="3733800"/>
          </a:xfrm>
        </p:spPr>
        <p:txBody>
          <a:bodyPr/>
          <a:lstStyle/>
          <a:p>
            <a:pPr>
              <a:lnSpc>
                <a:spcPct val="115000"/>
              </a:lnSpc>
            </a:pPr>
            <a:r>
              <a:rPr lang="en-US" sz="2800" dirty="0"/>
              <a:t>Different instruction types require different </a:t>
            </a:r>
            <a:r>
              <a:rPr lang="en-US" sz="2800" dirty="0">
                <a:solidFill>
                  <a:srgbClr val="FF0000"/>
                </a:solidFill>
              </a:rPr>
              <a:t>sets of computations</a:t>
            </a:r>
            <a:r>
              <a:rPr lang="en-US" sz="2800" dirty="0"/>
              <a:t>. </a:t>
            </a:r>
          </a:p>
          <a:p>
            <a:pPr>
              <a:lnSpc>
                <a:spcPct val="115000"/>
              </a:lnSpc>
            </a:pPr>
            <a:r>
              <a:rPr lang="en-US" sz="2800" dirty="0"/>
              <a:t>In </a:t>
            </a:r>
            <a:r>
              <a:rPr lang="en-US" sz="2800" dirty="0">
                <a:solidFill>
                  <a:srgbClr val="FF0000"/>
                </a:solidFill>
              </a:rPr>
              <a:t>IF, ID</a:t>
            </a:r>
            <a:r>
              <a:rPr lang="en-US" sz="2800" dirty="0"/>
              <a:t> there is significant </a:t>
            </a:r>
            <a:r>
              <a:rPr lang="en-US" sz="2800" dirty="0">
                <a:solidFill>
                  <a:srgbClr val="FF0000"/>
                </a:solidFill>
              </a:rPr>
              <a:t>uniformity</a:t>
            </a:r>
            <a:r>
              <a:rPr lang="en-US" sz="2800" dirty="0"/>
              <a:t> of different instruction types. </a:t>
            </a:r>
          </a:p>
        </p:txBody>
      </p:sp>
      <p:graphicFrame>
        <p:nvGraphicFramePr>
          <p:cNvPr id="1860612" name="Object 4"/>
          <p:cNvGraphicFramePr>
            <a:graphicFrameLocks noGrp="1" noChangeAspect="1"/>
          </p:cNvGraphicFramePr>
          <p:nvPr>
            <p:ph sz="half" idx="2"/>
            <p:extLst>
              <p:ext uri="{D42A27DB-BD31-4B8C-83A1-F6EECF244321}">
                <p14:modId xmlns:p14="http://schemas.microsoft.com/office/powerpoint/2010/main" val="1141110277"/>
              </p:ext>
            </p:extLst>
          </p:nvPr>
        </p:nvGraphicFramePr>
        <p:xfrm>
          <a:off x="5229225" y="1439863"/>
          <a:ext cx="3633788" cy="2522537"/>
        </p:xfrm>
        <a:graphic>
          <a:graphicData uri="http://schemas.openxmlformats.org/presentationml/2006/ole">
            <mc:AlternateContent xmlns:mc="http://schemas.openxmlformats.org/markup-compatibility/2006">
              <mc:Choice xmlns:v="urn:schemas-microsoft-com:vml" Requires="v">
                <p:oleObj spid="_x0000_s12309" name="Visio" r:id="rId3" imgW="2833421" imgH="1514551" progId="Visio.Drawing.11">
                  <p:embed/>
                </p:oleObj>
              </mc:Choice>
              <mc:Fallback>
                <p:oleObj name="Visio" r:id="rId3" imgW="2833421" imgH="151455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1439863"/>
                        <a:ext cx="3633788" cy="252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020753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0" name="Rectangle 2"/>
          <p:cNvSpPr>
            <a:spLocks noGrp="1" noChangeArrowheads="1"/>
          </p:cNvSpPr>
          <p:nvPr>
            <p:ph type="title"/>
          </p:nvPr>
        </p:nvSpPr>
        <p:spPr>
          <a:xfrm>
            <a:off x="762000" y="363537"/>
            <a:ext cx="7543800" cy="474663"/>
          </a:xfrm>
        </p:spPr>
        <p:txBody>
          <a:bodyPr>
            <a:normAutofit fontScale="90000"/>
          </a:bodyPr>
          <a:lstStyle/>
          <a:p>
            <a:r>
              <a:rPr lang="en-US" dirty="0"/>
              <a:t>Diversified </a:t>
            </a:r>
            <a:r>
              <a:rPr lang="en-US" dirty="0" smtClean="0"/>
              <a:t>Pipelines</a:t>
            </a:r>
            <a:endParaRPr lang="en-US" dirty="0"/>
          </a:p>
        </p:txBody>
      </p:sp>
      <p:sp>
        <p:nvSpPr>
          <p:cNvPr id="1875971" name="Rectangle 3"/>
          <p:cNvSpPr>
            <a:spLocks noGrp="1" noChangeArrowheads="1"/>
          </p:cNvSpPr>
          <p:nvPr>
            <p:ph type="body" sz="half" idx="1"/>
          </p:nvPr>
        </p:nvSpPr>
        <p:spPr>
          <a:xfrm>
            <a:off x="304800" y="1600200"/>
            <a:ext cx="4311650" cy="3013075"/>
          </a:xfrm>
        </p:spPr>
        <p:txBody>
          <a:bodyPr>
            <a:normAutofit lnSpcReduction="10000"/>
          </a:bodyPr>
          <a:lstStyle/>
          <a:p>
            <a:pPr>
              <a:lnSpc>
                <a:spcPct val="135000"/>
              </a:lnSpc>
            </a:pPr>
            <a:r>
              <a:rPr lang="en-US" sz="2400" dirty="0"/>
              <a:t>Instead of implementing </a:t>
            </a:r>
            <a:r>
              <a:rPr lang="en-US" sz="2400" i="1" dirty="0"/>
              <a:t>s</a:t>
            </a:r>
            <a:r>
              <a:rPr lang="en-US" sz="2400" dirty="0"/>
              <a:t> identical pipes in an </a:t>
            </a:r>
            <a:r>
              <a:rPr lang="en-US" sz="2400" i="1" dirty="0"/>
              <a:t>s</a:t>
            </a:r>
            <a:r>
              <a:rPr lang="en-US" sz="2400" dirty="0"/>
              <a:t>-wide </a:t>
            </a:r>
            <a:r>
              <a:rPr lang="en-US" sz="2400" dirty="0">
                <a:solidFill>
                  <a:schemeClr val="accent1"/>
                </a:solidFill>
              </a:rPr>
              <a:t>parallel pipeline</a:t>
            </a:r>
            <a:r>
              <a:rPr lang="en-US" sz="2400" dirty="0"/>
              <a:t>, diversified execution pipes can be implemented using </a:t>
            </a:r>
            <a:r>
              <a:rPr lang="en-US" sz="2400" dirty="0">
                <a:solidFill>
                  <a:schemeClr val="accent1"/>
                </a:solidFill>
              </a:rPr>
              <a:t>multiple Functional Units</a:t>
            </a:r>
            <a:r>
              <a:rPr lang="en-US" sz="2400" dirty="0"/>
              <a:t>.</a:t>
            </a:r>
          </a:p>
        </p:txBody>
      </p:sp>
      <p:graphicFrame>
        <p:nvGraphicFramePr>
          <p:cNvPr id="1875972" name="Object 4"/>
          <p:cNvGraphicFramePr>
            <a:graphicFrameLocks noGrp="1" noChangeAspect="1"/>
          </p:cNvGraphicFramePr>
          <p:nvPr>
            <p:ph sz="half" idx="2"/>
            <p:extLst>
              <p:ext uri="{D42A27DB-BD31-4B8C-83A1-F6EECF244321}">
                <p14:modId xmlns:p14="http://schemas.microsoft.com/office/powerpoint/2010/main" val="1744006913"/>
              </p:ext>
            </p:extLst>
          </p:nvPr>
        </p:nvGraphicFramePr>
        <p:xfrm>
          <a:off x="4713288" y="990600"/>
          <a:ext cx="4360862" cy="3886200"/>
        </p:xfrm>
        <a:graphic>
          <a:graphicData uri="http://schemas.openxmlformats.org/presentationml/2006/ole">
            <mc:AlternateContent xmlns:mc="http://schemas.openxmlformats.org/markup-compatibility/2006">
              <mc:Choice xmlns:v="urn:schemas-microsoft-com:vml" Requires="v">
                <p:oleObj spid="_x0000_s18453" name="Visio" r:id="rId3" imgW="4218737" imgH="4807610" progId="Visio.Drawing.11">
                  <p:embed/>
                </p:oleObj>
              </mc:Choice>
              <mc:Fallback>
                <p:oleObj name="Visio" r:id="rId3" imgW="4218737" imgH="480761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990600"/>
                        <a:ext cx="436086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837131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4" name="Rectangle 2"/>
          <p:cNvSpPr>
            <a:spLocks noGrp="1" noChangeArrowheads="1"/>
          </p:cNvSpPr>
          <p:nvPr>
            <p:ph type="title"/>
          </p:nvPr>
        </p:nvSpPr>
        <p:spPr>
          <a:xfrm>
            <a:off x="228600" y="381000"/>
            <a:ext cx="8686800" cy="474663"/>
          </a:xfrm>
        </p:spPr>
        <p:txBody>
          <a:bodyPr>
            <a:normAutofit fontScale="90000"/>
          </a:bodyPr>
          <a:lstStyle/>
          <a:p>
            <a:r>
              <a:rPr lang="en-US" dirty="0"/>
              <a:t>Advantages of Diversified Pipelines</a:t>
            </a:r>
          </a:p>
        </p:txBody>
      </p:sp>
      <p:sp>
        <p:nvSpPr>
          <p:cNvPr id="1876995" name="Rectangle 3"/>
          <p:cNvSpPr>
            <a:spLocks noGrp="1" noChangeArrowheads="1"/>
          </p:cNvSpPr>
          <p:nvPr>
            <p:ph type="body" idx="1"/>
          </p:nvPr>
        </p:nvSpPr>
        <p:spPr>
          <a:xfrm>
            <a:off x="228600" y="1447800"/>
            <a:ext cx="8534400" cy="4114800"/>
          </a:xfrm>
        </p:spPr>
        <p:txBody>
          <a:bodyPr>
            <a:noAutofit/>
          </a:bodyPr>
          <a:lstStyle/>
          <a:p>
            <a:pPr>
              <a:lnSpc>
                <a:spcPct val="105000"/>
              </a:lnSpc>
            </a:pPr>
            <a:r>
              <a:rPr lang="en-US" sz="2800" dirty="0"/>
              <a:t>Efficient hardware design due to </a:t>
            </a:r>
            <a:r>
              <a:rPr lang="en-US" sz="2800" dirty="0">
                <a:solidFill>
                  <a:schemeClr val="accent1"/>
                </a:solidFill>
              </a:rPr>
              <a:t>customized pipes</a:t>
            </a:r>
            <a:r>
              <a:rPr lang="en-US" sz="2800" dirty="0"/>
              <a:t> for particular instruction type. </a:t>
            </a:r>
          </a:p>
          <a:p>
            <a:pPr>
              <a:lnSpc>
                <a:spcPct val="105000"/>
              </a:lnSpc>
            </a:pPr>
            <a:r>
              <a:rPr lang="en-US" sz="2800" dirty="0"/>
              <a:t>Each instruction type incurs only the necessary latency &amp; </a:t>
            </a:r>
            <a:r>
              <a:rPr lang="en-US" sz="2800" dirty="0">
                <a:solidFill>
                  <a:schemeClr val="accent1"/>
                </a:solidFill>
              </a:rPr>
              <a:t>make use of all the stages</a:t>
            </a:r>
            <a:r>
              <a:rPr lang="en-US" sz="2800" dirty="0"/>
              <a:t>. </a:t>
            </a:r>
          </a:p>
          <a:p>
            <a:pPr>
              <a:lnSpc>
                <a:spcPct val="105000"/>
              </a:lnSpc>
            </a:pPr>
            <a:r>
              <a:rPr lang="en-US" sz="2800" dirty="0"/>
              <a:t>Possible </a:t>
            </a:r>
            <a:r>
              <a:rPr lang="en-US" sz="2800" dirty="0">
                <a:solidFill>
                  <a:schemeClr val="accent1"/>
                </a:solidFill>
              </a:rPr>
              <a:t>distributed &amp; independent control</a:t>
            </a:r>
            <a:r>
              <a:rPr lang="en-US" sz="2800" dirty="0"/>
              <a:t> of each execution pipe if all </a:t>
            </a:r>
            <a:r>
              <a:rPr lang="en-US" sz="2800" dirty="0">
                <a:solidFill>
                  <a:schemeClr val="accent1"/>
                </a:solidFill>
              </a:rPr>
              <a:t>inter-instruction dependences</a:t>
            </a:r>
            <a:r>
              <a:rPr lang="en-US" sz="2800" dirty="0"/>
              <a:t> are </a:t>
            </a:r>
            <a:r>
              <a:rPr lang="en-US" sz="2800" dirty="0">
                <a:solidFill>
                  <a:schemeClr val="accent1"/>
                </a:solidFill>
              </a:rPr>
              <a:t>resolved prior to dispatching</a:t>
            </a:r>
            <a:r>
              <a:rPr lang="en-US" sz="2800" dirty="0"/>
              <a:t>. </a:t>
            </a:r>
          </a:p>
        </p:txBody>
      </p:sp>
    </p:spTree>
    <p:extLst>
      <p:ext uri="{BB962C8B-B14F-4D97-AF65-F5344CB8AC3E}">
        <p14:creationId xmlns:p14="http://schemas.microsoft.com/office/powerpoint/2010/main" val="24032907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018" name="Rectangle 2"/>
          <p:cNvSpPr>
            <a:spLocks noGrp="1" noChangeArrowheads="1"/>
          </p:cNvSpPr>
          <p:nvPr>
            <p:ph type="title"/>
          </p:nvPr>
        </p:nvSpPr>
        <p:spPr>
          <a:xfrm>
            <a:off x="762000" y="363537"/>
            <a:ext cx="7467600" cy="474663"/>
          </a:xfrm>
        </p:spPr>
        <p:txBody>
          <a:bodyPr>
            <a:normAutofit fontScale="90000"/>
          </a:bodyPr>
          <a:lstStyle/>
          <a:p>
            <a:r>
              <a:rPr lang="en-US" dirty="0"/>
              <a:t>Diversified Pipelines Design</a:t>
            </a:r>
          </a:p>
        </p:txBody>
      </p:sp>
      <p:sp>
        <p:nvSpPr>
          <p:cNvPr id="1878019" name="Rectangle 3"/>
          <p:cNvSpPr>
            <a:spLocks noGrp="1" noChangeArrowheads="1"/>
          </p:cNvSpPr>
          <p:nvPr>
            <p:ph type="body" idx="1"/>
          </p:nvPr>
        </p:nvSpPr>
        <p:spPr>
          <a:xfrm>
            <a:off x="228600" y="1295400"/>
            <a:ext cx="8763000" cy="3910013"/>
          </a:xfrm>
        </p:spPr>
        <p:txBody>
          <a:bodyPr/>
          <a:lstStyle/>
          <a:p>
            <a:pPr>
              <a:lnSpc>
                <a:spcPct val="105000"/>
              </a:lnSpc>
            </a:pPr>
            <a:r>
              <a:rPr lang="en-US" sz="2800" dirty="0"/>
              <a:t>The number of functional units should match the </a:t>
            </a:r>
            <a:r>
              <a:rPr lang="en-US" sz="2800" dirty="0">
                <a:solidFill>
                  <a:schemeClr val="accent1"/>
                </a:solidFill>
              </a:rPr>
              <a:t>available I.L.P</a:t>
            </a:r>
            <a:r>
              <a:rPr lang="en-US" sz="2800" dirty="0"/>
              <a:t>. of the program. The mix of F.U.s should match the dynamic </a:t>
            </a:r>
            <a:r>
              <a:rPr lang="en-US" sz="2800" dirty="0">
                <a:solidFill>
                  <a:schemeClr val="accent1"/>
                </a:solidFill>
              </a:rPr>
              <a:t>mix of instruction types</a:t>
            </a:r>
            <a:r>
              <a:rPr lang="en-US" sz="2800" dirty="0"/>
              <a:t> of the program. </a:t>
            </a:r>
          </a:p>
          <a:p>
            <a:pPr>
              <a:lnSpc>
                <a:spcPct val="105000"/>
              </a:lnSpc>
            </a:pPr>
            <a:r>
              <a:rPr lang="en-US" sz="2800" dirty="0"/>
              <a:t>Most 1</a:t>
            </a:r>
            <a:r>
              <a:rPr lang="en-US" sz="2800" baseline="30000" dirty="0"/>
              <a:t>st</a:t>
            </a:r>
            <a:r>
              <a:rPr lang="en-US" sz="2800" dirty="0"/>
              <a:t> generation superscalars simply integrated a </a:t>
            </a:r>
            <a:r>
              <a:rPr lang="en-US" sz="2800" dirty="0">
                <a:solidFill>
                  <a:schemeClr val="accent1"/>
                </a:solidFill>
              </a:rPr>
              <a:t>second execution pipe</a:t>
            </a:r>
            <a:r>
              <a:rPr lang="en-US" sz="2800" dirty="0"/>
              <a:t> for processing </a:t>
            </a:r>
            <a:r>
              <a:rPr lang="en-US" sz="2800" dirty="0">
                <a:solidFill>
                  <a:schemeClr val="accent1"/>
                </a:solidFill>
              </a:rPr>
              <a:t>F.P.</a:t>
            </a:r>
            <a:r>
              <a:rPr lang="en-US" sz="2800" dirty="0"/>
              <a:t> instructions with the existing scalar pipeline. </a:t>
            </a:r>
          </a:p>
        </p:txBody>
      </p:sp>
    </p:spTree>
    <p:extLst>
      <p:ext uri="{BB962C8B-B14F-4D97-AF65-F5344CB8AC3E}">
        <p14:creationId xmlns:p14="http://schemas.microsoft.com/office/powerpoint/2010/main" val="29446917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2" name="Rectangle 2"/>
          <p:cNvSpPr>
            <a:spLocks noGrp="1" noChangeArrowheads="1"/>
          </p:cNvSpPr>
          <p:nvPr>
            <p:ph type="title"/>
          </p:nvPr>
        </p:nvSpPr>
        <p:spPr>
          <a:xfrm>
            <a:off x="685800" y="363537"/>
            <a:ext cx="7772400" cy="474663"/>
          </a:xfrm>
        </p:spPr>
        <p:txBody>
          <a:bodyPr>
            <a:normAutofit fontScale="90000"/>
          </a:bodyPr>
          <a:lstStyle/>
          <a:p>
            <a:r>
              <a:rPr lang="en-US" dirty="0"/>
              <a:t>Diversified Pipelines Design (2)</a:t>
            </a:r>
          </a:p>
        </p:txBody>
      </p:sp>
      <p:sp>
        <p:nvSpPr>
          <p:cNvPr id="1879043" name="Rectangle 3"/>
          <p:cNvSpPr>
            <a:spLocks noGrp="1" noChangeArrowheads="1"/>
          </p:cNvSpPr>
          <p:nvPr>
            <p:ph type="body" idx="1"/>
          </p:nvPr>
        </p:nvSpPr>
        <p:spPr>
          <a:xfrm>
            <a:off x="363538" y="1414462"/>
            <a:ext cx="8247062" cy="3462338"/>
          </a:xfrm>
        </p:spPr>
        <p:txBody>
          <a:bodyPr/>
          <a:lstStyle/>
          <a:p>
            <a:pPr>
              <a:lnSpc>
                <a:spcPct val="105000"/>
              </a:lnSpc>
            </a:pPr>
            <a:r>
              <a:rPr lang="en-US" sz="2800" dirty="0" smtClean="0"/>
              <a:t>In </a:t>
            </a:r>
            <a:r>
              <a:rPr lang="en-US" sz="2800" dirty="0" smtClean="0">
                <a:solidFill>
                  <a:schemeClr val="accent1"/>
                </a:solidFill>
              </a:rPr>
              <a:t>4-issue</a:t>
            </a:r>
            <a:r>
              <a:rPr lang="en-US" sz="2800" dirty="0" smtClean="0"/>
              <a:t> </a:t>
            </a:r>
            <a:r>
              <a:rPr lang="en-US" sz="2800" dirty="0"/>
              <a:t>machines, </a:t>
            </a:r>
            <a:r>
              <a:rPr lang="en-US" sz="2800" dirty="0">
                <a:solidFill>
                  <a:schemeClr val="accent1"/>
                </a:solidFill>
              </a:rPr>
              <a:t>4 F.U.s</a:t>
            </a:r>
            <a:r>
              <a:rPr lang="en-US" sz="2800" dirty="0"/>
              <a:t> are implemented for executing </a:t>
            </a:r>
            <a:r>
              <a:rPr lang="en-US" sz="2800" i="1" dirty="0"/>
              <a:t>integer</a:t>
            </a:r>
            <a:r>
              <a:rPr lang="en-US" sz="2800" dirty="0"/>
              <a:t>, </a:t>
            </a:r>
            <a:r>
              <a:rPr lang="en-US" sz="2800" i="1" dirty="0"/>
              <a:t>F.P.</a:t>
            </a:r>
            <a:r>
              <a:rPr lang="en-US" sz="2800" dirty="0"/>
              <a:t>, </a:t>
            </a:r>
            <a:r>
              <a:rPr lang="en-US" sz="2800" i="1" dirty="0"/>
              <a:t>Load/Store</a:t>
            </a:r>
            <a:r>
              <a:rPr lang="en-US" sz="2800" dirty="0"/>
              <a:t>, &amp; </a:t>
            </a:r>
            <a:r>
              <a:rPr lang="en-US" sz="2800" i="1" dirty="0"/>
              <a:t>branch</a:t>
            </a:r>
            <a:r>
              <a:rPr lang="en-US" sz="2800" dirty="0"/>
              <a:t> instructions.</a:t>
            </a:r>
          </a:p>
          <a:p>
            <a:pPr>
              <a:lnSpc>
                <a:spcPct val="105000"/>
              </a:lnSpc>
            </a:pPr>
            <a:r>
              <a:rPr lang="en-US" sz="2800" dirty="0" smtClean="0"/>
              <a:t>Later, designs incorporated </a:t>
            </a:r>
            <a:r>
              <a:rPr lang="en-US" sz="2800" dirty="0">
                <a:solidFill>
                  <a:schemeClr val="accent1"/>
                </a:solidFill>
              </a:rPr>
              <a:t>multiple integer units</a:t>
            </a:r>
            <a:r>
              <a:rPr lang="en-US" sz="2800" dirty="0"/>
              <a:t>, some dedicated for long latency integer operations: multiply &amp; divide, and operations for image, graphics, signal processing applications. </a:t>
            </a:r>
            <a:endParaRPr lang="en-US" sz="2800" b="0" dirty="0"/>
          </a:p>
        </p:txBody>
      </p:sp>
    </p:spTree>
    <p:extLst>
      <p:ext uri="{BB962C8B-B14F-4D97-AF65-F5344CB8AC3E}">
        <p14:creationId xmlns:p14="http://schemas.microsoft.com/office/powerpoint/2010/main" val="32522850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874" name="Rectangle 2"/>
          <p:cNvSpPr>
            <a:spLocks noGrp="1" noChangeArrowheads="1"/>
          </p:cNvSpPr>
          <p:nvPr>
            <p:ph type="title"/>
          </p:nvPr>
        </p:nvSpPr>
        <p:spPr>
          <a:xfrm>
            <a:off x="333375" y="339725"/>
            <a:ext cx="8277225" cy="422275"/>
          </a:xfrm>
        </p:spPr>
        <p:txBody>
          <a:bodyPr>
            <a:noAutofit/>
          </a:bodyPr>
          <a:lstStyle/>
          <a:p>
            <a:r>
              <a:rPr lang="en-US" sz="3200" dirty="0"/>
              <a:t>The Sequel of the i486: Pentium Microprocessor</a:t>
            </a:r>
          </a:p>
        </p:txBody>
      </p:sp>
      <p:sp>
        <p:nvSpPr>
          <p:cNvPr id="1871875" name="Rectangle 3"/>
          <p:cNvSpPr>
            <a:spLocks noGrp="1" noChangeArrowheads="1"/>
          </p:cNvSpPr>
          <p:nvPr>
            <p:ph type="body" sz="half" idx="1"/>
          </p:nvPr>
        </p:nvSpPr>
        <p:spPr>
          <a:xfrm>
            <a:off x="211138" y="1143000"/>
            <a:ext cx="3376612" cy="3746500"/>
          </a:xfrm>
        </p:spPr>
        <p:txBody>
          <a:bodyPr/>
          <a:lstStyle/>
          <a:p>
            <a:pPr>
              <a:lnSpc>
                <a:spcPct val="105000"/>
              </a:lnSpc>
            </a:pPr>
            <a:r>
              <a:rPr lang="en-US" sz="2400" dirty="0" err="1" smtClean="0"/>
              <a:t>Mmachine</a:t>
            </a:r>
            <a:r>
              <a:rPr lang="en-US" sz="2400" dirty="0" smtClean="0"/>
              <a:t> </a:t>
            </a:r>
            <a:r>
              <a:rPr lang="en-US" sz="2400" dirty="0"/>
              <a:t>implementing a parallel pipeline of width </a:t>
            </a:r>
            <a:r>
              <a:rPr lang="en-US" sz="2400" dirty="0">
                <a:solidFill>
                  <a:schemeClr val="accent1"/>
                </a:solidFill>
              </a:rPr>
              <a:t>s=2</a:t>
            </a:r>
            <a:r>
              <a:rPr lang="en-US" sz="2400" dirty="0"/>
              <a:t>.</a:t>
            </a:r>
          </a:p>
          <a:p>
            <a:pPr>
              <a:lnSpc>
                <a:spcPct val="105000"/>
              </a:lnSpc>
            </a:pPr>
            <a:r>
              <a:rPr lang="en-US" sz="2400" dirty="0"/>
              <a:t>Essentially implements </a:t>
            </a:r>
            <a:r>
              <a:rPr lang="en-US" sz="2400" dirty="0">
                <a:solidFill>
                  <a:schemeClr val="accent1"/>
                </a:solidFill>
              </a:rPr>
              <a:t>two i486 pipelines</a:t>
            </a:r>
            <a:r>
              <a:rPr lang="en-US" sz="2400" dirty="0"/>
              <a:t>, a 5-stage scalar pipeline.</a:t>
            </a:r>
          </a:p>
        </p:txBody>
      </p:sp>
      <p:graphicFrame>
        <p:nvGraphicFramePr>
          <p:cNvPr id="1871876" name="Object 4"/>
          <p:cNvGraphicFramePr>
            <a:graphicFrameLocks noGrp="1" noChangeAspect="1"/>
          </p:cNvGraphicFramePr>
          <p:nvPr>
            <p:ph sz="quarter" idx="2"/>
            <p:extLst>
              <p:ext uri="{D42A27DB-BD31-4B8C-83A1-F6EECF244321}">
                <p14:modId xmlns:p14="http://schemas.microsoft.com/office/powerpoint/2010/main" val="3843785437"/>
              </p:ext>
            </p:extLst>
          </p:nvPr>
        </p:nvGraphicFramePr>
        <p:xfrm>
          <a:off x="3938588" y="1295400"/>
          <a:ext cx="2276475" cy="3200400"/>
        </p:xfrm>
        <a:graphic>
          <a:graphicData uri="http://schemas.openxmlformats.org/presentationml/2006/ole">
            <mc:AlternateContent xmlns:mc="http://schemas.openxmlformats.org/markup-compatibility/2006">
              <mc:Choice xmlns:v="urn:schemas-microsoft-com:vml" Requires="v">
                <p:oleObj spid="_x0000_s17446" name="Visio" r:id="rId3" imgW="2181454" imgH="2538070" progId="Visio.Drawing.11">
                  <p:embed/>
                </p:oleObj>
              </mc:Choice>
              <mc:Fallback>
                <p:oleObj name="Visio" r:id="rId3" imgW="2181454" imgH="25380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588" y="1295400"/>
                        <a:ext cx="22764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1877" name="Object 5"/>
          <p:cNvGraphicFramePr>
            <a:graphicFrameLocks noGrp="1" noChangeAspect="1"/>
          </p:cNvGraphicFramePr>
          <p:nvPr>
            <p:ph sz="quarter" idx="3"/>
            <p:extLst>
              <p:ext uri="{D42A27DB-BD31-4B8C-83A1-F6EECF244321}">
                <p14:modId xmlns:p14="http://schemas.microsoft.com/office/powerpoint/2010/main" val="87951548"/>
              </p:ext>
            </p:extLst>
          </p:nvPr>
        </p:nvGraphicFramePr>
        <p:xfrm>
          <a:off x="6681788" y="1295400"/>
          <a:ext cx="2166937" cy="3200400"/>
        </p:xfrm>
        <a:graphic>
          <a:graphicData uri="http://schemas.openxmlformats.org/presentationml/2006/ole">
            <mc:AlternateContent xmlns:mc="http://schemas.openxmlformats.org/markup-compatibility/2006">
              <mc:Choice xmlns:v="urn:schemas-microsoft-com:vml" Requires="v">
                <p:oleObj spid="_x0000_s17447" name="Visio" r:id="rId5" imgW="1702003" imgH="3143402" progId="Visio.Drawing.11">
                  <p:embed/>
                </p:oleObj>
              </mc:Choice>
              <mc:Fallback>
                <p:oleObj name="Visio" r:id="rId5" imgW="1702003" imgH="314340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1295400"/>
                        <a:ext cx="21669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901611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8" name="Rectangle 2"/>
          <p:cNvSpPr>
            <a:spLocks noGrp="1" noChangeArrowheads="1"/>
          </p:cNvSpPr>
          <p:nvPr>
            <p:ph type="title"/>
          </p:nvPr>
        </p:nvSpPr>
        <p:spPr>
          <a:xfrm>
            <a:off x="381000" y="287337"/>
            <a:ext cx="8153400" cy="474663"/>
          </a:xfrm>
        </p:spPr>
        <p:txBody>
          <a:bodyPr>
            <a:normAutofit fontScale="90000"/>
          </a:bodyPr>
          <a:lstStyle/>
          <a:p>
            <a:r>
              <a:rPr lang="en-US" dirty="0"/>
              <a:t>Pentium Microprocessor</a:t>
            </a:r>
          </a:p>
        </p:txBody>
      </p:sp>
      <p:sp>
        <p:nvSpPr>
          <p:cNvPr id="1872899" name="Rectangle 3"/>
          <p:cNvSpPr>
            <a:spLocks noGrp="1" noChangeArrowheads="1"/>
          </p:cNvSpPr>
          <p:nvPr>
            <p:ph type="body" idx="1"/>
          </p:nvPr>
        </p:nvSpPr>
        <p:spPr>
          <a:xfrm>
            <a:off x="211138" y="1108075"/>
            <a:ext cx="8440737" cy="4606925"/>
          </a:xfrm>
        </p:spPr>
        <p:txBody>
          <a:bodyPr/>
          <a:lstStyle/>
          <a:p>
            <a:pPr>
              <a:lnSpc>
                <a:spcPct val="105000"/>
              </a:lnSpc>
            </a:pPr>
            <a:r>
              <a:rPr lang="en-US" sz="2400" dirty="0">
                <a:solidFill>
                  <a:schemeClr val="accent1"/>
                </a:solidFill>
              </a:rPr>
              <a:t>Multiple instructions</a:t>
            </a:r>
            <a:r>
              <a:rPr lang="en-US" sz="2400" dirty="0"/>
              <a:t> can be </a:t>
            </a:r>
            <a:r>
              <a:rPr lang="en-US" sz="2400" dirty="0">
                <a:solidFill>
                  <a:schemeClr val="accent1"/>
                </a:solidFill>
              </a:rPr>
              <a:t>fetched &amp; decoded</a:t>
            </a:r>
            <a:r>
              <a:rPr lang="en-US" sz="2400" dirty="0"/>
              <a:t> by the first 2 stages of the parallel pipeline in </a:t>
            </a:r>
            <a:r>
              <a:rPr lang="en-US" sz="2400" dirty="0">
                <a:solidFill>
                  <a:schemeClr val="accent1"/>
                </a:solidFill>
              </a:rPr>
              <a:t>every machine cycle</a:t>
            </a:r>
            <a:r>
              <a:rPr lang="en-US" sz="2400" dirty="0"/>
              <a:t>. </a:t>
            </a:r>
          </a:p>
          <a:p>
            <a:pPr>
              <a:lnSpc>
                <a:spcPct val="105000"/>
              </a:lnSpc>
            </a:pPr>
            <a:r>
              <a:rPr lang="en-US" sz="2400" dirty="0"/>
              <a:t>In each cycle, potentially two instructions can be </a:t>
            </a:r>
            <a:r>
              <a:rPr lang="en-US" sz="2400" dirty="0">
                <a:solidFill>
                  <a:schemeClr val="accent1"/>
                </a:solidFill>
              </a:rPr>
              <a:t>issued into</a:t>
            </a:r>
            <a:r>
              <a:rPr lang="en-US" sz="2400" dirty="0"/>
              <a:t> the two </a:t>
            </a:r>
            <a:r>
              <a:rPr lang="en-US" sz="2400" dirty="0">
                <a:solidFill>
                  <a:schemeClr val="accent1"/>
                </a:solidFill>
              </a:rPr>
              <a:t>execution pipelines</a:t>
            </a:r>
            <a:r>
              <a:rPr lang="en-US" sz="2400" dirty="0"/>
              <a:t>. </a:t>
            </a:r>
          </a:p>
          <a:p>
            <a:pPr>
              <a:lnSpc>
                <a:spcPct val="105000"/>
              </a:lnSpc>
            </a:pPr>
            <a:r>
              <a:rPr lang="en-US" sz="2400" dirty="0"/>
              <a:t>The goal is to achieve a </a:t>
            </a:r>
            <a:r>
              <a:rPr lang="en-US" sz="2400" dirty="0">
                <a:solidFill>
                  <a:schemeClr val="accent1"/>
                </a:solidFill>
              </a:rPr>
              <a:t>peak execution rate</a:t>
            </a:r>
            <a:r>
              <a:rPr lang="en-US" sz="2400" dirty="0"/>
              <a:t> </a:t>
            </a:r>
            <a:r>
              <a:rPr lang="en-US" sz="2400" dirty="0">
                <a:solidFill>
                  <a:schemeClr val="accent1"/>
                </a:solidFill>
              </a:rPr>
              <a:t>of two</a:t>
            </a:r>
            <a:r>
              <a:rPr lang="en-US" sz="2400" dirty="0"/>
              <a:t> instructions per machine cycle. </a:t>
            </a:r>
          </a:p>
          <a:p>
            <a:pPr>
              <a:lnSpc>
                <a:spcPct val="105000"/>
              </a:lnSpc>
            </a:pPr>
            <a:r>
              <a:rPr lang="en-US" sz="2400" dirty="0"/>
              <a:t>The </a:t>
            </a:r>
            <a:r>
              <a:rPr lang="en-US" sz="2400" dirty="0">
                <a:solidFill>
                  <a:schemeClr val="accent1"/>
                </a:solidFill>
              </a:rPr>
              <a:t>execute stage</a:t>
            </a:r>
            <a:r>
              <a:rPr lang="en-US" sz="2400" dirty="0"/>
              <a:t> can perform an </a:t>
            </a:r>
            <a:r>
              <a:rPr lang="en-US" sz="2400" dirty="0">
                <a:solidFill>
                  <a:schemeClr val="accent1"/>
                </a:solidFill>
              </a:rPr>
              <a:t>ALU</a:t>
            </a:r>
            <a:r>
              <a:rPr lang="en-US" sz="2400" dirty="0"/>
              <a:t> operation </a:t>
            </a:r>
            <a:r>
              <a:rPr lang="en-US" sz="2400" dirty="0">
                <a:solidFill>
                  <a:schemeClr val="accent1"/>
                </a:solidFill>
              </a:rPr>
              <a:t>or</a:t>
            </a:r>
            <a:r>
              <a:rPr lang="en-US" sz="2400" dirty="0"/>
              <a:t> access the </a:t>
            </a:r>
            <a:r>
              <a:rPr lang="en-US" sz="2400" dirty="0">
                <a:solidFill>
                  <a:schemeClr val="accent1"/>
                </a:solidFill>
              </a:rPr>
              <a:t>D-cache </a:t>
            </a:r>
            <a:r>
              <a:rPr lang="en-US" sz="2400" dirty="0"/>
              <a:t>hence additional ports to the RF must be provided to support 2 ALU operations. </a:t>
            </a:r>
          </a:p>
        </p:txBody>
      </p:sp>
    </p:spTree>
    <p:extLst>
      <p:ext uri="{BB962C8B-B14F-4D97-AF65-F5344CB8AC3E}">
        <p14:creationId xmlns:p14="http://schemas.microsoft.com/office/powerpoint/2010/main" val="20090225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smtClean="0"/>
              <a:t>Rigid Pipeline Stall Policy</a:t>
            </a:r>
          </a:p>
        </p:txBody>
      </p:sp>
      <p:grpSp>
        <p:nvGrpSpPr>
          <p:cNvPr id="22531" name="Group 3"/>
          <p:cNvGrpSpPr>
            <a:grpSpLocks noChangeAspect="1"/>
          </p:cNvGrpSpPr>
          <p:nvPr/>
        </p:nvGrpSpPr>
        <p:grpSpPr bwMode="auto">
          <a:xfrm>
            <a:off x="533400" y="1676400"/>
            <a:ext cx="8159750" cy="4464050"/>
            <a:chOff x="336" y="1056"/>
            <a:chExt cx="5140" cy="2812"/>
          </a:xfrm>
        </p:grpSpPr>
        <p:sp>
          <p:nvSpPr>
            <p:cNvPr id="22532" name="AutoShape 4"/>
            <p:cNvSpPr>
              <a:spLocks noChangeAspect="1" noChangeArrowheads="1" noTextEdit="1"/>
            </p:cNvSpPr>
            <p:nvPr/>
          </p:nvSpPr>
          <p:spPr bwMode="auto">
            <a:xfrm>
              <a:off x="336" y="1056"/>
              <a:ext cx="5140"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3" name="Rectangle 5"/>
            <p:cNvSpPr>
              <a:spLocks noChangeArrowheads="1"/>
            </p:cNvSpPr>
            <p:nvPr/>
          </p:nvSpPr>
          <p:spPr bwMode="auto">
            <a:xfrm>
              <a:off x="3877" y="1455"/>
              <a:ext cx="88" cy="9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4" name="Rectangle 6"/>
            <p:cNvSpPr>
              <a:spLocks noChangeArrowheads="1"/>
            </p:cNvSpPr>
            <p:nvPr/>
          </p:nvSpPr>
          <p:spPr bwMode="auto">
            <a:xfrm>
              <a:off x="3877" y="1447"/>
              <a:ext cx="104"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5" name="Rectangle 7"/>
            <p:cNvSpPr>
              <a:spLocks noChangeArrowheads="1"/>
            </p:cNvSpPr>
            <p:nvPr/>
          </p:nvSpPr>
          <p:spPr bwMode="auto">
            <a:xfrm>
              <a:off x="3965" y="1455"/>
              <a:ext cx="16" cy="100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6" name="Rectangle 8"/>
            <p:cNvSpPr>
              <a:spLocks noChangeArrowheads="1"/>
            </p:cNvSpPr>
            <p:nvPr/>
          </p:nvSpPr>
          <p:spPr bwMode="auto">
            <a:xfrm>
              <a:off x="3869" y="2446"/>
              <a:ext cx="104"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7" name="Rectangle 9"/>
            <p:cNvSpPr>
              <a:spLocks noChangeArrowheads="1"/>
            </p:cNvSpPr>
            <p:nvPr/>
          </p:nvSpPr>
          <p:spPr bwMode="auto">
            <a:xfrm>
              <a:off x="3869" y="1447"/>
              <a:ext cx="16" cy="100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8" name="Rectangle 10"/>
            <p:cNvSpPr>
              <a:spLocks noChangeArrowheads="1"/>
            </p:cNvSpPr>
            <p:nvPr/>
          </p:nvSpPr>
          <p:spPr bwMode="auto">
            <a:xfrm>
              <a:off x="2566" y="2446"/>
              <a:ext cx="16"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9" name="Freeform 11"/>
            <p:cNvSpPr>
              <a:spLocks/>
            </p:cNvSpPr>
            <p:nvPr/>
          </p:nvSpPr>
          <p:spPr bwMode="auto">
            <a:xfrm>
              <a:off x="1775" y="2023"/>
              <a:ext cx="807" cy="862"/>
            </a:xfrm>
            <a:custGeom>
              <a:avLst/>
              <a:gdLst>
                <a:gd name="T0" fmla="*/ 791 w 807"/>
                <a:gd name="T1" fmla="*/ 527 h 862"/>
                <a:gd name="T2" fmla="*/ 759 w 807"/>
                <a:gd name="T3" fmla="*/ 639 h 862"/>
                <a:gd name="T4" fmla="*/ 711 w 807"/>
                <a:gd name="T5" fmla="*/ 719 h 862"/>
                <a:gd name="T6" fmla="*/ 647 w 807"/>
                <a:gd name="T7" fmla="*/ 775 h 862"/>
                <a:gd name="T8" fmla="*/ 567 w 807"/>
                <a:gd name="T9" fmla="*/ 838 h 862"/>
                <a:gd name="T10" fmla="*/ 480 w 807"/>
                <a:gd name="T11" fmla="*/ 862 h 862"/>
                <a:gd name="T12" fmla="*/ 376 w 807"/>
                <a:gd name="T13" fmla="*/ 862 h 862"/>
                <a:gd name="T14" fmla="*/ 296 w 807"/>
                <a:gd name="T15" fmla="*/ 846 h 862"/>
                <a:gd name="T16" fmla="*/ 200 w 807"/>
                <a:gd name="T17" fmla="*/ 814 h 862"/>
                <a:gd name="T18" fmla="*/ 104 w 807"/>
                <a:gd name="T19" fmla="*/ 727 h 862"/>
                <a:gd name="T20" fmla="*/ 56 w 807"/>
                <a:gd name="T21" fmla="*/ 671 h 862"/>
                <a:gd name="T22" fmla="*/ 32 w 807"/>
                <a:gd name="T23" fmla="*/ 599 h 862"/>
                <a:gd name="T24" fmla="*/ 0 w 807"/>
                <a:gd name="T25" fmla="*/ 479 h 862"/>
                <a:gd name="T26" fmla="*/ 0 w 807"/>
                <a:gd name="T27" fmla="*/ 383 h 862"/>
                <a:gd name="T28" fmla="*/ 24 w 807"/>
                <a:gd name="T29" fmla="*/ 279 h 862"/>
                <a:gd name="T30" fmla="*/ 48 w 807"/>
                <a:gd name="T31" fmla="*/ 207 h 862"/>
                <a:gd name="T32" fmla="*/ 152 w 807"/>
                <a:gd name="T33" fmla="*/ 95 h 862"/>
                <a:gd name="T34" fmla="*/ 200 w 807"/>
                <a:gd name="T35" fmla="*/ 56 h 862"/>
                <a:gd name="T36" fmla="*/ 280 w 807"/>
                <a:gd name="T37" fmla="*/ 8 h 862"/>
                <a:gd name="T38" fmla="*/ 376 w 807"/>
                <a:gd name="T39" fmla="*/ 0 h 862"/>
                <a:gd name="T40" fmla="*/ 480 w 807"/>
                <a:gd name="T41" fmla="*/ 0 h 862"/>
                <a:gd name="T42" fmla="*/ 567 w 807"/>
                <a:gd name="T43" fmla="*/ 32 h 862"/>
                <a:gd name="T44" fmla="*/ 631 w 807"/>
                <a:gd name="T45" fmla="*/ 72 h 862"/>
                <a:gd name="T46" fmla="*/ 711 w 807"/>
                <a:gd name="T47" fmla="*/ 159 h 862"/>
                <a:gd name="T48" fmla="*/ 767 w 807"/>
                <a:gd name="T49" fmla="*/ 231 h 862"/>
                <a:gd name="T50" fmla="*/ 791 w 807"/>
                <a:gd name="T51" fmla="*/ 327 h 862"/>
                <a:gd name="T52" fmla="*/ 751 w 807"/>
                <a:gd name="T53" fmla="*/ 231 h 862"/>
                <a:gd name="T54" fmla="*/ 695 w 807"/>
                <a:gd name="T55" fmla="*/ 167 h 862"/>
                <a:gd name="T56" fmla="*/ 639 w 807"/>
                <a:gd name="T57" fmla="*/ 95 h 862"/>
                <a:gd name="T58" fmla="*/ 559 w 807"/>
                <a:gd name="T59" fmla="*/ 48 h 862"/>
                <a:gd name="T60" fmla="*/ 472 w 807"/>
                <a:gd name="T61" fmla="*/ 16 h 862"/>
                <a:gd name="T62" fmla="*/ 376 w 807"/>
                <a:gd name="T63" fmla="*/ 16 h 862"/>
                <a:gd name="T64" fmla="*/ 280 w 807"/>
                <a:gd name="T65" fmla="*/ 24 h 862"/>
                <a:gd name="T66" fmla="*/ 208 w 807"/>
                <a:gd name="T67" fmla="*/ 72 h 862"/>
                <a:gd name="T68" fmla="*/ 136 w 807"/>
                <a:gd name="T69" fmla="*/ 127 h 862"/>
                <a:gd name="T70" fmla="*/ 72 w 807"/>
                <a:gd name="T71" fmla="*/ 199 h 862"/>
                <a:gd name="T72" fmla="*/ 40 w 807"/>
                <a:gd name="T73" fmla="*/ 287 h 862"/>
                <a:gd name="T74" fmla="*/ 16 w 807"/>
                <a:gd name="T75" fmla="*/ 383 h 862"/>
                <a:gd name="T76" fmla="*/ 16 w 807"/>
                <a:gd name="T77" fmla="*/ 479 h 862"/>
                <a:gd name="T78" fmla="*/ 40 w 807"/>
                <a:gd name="T79" fmla="*/ 575 h 862"/>
                <a:gd name="T80" fmla="*/ 72 w 807"/>
                <a:gd name="T81" fmla="*/ 663 h 862"/>
                <a:gd name="T82" fmla="*/ 136 w 807"/>
                <a:gd name="T83" fmla="*/ 743 h 862"/>
                <a:gd name="T84" fmla="*/ 208 w 807"/>
                <a:gd name="T85" fmla="*/ 806 h 862"/>
                <a:gd name="T86" fmla="*/ 304 w 807"/>
                <a:gd name="T87" fmla="*/ 830 h 862"/>
                <a:gd name="T88" fmla="*/ 376 w 807"/>
                <a:gd name="T89" fmla="*/ 846 h 862"/>
                <a:gd name="T90" fmla="*/ 472 w 807"/>
                <a:gd name="T91" fmla="*/ 846 h 862"/>
                <a:gd name="T92" fmla="*/ 559 w 807"/>
                <a:gd name="T93" fmla="*/ 822 h 862"/>
                <a:gd name="T94" fmla="*/ 639 w 807"/>
                <a:gd name="T95" fmla="*/ 759 h 862"/>
                <a:gd name="T96" fmla="*/ 703 w 807"/>
                <a:gd name="T97" fmla="*/ 703 h 862"/>
                <a:gd name="T98" fmla="*/ 751 w 807"/>
                <a:gd name="T99" fmla="*/ 623 h 862"/>
                <a:gd name="T100" fmla="*/ 775 w 807"/>
                <a:gd name="T101" fmla="*/ 527 h 862"/>
                <a:gd name="T102" fmla="*/ 791 w 807"/>
                <a:gd name="T103" fmla="*/ 431 h 8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7"/>
                <a:gd name="T157" fmla="*/ 0 h 862"/>
                <a:gd name="T158" fmla="*/ 807 w 807"/>
                <a:gd name="T159" fmla="*/ 862 h 8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7" h="862">
                  <a:moveTo>
                    <a:pt x="807" y="431"/>
                  </a:moveTo>
                  <a:lnTo>
                    <a:pt x="791" y="527"/>
                  </a:lnTo>
                  <a:lnTo>
                    <a:pt x="767" y="623"/>
                  </a:lnTo>
                  <a:lnTo>
                    <a:pt x="759" y="639"/>
                  </a:lnTo>
                  <a:lnTo>
                    <a:pt x="767" y="631"/>
                  </a:lnTo>
                  <a:lnTo>
                    <a:pt x="711" y="719"/>
                  </a:lnTo>
                  <a:lnTo>
                    <a:pt x="647" y="775"/>
                  </a:lnTo>
                  <a:lnTo>
                    <a:pt x="567" y="838"/>
                  </a:lnTo>
                  <a:lnTo>
                    <a:pt x="480" y="862"/>
                  </a:lnTo>
                  <a:lnTo>
                    <a:pt x="472" y="862"/>
                  </a:lnTo>
                  <a:lnTo>
                    <a:pt x="376" y="862"/>
                  </a:lnTo>
                  <a:lnTo>
                    <a:pt x="296" y="846"/>
                  </a:lnTo>
                  <a:lnTo>
                    <a:pt x="200" y="814"/>
                  </a:lnTo>
                  <a:lnTo>
                    <a:pt x="128" y="751"/>
                  </a:lnTo>
                  <a:lnTo>
                    <a:pt x="104" y="727"/>
                  </a:lnTo>
                  <a:lnTo>
                    <a:pt x="120" y="751"/>
                  </a:lnTo>
                  <a:lnTo>
                    <a:pt x="56" y="671"/>
                  </a:lnTo>
                  <a:lnTo>
                    <a:pt x="24" y="583"/>
                  </a:lnTo>
                  <a:lnTo>
                    <a:pt x="32" y="599"/>
                  </a:lnTo>
                  <a:lnTo>
                    <a:pt x="24" y="575"/>
                  </a:lnTo>
                  <a:lnTo>
                    <a:pt x="0" y="479"/>
                  </a:lnTo>
                  <a:lnTo>
                    <a:pt x="0" y="383"/>
                  </a:lnTo>
                  <a:lnTo>
                    <a:pt x="24" y="279"/>
                  </a:lnTo>
                  <a:lnTo>
                    <a:pt x="56" y="191"/>
                  </a:lnTo>
                  <a:lnTo>
                    <a:pt x="48" y="207"/>
                  </a:lnTo>
                  <a:lnTo>
                    <a:pt x="64" y="191"/>
                  </a:lnTo>
                  <a:lnTo>
                    <a:pt x="128" y="119"/>
                  </a:lnTo>
                  <a:lnTo>
                    <a:pt x="152" y="95"/>
                  </a:lnTo>
                  <a:lnTo>
                    <a:pt x="128" y="111"/>
                  </a:lnTo>
                  <a:lnTo>
                    <a:pt x="200" y="56"/>
                  </a:lnTo>
                  <a:lnTo>
                    <a:pt x="280" y="8"/>
                  </a:lnTo>
                  <a:lnTo>
                    <a:pt x="376" y="0"/>
                  </a:lnTo>
                  <a:lnTo>
                    <a:pt x="472" y="0"/>
                  </a:lnTo>
                  <a:lnTo>
                    <a:pt x="480" y="0"/>
                  </a:lnTo>
                  <a:lnTo>
                    <a:pt x="567" y="32"/>
                  </a:lnTo>
                  <a:lnTo>
                    <a:pt x="647" y="80"/>
                  </a:lnTo>
                  <a:lnTo>
                    <a:pt x="631" y="72"/>
                  </a:lnTo>
                  <a:lnTo>
                    <a:pt x="647" y="88"/>
                  </a:lnTo>
                  <a:lnTo>
                    <a:pt x="711" y="159"/>
                  </a:lnTo>
                  <a:lnTo>
                    <a:pt x="767" y="231"/>
                  </a:lnTo>
                  <a:lnTo>
                    <a:pt x="791" y="327"/>
                  </a:lnTo>
                  <a:lnTo>
                    <a:pt x="775" y="327"/>
                  </a:lnTo>
                  <a:lnTo>
                    <a:pt x="751" y="231"/>
                  </a:lnTo>
                  <a:lnTo>
                    <a:pt x="767" y="231"/>
                  </a:lnTo>
                  <a:lnTo>
                    <a:pt x="751" y="239"/>
                  </a:lnTo>
                  <a:lnTo>
                    <a:pt x="695" y="167"/>
                  </a:lnTo>
                  <a:lnTo>
                    <a:pt x="711" y="159"/>
                  </a:lnTo>
                  <a:lnTo>
                    <a:pt x="703" y="167"/>
                  </a:lnTo>
                  <a:lnTo>
                    <a:pt x="639" y="95"/>
                  </a:lnTo>
                  <a:lnTo>
                    <a:pt x="647" y="88"/>
                  </a:lnTo>
                  <a:lnTo>
                    <a:pt x="639" y="95"/>
                  </a:lnTo>
                  <a:lnTo>
                    <a:pt x="559" y="48"/>
                  </a:lnTo>
                  <a:lnTo>
                    <a:pt x="567" y="32"/>
                  </a:lnTo>
                  <a:lnTo>
                    <a:pt x="559" y="48"/>
                  </a:lnTo>
                  <a:lnTo>
                    <a:pt x="472" y="16"/>
                  </a:lnTo>
                  <a:lnTo>
                    <a:pt x="480" y="0"/>
                  </a:lnTo>
                  <a:lnTo>
                    <a:pt x="472" y="16"/>
                  </a:lnTo>
                  <a:lnTo>
                    <a:pt x="376" y="16"/>
                  </a:lnTo>
                  <a:lnTo>
                    <a:pt x="376" y="0"/>
                  </a:lnTo>
                  <a:lnTo>
                    <a:pt x="376" y="16"/>
                  </a:lnTo>
                  <a:lnTo>
                    <a:pt x="280" y="24"/>
                  </a:lnTo>
                  <a:lnTo>
                    <a:pt x="280" y="8"/>
                  </a:lnTo>
                  <a:lnTo>
                    <a:pt x="288" y="24"/>
                  </a:lnTo>
                  <a:lnTo>
                    <a:pt x="208" y="72"/>
                  </a:lnTo>
                  <a:lnTo>
                    <a:pt x="200" y="56"/>
                  </a:lnTo>
                  <a:lnTo>
                    <a:pt x="208" y="72"/>
                  </a:lnTo>
                  <a:lnTo>
                    <a:pt x="136" y="127"/>
                  </a:lnTo>
                  <a:lnTo>
                    <a:pt x="128" y="111"/>
                  </a:lnTo>
                  <a:lnTo>
                    <a:pt x="136" y="127"/>
                  </a:lnTo>
                  <a:lnTo>
                    <a:pt x="72" y="199"/>
                  </a:lnTo>
                  <a:lnTo>
                    <a:pt x="64" y="191"/>
                  </a:lnTo>
                  <a:lnTo>
                    <a:pt x="72" y="199"/>
                  </a:lnTo>
                  <a:lnTo>
                    <a:pt x="40" y="287"/>
                  </a:lnTo>
                  <a:lnTo>
                    <a:pt x="24" y="279"/>
                  </a:lnTo>
                  <a:lnTo>
                    <a:pt x="40" y="279"/>
                  </a:lnTo>
                  <a:lnTo>
                    <a:pt x="16" y="383"/>
                  </a:lnTo>
                  <a:lnTo>
                    <a:pt x="0" y="383"/>
                  </a:lnTo>
                  <a:lnTo>
                    <a:pt x="16" y="383"/>
                  </a:lnTo>
                  <a:lnTo>
                    <a:pt x="16" y="479"/>
                  </a:lnTo>
                  <a:lnTo>
                    <a:pt x="0" y="479"/>
                  </a:lnTo>
                  <a:lnTo>
                    <a:pt x="16" y="479"/>
                  </a:lnTo>
                  <a:lnTo>
                    <a:pt x="40" y="575"/>
                  </a:lnTo>
                  <a:lnTo>
                    <a:pt x="24" y="575"/>
                  </a:lnTo>
                  <a:lnTo>
                    <a:pt x="40" y="575"/>
                  </a:lnTo>
                  <a:lnTo>
                    <a:pt x="72" y="663"/>
                  </a:lnTo>
                  <a:lnTo>
                    <a:pt x="56" y="671"/>
                  </a:lnTo>
                  <a:lnTo>
                    <a:pt x="72" y="663"/>
                  </a:lnTo>
                  <a:lnTo>
                    <a:pt x="136" y="743"/>
                  </a:lnTo>
                  <a:lnTo>
                    <a:pt x="120" y="751"/>
                  </a:lnTo>
                  <a:lnTo>
                    <a:pt x="136" y="743"/>
                  </a:lnTo>
                  <a:lnTo>
                    <a:pt x="208" y="806"/>
                  </a:lnTo>
                  <a:lnTo>
                    <a:pt x="200" y="814"/>
                  </a:lnTo>
                  <a:lnTo>
                    <a:pt x="208" y="798"/>
                  </a:lnTo>
                  <a:lnTo>
                    <a:pt x="304" y="830"/>
                  </a:lnTo>
                  <a:lnTo>
                    <a:pt x="296" y="846"/>
                  </a:lnTo>
                  <a:lnTo>
                    <a:pt x="296" y="830"/>
                  </a:lnTo>
                  <a:lnTo>
                    <a:pt x="376" y="846"/>
                  </a:lnTo>
                  <a:lnTo>
                    <a:pt x="376" y="862"/>
                  </a:lnTo>
                  <a:lnTo>
                    <a:pt x="376" y="846"/>
                  </a:lnTo>
                  <a:lnTo>
                    <a:pt x="472" y="846"/>
                  </a:lnTo>
                  <a:lnTo>
                    <a:pt x="472" y="862"/>
                  </a:lnTo>
                  <a:lnTo>
                    <a:pt x="472" y="846"/>
                  </a:lnTo>
                  <a:lnTo>
                    <a:pt x="559" y="822"/>
                  </a:lnTo>
                  <a:lnTo>
                    <a:pt x="567" y="838"/>
                  </a:lnTo>
                  <a:lnTo>
                    <a:pt x="559" y="822"/>
                  </a:lnTo>
                  <a:lnTo>
                    <a:pt x="639" y="759"/>
                  </a:lnTo>
                  <a:lnTo>
                    <a:pt x="647" y="775"/>
                  </a:lnTo>
                  <a:lnTo>
                    <a:pt x="639" y="759"/>
                  </a:lnTo>
                  <a:lnTo>
                    <a:pt x="703" y="703"/>
                  </a:lnTo>
                  <a:lnTo>
                    <a:pt x="711" y="719"/>
                  </a:lnTo>
                  <a:lnTo>
                    <a:pt x="695" y="711"/>
                  </a:lnTo>
                  <a:lnTo>
                    <a:pt x="751" y="623"/>
                  </a:lnTo>
                  <a:lnTo>
                    <a:pt x="767" y="631"/>
                  </a:lnTo>
                  <a:lnTo>
                    <a:pt x="751" y="623"/>
                  </a:lnTo>
                  <a:lnTo>
                    <a:pt x="775" y="527"/>
                  </a:lnTo>
                  <a:lnTo>
                    <a:pt x="791" y="527"/>
                  </a:lnTo>
                  <a:lnTo>
                    <a:pt x="775" y="527"/>
                  </a:lnTo>
                  <a:lnTo>
                    <a:pt x="791" y="431"/>
                  </a:lnTo>
                  <a:lnTo>
                    <a:pt x="807" y="43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2"/>
            <p:cNvSpPr>
              <a:spLocks/>
            </p:cNvSpPr>
            <p:nvPr/>
          </p:nvSpPr>
          <p:spPr bwMode="auto">
            <a:xfrm>
              <a:off x="2550" y="2350"/>
              <a:ext cx="32" cy="104"/>
            </a:xfrm>
            <a:custGeom>
              <a:avLst/>
              <a:gdLst>
                <a:gd name="T0" fmla="*/ 16 w 32"/>
                <a:gd name="T1" fmla="*/ 0 h 104"/>
                <a:gd name="T2" fmla="*/ 32 w 32"/>
                <a:gd name="T3" fmla="*/ 104 h 104"/>
                <a:gd name="T4" fmla="*/ 16 w 32"/>
                <a:gd name="T5" fmla="*/ 104 h 104"/>
                <a:gd name="T6" fmla="*/ 16 w 32"/>
                <a:gd name="T7" fmla="*/ 104 h 104"/>
                <a:gd name="T8" fmla="*/ 16 w 32"/>
                <a:gd name="T9" fmla="*/ 104 h 104"/>
                <a:gd name="T10" fmla="*/ 0 w 32"/>
                <a:gd name="T11" fmla="*/ 0 h 104"/>
                <a:gd name="T12" fmla="*/ 16 w 32"/>
                <a:gd name="T13" fmla="*/ 0 h 104"/>
                <a:gd name="T14" fmla="*/ 0 60000 65536"/>
                <a:gd name="T15" fmla="*/ 0 60000 65536"/>
                <a:gd name="T16" fmla="*/ 0 60000 65536"/>
                <a:gd name="T17" fmla="*/ 0 60000 65536"/>
                <a:gd name="T18" fmla="*/ 0 60000 65536"/>
                <a:gd name="T19" fmla="*/ 0 60000 65536"/>
                <a:gd name="T20" fmla="*/ 0 60000 65536"/>
                <a:gd name="T21" fmla="*/ 0 w 32"/>
                <a:gd name="T22" fmla="*/ 0 h 104"/>
                <a:gd name="T23" fmla="*/ 32 w 32"/>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04">
                  <a:moveTo>
                    <a:pt x="16" y="0"/>
                  </a:moveTo>
                  <a:lnTo>
                    <a:pt x="32" y="104"/>
                  </a:lnTo>
                  <a:lnTo>
                    <a:pt x="16" y="104"/>
                  </a:lnTo>
                  <a:lnTo>
                    <a:pt x="0" y="0"/>
                  </a:lnTo>
                  <a:lnTo>
                    <a:pt x="16"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Rectangle 13"/>
            <p:cNvSpPr>
              <a:spLocks noChangeArrowheads="1"/>
            </p:cNvSpPr>
            <p:nvPr/>
          </p:nvSpPr>
          <p:spPr bwMode="auto">
            <a:xfrm>
              <a:off x="2566" y="2454"/>
              <a:ext cx="16"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42" name="Rectangle 14"/>
            <p:cNvSpPr>
              <a:spLocks noChangeArrowheads="1"/>
            </p:cNvSpPr>
            <p:nvPr/>
          </p:nvSpPr>
          <p:spPr bwMode="auto">
            <a:xfrm>
              <a:off x="2566" y="2454"/>
              <a:ext cx="16" cy="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43" name="Rectangle 15"/>
            <p:cNvSpPr>
              <a:spLocks noChangeArrowheads="1"/>
            </p:cNvSpPr>
            <p:nvPr/>
          </p:nvSpPr>
          <p:spPr bwMode="auto">
            <a:xfrm>
              <a:off x="2239" y="1463"/>
              <a:ext cx="1271" cy="200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44" name="Rectangle 16"/>
            <p:cNvSpPr>
              <a:spLocks noChangeArrowheads="1"/>
            </p:cNvSpPr>
            <p:nvPr/>
          </p:nvSpPr>
          <p:spPr bwMode="auto">
            <a:xfrm>
              <a:off x="2239" y="1455"/>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45" name="Rectangle 17"/>
            <p:cNvSpPr>
              <a:spLocks noChangeArrowheads="1"/>
            </p:cNvSpPr>
            <p:nvPr/>
          </p:nvSpPr>
          <p:spPr bwMode="auto">
            <a:xfrm>
              <a:off x="3526" y="1463"/>
              <a:ext cx="16" cy="203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46" name="Rectangle 18"/>
            <p:cNvSpPr>
              <a:spLocks noChangeArrowheads="1"/>
            </p:cNvSpPr>
            <p:nvPr/>
          </p:nvSpPr>
          <p:spPr bwMode="auto">
            <a:xfrm>
              <a:off x="2231" y="3477"/>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47" name="Rectangle 19"/>
            <p:cNvSpPr>
              <a:spLocks noChangeArrowheads="1"/>
            </p:cNvSpPr>
            <p:nvPr/>
          </p:nvSpPr>
          <p:spPr bwMode="auto">
            <a:xfrm>
              <a:off x="2231" y="1455"/>
              <a:ext cx="16" cy="203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48" name="Rectangle 20"/>
            <p:cNvSpPr>
              <a:spLocks noChangeArrowheads="1"/>
            </p:cNvSpPr>
            <p:nvPr/>
          </p:nvSpPr>
          <p:spPr bwMode="auto">
            <a:xfrm>
              <a:off x="2191" y="1455"/>
              <a:ext cx="1271" cy="40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49" name="Rectangle 21"/>
            <p:cNvSpPr>
              <a:spLocks noChangeArrowheads="1"/>
            </p:cNvSpPr>
            <p:nvPr/>
          </p:nvSpPr>
          <p:spPr bwMode="auto">
            <a:xfrm>
              <a:off x="2191" y="1447"/>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0" name="Rectangle 22"/>
            <p:cNvSpPr>
              <a:spLocks noChangeArrowheads="1"/>
            </p:cNvSpPr>
            <p:nvPr/>
          </p:nvSpPr>
          <p:spPr bwMode="auto">
            <a:xfrm>
              <a:off x="3478" y="1455"/>
              <a:ext cx="16" cy="4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1" name="Rectangle 23"/>
            <p:cNvSpPr>
              <a:spLocks noChangeArrowheads="1"/>
            </p:cNvSpPr>
            <p:nvPr/>
          </p:nvSpPr>
          <p:spPr bwMode="auto">
            <a:xfrm>
              <a:off x="2183" y="1863"/>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2" name="Rectangle 24"/>
            <p:cNvSpPr>
              <a:spLocks noChangeArrowheads="1"/>
            </p:cNvSpPr>
            <p:nvPr/>
          </p:nvSpPr>
          <p:spPr bwMode="auto">
            <a:xfrm>
              <a:off x="2183" y="1447"/>
              <a:ext cx="16" cy="4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3" name="Rectangle 25"/>
            <p:cNvSpPr>
              <a:spLocks noChangeArrowheads="1"/>
            </p:cNvSpPr>
            <p:nvPr/>
          </p:nvSpPr>
          <p:spPr bwMode="auto">
            <a:xfrm>
              <a:off x="2191" y="1863"/>
              <a:ext cx="1271" cy="3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4" name="Rectangle 26"/>
            <p:cNvSpPr>
              <a:spLocks noChangeArrowheads="1"/>
            </p:cNvSpPr>
            <p:nvPr/>
          </p:nvSpPr>
          <p:spPr bwMode="auto">
            <a:xfrm>
              <a:off x="2191" y="1855"/>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5" name="Rectangle 27"/>
            <p:cNvSpPr>
              <a:spLocks noChangeArrowheads="1"/>
            </p:cNvSpPr>
            <p:nvPr/>
          </p:nvSpPr>
          <p:spPr bwMode="auto">
            <a:xfrm>
              <a:off x="3478" y="1863"/>
              <a:ext cx="16" cy="40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6" name="Rectangle 28"/>
            <p:cNvSpPr>
              <a:spLocks noChangeArrowheads="1"/>
            </p:cNvSpPr>
            <p:nvPr/>
          </p:nvSpPr>
          <p:spPr bwMode="auto">
            <a:xfrm>
              <a:off x="2183" y="2254"/>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7" name="Rectangle 29"/>
            <p:cNvSpPr>
              <a:spLocks noChangeArrowheads="1"/>
            </p:cNvSpPr>
            <p:nvPr/>
          </p:nvSpPr>
          <p:spPr bwMode="auto">
            <a:xfrm>
              <a:off x="2183" y="1855"/>
              <a:ext cx="16" cy="40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8" name="Rectangle 30"/>
            <p:cNvSpPr>
              <a:spLocks noChangeArrowheads="1"/>
            </p:cNvSpPr>
            <p:nvPr/>
          </p:nvSpPr>
          <p:spPr bwMode="auto">
            <a:xfrm>
              <a:off x="2191" y="2238"/>
              <a:ext cx="1271" cy="40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9" name="Rectangle 31"/>
            <p:cNvSpPr>
              <a:spLocks noChangeArrowheads="1"/>
            </p:cNvSpPr>
            <p:nvPr/>
          </p:nvSpPr>
          <p:spPr bwMode="auto">
            <a:xfrm>
              <a:off x="2191" y="2238"/>
              <a:ext cx="1295" cy="4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0" name="Rectangle 32"/>
            <p:cNvSpPr>
              <a:spLocks noChangeArrowheads="1"/>
            </p:cNvSpPr>
            <p:nvPr/>
          </p:nvSpPr>
          <p:spPr bwMode="auto">
            <a:xfrm>
              <a:off x="2191" y="2230"/>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1" name="Rectangle 33"/>
            <p:cNvSpPr>
              <a:spLocks noChangeArrowheads="1"/>
            </p:cNvSpPr>
            <p:nvPr/>
          </p:nvSpPr>
          <p:spPr bwMode="auto">
            <a:xfrm>
              <a:off x="3478" y="2238"/>
              <a:ext cx="16" cy="4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2" name="Rectangle 34"/>
            <p:cNvSpPr>
              <a:spLocks noChangeArrowheads="1"/>
            </p:cNvSpPr>
            <p:nvPr/>
          </p:nvSpPr>
          <p:spPr bwMode="auto">
            <a:xfrm>
              <a:off x="2183" y="2662"/>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3" name="Rectangle 35"/>
            <p:cNvSpPr>
              <a:spLocks noChangeArrowheads="1"/>
            </p:cNvSpPr>
            <p:nvPr/>
          </p:nvSpPr>
          <p:spPr bwMode="auto">
            <a:xfrm>
              <a:off x="2183" y="2230"/>
              <a:ext cx="16" cy="4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4" name="Rectangle 36"/>
            <p:cNvSpPr>
              <a:spLocks noChangeArrowheads="1"/>
            </p:cNvSpPr>
            <p:nvPr/>
          </p:nvSpPr>
          <p:spPr bwMode="auto">
            <a:xfrm>
              <a:off x="2191" y="2646"/>
              <a:ext cx="1271" cy="40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5" name="Rectangle 37"/>
            <p:cNvSpPr>
              <a:spLocks noChangeArrowheads="1"/>
            </p:cNvSpPr>
            <p:nvPr/>
          </p:nvSpPr>
          <p:spPr bwMode="auto">
            <a:xfrm>
              <a:off x="2191" y="2638"/>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6" name="Rectangle 38"/>
            <p:cNvSpPr>
              <a:spLocks noChangeArrowheads="1"/>
            </p:cNvSpPr>
            <p:nvPr/>
          </p:nvSpPr>
          <p:spPr bwMode="auto">
            <a:xfrm>
              <a:off x="3478" y="2646"/>
              <a:ext cx="16" cy="4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7" name="Rectangle 39"/>
            <p:cNvSpPr>
              <a:spLocks noChangeArrowheads="1"/>
            </p:cNvSpPr>
            <p:nvPr/>
          </p:nvSpPr>
          <p:spPr bwMode="auto">
            <a:xfrm>
              <a:off x="2183" y="3069"/>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8" name="Rectangle 40"/>
            <p:cNvSpPr>
              <a:spLocks noChangeArrowheads="1"/>
            </p:cNvSpPr>
            <p:nvPr/>
          </p:nvSpPr>
          <p:spPr bwMode="auto">
            <a:xfrm>
              <a:off x="2183" y="2638"/>
              <a:ext cx="16" cy="43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9" name="Rectangle 41"/>
            <p:cNvSpPr>
              <a:spLocks noChangeArrowheads="1"/>
            </p:cNvSpPr>
            <p:nvPr/>
          </p:nvSpPr>
          <p:spPr bwMode="auto">
            <a:xfrm>
              <a:off x="2191" y="3045"/>
              <a:ext cx="1271" cy="4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70" name="Rectangle 42"/>
            <p:cNvSpPr>
              <a:spLocks noChangeArrowheads="1"/>
            </p:cNvSpPr>
            <p:nvPr/>
          </p:nvSpPr>
          <p:spPr bwMode="auto">
            <a:xfrm>
              <a:off x="2191" y="3037"/>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71" name="Rectangle 43"/>
            <p:cNvSpPr>
              <a:spLocks noChangeArrowheads="1"/>
            </p:cNvSpPr>
            <p:nvPr/>
          </p:nvSpPr>
          <p:spPr bwMode="auto">
            <a:xfrm>
              <a:off x="3478" y="3045"/>
              <a:ext cx="16" cy="43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72" name="Rectangle 44"/>
            <p:cNvSpPr>
              <a:spLocks noChangeArrowheads="1"/>
            </p:cNvSpPr>
            <p:nvPr/>
          </p:nvSpPr>
          <p:spPr bwMode="auto">
            <a:xfrm>
              <a:off x="2183" y="3461"/>
              <a:ext cx="1303" cy="1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73" name="Rectangle 45"/>
            <p:cNvSpPr>
              <a:spLocks noChangeArrowheads="1"/>
            </p:cNvSpPr>
            <p:nvPr/>
          </p:nvSpPr>
          <p:spPr bwMode="auto">
            <a:xfrm>
              <a:off x="2183" y="3037"/>
              <a:ext cx="16" cy="43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74" name="Freeform 46"/>
            <p:cNvSpPr>
              <a:spLocks/>
            </p:cNvSpPr>
            <p:nvPr/>
          </p:nvSpPr>
          <p:spPr bwMode="auto">
            <a:xfrm>
              <a:off x="2774" y="1272"/>
              <a:ext cx="112" cy="167"/>
            </a:xfrm>
            <a:custGeom>
              <a:avLst/>
              <a:gdLst>
                <a:gd name="T0" fmla="*/ 112 w 112"/>
                <a:gd name="T1" fmla="*/ 0 h 167"/>
                <a:gd name="T2" fmla="*/ 64 w 112"/>
                <a:gd name="T3" fmla="*/ 167 h 167"/>
                <a:gd name="T4" fmla="*/ 0 w 112"/>
                <a:gd name="T5" fmla="*/ 0 h 167"/>
                <a:gd name="T6" fmla="*/ 64 w 112"/>
                <a:gd name="T7" fmla="*/ 24 h 167"/>
                <a:gd name="T8" fmla="*/ 112 w 112"/>
                <a:gd name="T9" fmla="*/ 0 h 167"/>
                <a:gd name="T10" fmla="*/ 0 60000 65536"/>
                <a:gd name="T11" fmla="*/ 0 60000 65536"/>
                <a:gd name="T12" fmla="*/ 0 60000 65536"/>
                <a:gd name="T13" fmla="*/ 0 60000 65536"/>
                <a:gd name="T14" fmla="*/ 0 60000 65536"/>
                <a:gd name="T15" fmla="*/ 0 w 112"/>
                <a:gd name="T16" fmla="*/ 0 h 167"/>
                <a:gd name="T17" fmla="*/ 112 w 112"/>
                <a:gd name="T18" fmla="*/ 167 h 167"/>
              </a:gdLst>
              <a:ahLst/>
              <a:cxnLst>
                <a:cxn ang="T10">
                  <a:pos x="T0" y="T1"/>
                </a:cxn>
                <a:cxn ang="T11">
                  <a:pos x="T2" y="T3"/>
                </a:cxn>
                <a:cxn ang="T12">
                  <a:pos x="T4" y="T5"/>
                </a:cxn>
                <a:cxn ang="T13">
                  <a:pos x="T6" y="T7"/>
                </a:cxn>
                <a:cxn ang="T14">
                  <a:pos x="T8" y="T9"/>
                </a:cxn>
              </a:cxnLst>
              <a:rect l="T15" t="T16" r="T17" b="T18"/>
              <a:pathLst>
                <a:path w="112" h="167">
                  <a:moveTo>
                    <a:pt x="112" y="0"/>
                  </a:moveTo>
                  <a:lnTo>
                    <a:pt x="64" y="167"/>
                  </a:lnTo>
                  <a:lnTo>
                    <a:pt x="0" y="0"/>
                  </a:lnTo>
                  <a:lnTo>
                    <a:pt x="64" y="24"/>
                  </a:lnTo>
                  <a:lnTo>
                    <a:pt x="112"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5" name="Rectangle 47"/>
            <p:cNvSpPr>
              <a:spLocks noChangeArrowheads="1"/>
            </p:cNvSpPr>
            <p:nvPr/>
          </p:nvSpPr>
          <p:spPr bwMode="auto">
            <a:xfrm>
              <a:off x="2814" y="1088"/>
              <a:ext cx="16" cy="2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76" name="Freeform 48"/>
            <p:cNvSpPr>
              <a:spLocks/>
            </p:cNvSpPr>
            <p:nvPr/>
          </p:nvSpPr>
          <p:spPr bwMode="auto">
            <a:xfrm>
              <a:off x="2774" y="3684"/>
              <a:ext cx="112" cy="168"/>
            </a:xfrm>
            <a:custGeom>
              <a:avLst/>
              <a:gdLst>
                <a:gd name="T0" fmla="*/ 112 w 112"/>
                <a:gd name="T1" fmla="*/ 0 h 168"/>
                <a:gd name="T2" fmla="*/ 64 w 112"/>
                <a:gd name="T3" fmla="*/ 168 h 168"/>
                <a:gd name="T4" fmla="*/ 0 w 112"/>
                <a:gd name="T5" fmla="*/ 0 h 168"/>
                <a:gd name="T6" fmla="*/ 64 w 112"/>
                <a:gd name="T7" fmla="*/ 16 h 168"/>
                <a:gd name="T8" fmla="*/ 112 w 112"/>
                <a:gd name="T9" fmla="*/ 0 h 168"/>
                <a:gd name="T10" fmla="*/ 0 60000 65536"/>
                <a:gd name="T11" fmla="*/ 0 60000 65536"/>
                <a:gd name="T12" fmla="*/ 0 60000 65536"/>
                <a:gd name="T13" fmla="*/ 0 60000 65536"/>
                <a:gd name="T14" fmla="*/ 0 60000 65536"/>
                <a:gd name="T15" fmla="*/ 0 w 112"/>
                <a:gd name="T16" fmla="*/ 0 h 168"/>
                <a:gd name="T17" fmla="*/ 112 w 112"/>
                <a:gd name="T18" fmla="*/ 168 h 168"/>
              </a:gdLst>
              <a:ahLst/>
              <a:cxnLst>
                <a:cxn ang="T10">
                  <a:pos x="T0" y="T1"/>
                </a:cxn>
                <a:cxn ang="T11">
                  <a:pos x="T2" y="T3"/>
                </a:cxn>
                <a:cxn ang="T12">
                  <a:pos x="T4" y="T5"/>
                </a:cxn>
                <a:cxn ang="T13">
                  <a:pos x="T6" y="T7"/>
                </a:cxn>
                <a:cxn ang="T14">
                  <a:pos x="T8" y="T9"/>
                </a:cxn>
              </a:cxnLst>
              <a:rect l="T15" t="T16" r="T17" b="T18"/>
              <a:pathLst>
                <a:path w="112" h="168">
                  <a:moveTo>
                    <a:pt x="112" y="0"/>
                  </a:moveTo>
                  <a:lnTo>
                    <a:pt x="64" y="168"/>
                  </a:lnTo>
                  <a:lnTo>
                    <a:pt x="0" y="0"/>
                  </a:lnTo>
                  <a:lnTo>
                    <a:pt x="64" y="16"/>
                  </a:lnTo>
                  <a:lnTo>
                    <a:pt x="112"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7" name="Rectangle 49"/>
            <p:cNvSpPr>
              <a:spLocks noChangeArrowheads="1"/>
            </p:cNvSpPr>
            <p:nvPr/>
          </p:nvSpPr>
          <p:spPr bwMode="auto">
            <a:xfrm>
              <a:off x="2814" y="3445"/>
              <a:ext cx="16" cy="2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78" name="Rectangle 50"/>
            <p:cNvSpPr>
              <a:spLocks noChangeArrowheads="1"/>
            </p:cNvSpPr>
            <p:nvPr/>
          </p:nvSpPr>
          <p:spPr bwMode="auto">
            <a:xfrm>
              <a:off x="448" y="2190"/>
              <a:ext cx="111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Helvetica" pitchFamily="34" charset="0"/>
                </a:rPr>
                <a:t> Bypassing </a:t>
              </a:r>
              <a:endParaRPr lang="en-US"/>
            </a:p>
          </p:txBody>
        </p:sp>
        <p:sp>
          <p:nvSpPr>
            <p:cNvPr id="22579" name="Rectangle 51"/>
            <p:cNvSpPr>
              <a:spLocks noChangeArrowheads="1"/>
            </p:cNvSpPr>
            <p:nvPr/>
          </p:nvSpPr>
          <p:spPr bwMode="auto">
            <a:xfrm>
              <a:off x="496" y="2406"/>
              <a:ext cx="93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Helvetica" pitchFamily="34" charset="0"/>
                </a:rPr>
                <a:t>of Stalled</a:t>
              </a:r>
              <a:endParaRPr lang="en-US"/>
            </a:p>
          </p:txBody>
        </p:sp>
        <p:sp>
          <p:nvSpPr>
            <p:cNvPr id="22580" name="Rectangle 52"/>
            <p:cNvSpPr>
              <a:spLocks noChangeArrowheads="1"/>
            </p:cNvSpPr>
            <p:nvPr/>
          </p:nvSpPr>
          <p:spPr bwMode="auto">
            <a:xfrm>
              <a:off x="496" y="2622"/>
              <a:ext cx="100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Helvetica" pitchFamily="34" charset="0"/>
                </a:rPr>
                <a:t>Instruction</a:t>
              </a:r>
              <a:endParaRPr lang="en-US"/>
            </a:p>
          </p:txBody>
        </p:sp>
        <p:sp>
          <p:nvSpPr>
            <p:cNvPr id="22581" name="Freeform 53"/>
            <p:cNvSpPr>
              <a:spLocks/>
            </p:cNvSpPr>
            <p:nvPr/>
          </p:nvSpPr>
          <p:spPr bwMode="auto">
            <a:xfrm>
              <a:off x="1687" y="2438"/>
              <a:ext cx="248" cy="168"/>
            </a:xfrm>
            <a:custGeom>
              <a:avLst/>
              <a:gdLst>
                <a:gd name="T0" fmla="*/ 8 w 248"/>
                <a:gd name="T1" fmla="*/ 0 h 168"/>
                <a:gd name="T2" fmla="*/ 0 w 248"/>
                <a:gd name="T3" fmla="*/ 16 h 168"/>
                <a:gd name="T4" fmla="*/ 240 w 248"/>
                <a:gd name="T5" fmla="*/ 168 h 168"/>
                <a:gd name="T6" fmla="*/ 248 w 248"/>
                <a:gd name="T7" fmla="*/ 152 h 168"/>
                <a:gd name="T8" fmla="*/ 8 w 248"/>
                <a:gd name="T9" fmla="*/ 0 h 168"/>
                <a:gd name="T10" fmla="*/ 0 60000 65536"/>
                <a:gd name="T11" fmla="*/ 0 60000 65536"/>
                <a:gd name="T12" fmla="*/ 0 60000 65536"/>
                <a:gd name="T13" fmla="*/ 0 60000 65536"/>
                <a:gd name="T14" fmla="*/ 0 60000 65536"/>
                <a:gd name="T15" fmla="*/ 0 w 248"/>
                <a:gd name="T16" fmla="*/ 0 h 168"/>
                <a:gd name="T17" fmla="*/ 248 w 248"/>
                <a:gd name="T18" fmla="*/ 168 h 168"/>
              </a:gdLst>
              <a:ahLst/>
              <a:cxnLst>
                <a:cxn ang="T10">
                  <a:pos x="T0" y="T1"/>
                </a:cxn>
                <a:cxn ang="T11">
                  <a:pos x="T2" y="T3"/>
                </a:cxn>
                <a:cxn ang="T12">
                  <a:pos x="T4" y="T5"/>
                </a:cxn>
                <a:cxn ang="T13">
                  <a:pos x="T6" y="T7"/>
                </a:cxn>
                <a:cxn ang="T14">
                  <a:pos x="T8" y="T9"/>
                </a:cxn>
              </a:cxnLst>
              <a:rect l="T15" t="T16" r="T17" b="T18"/>
              <a:pathLst>
                <a:path w="248" h="168">
                  <a:moveTo>
                    <a:pt x="8" y="0"/>
                  </a:moveTo>
                  <a:lnTo>
                    <a:pt x="0" y="16"/>
                  </a:lnTo>
                  <a:lnTo>
                    <a:pt x="240" y="168"/>
                  </a:lnTo>
                  <a:lnTo>
                    <a:pt x="248" y="152"/>
                  </a:lnTo>
                  <a:lnTo>
                    <a:pt x="8"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2" name="Freeform 54"/>
            <p:cNvSpPr>
              <a:spLocks/>
            </p:cNvSpPr>
            <p:nvPr/>
          </p:nvSpPr>
          <p:spPr bwMode="auto">
            <a:xfrm>
              <a:off x="1687" y="2398"/>
              <a:ext cx="224" cy="184"/>
            </a:xfrm>
            <a:custGeom>
              <a:avLst/>
              <a:gdLst>
                <a:gd name="T0" fmla="*/ 224 w 224"/>
                <a:gd name="T1" fmla="*/ 16 h 184"/>
                <a:gd name="T2" fmla="*/ 216 w 224"/>
                <a:gd name="T3" fmla="*/ 0 h 184"/>
                <a:gd name="T4" fmla="*/ 0 w 224"/>
                <a:gd name="T5" fmla="*/ 168 h 184"/>
                <a:gd name="T6" fmla="*/ 8 w 224"/>
                <a:gd name="T7" fmla="*/ 184 h 184"/>
                <a:gd name="T8" fmla="*/ 224 w 224"/>
                <a:gd name="T9" fmla="*/ 16 h 184"/>
                <a:gd name="T10" fmla="*/ 0 60000 65536"/>
                <a:gd name="T11" fmla="*/ 0 60000 65536"/>
                <a:gd name="T12" fmla="*/ 0 60000 65536"/>
                <a:gd name="T13" fmla="*/ 0 60000 65536"/>
                <a:gd name="T14" fmla="*/ 0 60000 65536"/>
                <a:gd name="T15" fmla="*/ 0 w 224"/>
                <a:gd name="T16" fmla="*/ 0 h 184"/>
                <a:gd name="T17" fmla="*/ 224 w 224"/>
                <a:gd name="T18" fmla="*/ 184 h 184"/>
              </a:gdLst>
              <a:ahLst/>
              <a:cxnLst>
                <a:cxn ang="T10">
                  <a:pos x="T0" y="T1"/>
                </a:cxn>
                <a:cxn ang="T11">
                  <a:pos x="T2" y="T3"/>
                </a:cxn>
                <a:cxn ang="T12">
                  <a:pos x="T4" y="T5"/>
                </a:cxn>
                <a:cxn ang="T13">
                  <a:pos x="T6" y="T7"/>
                </a:cxn>
                <a:cxn ang="T14">
                  <a:pos x="T8" y="T9"/>
                </a:cxn>
              </a:cxnLst>
              <a:rect l="T15" t="T16" r="T17" b="T18"/>
              <a:pathLst>
                <a:path w="224" h="184">
                  <a:moveTo>
                    <a:pt x="224" y="16"/>
                  </a:moveTo>
                  <a:lnTo>
                    <a:pt x="216" y="0"/>
                  </a:lnTo>
                  <a:lnTo>
                    <a:pt x="0" y="168"/>
                  </a:lnTo>
                  <a:lnTo>
                    <a:pt x="8" y="184"/>
                  </a:lnTo>
                  <a:lnTo>
                    <a:pt x="224" y="1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3" name="Rectangle 55"/>
            <p:cNvSpPr>
              <a:spLocks noChangeArrowheads="1"/>
            </p:cNvSpPr>
            <p:nvPr/>
          </p:nvSpPr>
          <p:spPr bwMode="auto">
            <a:xfrm>
              <a:off x="2526" y="2302"/>
              <a:ext cx="5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Helvetica" pitchFamily="34" charset="0"/>
                </a:rPr>
                <a:t>Stalled </a:t>
              </a:r>
              <a:endParaRPr lang="en-US"/>
            </a:p>
          </p:txBody>
        </p:sp>
        <p:sp>
          <p:nvSpPr>
            <p:cNvPr id="22584" name="Rectangle 56"/>
            <p:cNvSpPr>
              <a:spLocks noChangeArrowheads="1"/>
            </p:cNvSpPr>
            <p:nvPr/>
          </p:nvSpPr>
          <p:spPr bwMode="auto">
            <a:xfrm>
              <a:off x="2438" y="2478"/>
              <a:ext cx="81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Helvetica" pitchFamily="34" charset="0"/>
                </a:rPr>
                <a:t>Instruction</a:t>
              </a:r>
              <a:endParaRPr lang="en-US"/>
            </a:p>
          </p:txBody>
        </p:sp>
        <p:sp>
          <p:nvSpPr>
            <p:cNvPr id="22585" name="Rectangle 57"/>
            <p:cNvSpPr>
              <a:spLocks noChangeArrowheads="1"/>
            </p:cNvSpPr>
            <p:nvPr/>
          </p:nvSpPr>
          <p:spPr bwMode="auto">
            <a:xfrm>
              <a:off x="3861" y="1511"/>
              <a:ext cx="16" cy="93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86" name="Rectangle 58"/>
            <p:cNvSpPr>
              <a:spLocks noChangeArrowheads="1"/>
            </p:cNvSpPr>
            <p:nvPr/>
          </p:nvSpPr>
          <p:spPr bwMode="auto">
            <a:xfrm>
              <a:off x="3965" y="1535"/>
              <a:ext cx="16" cy="9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87" name="Freeform 59"/>
            <p:cNvSpPr>
              <a:spLocks/>
            </p:cNvSpPr>
            <p:nvPr/>
          </p:nvSpPr>
          <p:spPr bwMode="auto">
            <a:xfrm>
              <a:off x="3917" y="1296"/>
              <a:ext cx="168" cy="207"/>
            </a:xfrm>
            <a:custGeom>
              <a:avLst/>
              <a:gdLst>
                <a:gd name="T0" fmla="*/ 168 w 168"/>
                <a:gd name="T1" fmla="*/ 96 h 207"/>
                <a:gd name="T2" fmla="*/ 152 w 168"/>
                <a:gd name="T3" fmla="*/ 143 h 207"/>
                <a:gd name="T4" fmla="*/ 128 w 168"/>
                <a:gd name="T5" fmla="*/ 191 h 207"/>
                <a:gd name="T6" fmla="*/ 96 w 168"/>
                <a:gd name="T7" fmla="*/ 207 h 207"/>
                <a:gd name="T8" fmla="*/ 56 w 168"/>
                <a:gd name="T9" fmla="*/ 207 h 207"/>
                <a:gd name="T10" fmla="*/ 24 w 168"/>
                <a:gd name="T11" fmla="*/ 167 h 207"/>
                <a:gd name="T12" fmla="*/ 0 w 168"/>
                <a:gd name="T13" fmla="*/ 135 h 207"/>
                <a:gd name="T14" fmla="*/ 0 w 168"/>
                <a:gd name="T15" fmla="*/ 72 h 207"/>
                <a:gd name="T16" fmla="*/ 24 w 168"/>
                <a:gd name="T17" fmla="*/ 24 h 207"/>
                <a:gd name="T18" fmla="*/ 56 w 168"/>
                <a:gd name="T19" fmla="*/ 0 h 207"/>
                <a:gd name="T20" fmla="*/ 96 w 168"/>
                <a:gd name="T21" fmla="*/ 0 h 207"/>
                <a:gd name="T22" fmla="*/ 128 w 168"/>
                <a:gd name="T23" fmla="*/ 16 h 207"/>
                <a:gd name="T24" fmla="*/ 152 w 168"/>
                <a:gd name="T25" fmla="*/ 48 h 207"/>
                <a:gd name="T26" fmla="*/ 168 w 168"/>
                <a:gd name="T27" fmla="*/ 96 h 207"/>
                <a:gd name="T28" fmla="*/ 168 w 168"/>
                <a:gd name="T29" fmla="*/ 96 h 2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207"/>
                <a:gd name="T47" fmla="*/ 168 w 168"/>
                <a:gd name="T48" fmla="*/ 207 h 2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207">
                  <a:moveTo>
                    <a:pt x="168" y="96"/>
                  </a:moveTo>
                  <a:lnTo>
                    <a:pt x="152" y="143"/>
                  </a:lnTo>
                  <a:lnTo>
                    <a:pt x="128" y="191"/>
                  </a:lnTo>
                  <a:lnTo>
                    <a:pt x="96" y="207"/>
                  </a:lnTo>
                  <a:lnTo>
                    <a:pt x="56" y="207"/>
                  </a:lnTo>
                  <a:lnTo>
                    <a:pt x="24" y="167"/>
                  </a:lnTo>
                  <a:lnTo>
                    <a:pt x="0" y="135"/>
                  </a:lnTo>
                  <a:lnTo>
                    <a:pt x="0" y="72"/>
                  </a:lnTo>
                  <a:lnTo>
                    <a:pt x="24" y="24"/>
                  </a:lnTo>
                  <a:lnTo>
                    <a:pt x="56" y="0"/>
                  </a:lnTo>
                  <a:lnTo>
                    <a:pt x="96" y="0"/>
                  </a:lnTo>
                  <a:lnTo>
                    <a:pt x="128" y="16"/>
                  </a:lnTo>
                  <a:lnTo>
                    <a:pt x="152" y="48"/>
                  </a:lnTo>
                  <a:lnTo>
                    <a:pt x="168" y="9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8" name="Freeform 60"/>
            <p:cNvSpPr>
              <a:spLocks/>
            </p:cNvSpPr>
            <p:nvPr/>
          </p:nvSpPr>
          <p:spPr bwMode="auto">
            <a:xfrm>
              <a:off x="3909" y="1288"/>
              <a:ext cx="184" cy="223"/>
            </a:xfrm>
            <a:custGeom>
              <a:avLst/>
              <a:gdLst>
                <a:gd name="T0" fmla="*/ 168 w 184"/>
                <a:gd name="T1" fmla="*/ 159 h 223"/>
                <a:gd name="T2" fmla="*/ 168 w 184"/>
                <a:gd name="T3" fmla="*/ 159 h 223"/>
                <a:gd name="T4" fmla="*/ 144 w 184"/>
                <a:gd name="T5" fmla="*/ 207 h 223"/>
                <a:gd name="T6" fmla="*/ 112 w 184"/>
                <a:gd name="T7" fmla="*/ 223 h 223"/>
                <a:gd name="T8" fmla="*/ 104 w 184"/>
                <a:gd name="T9" fmla="*/ 223 h 223"/>
                <a:gd name="T10" fmla="*/ 56 w 184"/>
                <a:gd name="T11" fmla="*/ 223 h 223"/>
                <a:gd name="T12" fmla="*/ 24 w 184"/>
                <a:gd name="T13" fmla="*/ 183 h 223"/>
                <a:gd name="T14" fmla="*/ 24 w 184"/>
                <a:gd name="T15" fmla="*/ 183 h 223"/>
                <a:gd name="T16" fmla="*/ 0 w 184"/>
                <a:gd name="T17" fmla="*/ 151 h 223"/>
                <a:gd name="T18" fmla="*/ 0 w 184"/>
                <a:gd name="T19" fmla="*/ 80 h 223"/>
                <a:gd name="T20" fmla="*/ 0 w 184"/>
                <a:gd name="T21" fmla="*/ 80 h 223"/>
                <a:gd name="T22" fmla="*/ 24 w 184"/>
                <a:gd name="T23" fmla="*/ 32 h 223"/>
                <a:gd name="T24" fmla="*/ 64 w 184"/>
                <a:gd name="T25" fmla="*/ 0 h 223"/>
                <a:gd name="T26" fmla="*/ 64 w 184"/>
                <a:gd name="T27" fmla="*/ 0 h 223"/>
                <a:gd name="T28" fmla="*/ 112 w 184"/>
                <a:gd name="T29" fmla="*/ 0 h 223"/>
                <a:gd name="T30" fmla="*/ 144 w 184"/>
                <a:gd name="T31" fmla="*/ 16 h 223"/>
                <a:gd name="T32" fmla="*/ 144 w 184"/>
                <a:gd name="T33" fmla="*/ 24 h 223"/>
                <a:gd name="T34" fmla="*/ 168 w 184"/>
                <a:gd name="T35" fmla="*/ 56 h 223"/>
                <a:gd name="T36" fmla="*/ 152 w 184"/>
                <a:gd name="T37" fmla="*/ 64 h 223"/>
                <a:gd name="T38" fmla="*/ 144 w 184"/>
                <a:gd name="T39" fmla="*/ 24 h 223"/>
                <a:gd name="T40" fmla="*/ 104 w 184"/>
                <a:gd name="T41" fmla="*/ 16 h 223"/>
                <a:gd name="T42" fmla="*/ 104 w 184"/>
                <a:gd name="T43" fmla="*/ 16 h 223"/>
                <a:gd name="T44" fmla="*/ 64 w 184"/>
                <a:gd name="T45" fmla="*/ 0 h 223"/>
                <a:gd name="T46" fmla="*/ 40 w 184"/>
                <a:gd name="T47" fmla="*/ 40 h 223"/>
                <a:gd name="T48" fmla="*/ 40 w 184"/>
                <a:gd name="T49" fmla="*/ 40 h 223"/>
                <a:gd name="T50" fmla="*/ 0 w 184"/>
                <a:gd name="T51" fmla="*/ 80 h 223"/>
                <a:gd name="T52" fmla="*/ 16 w 184"/>
                <a:gd name="T53" fmla="*/ 143 h 223"/>
                <a:gd name="T54" fmla="*/ 16 w 184"/>
                <a:gd name="T55" fmla="*/ 143 h 223"/>
                <a:gd name="T56" fmla="*/ 24 w 184"/>
                <a:gd name="T57" fmla="*/ 183 h 223"/>
                <a:gd name="T58" fmla="*/ 72 w 184"/>
                <a:gd name="T59" fmla="*/ 215 h 223"/>
                <a:gd name="T60" fmla="*/ 64 w 184"/>
                <a:gd name="T61" fmla="*/ 207 h 223"/>
                <a:gd name="T62" fmla="*/ 104 w 184"/>
                <a:gd name="T63" fmla="*/ 223 h 223"/>
                <a:gd name="T64" fmla="*/ 136 w 184"/>
                <a:gd name="T65" fmla="*/ 191 h 223"/>
                <a:gd name="T66" fmla="*/ 128 w 184"/>
                <a:gd name="T67" fmla="*/ 199 h 223"/>
                <a:gd name="T68" fmla="*/ 168 w 184"/>
                <a:gd name="T69" fmla="*/ 159 h 223"/>
                <a:gd name="T70" fmla="*/ 168 w 184"/>
                <a:gd name="T71" fmla="*/ 104 h 2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223"/>
                <a:gd name="T110" fmla="*/ 184 w 184"/>
                <a:gd name="T111" fmla="*/ 223 h 2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223">
                  <a:moveTo>
                    <a:pt x="184" y="112"/>
                  </a:moveTo>
                  <a:lnTo>
                    <a:pt x="168" y="159"/>
                  </a:lnTo>
                  <a:lnTo>
                    <a:pt x="144" y="207"/>
                  </a:lnTo>
                  <a:lnTo>
                    <a:pt x="112" y="223"/>
                  </a:lnTo>
                  <a:lnTo>
                    <a:pt x="104" y="223"/>
                  </a:lnTo>
                  <a:lnTo>
                    <a:pt x="64" y="223"/>
                  </a:lnTo>
                  <a:lnTo>
                    <a:pt x="56" y="223"/>
                  </a:lnTo>
                  <a:lnTo>
                    <a:pt x="24" y="183"/>
                  </a:lnTo>
                  <a:lnTo>
                    <a:pt x="0" y="151"/>
                  </a:lnTo>
                  <a:lnTo>
                    <a:pt x="0" y="143"/>
                  </a:lnTo>
                  <a:lnTo>
                    <a:pt x="0" y="80"/>
                  </a:lnTo>
                  <a:lnTo>
                    <a:pt x="24" y="32"/>
                  </a:lnTo>
                  <a:lnTo>
                    <a:pt x="32" y="24"/>
                  </a:lnTo>
                  <a:lnTo>
                    <a:pt x="64" y="0"/>
                  </a:lnTo>
                  <a:lnTo>
                    <a:pt x="104" y="0"/>
                  </a:lnTo>
                  <a:lnTo>
                    <a:pt x="112" y="0"/>
                  </a:lnTo>
                  <a:lnTo>
                    <a:pt x="144" y="16"/>
                  </a:lnTo>
                  <a:lnTo>
                    <a:pt x="128" y="8"/>
                  </a:lnTo>
                  <a:lnTo>
                    <a:pt x="144" y="24"/>
                  </a:lnTo>
                  <a:lnTo>
                    <a:pt x="168" y="56"/>
                  </a:lnTo>
                  <a:lnTo>
                    <a:pt x="152" y="64"/>
                  </a:lnTo>
                  <a:lnTo>
                    <a:pt x="128" y="32"/>
                  </a:lnTo>
                  <a:lnTo>
                    <a:pt x="144" y="24"/>
                  </a:lnTo>
                  <a:lnTo>
                    <a:pt x="136" y="32"/>
                  </a:lnTo>
                  <a:lnTo>
                    <a:pt x="104" y="16"/>
                  </a:lnTo>
                  <a:lnTo>
                    <a:pt x="112" y="0"/>
                  </a:lnTo>
                  <a:lnTo>
                    <a:pt x="104" y="16"/>
                  </a:lnTo>
                  <a:lnTo>
                    <a:pt x="64" y="16"/>
                  </a:lnTo>
                  <a:lnTo>
                    <a:pt x="64" y="0"/>
                  </a:lnTo>
                  <a:lnTo>
                    <a:pt x="72" y="16"/>
                  </a:lnTo>
                  <a:lnTo>
                    <a:pt x="40" y="40"/>
                  </a:lnTo>
                  <a:lnTo>
                    <a:pt x="32" y="24"/>
                  </a:lnTo>
                  <a:lnTo>
                    <a:pt x="40" y="40"/>
                  </a:lnTo>
                  <a:lnTo>
                    <a:pt x="16" y="88"/>
                  </a:lnTo>
                  <a:lnTo>
                    <a:pt x="0" y="80"/>
                  </a:lnTo>
                  <a:lnTo>
                    <a:pt x="16" y="80"/>
                  </a:lnTo>
                  <a:lnTo>
                    <a:pt x="16" y="143"/>
                  </a:lnTo>
                  <a:lnTo>
                    <a:pt x="0" y="143"/>
                  </a:lnTo>
                  <a:lnTo>
                    <a:pt x="16" y="143"/>
                  </a:lnTo>
                  <a:lnTo>
                    <a:pt x="40" y="175"/>
                  </a:lnTo>
                  <a:lnTo>
                    <a:pt x="24" y="183"/>
                  </a:lnTo>
                  <a:lnTo>
                    <a:pt x="40" y="175"/>
                  </a:lnTo>
                  <a:lnTo>
                    <a:pt x="72" y="215"/>
                  </a:lnTo>
                  <a:lnTo>
                    <a:pt x="56" y="223"/>
                  </a:lnTo>
                  <a:lnTo>
                    <a:pt x="64" y="207"/>
                  </a:lnTo>
                  <a:lnTo>
                    <a:pt x="104" y="207"/>
                  </a:lnTo>
                  <a:lnTo>
                    <a:pt x="104" y="223"/>
                  </a:lnTo>
                  <a:lnTo>
                    <a:pt x="104" y="207"/>
                  </a:lnTo>
                  <a:lnTo>
                    <a:pt x="136" y="191"/>
                  </a:lnTo>
                  <a:lnTo>
                    <a:pt x="144" y="207"/>
                  </a:lnTo>
                  <a:lnTo>
                    <a:pt x="128" y="199"/>
                  </a:lnTo>
                  <a:lnTo>
                    <a:pt x="152" y="151"/>
                  </a:lnTo>
                  <a:lnTo>
                    <a:pt x="168" y="159"/>
                  </a:lnTo>
                  <a:lnTo>
                    <a:pt x="152" y="151"/>
                  </a:lnTo>
                  <a:lnTo>
                    <a:pt x="168" y="104"/>
                  </a:lnTo>
                  <a:lnTo>
                    <a:pt x="184" y="112"/>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9" name="Freeform 61"/>
            <p:cNvSpPr>
              <a:spLocks/>
            </p:cNvSpPr>
            <p:nvPr/>
          </p:nvSpPr>
          <p:spPr bwMode="auto">
            <a:xfrm>
              <a:off x="4061" y="1344"/>
              <a:ext cx="32" cy="56"/>
            </a:xfrm>
            <a:custGeom>
              <a:avLst/>
              <a:gdLst>
                <a:gd name="T0" fmla="*/ 16 w 32"/>
                <a:gd name="T1" fmla="*/ 0 h 56"/>
                <a:gd name="T2" fmla="*/ 32 w 32"/>
                <a:gd name="T3" fmla="*/ 48 h 56"/>
                <a:gd name="T4" fmla="*/ 16 w 32"/>
                <a:gd name="T5" fmla="*/ 56 h 56"/>
                <a:gd name="T6" fmla="*/ 16 w 32"/>
                <a:gd name="T7" fmla="*/ 48 h 56"/>
                <a:gd name="T8" fmla="*/ 16 w 32"/>
                <a:gd name="T9" fmla="*/ 56 h 56"/>
                <a:gd name="T10" fmla="*/ 0 w 32"/>
                <a:gd name="T11" fmla="*/ 8 h 56"/>
                <a:gd name="T12" fmla="*/ 16 w 32"/>
                <a:gd name="T13" fmla="*/ 0 h 56"/>
                <a:gd name="T14" fmla="*/ 0 60000 65536"/>
                <a:gd name="T15" fmla="*/ 0 60000 65536"/>
                <a:gd name="T16" fmla="*/ 0 60000 65536"/>
                <a:gd name="T17" fmla="*/ 0 60000 65536"/>
                <a:gd name="T18" fmla="*/ 0 60000 65536"/>
                <a:gd name="T19" fmla="*/ 0 60000 65536"/>
                <a:gd name="T20" fmla="*/ 0 60000 65536"/>
                <a:gd name="T21" fmla="*/ 0 w 32"/>
                <a:gd name="T22" fmla="*/ 0 h 56"/>
                <a:gd name="T23" fmla="*/ 32 w 32"/>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6">
                  <a:moveTo>
                    <a:pt x="16" y="0"/>
                  </a:moveTo>
                  <a:lnTo>
                    <a:pt x="32" y="48"/>
                  </a:lnTo>
                  <a:lnTo>
                    <a:pt x="16" y="56"/>
                  </a:lnTo>
                  <a:lnTo>
                    <a:pt x="16" y="48"/>
                  </a:lnTo>
                  <a:lnTo>
                    <a:pt x="16" y="56"/>
                  </a:lnTo>
                  <a:lnTo>
                    <a:pt x="0" y="8"/>
                  </a:lnTo>
                  <a:lnTo>
                    <a:pt x="16"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0" name="Freeform 62"/>
            <p:cNvSpPr>
              <a:spLocks/>
            </p:cNvSpPr>
            <p:nvPr/>
          </p:nvSpPr>
          <p:spPr bwMode="auto">
            <a:xfrm>
              <a:off x="4077" y="1392"/>
              <a:ext cx="16" cy="8"/>
            </a:xfrm>
            <a:custGeom>
              <a:avLst/>
              <a:gdLst>
                <a:gd name="T0" fmla="*/ 16 w 16"/>
                <a:gd name="T1" fmla="*/ 0 h 8"/>
                <a:gd name="T2" fmla="*/ 0 w 16"/>
                <a:gd name="T3" fmla="*/ 8 h 8"/>
                <a:gd name="T4" fmla="*/ 0 w 16"/>
                <a:gd name="T5" fmla="*/ 8 h 8"/>
                <a:gd name="T6" fmla="*/ 16 w 16"/>
                <a:gd name="T7" fmla="*/ 0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16" y="0"/>
                  </a:moveTo>
                  <a:lnTo>
                    <a:pt x="0" y="8"/>
                  </a:lnTo>
                  <a:lnTo>
                    <a:pt x="16"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1" name="Freeform 63"/>
            <p:cNvSpPr>
              <a:spLocks/>
            </p:cNvSpPr>
            <p:nvPr/>
          </p:nvSpPr>
          <p:spPr bwMode="auto">
            <a:xfrm>
              <a:off x="3749" y="1336"/>
              <a:ext cx="168" cy="191"/>
            </a:xfrm>
            <a:custGeom>
              <a:avLst/>
              <a:gdLst>
                <a:gd name="T0" fmla="*/ 168 w 168"/>
                <a:gd name="T1" fmla="*/ 95 h 191"/>
                <a:gd name="T2" fmla="*/ 152 w 168"/>
                <a:gd name="T3" fmla="*/ 143 h 191"/>
                <a:gd name="T4" fmla="*/ 128 w 168"/>
                <a:gd name="T5" fmla="*/ 175 h 191"/>
                <a:gd name="T6" fmla="*/ 96 w 168"/>
                <a:gd name="T7" fmla="*/ 191 h 191"/>
                <a:gd name="T8" fmla="*/ 48 w 168"/>
                <a:gd name="T9" fmla="*/ 191 h 191"/>
                <a:gd name="T10" fmla="*/ 8 w 168"/>
                <a:gd name="T11" fmla="*/ 151 h 191"/>
                <a:gd name="T12" fmla="*/ 0 w 168"/>
                <a:gd name="T13" fmla="*/ 119 h 191"/>
                <a:gd name="T14" fmla="*/ 0 w 168"/>
                <a:gd name="T15" fmla="*/ 72 h 191"/>
                <a:gd name="T16" fmla="*/ 8 w 168"/>
                <a:gd name="T17" fmla="*/ 32 h 191"/>
                <a:gd name="T18" fmla="*/ 48 w 168"/>
                <a:gd name="T19" fmla="*/ 8 h 191"/>
                <a:gd name="T20" fmla="*/ 96 w 168"/>
                <a:gd name="T21" fmla="*/ 0 h 191"/>
                <a:gd name="T22" fmla="*/ 128 w 168"/>
                <a:gd name="T23" fmla="*/ 24 h 191"/>
                <a:gd name="T24" fmla="*/ 152 w 168"/>
                <a:gd name="T25" fmla="*/ 48 h 191"/>
                <a:gd name="T26" fmla="*/ 168 w 168"/>
                <a:gd name="T27" fmla="*/ 95 h 191"/>
                <a:gd name="T28" fmla="*/ 168 w 168"/>
                <a:gd name="T29" fmla="*/ 95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191"/>
                <a:gd name="T47" fmla="*/ 168 w 168"/>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191">
                  <a:moveTo>
                    <a:pt x="168" y="95"/>
                  </a:moveTo>
                  <a:lnTo>
                    <a:pt x="152" y="143"/>
                  </a:lnTo>
                  <a:lnTo>
                    <a:pt x="128" y="175"/>
                  </a:lnTo>
                  <a:lnTo>
                    <a:pt x="96" y="191"/>
                  </a:lnTo>
                  <a:lnTo>
                    <a:pt x="48" y="191"/>
                  </a:lnTo>
                  <a:lnTo>
                    <a:pt x="8" y="151"/>
                  </a:lnTo>
                  <a:lnTo>
                    <a:pt x="0" y="119"/>
                  </a:lnTo>
                  <a:lnTo>
                    <a:pt x="0" y="72"/>
                  </a:lnTo>
                  <a:lnTo>
                    <a:pt x="8" y="32"/>
                  </a:lnTo>
                  <a:lnTo>
                    <a:pt x="48" y="8"/>
                  </a:lnTo>
                  <a:lnTo>
                    <a:pt x="96" y="0"/>
                  </a:lnTo>
                  <a:lnTo>
                    <a:pt x="128" y="24"/>
                  </a:lnTo>
                  <a:lnTo>
                    <a:pt x="152" y="48"/>
                  </a:lnTo>
                  <a:lnTo>
                    <a:pt x="168" y="95"/>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2" name="Freeform 64"/>
            <p:cNvSpPr>
              <a:spLocks/>
            </p:cNvSpPr>
            <p:nvPr/>
          </p:nvSpPr>
          <p:spPr bwMode="auto">
            <a:xfrm>
              <a:off x="3741" y="1328"/>
              <a:ext cx="184" cy="207"/>
            </a:xfrm>
            <a:custGeom>
              <a:avLst/>
              <a:gdLst>
                <a:gd name="T0" fmla="*/ 168 w 184"/>
                <a:gd name="T1" fmla="*/ 159 h 207"/>
                <a:gd name="T2" fmla="*/ 168 w 184"/>
                <a:gd name="T3" fmla="*/ 159 h 207"/>
                <a:gd name="T4" fmla="*/ 144 w 184"/>
                <a:gd name="T5" fmla="*/ 191 h 207"/>
                <a:gd name="T6" fmla="*/ 112 w 184"/>
                <a:gd name="T7" fmla="*/ 207 h 207"/>
                <a:gd name="T8" fmla="*/ 104 w 184"/>
                <a:gd name="T9" fmla="*/ 207 h 207"/>
                <a:gd name="T10" fmla="*/ 56 w 184"/>
                <a:gd name="T11" fmla="*/ 207 h 207"/>
                <a:gd name="T12" fmla="*/ 16 w 184"/>
                <a:gd name="T13" fmla="*/ 167 h 207"/>
                <a:gd name="T14" fmla="*/ 8 w 184"/>
                <a:gd name="T15" fmla="*/ 159 h 207"/>
                <a:gd name="T16" fmla="*/ 0 w 184"/>
                <a:gd name="T17" fmla="*/ 127 h 207"/>
                <a:gd name="T18" fmla="*/ 0 w 184"/>
                <a:gd name="T19" fmla="*/ 80 h 207"/>
                <a:gd name="T20" fmla="*/ 0 w 184"/>
                <a:gd name="T21" fmla="*/ 80 h 207"/>
                <a:gd name="T22" fmla="*/ 0 w 184"/>
                <a:gd name="T23" fmla="*/ 40 h 207"/>
                <a:gd name="T24" fmla="*/ 56 w 184"/>
                <a:gd name="T25" fmla="*/ 8 h 207"/>
                <a:gd name="T26" fmla="*/ 56 w 184"/>
                <a:gd name="T27" fmla="*/ 8 h 207"/>
                <a:gd name="T28" fmla="*/ 112 w 184"/>
                <a:gd name="T29" fmla="*/ 0 h 207"/>
                <a:gd name="T30" fmla="*/ 144 w 184"/>
                <a:gd name="T31" fmla="*/ 24 h 207"/>
                <a:gd name="T32" fmla="*/ 144 w 184"/>
                <a:gd name="T33" fmla="*/ 32 h 207"/>
                <a:gd name="T34" fmla="*/ 168 w 184"/>
                <a:gd name="T35" fmla="*/ 56 h 207"/>
                <a:gd name="T36" fmla="*/ 160 w 184"/>
                <a:gd name="T37" fmla="*/ 64 h 207"/>
                <a:gd name="T38" fmla="*/ 144 w 184"/>
                <a:gd name="T39" fmla="*/ 32 h 207"/>
                <a:gd name="T40" fmla="*/ 104 w 184"/>
                <a:gd name="T41" fmla="*/ 16 h 207"/>
                <a:gd name="T42" fmla="*/ 104 w 184"/>
                <a:gd name="T43" fmla="*/ 16 h 207"/>
                <a:gd name="T44" fmla="*/ 56 w 184"/>
                <a:gd name="T45" fmla="*/ 8 h 207"/>
                <a:gd name="T46" fmla="*/ 24 w 184"/>
                <a:gd name="T47" fmla="*/ 48 h 207"/>
                <a:gd name="T48" fmla="*/ 24 w 184"/>
                <a:gd name="T49" fmla="*/ 40 h 207"/>
                <a:gd name="T50" fmla="*/ 0 w 184"/>
                <a:gd name="T51" fmla="*/ 80 h 207"/>
                <a:gd name="T52" fmla="*/ 16 w 184"/>
                <a:gd name="T53" fmla="*/ 127 h 207"/>
                <a:gd name="T54" fmla="*/ 16 w 184"/>
                <a:gd name="T55" fmla="*/ 127 h 207"/>
                <a:gd name="T56" fmla="*/ 8 w 184"/>
                <a:gd name="T57" fmla="*/ 159 h 207"/>
                <a:gd name="T58" fmla="*/ 64 w 184"/>
                <a:gd name="T59" fmla="*/ 199 h 207"/>
                <a:gd name="T60" fmla="*/ 56 w 184"/>
                <a:gd name="T61" fmla="*/ 191 h 207"/>
                <a:gd name="T62" fmla="*/ 104 w 184"/>
                <a:gd name="T63" fmla="*/ 207 h 207"/>
                <a:gd name="T64" fmla="*/ 136 w 184"/>
                <a:gd name="T65" fmla="*/ 175 h 207"/>
                <a:gd name="T66" fmla="*/ 128 w 184"/>
                <a:gd name="T67" fmla="*/ 183 h 207"/>
                <a:gd name="T68" fmla="*/ 168 w 184"/>
                <a:gd name="T69" fmla="*/ 159 h 207"/>
                <a:gd name="T70" fmla="*/ 168 w 184"/>
                <a:gd name="T71" fmla="*/ 103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207"/>
                <a:gd name="T110" fmla="*/ 184 w 184"/>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207">
                  <a:moveTo>
                    <a:pt x="184" y="111"/>
                  </a:moveTo>
                  <a:lnTo>
                    <a:pt x="168" y="159"/>
                  </a:lnTo>
                  <a:lnTo>
                    <a:pt x="144" y="191"/>
                  </a:lnTo>
                  <a:lnTo>
                    <a:pt x="112" y="207"/>
                  </a:lnTo>
                  <a:lnTo>
                    <a:pt x="104" y="207"/>
                  </a:lnTo>
                  <a:lnTo>
                    <a:pt x="56" y="207"/>
                  </a:lnTo>
                  <a:lnTo>
                    <a:pt x="16" y="167"/>
                  </a:lnTo>
                  <a:lnTo>
                    <a:pt x="8" y="159"/>
                  </a:lnTo>
                  <a:lnTo>
                    <a:pt x="0" y="127"/>
                  </a:lnTo>
                  <a:lnTo>
                    <a:pt x="0" y="80"/>
                  </a:lnTo>
                  <a:lnTo>
                    <a:pt x="8" y="40"/>
                  </a:lnTo>
                  <a:lnTo>
                    <a:pt x="0" y="40"/>
                  </a:lnTo>
                  <a:lnTo>
                    <a:pt x="16" y="32"/>
                  </a:lnTo>
                  <a:lnTo>
                    <a:pt x="56" y="8"/>
                  </a:lnTo>
                  <a:lnTo>
                    <a:pt x="104" y="0"/>
                  </a:lnTo>
                  <a:lnTo>
                    <a:pt x="112" y="0"/>
                  </a:lnTo>
                  <a:lnTo>
                    <a:pt x="144" y="24"/>
                  </a:lnTo>
                  <a:lnTo>
                    <a:pt x="112" y="0"/>
                  </a:lnTo>
                  <a:lnTo>
                    <a:pt x="144" y="32"/>
                  </a:lnTo>
                  <a:lnTo>
                    <a:pt x="168" y="56"/>
                  </a:lnTo>
                  <a:lnTo>
                    <a:pt x="160" y="64"/>
                  </a:lnTo>
                  <a:lnTo>
                    <a:pt x="136" y="40"/>
                  </a:lnTo>
                  <a:lnTo>
                    <a:pt x="144" y="32"/>
                  </a:lnTo>
                  <a:lnTo>
                    <a:pt x="136" y="40"/>
                  </a:lnTo>
                  <a:lnTo>
                    <a:pt x="104" y="16"/>
                  </a:lnTo>
                  <a:lnTo>
                    <a:pt x="112" y="0"/>
                  </a:lnTo>
                  <a:lnTo>
                    <a:pt x="104" y="16"/>
                  </a:lnTo>
                  <a:lnTo>
                    <a:pt x="56" y="24"/>
                  </a:lnTo>
                  <a:lnTo>
                    <a:pt x="56" y="8"/>
                  </a:lnTo>
                  <a:lnTo>
                    <a:pt x="64" y="24"/>
                  </a:lnTo>
                  <a:lnTo>
                    <a:pt x="24" y="48"/>
                  </a:lnTo>
                  <a:lnTo>
                    <a:pt x="16" y="32"/>
                  </a:lnTo>
                  <a:lnTo>
                    <a:pt x="24" y="40"/>
                  </a:lnTo>
                  <a:lnTo>
                    <a:pt x="16" y="80"/>
                  </a:lnTo>
                  <a:lnTo>
                    <a:pt x="0" y="80"/>
                  </a:lnTo>
                  <a:lnTo>
                    <a:pt x="16" y="80"/>
                  </a:lnTo>
                  <a:lnTo>
                    <a:pt x="16" y="127"/>
                  </a:lnTo>
                  <a:lnTo>
                    <a:pt x="0" y="127"/>
                  </a:lnTo>
                  <a:lnTo>
                    <a:pt x="16" y="127"/>
                  </a:lnTo>
                  <a:lnTo>
                    <a:pt x="24" y="159"/>
                  </a:lnTo>
                  <a:lnTo>
                    <a:pt x="8" y="159"/>
                  </a:lnTo>
                  <a:lnTo>
                    <a:pt x="24" y="159"/>
                  </a:lnTo>
                  <a:lnTo>
                    <a:pt x="64" y="199"/>
                  </a:lnTo>
                  <a:lnTo>
                    <a:pt x="56" y="207"/>
                  </a:lnTo>
                  <a:lnTo>
                    <a:pt x="56" y="191"/>
                  </a:lnTo>
                  <a:lnTo>
                    <a:pt x="104" y="191"/>
                  </a:lnTo>
                  <a:lnTo>
                    <a:pt x="104" y="207"/>
                  </a:lnTo>
                  <a:lnTo>
                    <a:pt x="104" y="191"/>
                  </a:lnTo>
                  <a:lnTo>
                    <a:pt x="136" y="175"/>
                  </a:lnTo>
                  <a:lnTo>
                    <a:pt x="144" y="191"/>
                  </a:lnTo>
                  <a:lnTo>
                    <a:pt x="128" y="183"/>
                  </a:lnTo>
                  <a:lnTo>
                    <a:pt x="152" y="151"/>
                  </a:lnTo>
                  <a:lnTo>
                    <a:pt x="168" y="159"/>
                  </a:lnTo>
                  <a:lnTo>
                    <a:pt x="152" y="151"/>
                  </a:lnTo>
                  <a:lnTo>
                    <a:pt x="168" y="103"/>
                  </a:lnTo>
                  <a:lnTo>
                    <a:pt x="184" y="111"/>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3" name="Freeform 65"/>
            <p:cNvSpPr>
              <a:spLocks/>
            </p:cNvSpPr>
            <p:nvPr/>
          </p:nvSpPr>
          <p:spPr bwMode="auto">
            <a:xfrm>
              <a:off x="3893" y="1384"/>
              <a:ext cx="32" cy="55"/>
            </a:xfrm>
            <a:custGeom>
              <a:avLst/>
              <a:gdLst>
                <a:gd name="T0" fmla="*/ 16 w 32"/>
                <a:gd name="T1" fmla="*/ 0 h 55"/>
                <a:gd name="T2" fmla="*/ 32 w 32"/>
                <a:gd name="T3" fmla="*/ 47 h 55"/>
                <a:gd name="T4" fmla="*/ 16 w 32"/>
                <a:gd name="T5" fmla="*/ 55 h 55"/>
                <a:gd name="T6" fmla="*/ 16 w 32"/>
                <a:gd name="T7" fmla="*/ 47 h 55"/>
                <a:gd name="T8" fmla="*/ 16 w 32"/>
                <a:gd name="T9" fmla="*/ 55 h 55"/>
                <a:gd name="T10" fmla="*/ 0 w 32"/>
                <a:gd name="T11" fmla="*/ 8 h 55"/>
                <a:gd name="T12" fmla="*/ 16 w 32"/>
                <a:gd name="T13" fmla="*/ 0 h 55"/>
                <a:gd name="T14" fmla="*/ 0 60000 65536"/>
                <a:gd name="T15" fmla="*/ 0 60000 65536"/>
                <a:gd name="T16" fmla="*/ 0 60000 65536"/>
                <a:gd name="T17" fmla="*/ 0 60000 65536"/>
                <a:gd name="T18" fmla="*/ 0 60000 65536"/>
                <a:gd name="T19" fmla="*/ 0 60000 65536"/>
                <a:gd name="T20" fmla="*/ 0 60000 65536"/>
                <a:gd name="T21" fmla="*/ 0 w 32"/>
                <a:gd name="T22" fmla="*/ 0 h 55"/>
                <a:gd name="T23" fmla="*/ 32 w 3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5">
                  <a:moveTo>
                    <a:pt x="16" y="0"/>
                  </a:moveTo>
                  <a:lnTo>
                    <a:pt x="32" y="47"/>
                  </a:lnTo>
                  <a:lnTo>
                    <a:pt x="16" y="55"/>
                  </a:lnTo>
                  <a:lnTo>
                    <a:pt x="16" y="47"/>
                  </a:lnTo>
                  <a:lnTo>
                    <a:pt x="16" y="55"/>
                  </a:lnTo>
                  <a:lnTo>
                    <a:pt x="0" y="8"/>
                  </a:lnTo>
                  <a:lnTo>
                    <a:pt x="16"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4" name="Freeform 66"/>
            <p:cNvSpPr>
              <a:spLocks/>
            </p:cNvSpPr>
            <p:nvPr/>
          </p:nvSpPr>
          <p:spPr bwMode="auto">
            <a:xfrm>
              <a:off x="3909" y="1431"/>
              <a:ext cx="16" cy="8"/>
            </a:xfrm>
            <a:custGeom>
              <a:avLst/>
              <a:gdLst>
                <a:gd name="T0" fmla="*/ 16 w 16"/>
                <a:gd name="T1" fmla="*/ 0 h 8"/>
                <a:gd name="T2" fmla="*/ 0 w 16"/>
                <a:gd name="T3" fmla="*/ 8 h 8"/>
                <a:gd name="T4" fmla="*/ 0 w 16"/>
                <a:gd name="T5" fmla="*/ 8 h 8"/>
                <a:gd name="T6" fmla="*/ 16 w 16"/>
                <a:gd name="T7" fmla="*/ 0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16" y="0"/>
                  </a:moveTo>
                  <a:lnTo>
                    <a:pt x="0" y="8"/>
                  </a:lnTo>
                  <a:lnTo>
                    <a:pt x="16"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5" name="Freeform 67"/>
            <p:cNvSpPr>
              <a:spLocks/>
            </p:cNvSpPr>
            <p:nvPr/>
          </p:nvSpPr>
          <p:spPr bwMode="auto">
            <a:xfrm>
              <a:off x="3829" y="1471"/>
              <a:ext cx="96" cy="96"/>
            </a:xfrm>
            <a:custGeom>
              <a:avLst/>
              <a:gdLst>
                <a:gd name="T0" fmla="*/ 0 w 96"/>
                <a:gd name="T1" fmla="*/ 88 h 96"/>
                <a:gd name="T2" fmla="*/ 8 w 96"/>
                <a:gd name="T3" fmla="*/ 96 h 96"/>
                <a:gd name="T4" fmla="*/ 96 w 96"/>
                <a:gd name="T5" fmla="*/ 16 h 96"/>
                <a:gd name="T6" fmla="*/ 96 w 96"/>
                <a:gd name="T7" fmla="*/ 0 h 96"/>
                <a:gd name="T8" fmla="*/ 96 w 96"/>
                <a:gd name="T9" fmla="*/ 0 h 96"/>
                <a:gd name="T10" fmla="*/ 88 w 96"/>
                <a:gd name="T11" fmla="*/ 8 h 96"/>
                <a:gd name="T12" fmla="*/ 0 w 96"/>
                <a:gd name="T13" fmla="*/ 88 h 96"/>
                <a:gd name="T14" fmla="*/ 0 60000 65536"/>
                <a:gd name="T15" fmla="*/ 0 60000 65536"/>
                <a:gd name="T16" fmla="*/ 0 60000 65536"/>
                <a:gd name="T17" fmla="*/ 0 60000 65536"/>
                <a:gd name="T18" fmla="*/ 0 60000 65536"/>
                <a:gd name="T19" fmla="*/ 0 60000 65536"/>
                <a:gd name="T20" fmla="*/ 0 60000 65536"/>
                <a:gd name="T21" fmla="*/ 0 w 96"/>
                <a:gd name="T22" fmla="*/ 0 h 96"/>
                <a:gd name="T23" fmla="*/ 96 w 9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96">
                  <a:moveTo>
                    <a:pt x="0" y="88"/>
                  </a:moveTo>
                  <a:lnTo>
                    <a:pt x="8" y="96"/>
                  </a:lnTo>
                  <a:lnTo>
                    <a:pt x="96" y="16"/>
                  </a:lnTo>
                  <a:lnTo>
                    <a:pt x="96" y="0"/>
                  </a:lnTo>
                  <a:lnTo>
                    <a:pt x="88" y="8"/>
                  </a:lnTo>
                  <a:lnTo>
                    <a:pt x="0" y="8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6" name="Freeform 68"/>
            <p:cNvSpPr>
              <a:spLocks/>
            </p:cNvSpPr>
            <p:nvPr/>
          </p:nvSpPr>
          <p:spPr bwMode="auto">
            <a:xfrm>
              <a:off x="3917" y="1471"/>
              <a:ext cx="104" cy="96"/>
            </a:xfrm>
            <a:custGeom>
              <a:avLst/>
              <a:gdLst>
                <a:gd name="T0" fmla="*/ 8 w 104"/>
                <a:gd name="T1" fmla="*/ 0 h 96"/>
                <a:gd name="T2" fmla="*/ 0 w 104"/>
                <a:gd name="T3" fmla="*/ 16 h 96"/>
                <a:gd name="T4" fmla="*/ 96 w 104"/>
                <a:gd name="T5" fmla="*/ 96 h 96"/>
                <a:gd name="T6" fmla="*/ 104 w 104"/>
                <a:gd name="T7" fmla="*/ 80 h 96"/>
                <a:gd name="T8" fmla="*/ 8 w 104"/>
                <a:gd name="T9" fmla="*/ 0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8" y="0"/>
                  </a:moveTo>
                  <a:lnTo>
                    <a:pt x="0" y="16"/>
                  </a:lnTo>
                  <a:lnTo>
                    <a:pt x="96" y="96"/>
                  </a:lnTo>
                  <a:lnTo>
                    <a:pt x="104" y="80"/>
                  </a:lnTo>
                  <a:lnTo>
                    <a:pt x="8"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7" name="Rectangle 69"/>
            <p:cNvSpPr>
              <a:spLocks noChangeArrowheads="1"/>
            </p:cNvSpPr>
            <p:nvPr/>
          </p:nvSpPr>
          <p:spPr bwMode="auto">
            <a:xfrm>
              <a:off x="4085" y="1623"/>
              <a:ext cx="10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FB0128"/>
                  </a:solidFill>
                  <a:latin typeface="Helvetica" pitchFamily="34" charset="0"/>
                </a:rPr>
                <a:t>Backward </a:t>
              </a:r>
              <a:endParaRPr lang="en-US"/>
            </a:p>
          </p:txBody>
        </p:sp>
        <p:sp>
          <p:nvSpPr>
            <p:cNvPr id="22598" name="Rectangle 70"/>
            <p:cNvSpPr>
              <a:spLocks noChangeArrowheads="1"/>
            </p:cNvSpPr>
            <p:nvPr/>
          </p:nvSpPr>
          <p:spPr bwMode="auto">
            <a:xfrm>
              <a:off x="4085" y="1839"/>
              <a:ext cx="107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FB0128"/>
                  </a:solidFill>
                  <a:latin typeface="Helvetica" pitchFamily="34" charset="0"/>
                </a:rPr>
                <a:t>Propagation</a:t>
              </a:r>
              <a:endParaRPr lang="en-US"/>
            </a:p>
          </p:txBody>
        </p:sp>
        <p:sp>
          <p:nvSpPr>
            <p:cNvPr id="22599" name="Rectangle 71"/>
            <p:cNvSpPr>
              <a:spLocks noChangeArrowheads="1"/>
            </p:cNvSpPr>
            <p:nvPr/>
          </p:nvSpPr>
          <p:spPr bwMode="auto">
            <a:xfrm>
              <a:off x="4085" y="2055"/>
              <a:ext cx="105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FB0128"/>
                  </a:solidFill>
                  <a:latin typeface="Helvetica" pitchFamily="34" charset="0"/>
                </a:rPr>
                <a:t>of Stalling</a:t>
              </a:r>
              <a:endParaRPr lang="en-US"/>
            </a:p>
          </p:txBody>
        </p:sp>
        <p:sp>
          <p:nvSpPr>
            <p:cNvPr id="22600" name="Rectangle 72"/>
            <p:cNvSpPr>
              <a:spLocks noChangeArrowheads="1"/>
            </p:cNvSpPr>
            <p:nvPr/>
          </p:nvSpPr>
          <p:spPr bwMode="auto">
            <a:xfrm>
              <a:off x="3661" y="2238"/>
              <a:ext cx="496" cy="30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01" name="Rectangle 73"/>
            <p:cNvSpPr>
              <a:spLocks noChangeArrowheads="1"/>
            </p:cNvSpPr>
            <p:nvPr/>
          </p:nvSpPr>
          <p:spPr bwMode="auto">
            <a:xfrm>
              <a:off x="3661" y="2230"/>
              <a:ext cx="528" cy="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02" name="Rectangle 74"/>
            <p:cNvSpPr>
              <a:spLocks noChangeArrowheads="1"/>
            </p:cNvSpPr>
            <p:nvPr/>
          </p:nvSpPr>
          <p:spPr bwMode="auto">
            <a:xfrm>
              <a:off x="4173" y="2238"/>
              <a:ext cx="16" cy="33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03" name="Rectangle 75"/>
            <p:cNvSpPr>
              <a:spLocks noChangeArrowheads="1"/>
            </p:cNvSpPr>
            <p:nvPr/>
          </p:nvSpPr>
          <p:spPr bwMode="auto">
            <a:xfrm>
              <a:off x="3653" y="2558"/>
              <a:ext cx="528" cy="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04" name="Rectangle 76"/>
            <p:cNvSpPr>
              <a:spLocks noChangeArrowheads="1"/>
            </p:cNvSpPr>
            <p:nvPr/>
          </p:nvSpPr>
          <p:spPr bwMode="auto">
            <a:xfrm>
              <a:off x="3653" y="2230"/>
              <a:ext cx="16" cy="33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05" name="Rectangle 77"/>
            <p:cNvSpPr>
              <a:spLocks noChangeArrowheads="1"/>
            </p:cNvSpPr>
            <p:nvPr/>
          </p:nvSpPr>
          <p:spPr bwMode="auto">
            <a:xfrm>
              <a:off x="496" y="2814"/>
              <a:ext cx="116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latin typeface="Helvetica" pitchFamily="34" charset="0"/>
                </a:rPr>
                <a:t>Not Allowed</a:t>
              </a:r>
              <a:endParaRPr lang="en-US"/>
            </a:p>
          </p:txBody>
        </p:sp>
        <p:sp>
          <p:nvSpPr>
            <p:cNvPr id="22606" name="Rectangle 78"/>
            <p:cNvSpPr>
              <a:spLocks noChangeArrowheads="1"/>
            </p:cNvSpPr>
            <p:nvPr/>
          </p:nvSpPr>
          <p:spPr bwMode="auto">
            <a:xfrm>
              <a:off x="2055" y="2758"/>
              <a:ext cx="112" cy="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07" name="Rectangle 79"/>
            <p:cNvSpPr>
              <a:spLocks noChangeArrowheads="1"/>
            </p:cNvSpPr>
            <p:nvPr/>
          </p:nvSpPr>
          <p:spPr bwMode="auto">
            <a:xfrm>
              <a:off x="2055" y="2750"/>
              <a:ext cx="144" cy="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08" name="Rectangle 80"/>
            <p:cNvSpPr>
              <a:spLocks noChangeArrowheads="1"/>
            </p:cNvSpPr>
            <p:nvPr/>
          </p:nvSpPr>
          <p:spPr bwMode="auto">
            <a:xfrm>
              <a:off x="2183" y="2758"/>
              <a:ext cx="16" cy="303"/>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09" name="Rectangle 81"/>
            <p:cNvSpPr>
              <a:spLocks noChangeArrowheads="1"/>
            </p:cNvSpPr>
            <p:nvPr/>
          </p:nvSpPr>
          <p:spPr bwMode="auto">
            <a:xfrm>
              <a:off x="2047" y="3045"/>
              <a:ext cx="144" cy="1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10" name="Rectangle 82"/>
            <p:cNvSpPr>
              <a:spLocks noChangeArrowheads="1"/>
            </p:cNvSpPr>
            <p:nvPr/>
          </p:nvSpPr>
          <p:spPr bwMode="auto">
            <a:xfrm>
              <a:off x="2047" y="2750"/>
              <a:ext cx="16" cy="303"/>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11" name="Freeform 83"/>
            <p:cNvSpPr>
              <a:spLocks/>
            </p:cNvSpPr>
            <p:nvPr/>
          </p:nvSpPr>
          <p:spPr bwMode="auto">
            <a:xfrm>
              <a:off x="1999" y="2806"/>
              <a:ext cx="144" cy="103"/>
            </a:xfrm>
            <a:custGeom>
              <a:avLst/>
              <a:gdLst>
                <a:gd name="T0" fmla="*/ 24 w 144"/>
                <a:gd name="T1" fmla="*/ 0 h 103"/>
                <a:gd name="T2" fmla="*/ 144 w 144"/>
                <a:gd name="T3" fmla="*/ 103 h 103"/>
                <a:gd name="T4" fmla="*/ 0 w 144"/>
                <a:gd name="T5" fmla="*/ 79 h 103"/>
                <a:gd name="T6" fmla="*/ 24 w 144"/>
                <a:gd name="T7" fmla="*/ 55 h 103"/>
                <a:gd name="T8" fmla="*/ 24 w 144"/>
                <a:gd name="T9" fmla="*/ 0 h 103"/>
                <a:gd name="T10" fmla="*/ 0 60000 65536"/>
                <a:gd name="T11" fmla="*/ 0 60000 65536"/>
                <a:gd name="T12" fmla="*/ 0 60000 65536"/>
                <a:gd name="T13" fmla="*/ 0 60000 65536"/>
                <a:gd name="T14" fmla="*/ 0 60000 65536"/>
                <a:gd name="T15" fmla="*/ 0 w 144"/>
                <a:gd name="T16" fmla="*/ 0 h 103"/>
                <a:gd name="T17" fmla="*/ 144 w 144"/>
                <a:gd name="T18" fmla="*/ 103 h 103"/>
              </a:gdLst>
              <a:ahLst/>
              <a:cxnLst>
                <a:cxn ang="T10">
                  <a:pos x="T0" y="T1"/>
                </a:cxn>
                <a:cxn ang="T11">
                  <a:pos x="T2" y="T3"/>
                </a:cxn>
                <a:cxn ang="T12">
                  <a:pos x="T4" y="T5"/>
                </a:cxn>
                <a:cxn ang="T13">
                  <a:pos x="T6" y="T7"/>
                </a:cxn>
                <a:cxn ang="T14">
                  <a:pos x="T8" y="T9"/>
                </a:cxn>
              </a:cxnLst>
              <a:rect l="T15" t="T16" r="T17" b="T18"/>
              <a:pathLst>
                <a:path w="144" h="103">
                  <a:moveTo>
                    <a:pt x="24" y="0"/>
                  </a:moveTo>
                  <a:lnTo>
                    <a:pt x="144" y="103"/>
                  </a:lnTo>
                  <a:lnTo>
                    <a:pt x="0" y="79"/>
                  </a:lnTo>
                  <a:lnTo>
                    <a:pt x="24" y="55"/>
                  </a:lnTo>
                  <a:lnTo>
                    <a:pt x="24"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2" name="Rectangle 84"/>
            <p:cNvSpPr>
              <a:spLocks noChangeArrowheads="1"/>
            </p:cNvSpPr>
            <p:nvPr/>
          </p:nvSpPr>
          <p:spPr bwMode="auto">
            <a:xfrm>
              <a:off x="1999" y="2853"/>
              <a:ext cx="16" cy="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2499720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2" name="Rectangle 2"/>
          <p:cNvSpPr>
            <a:spLocks noGrp="1" noChangeArrowheads="1"/>
          </p:cNvSpPr>
          <p:nvPr>
            <p:ph type="title"/>
          </p:nvPr>
        </p:nvSpPr>
        <p:spPr>
          <a:xfrm>
            <a:off x="228600" y="228600"/>
            <a:ext cx="8763000" cy="685800"/>
          </a:xfrm>
        </p:spPr>
        <p:txBody>
          <a:bodyPr>
            <a:normAutofit fontScale="90000"/>
          </a:bodyPr>
          <a:lstStyle/>
          <a:p>
            <a:r>
              <a:rPr lang="en-US" dirty="0"/>
              <a:t>Performance Lost Due to Rigid Pipelines</a:t>
            </a:r>
          </a:p>
        </p:txBody>
      </p:sp>
      <p:sp>
        <p:nvSpPr>
          <p:cNvPr id="1863683" name="Rectangle 3"/>
          <p:cNvSpPr>
            <a:spLocks noGrp="1" noChangeArrowheads="1"/>
          </p:cNvSpPr>
          <p:nvPr>
            <p:ph type="body" sz="half" idx="1"/>
          </p:nvPr>
        </p:nvSpPr>
        <p:spPr>
          <a:xfrm>
            <a:off x="228600" y="1219200"/>
            <a:ext cx="4502150" cy="4130675"/>
          </a:xfrm>
        </p:spPr>
        <p:txBody>
          <a:bodyPr/>
          <a:lstStyle/>
          <a:p>
            <a:pPr>
              <a:lnSpc>
                <a:spcPct val="105000"/>
              </a:lnSpc>
            </a:pPr>
            <a:r>
              <a:rPr lang="en-US" sz="2400" dirty="0"/>
              <a:t>Instructions advance through the pipeline stages in a </a:t>
            </a:r>
            <a:r>
              <a:rPr lang="en-US" sz="2400" i="1" dirty="0"/>
              <a:t>lockstep fashion</a:t>
            </a:r>
            <a:r>
              <a:rPr lang="en-US" sz="2400" dirty="0"/>
              <a:t>; </a:t>
            </a:r>
            <a:r>
              <a:rPr lang="en-US" sz="2400" dirty="0">
                <a:solidFill>
                  <a:schemeClr val="accent1"/>
                </a:solidFill>
              </a:rPr>
              <a:t>in-order &amp; synchronously</a:t>
            </a:r>
            <a:r>
              <a:rPr lang="en-US" sz="2400" dirty="0"/>
              <a:t>. </a:t>
            </a:r>
          </a:p>
          <a:p>
            <a:pPr>
              <a:lnSpc>
                <a:spcPct val="105000"/>
              </a:lnSpc>
            </a:pPr>
            <a:r>
              <a:rPr lang="en-US" sz="2400" dirty="0"/>
              <a:t>If a dependent instruction is stalled in pipeline stage </a:t>
            </a:r>
            <a:r>
              <a:rPr lang="en-US" sz="2400" dirty="0" err="1"/>
              <a:t>i</a:t>
            </a:r>
            <a:r>
              <a:rPr lang="en-US" sz="2400" dirty="0"/>
              <a:t>, then all earlier stages, </a:t>
            </a:r>
            <a:r>
              <a:rPr lang="en-US" sz="2400" dirty="0">
                <a:solidFill>
                  <a:schemeClr val="accent1"/>
                </a:solidFill>
              </a:rPr>
              <a:t>regardless of their dependency or NOT</a:t>
            </a:r>
            <a:r>
              <a:rPr lang="en-US" sz="2400" dirty="0"/>
              <a:t>, are also stalled. </a:t>
            </a:r>
          </a:p>
        </p:txBody>
      </p:sp>
      <p:graphicFrame>
        <p:nvGraphicFramePr>
          <p:cNvPr id="1863684" name="Object 4"/>
          <p:cNvGraphicFramePr>
            <a:graphicFrameLocks noGrp="1" noChangeAspect="1"/>
          </p:cNvGraphicFramePr>
          <p:nvPr>
            <p:ph sz="half" idx="2"/>
            <p:extLst>
              <p:ext uri="{D42A27DB-BD31-4B8C-83A1-F6EECF244321}">
                <p14:modId xmlns:p14="http://schemas.microsoft.com/office/powerpoint/2010/main" val="2893030734"/>
              </p:ext>
            </p:extLst>
          </p:nvPr>
        </p:nvGraphicFramePr>
        <p:xfrm>
          <a:off x="4876800" y="1295400"/>
          <a:ext cx="4183062" cy="4017962"/>
        </p:xfrm>
        <a:graphic>
          <a:graphicData uri="http://schemas.openxmlformats.org/presentationml/2006/ole">
            <mc:AlternateContent xmlns:mc="http://schemas.openxmlformats.org/markup-compatibility/2006">
              <mc:Choice xmlns:v="urn:schemas-microsoft-com:vml" Requires="v">
                <p:oleObj spid="_x0000_s14358" name="Visio" r:id="rId3" imgW="4026408" imgH="2219249" progId="Visio.Drawing.11">
                  <p:embed/>
                </p:oleObj>
              </mc:Choice>
              <mc:Fallback>
                <p:oleObj name="Visio" r:id="rId3" imgW="4026408" imgH="221924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295400"/>
                        <a:ext cx="4183062"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28172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vs. Multi Cycle</a:t>
            </a:r>
            <a:endParaRPr lang="en-US" dirty="0"/>
          </a:p>
        </p:txBody>
      </p:sp>
      <p:sp>
        <p:nvSpPr>
          <p:cNvPr id="3" name="Content Placeholder 2"/>
          <p:cNvSpPr>
            <a:spLocks noGrp="1"/>
          </p:cNvSpPr>
          <p:nvPr>
            <p:ph idx="1"/>
          </p:nvPr>
        </p:nvSpPr>
        <p:spPr>
          <a:xfrm>
            <a:off x="457200" y="1600200"/>
            <a:ext cx="8534400" cy="4525963"/>
          </a:xfrm>
        </p:spPr>
        <p:txBody>
          <a:bodyPr>
            <a:normAutofit fontScale="70000" lnSpcReduction="20000"/>
          </a:bodyPr>
          <a:lstStyle/>
          <a:p>
            <a:pPr marL="0" indent="0">
              <a:buNone/>
            </a:pPr>
            <a:r>
              <a:rPr lang="en-US" sz="3400" dirty="0"/>
              <a:t>Single-cycle </a:t>
            </a:r>
            <a:r>
              <a:rPr lang="en-US" sz="3400" dirty="0" err="1"/>
              <a:t>datapath</a:t>
            </a:r>
            <a:r>
              <a:rPr lang="en-US" sz="3400" dirty="0" smtClean="0"/>
              <a:t>:</a:t>
            </a:r>
          </a:p>
          <a:p>
            <a:r>
              <a:rPr lang="en-US" dirty="0" smtClean="0"/>
              <a:t>Fetch, decode, execute one complete instruction every cycle </a:t>
            </a:r>
          </a:p>
          <a:p>
            <a:r>
              <a:rPr lang="en-US" dirty="0" smtClean="0"/>
              <a:t>Takes </a:t>
            </a:r>
            <a:r>
              <a:rPr lang="en-US" dirty="0"/>
              <a:t>1 cycle to execution any instruction by definition </a:t>
            </a:r>
            <a:r>
              <a:rPr lang="en-US" dirty="0" smtClean="0"/>
              <a:t>(CPI=1</a:t>
            </a:r>
            <a:r>
              <a:rPr lang="en-US" dirty="0"/>
              <a:t>)  </a:t>
            </a:r>
          </a:p>
          <a:p>
            <a:r>
              <a:rPr lang="en-US" dirty="0" smtClean="0"/>
              <a:t>Long cycle time </a:t>
            </a:r>
            <a:r>
              <a:rPr lang="en-US" dirty="0"/>
              <a:t>to accommodate slowest instruction </a:t>
            </a:r>
          </a:p>
          <a:p>
            <a:r>
              <a:rPr lang="en-US" dirty="0"/>
              <a:t>(worst-case delay through circuit, must wait this long every time</a:t>
            </a:r>
            <a:r>
              <a:rPr lang="en-US" dirty="0" smtClean="0"/>
              <a:t>)</a:t>
            </a:r>
          </a:p>
          <a:p>
            <a:pPr marL="0" indent="0">
              <a:buNone/>
            </a:pPr>
            <a:endParaRPr lang="en-US" dirty="0" smtClean="0"/>
          </a:p>
          <a:p>
            <a:pPr marL="0" indent="0">
              <a:buNone/>
            </a:pPr>
            <a:r>
              <a:rPr lang="en-US" sz="3400" dirty="0"/>
              <a:t>Multi-cycle </a:t>
            </a:r>
            <a:r>
              <a:rPr lang="en-US" sz="3400" dirty="0" err="1"/>
              <a:t>datapath</a:t>
            </a:r>
            <a:r>
              <a:rPr lang="en-US" sz="3400" dirty="0" smtClean="0"/>
              <a:t>:</a:t>
            </a:r>
          </a:p>
          <a:p>
            <a:r>
              <a:rPr lang="en-US" dirty="0" smtClean="0"/>
              <a:t>Fetch, decode, execute one complete instruction over multiple cycles </a:t>
            </a:r>
          </a:p>
          <a:p>
            <a:r>
              <a:rPr lang="en-US" dirty="0" smtClean="0"/>
              <a:t>Allows instructions </a:t>
            </a:r>
            <a:r>
              <a:rPr lang="en-US" dirty="0"/>
              <a:t>to take different number of cycles</a:t>
            </a:r>
          </a:p>
          <a:p>
            <a:r>
              <a:rPr lang="en-US" dirty="0" smtClean="0"/>
              <a:t>Short cycle time</a:t>
            </a:r>
            <a:endParaRPr lang="en-US" dirty="0"/>
          </a:p>
          <a:p>
            <a:r>
              <a:rPr lang="en-US" dirty="0" smtClean="0"/>
              <a:t>Higher CPI</a:t>
            </a:r>
            <a:endParaRPr lang="en-US" dirty="0"/>
          </a:p>
        </p:txBody>
      </p:sp>
    </p:spTree>
    <p:extLst>
      <p:ext uri="{BB962C8B-B14F-4D97-AF65-F5344CB8AC3E}">
        <p14:creationId xmlns:p14="http://schemas.microsoft.com/office/powerpoint/2010/main" val="39246206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title"/>
          </p:nvPr>
        </p:nvSpPr>
        <p:spPr>
          <a:xfrm>
            <a:off x="762000" y="287337"/>
            <a:ext cx="7543800" cy="474663"/>
          </a:xfrm>
        </p:spPr>
        <p:txBody>
          <a:bodyPr>
            <a:normAutofit fontScale="90000"/>
          </a:bodyPr>
          <a:lstStyle/>
          <a:p>
            <a:r>
              <a:rPr lang="en-US" dirty="0"/>
              <a:t>Rigid Pipeline Penalty</a:t>
            </a:r>
          </a:p>
        </p:txBody>
      </p:sp>
      <p:sp>
        <p:nvSpPr>
          <p:cNvPr id="1864707" name="Rectangle 3"/>
          <p:cNvSpPr>
            <a:spLocks noGrp="1" noChangeArrowheads="1"/>
          </p:cNvSpPr>
          <p:nvPr>
            <p:ph type="body" idx="1"/>
          </p:nvPr>
        </p:nvSpPr>
        <p:spPr>
          <a:xfrm>
            <a:off x="433388" y="1042987"/>
            <a:ext cx="7948612" cy="3910013"/>
          </a:xfrm>
        </p:spPr>
        <p:txBody>
          <a:bodyPr/>
          <a:lstStyle/>
          <a:p>
            <a:pPr>
              <a:lnSpc>
                <a:spcPct val="105000"/>
              </a:lnSpc>
            </a:pPr>
            <a:r>
              <a:rPr lang="en-US" sz="2800" dirty="0"/>
              <a:t>Only after the inter-instruction dependence is satisfied, that all </a:t>
            </a:r>
            <a:r>
              <a:rPr lang="en-US" sz="2800" i="1" dirty="0" err="1">
                <a:latin typeface="Baskerville Old Face" pitchFamily="18" charset="0"/>
              </a:rPr>
              <a:t>i</a:t>
            </a:r>
            <a:r>
              <a:rPr lang="en-US" sz="2800" dirty="0"/>
              <a:t> stalled instructions can again </a:t>
            </a:r>
            <a:r>
              <a:rPr lang="en-US" sz="2800" dirty="0">
                <a:solidFill>
                  <a:schemeClr val="accent1"/>
                </a:solidFill>
              </a:rPr>
              <a:t>advance synchronously down the pipeline</a:t>
            </a:r>
            <a:r>
              <a:rPr lang="en-US" sz="2800" dirty="0"/>
              <a:t>. </a:t>
            </a:r>
          </a:p>
          <a:p>
            <a:pPr>
              <a:lnSpc>
                <a:spcPct val="105000"/>
              </a:lnSpc>
            </a:pPr>
            <a:r>
              <a:rPr lang="en-US" sz="2800" dirty="0"/>
              <a:t>If an independent instruction is allowed to </a:t>
            </a:r>
            <a:r>
              <a:rPr lang="en-US" sz="2800" dirty="0">
                <a:solidFill>
                  <a:schemeClr val="accent1"/>
                </a:solidFill>
              </a:rPr>
              <a:t>bypass the stalled instruction</a:t>
            </a:r>
            <a:r>
              <a:rPr lang="en-US" sz="2800" dirty="0"/>
              <a:t>  &amp; continue down the pipeline stages, an idling cycle of the pipeline can be eliminated. </a:t>
            </a:r>
          </a:p>
        </p:txBody>
      </p:sp>
    </p:spTree>
    <p:extLst>
      <p:ext uri="{BB962C8B-B14F-4D97-AF65-F5344CB8AC3E}">
        <p14:creationId xmlns:p14="http://schemas.microsoft.com/office/powerpoint/2010/main" val="4133743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730" name="Rectangle 2"/>
          <p:cNvSpPr>
            <a:spLocks noGrp="1" noChangeArrowheads="1"/>
          </p:cNvSpPr>
          <p:nvPr>
            <p:ph type="title"/>
          </p:nvPr>
        </p:nvSpPr>
        <p:spPr>
          <a:xfrm>
            <a:off x="762000" y="304800"/>
            <a:ext cx="7620000" cy="474663"/>
          </a:xfrm>
        </p:spPr>
        <p:txBody>
          <a:bodyPr>
            <a:normAutofit fontScale="90000"/>
          </a:bodyPr>
          <a:lstStyle/>
          <a:p>
            <a:r>
              <a:rPr lang="en-US" dirty="0"/>
              <a:t>Out-Of-Order Execution</a:t>
            </a:r>
          </a:p>
        </p:txBody>
      </p:sp>
      <p:sp>
        <p:nvSpPr>
          <p:cNvPr id="1865731" name="Rectangle 3"/>
          <p:cNvSpPr>
            <a:spLocks noGrp="1" noChangeArrowheads="1"/>
          </p:cNvSpPr>
          <p:nvPr>
            <p:ph type="body" sz="half" idx="1"/>
          </p:nvPr>
        </p:nvSpPr>
        <p:spPr>
          <a:xfrm>
            <a:off x="152400" y="1371600"/>
            <a:ext cx="4310062" cy="3416300"/>
          </a:xfrm>
        </p:spPr>
        <p:txBody>
          <a:bodyPr/>
          <a:lstStyle/>
          <a:p>
            <a:pPr>
              <a:lnSpc>
                <a:spcPct val="115000"/>
              </a:lnSpc>
            </a:pPr>
            <a:r>
              <a:rPr lang="en-US" sz="2400" dirty="0"/>
              <a:t>It is the act of </a:t>
            </a:r>
            <a:r>
              <a:rPr lang="en-US" sz="2400" dirty="0">
                <a:solidFill>
                  <a:schemeClr val="accent1"/>
                </a:solidFill>
              </a:rPr>
              <a:t>allowing the bypassing</a:t>
            </a:r>
            <a:r>
              <a:rPr lang="en-US" sz="2400" dirty="0"/>
              <a:t> of a stalled leading instruction by trailing instructions. </a:t>
            </a:r>
            <a:r>
              <a:rPr lang="en-US" sz="2400" dirty="0">
                <a:solidFill>
                  <a:schemeClr val="accent1"/>
                </a:solidFill>
              </a:rPr>
              <a:t>Parallel pipelines</a:t>
            </a:r>
            <a:r>
              <a:rPr lang="en-US" sz="2400" dirty="0"/>
              <a:t> that support out-of-order execution are called </a:t>
            </a:r>
            <a:r>
              <a:rPr lang="en-US" sz="2400" dirty="0">
                <a:solidFill>
                  <a:schemeClr val="accent1"/>
                </a:solidFill>
              </a:rPr>
              <a:t>dynamic pipelines</a:t>
            </a:r>
            <a:r>
              <a:rPr lang="en-US" sz="2400" dirty="0"/>
              <a:t>. </a:t>
            </a:r>
          </a:p>
        </p:txBody>
      </p:sp>
      <p:graphicFrame>
        <p:nvGraphicFramePr>
          <p:cNvPr id="1865732" name="Object 4"/>
          <p:cNvGraphicFramePr>
            <a:graphicFrameLocks noGrp="1" noChangeAspect="1"/>
          </p:cNvGraphicFramePr>
          <p:nvPr>
            <p:ph sz="half" idx="2"/>
            <p:extLst>
              <p:ext uri="{D42A27DB-BD31-4B8C-83A1-F6EECF244321}">
                <p14:modId xmlns:p14="http://schemas.microsoft.com/office/powerpoint/2010/main" val="3867988730"/>
              </p:ext>
            </p:extLst>
          </p:nvPr>
        </p:nvGraphicFramePr>
        <p:xfrm>
          <a:off x="4713288" y="1068387"/>
          <a:ext cx="4465637" cy="3198813"/>
        </p:xfrm>
        <a:graphic>
          <a:graphicData uri="http://schemas.openxmlformats.org/presentationml/2006/ole">
            <mc:AlternateContent xmlns:mc="http://schemas.openxmlformats.org/markup-compatibility/2006">
              <mc:Choice xmlns:v="urn:schemas-microsoft-com:vml" Requires="v">
                <p:oleObj spid="_x0000_s15381" name="Visio" r:id="rId3" imgW="3698748" imgH="2444191" progId="Visio.Drawing.11">
                  <p:embed/>
                </p:oleObj>
              </mc:Choice>
              <mc:Fallback>
                <p:oleObj name="Visio" r:id="rId3" imgW="3698748" imgH="244419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068387"/>
                        <a:ext cx="4465637"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292326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14" name="Rectangle 2"/>
          <p:cNvSpPr>
            <a:spLocks noGrp="1" noChangeArrowheads="1"/>
          </p:cNvSpPr>
          <p:nvPr>
            <p:ph type="title"/>
          </p:nvPr>
        </p:nvSpPr>
        <p:spPr>
          <a:xfrm>
            <a:off x="381000" y="363537"/>
            <a:ext cx="8458200" cy="474663"/>
          </a:xfrm>
        </p:spPr>
        <p:txBody>
          <a:bodyPr>
            <a:normAutofit fontScale="90000"/>
          </a:bodyPr>
          <a:lstStyle/>
          <a:p>
            <a:r>
              <a:rPr lang="en-US" dirty="0"/>
              <a:t>Characteristics of Superscalar Machines</a:t>
            </a:r>
          </a:p>
        </p:txBody>
      </p:sp>
      <p:sp>
        <p:nvSpPr>
          <p:cNvPr id="1856515" name="Rectangle 3"/>
          <p:cNvSpPr>
            <a:spLocks noGrp="1" noChangeArrowheads="1"/>
          </p:cNvSpPr>
          <p:nvPr>
            <p:ph type="body" idx="1"/>
          </p:nvPr>
        </p:nvSpPr>
        <p:spPr>
          <a:xfrm>
            <a:off x="352425" y="1228725"/>
            <a:ext cx="8650288" cy="3495675"/>
          </a:xfrm>
        </p:spPr>
        <p:txBody>
          <a:bodyPr>
            <a:normAutofit/>
          </a:bodyPr>
          <a:lstStyle/>
          <a:p>
            <a:r>
              <a:rPr lang="en-US" sz="2400" dirty="0"/>
              <a:t>Simultaneously advance multiple instructions through the pipeline stages.</a:t>
            </a:r>
          </a:p>
          <a:p>
            <a:r>
              <a:rPr lang="en-US" sz="2400" dirty="0"/>
              <a:t>Multiple functional units =&gt; higher instruction execution throughput.</a:t>
            </a:r>
          </a:p>
          <a:p>
            <a:r>
              <a:rPr lang="en-US" sz="2400" dirty="0"/>
              <a:t>Able to execute instructions in an order different from that specified by the original program.</a:t>
            </a:r>
          </a:p>
          <a:p>
            <a:r>
              <a:rPr lang="en-US" sz="2400" dirty="0"/>
              <a:t>Out of program order execution allows more parallel processing of instructions. </a:t>
            </a:r>
          </a:p>
        </p:txBody>
      </p:sp>
    </p:spTree>
    <p:extLst>
      <p:ext uri="{BB962C8B-B14F-4D97-AF65-F5344CB8AC3E}">
        <p14:creationId xmlns:p14="http://schemas.microsoft.com/office/powerpoint/2010/main" val="7226325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466" name="Rectangle 2"/>
          <p:cNvSpPr>
            <a:spLocks noGrp="1" noChangeArrowheads="1"/>
          </p:cNvSpPr>
          <p:nvPr>
            <p:ph type="title"/>
          </p:nvPr>
        </p:nvSpPr>
        <p:spPr>
          <a:xfrm>
            <a:off x="457200" y="287337"/>
            <a:ext cx="8077200" cy="474663"/>
          </a:xfrm>
        </p:spPr>
        <p:txBody>
          <a:bodyPr>
            <a:normAutofit fontScale="90000"/>
          </a:bodyPr>
          <a:lstStyle/>
          <a:p>
            <a:r>
              <a:rPr lang="en-US" dirty="0"/>
              <a:t>Superscalar machine of Degree n=3</a:t>
            </a:r>
          </a:p>
        </p:txBody>
      </p:sp>
      <p:pic>
        <p:nvPicPr>
          <p:cNvPr id="1854467" name="Picture 3" descr="she70647_0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1193800"/>
            <a:ext cx="5762625" cy="3073400"/>
          </a:xfrm>
          <a:prstGeom prst="rect">
            <a:avLst/>
          </a:prstGeom>
          <a:noFill/>
          <a:extLst>
            <a:ext uri="{909E8E84-426E-40DD-AFC4-6F175D3DCCD1}">
              <a14:hiddenFill xmlns:a14="http://schemas.microsoft.com/office/drawing/2010/main">
                <a:solidFill>
                  <a:srgbClr val="FFFFFF"/>
                </a:solidFill>
              </a14:hiddenFill>
            </a:ext>
          </a:extLst>
        </p:spPr>
      </p:pic>
      <p:sp>
        <p:nvSpPr>
          <p:cNvPr id="1854468" name="Rectangle 4"/>
          <p:cNvSpPr>
            <a:spLocks noGrp="1" noChangeArrowheads="1"/>
          </p:cNvSpPr>
          <p:nvPr>
            <p:ph type="body" idx="1"/>
          </p:nvPr>
        </p:nvSpPr>
        <p:spPr>
          <a:xfrm>
            <a:off x="141288" y="1295400"/>
            <a:ext cx="3024187" cy="3190875"/>
          </a:xfrm>
          <a:noFill/>
          <a:ln/>
        </p:spPr>
        <p:txBody>
          <a:bodyPr>
            <a:normAutofit fontScale="92500"/>
          </a:bodyPr>
          <a:lstStyle/>
          <a:p>
            <a:r>
              <a:rPr lang="en-US" sz="2000"/>
              <a:t>The superscalar degree is determined by the</a:t>
            </a:r>
            <a:r>
              <a:rPr lang="en-US" sz="2000" i="1">
                <a:solidFill>
                  <a:schemeClr val="accent1"/>
                </a:solidFill>
              </a:rPr>
              <a:t> issue parallelism </a:t>
            </a:r>
            <a:r>
              <a:rPr lang="en-US" sz="2000" i="1" u="sng">
                <a:solidFill>
                  <a:schemeClr val="accent1"/>
                </a:solidFill>
              </a:rPr>
              <a:t>n</a:t>
            </a:r>
            <a:r>
              <a:rPr lang="en-US" sz="2000"/>
              <a:t>, the maximum number of instructions that can be issued in every machine cycle.</a:t>
            </a:r>
          </a:p>
          <a:p>
            <a:r>
              <a:rPr lang="en-US" sz="2000"/>
              <a:t>Parallelism = K x n.</a:t>
            </a:r>
          </a:p>
          <a:p>
            <a:r>
              <a:rPr lang="en-US" sz="2000"/>
              <a:t> For this figure, </a:t>
            </a:r>
            <a:br>
              <a:rPr lang="en-US" sz="2000"/>
            </a:br>
            <a:r>
              <a:rPr lang="en-US" sz="2000"/>
              <a:t>//’ism = K x n = 4 x 3 =12</a:t>
            </a:r>
          </a:p>
        </p:txBody>
      </p:sp>
    </p:spTree>
    <p:extLst>
      <p:ext uri="{BB962C8B-B14F-4D97-AF65-F5344CB8AC3E}">
        <p14:creationId xmlns:p14="http://schemas.microsoft.com/office/powerpoint/2010/main" val="35198820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Rectangle 2"/>
          <p:cNvSpPr>
            <a:spLocks noGrp="1" noChangeArrowheads="1"/>
          </p:cNvSpPr>
          <p:nvPr>
            <p:ph type="title"/>
          </p:nvPr>
        </p:nvSpPr>
        <p:spPr>
          <a:xfrm>
            <a:off x="228600" y="287337"/>
            <a:ext cx="8686800" cy="474663"/>
          </a:xfrm>
        </p:spPr>
        <p:txBody>
          <a:bodyPr>
            <a:normAutofit fontScale="90000"/>
          </a:bodyPr>
          <a:lstStyle/>
          <a:p>
            <a:r>
              <a:rPr lang="en-US" dirty="0"/>
              <a:t>From Scalar to Superscalar Pipelines</a:t>
            </a:r>
          </a:p>
        </p:txBody>
      </p:sp>
      <p:sp>
        <p:nvSpPr>
          <p:cNvPr id="1866755" name="Rectangle 3"/>
          <p:cNvSpPr>
            <a:spLocks noGrp="1" noChangeArrowheads="1"/>
          </p:cNvSpPr>
          <p:nvPr>
            <p:ph type="body" idx="1"/>
          </p:nvPr>
        </p:nvSpPr>
        <p:spPr>
          <a:xfrm>
            <a:off x="533400" y="1123950"/>
            <a:ext cx="8229600" cy="4438650"/>
          </a:xfrm>
        </p:spPr>
        <p:txBody>
          <a:bodyPr>
            <a:noAutofit/>
          </a:bodyPr>
          <a:lstStyle/>
          <a:p>
            <a:pPr>
              <a:lnSpc>
                <a:spcPct val="105000"/>
              </a:lnSpc>
            </a:pPr>
            <a:r>
              <a:rPr lang="en-US" sz="2800" dirty="0"/>
              <a:t>Superscalar pipelines are parallel pipelines: able to initiate the processing of multiple instructions in every machine cycle. </a:t>
            </a:r>
          </a:p>
          <a:p>
            <a:pPr>
              <a:lnSpc>
                <a:spcPct val="105000"/>
              </a:lnSpc>
            </a:pPr>
            <a:r>
              <a:rPr lang="en-US" sz="2800" dirty="0"/>
              <a:t>Superscalar are diversified; they employ multiple &amp; heterogeneous functional units in their execution stages. </a:t>
            </a:r>
          </a:p>
          <a:p>
            <a:pPr>
              <a:lnSpc>
                <a:spcPct val="105000"/>
              </a:lnSpc>
            </a:pPr>
            <a:r>
              <a:rPr lang="en-US" sz="2800" dirty="0"/>
              <a:t>They are implemented as dynamic pipelines in order to achieve the best possible performance without requiring reordering of instructions by the compiler. </a:t>
            </a:r>
          </a:p>
        </p:txBody>
      </p:sp>
    </p:spTree>
    <p:extLst>
      <p:ext uri="{BB962C8B-B14F-4D97-AF65-F5344CB8AC3E}">
        <p14:creationId xmlns:p14="http://schemas.microsoft.com/office/powerpoint/2010/main" val="29982808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066" name="Rectangle 2"/>
          <p:cNvSpPr>
            <a:spLocks noGrp="1" noChangeArrowheads="1"/>
          </p:cNvSpPr>
          <p:nvPr>
            <p:ph type="title"/>
          </p:nvPr>
        </p:nvSpPr>
        <p:spPr>
          <a:xfrm>
            <a:off x="762000" y="363537"/>
            <a:ext cx="7696200" cy="474663"/>
          </a:xfrm>
        </p:spPr>
        <p:txBody>
          <a:bodyPr>
            <a:normAutofit fontScale="90000"/>
          </a:bodyPr>
          <a:lstStyle/>
          <a:p>
            <a:r>
              <a:rPr lang="en-US" dirty="0"/>
              <a:t>Dynamic Pipelines</a:t>
            </a:r>
          </a:p>
        </p:txBody>
      </p:sp>
      <p:sp>
        <p:nvSpPr>
          <p:cNvPr id="1880067" name="Rectangle 3"/>
          <p:cNvSpPr>
            <a:spLocks noGrp="1" noChangeArrowheads="1"/>
          </p:cNvSpPr>
          <p:nvPr>
            <p:ph type="body" idx="1"/>
          </p:nvPr>
        </p:nvSpPr>
        <p:spPr>
          <a:xfrm>
            <a:off x="439738" y="1292225"/>
            <a:ext cx="8247062" cy="3813175"/>
          </a:xfrm>
        </p:spPr>
        <p:txBody>
          <a:bodyPr>
            <a:normAutofit fontScale="92500"/>
          </a:bodyPr>
          <a:lstStyle/>
          <a:p>
            <a:r>
              <a:rPr lang="en-US" sz="2800" dirty="0"/>
              <a:t>Superscalar pipelines differ from (rigid) scalar pipelines in one key aspect; </a:t>
            </a:r>
            <a:r>
              <a:rPr lang="en-US" sz="2800" dirty="0">
                <a:solidFill>
                  <a:schemeClr val="accent1"/>
                </a:solidFill>
              </a:rPr>
              <a:t>the use of complex multi-entry buffers</a:t>
            </a:r>
            <a:r>
              <a:rPr lang="en-US" sz="2800" dirty="0"/>
              <a:t>.</a:t>
            </a:r>
          </a:p>
          <a:p>
            <a:r>
              <a:rPr lang="en-US" sz="2800" dirty="0"/>
              <a:t>In order to minimize unnecessary staling of instructions in a parallel pipeline, trailing instructions must be allowed to </a:t>
            </a:r>
            <a:r>
              <a:rPr lang="en-US" sz="2800" dirty="0">
                <a:solidFill>
                  <a:schemeClr val="accent1"/>
                </a:solidFill>
              </a:rPr>
              <a:t>bypass a stalled leading instruction</a:t>
            </a:r>
            <a:r>
              <a:rPr lang="en-US" sz="2800" dirty="0"/>
              <a:t>.</a:t>
            </a:r>
          </a:p>
          <a:p>
            <a:r>
              <a:rPr lang="en-US" sz="2800" dirty="0"/>
              <a:t>Such bypassing can </a:t>
            </a:r>
            <a:r>
              <a:rPr lang="en-US" sz="2800" dirty="0">
                <a:solidFill>
                  <a:schemeClr val="accent1"/>
                </a:solidFill>
              </a:rPr>
              <a:t>change the order of execution</a:t>
            </a:r>
            <a:r>
              <a:rPr lang="en-US" sz="2800" dirty="0"/>
              <a:t> of instructions from the original sequential order of the static code. </a:t>
            </a:r>
          </a:p>
        </p:txBody>
      </p:sp>
    </p:spTree>
    <p:extLst>
      <p:ext uri="{BB962C8B-B14F-4D97-AF65-F5344CB8AC3E}">
        <p14:creationId xmlns:p14="http://schemas.microsoft.com/office/powerpoint/2010/main" val="15869197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0" name="Rectangle 2"/>
          <p:cNvSpPr>
            <a:spLocks noGrp="1" noChangeArrowheads="1"/>
          </p:cNvSpPr>
          <p:nvPr>
            <p:ph type="title"/>
          </p:nvPr>
        </p:nvSpPr>
        <p:spPr>
          <a:xfrm>
            <a:off x="762000" y="287337"/>
            <a:ext cx="7543800" cy="474663"/>
          </a:xfrm>
        </p:spPr>
        <p:txBody>
          <a:bodyPr>
            <a:normAutofit fontScale="90000"/>
          </a:bodyPr>
          <a:lstStyle/>
          <a:p>
            <a:r>
              <a:rPr lang="en-US" dirty="0"/>
              <a:t>Dynamic Pipelines (2)</a:t>
            </a:r>
          </a:p>
        </p:txBody>
      </p:sp>
      <p:sp>
        <p:nvSpPr>
          <p:cNvPr id="1881091" name="Rectangle 3"/>
          <p:cNvSpPr>
            <a:spLocks noGrp="1" noChangeArrowheads="1"/>
          </p:cNvSpPr>
          <p:nvPr>
            <p:ph type="body" sz="half" idx="1"/>
          </p:nvPr>
        </p:nvSpPr>
        <p:spPr>
          <a:xfrm>
            <a:off x="211138" y="1066800"/>
            <a:ext cx="4311650" cy="3251200"/>
          </a:xfrm>
        </p:spPr>
        <p:txBody>
          <a:bodyPr/>
          <a:lstStyle/>
          <a:p>
            <a:pPr>
              <a:lnSpc>
                <a:spcPct val="125000"/>
              </a:lnSpc>
            </a:pPr>
            <a:r>
              <a:rPr lang="en-US" sz="2400"/>
              <a:t>With </a:t>
            </a:r>
            <a:r>
              <a:rPr lang="en-US" sz="2400">
                <a:solidFill>
                  <a:schemeClr val="accent1"/>
                </a:solidFill>
              </a:rPr>
              <a:t>out-of-order execution</a:t>
            </a:r>
            <a:r>
              <a:rPr lang="en-US" sz="2400"/>
              <a:t> of instructions, they are executed </a:t>
            </a:r>
            <a:r>
              <a:rPr lang="en-US" sz="2400">
                <a:solidFill>
                  <a:schemeClr val="accent1"/>
                </a:solidFill>
              </a:rPr>
              <a:t>as soon as their operands are available</a:t>
            </a:r>
            <a:r>
              <a:rPr lang="en-US" sz="2400"/>
              <a:t>; this would approach the </a:t>
            </a:r>
            <a:r>
              <a:rPr lang="en-US" sz="2400">
                <a:solidFill>
                  <a:schemeClr val="accent1"/>
                </a:solidFill>
              </a:rPr>
              <a:t>data-flow limit of execution</a:t>
            </a:r>
            <a:r>
              <a:rPr lang="en-US" sz="2400"/>
              <a:t>.</a:t>
            </a:r>
          </a:p>
        </p:txBody>
      </p:sp>
      <p:graphicFrame>
        <p:nvGraphicFramePr>
          <p:cNvPr id="1881092" name="Object 4"/>
          <p:cNvGraphicFramePr>
            <a:graphicFrameLocks noGrp="1" noChangeAspect="1"/>
          </p:cNvGraphicFramePr>
          <p:nvPr>
            <p:ph sz="half" idx="2"/>
            <p:extLst>
              <p:ext uri="{D42A27DB-BD31-4B8C-83A1-F6EECF244321}">
                <p14:modId xmlns:p14="http://schemas.microsoft.com/office/powerpoint/2010/main" val="687825969"/>
              </p:ext>
            </p:extLst>
          </p:nvPr>
        </p:nvGraphicFramePr>
        <p:xfrm>
          <a:off x="4641850" y="1066800"/>
          <a:ext cx="4502150" cy="4267200"/>
        </p:xfrm>
        <a:graphic>
          <a:graphicData uri="http://schemas.openxmlformats.org/presentationml/2006/ole">
            <mc:AlternateContent xmlns:mc="http://schemas.openxmlformats.org/markup-compatibility/2006">
              <mc:Choice xmlns:v="urn:schemas-microsoft-com:vml" Requires="v">
                <p:oleObj spid="_x0000_s19477" name="Visio" r:id="rId3" imgW="4538472" imgH="5521757" progId="Visio.Drawing.11">
                  <p:embed/>
                </p:oleObj>
              </mc:Choice>
              <mc:Fallback>
                <p:oleObj name="Visio" r:id="rId3" imgW="4538472" imgH="552175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850" y="1066800"/>
                        <a:ext cx="45021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313261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Rectangle 2"/>
          <p:cNvSpPr>
            <a:spLocks noGrp="1" noChangeArrowheads="1"/>
          </p:cNvSpPr>
          <p:nvPr>
            <p:ph type="title"/>
          </p:nvPr>
        </p:nvSpPr>
        <p:spPr>
          <a:xfrm>
            <a:off x="762000" y="363537"/>
            <a:ext cx="7620000" cy="474663"/>
          </a:xfrm>
        </p:spPr>
        <p:txBody>
          <a:bodyPr>
            <a:normAutofit fontScale="90000"/>
          </a:bodyPr>
          <a:lstStyle/>
          <a:p>
            <a:r>
              <a:rPr lang="en-US" dirty="0"/>
              <a:t>Dynamic Pipelines (3)</a:t>
            </a:r>
          </a:p>
        </p:txBody>
      </p:sp>
      <p:sp>
        <p:nvSpPr>
          <p:cNvPr id="1882115" name="Rectangle 3"/>
          <p:cNvSpPr>
            <a:spLocks noGrp="1" noChangeArrowheads="1"/>
          </p:cNvSpPr>
          <p:nvPr>
            <p:ph type="body" idx="1"/>
          </p:nvPr>
        </p:nvSpPr>
        <p:spPr>
          <a:xfrm>
            <a:off x="609600" y="1752600"/>
            <a:ext cx="7924800" cy="2289175"/>
          </a:xfrm>
        </p:spPr>
        <p:txBody>
          <a:bodyPr/>
          <a:lstStyle/>
          <a:p>
            <a:pPr>
              <a:lnSpc>
                <a:spcPct val="105000"/>
              </a:lnSpc>
            </a:pPr>
            <a:r>
              <a:rPr lang="en-US" sz="2800" dirty="0"/>
              <a:t>A dynamic pipeline achieves out-of-order execution via the use of </a:t>
            </a:r>
            <a:r>
              <a:rPr lang="en-US" sz="2800" dirty="0">
                <a:solidFill>
                  <a:schemeClr val="accent1"/>
                </a:solidFill>
              </a:rPr>
              <a:t>complex multi-entry buffers</a:t>
            </a:r>
            <a:r>
              <a:rPr lang="en-US" sz="2800" dirty="0"/>
              <a:t> that allow instructions to </a:t>
            </a:r>
            <a:r>
              <a:rPr lang="en-US" sz="2800" dirty="0">
                <a:solidFill>
                  <a:schemeClr val="accent1"/>
                </a:solidFill>
              </a:rPr>
              <a:t>enter &amp; leave the buffers in different orders</a:t>
            </a:r>
            <a:r>
              <a:rPr lang="en-US" sz="2800" dirty="0"/>
              <a:t>.</a:t>
            </a:r>
          </a:p>
        </p:txBody>
      </p:sp>
    </p:spTree>
    <p:extLst>
      <p:ext uri="{BB962C8B-B14F-4D97-AF65-F5344CB8AC3E}">
        <p14:creationId xmlns:p14="http://schemas.microsoft.com/office/powerpoint/2010/main" val="1787093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Superscalar Execution</a:t>
            </a:r>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b="23738"/>
          <a:stretch>
            <a:fillRect/>
          </a:stretch>
        </p:blipFill>
        <p:spPr bwMode="auto">
          <a:xfrm>
            <a:off x="457200" y="1771650"/>
            <a:ext cx="807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2229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762000" y="457200"/>
            <a:ext cx="8080375" cy="762000"/>
          </a:xfrm>
        </p:spPr>
        <p:txBody>
          <a:bodyPr/>
          <a:lstStyle/>
          <a:p>
            <a:pPr eaLnBrk="1" hangingPunct="1">
              <a:defRPr/>
            </a:pPr>
            <a:r>
              <a:rPr lang="en-US" smtClean="0"/>
              <a:t>Superscalar Pipeline Stages</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19200"/>
            <a:ext cx="4497388"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10628" name="AutoShape 4"/>
          <p:cNvSpPr>
            <a:spLocks noChangeArrowheads="1"/>
          </p:cNvSpPr>
          <p:nvPr/>
        </p:nvSpPr>
        <p:spPr bwMode="auto">
          <a:xfrm>
            <a:off x="685800" y="1371600"/>
            <a:ext cx="1676400" cy="2286000"/>
          </a:xfrm>
          <a:prstGeom prst="upDownArrow">
            <a:avLst>
              <a:gd name="adj1" fmla="val 50000"/>
              <a:gd name="adj2" fmla="val 27273"/>
            </a:avLst>
          </a:prstGeom>
          <a:solidFill>
            <a:schemeClr val="accent1"/>
          </a:solidFill>
          <a:ln w="12700">
            <a:solidFill>
              <a:schemeClr val="tx1"/>
            </a:solidFill>
            <a:miter lim="800000"/>
            <a:headEnd type="none" w="sm" len="sm"/>
            <a:tailEnd type="none" w="sm" len="sm"/>
          </a:ln>
        </p:spPr>
        <p:txBody>
          <a:bodyPr wrap="none" anchor="ctr"/>
          <a:lstStyle/>
          <a:p>
            <a:pPr algn="ctr"/>
            <a:r>
              <a:rPr lang="en-US" sz="1400"/>
              <a:t>In </a:t>
            </a:r>
          </a:p>
          <a:p>
            <a:pPr algn="ctr"/>
            <a:r>
              <a:rPr lang="en-US" sz="1400"/>
              <a:t>Program </a:t>
            </a:r>
          </a:p>
          <a:p>
            <a:pPr algn="ctr"/>
            <a:r>
              <a:rPr lang="en-US" sz="1400"/>
              <a:t>Order</a:t>
            </a:r>
          </a:p>
        </p:txBody>
      </p:sp>
      <p:sp>
        <p:nvSpPr>
          <p:cNvPr id="410629" name="AutoShape 5"/>
          <p:cNvSpPr>
            <a:spLocks noChangeArrowheads="1"/>
          </p:cNvSpPr>
          <p:nvPr/>
        </p:nvSpPr>
        <p:spPr bwMode="auto">
          <a:xfrm>
            <a:off x="685800" y="4876800"/>
            <a:ext cx="1676400" cy="1524000"/>
          </a:xfrm>
          <a:prstGeom prst="upDownArrow">
            <a:avLst>
              <a:gd name="adj1" fmla="val 50000"/>
              <a:gd name="adj2" fmla="val 20000"/>
            </a:avLst>
          </a:prstGeom>
          <a:solidFill>
            <a:schemeClr val="accent1"/>
          </a:solidFill>
          <a:ln w="12700">
            <a:solidFill>
              <a:schemeClr val="tx1"/>
            </a:solidFill>
            <a:miter lim="800000"/>
            <a:headEnd type="none" w="sm" len="sm"/>
            <a:tailEnd type="none" w="sm" len="sm"/>
          </a:ln>
        </p:spPr>
        <p:txBody>
          <a:bodyPr wrap="none" anchor="ctr"/>
          <a:lstStyle/>
          <a:p>
            <a:pPr algn="ctr"/>
            <a:r>
              <a:rPr lang="en-US" sz="1400"/>
              <a:t>In </a:t>
            </a:r>
          </a:p>
          <a:p>
            <a:pPr algn="ctr"/>
            <a:r>
              <a:rPr lang="en-US" sz="1400"/>
              <a:t>Program </a:t>
            </a:r>
          </a:p>
          <a:p>
            <a:pPr algn="ctr"/>
            <a:r>
              <a:rPr lang="en-US" sz="1400"/>
              <a:t>Order</a:t>
            </a:r>
          </a:p>
        </p:txBody>
      </p:sp>
      <p:sp>
        <p:nvSpPr>
          <p:cNvPr id="410630" name="AutoShape 6"/>
          <p:cNvSpPr>
            <a:spLocks noChangeArrowheads="1"/>
          </p:cNvSpPr>
          <p:nvPr/>
        </p:nvSpPr>
        <p:spPr bwMode="auto">
          <a:xfrm>
            <a:off x="685800" y="3657600"/>
            <a:ext cx="1676400" cy="1219200"/>
          </a:xfrm>
          <a:prstGeom prst="upDownArrow">
            <a:avLst>
              <a:gd name="adj1" fmla="val 50000"/>
              <a:gd name="adj2" fmla="val 20000"/>
            </a:avLst>
          </a:prstGeom>
          <a:solidFill>
            <a:schemeClr val="accent1"/>
          </a:solidFill>
          <a:ln w="12700">
            <a:solidFill>
              <a:schemeClr val="tx1"/>
            </a:solidFill>
            <a:miter lim="800000"/>
            <a:headEnd type="none" w="sm" len="sm"/>
            <a:tailEnd type="none" w="sm" len="sm"/>
          </a:ln>
        </p:spPr>
        <p:txBody>
          <a:bodyPr wrap="none" anchor="ctr"/>
          <a:lstStyle/>
          <a:p>
            <a:pPr algn="ctr"/>
            <a:r>
              <a:rPr lang="en-US" sz="1400"/>
              <a:t>Out</a:t>
            </a:r>
          </a:p>
          <a:p>
            <a:pPr algn="ctr"/>
            <a:r>
              <a:rPr lang="en-US" sz="1400"/>
              <a:t>of</a:t>
            </a:r>
          </a:p>
          <a:p>
            <a:pPr algn="ctr"/>
            <a:r>
              <a:rPr lang="en-US" sz="1400"/>
              <a:t>Order</a:t>
            </a:r>
          </a:p>
        </p:txBody>
      </p:sp>
    </p:spTree>
    <p:extLst>
      <p:ext uri="{BB962C8B-B14F-4D97-AF65-F5344CB8AC3E}">
        <p14:creationId xmlns:p14="http://schemas.microsoft.com/office/powerpoint/2010/main" val="341895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8"/>
                                        </p:tgtEl>
                                        <p:attrNameLst>
                                          <p:attrName>style.visibility</p:attrName>
                                        </p:attrNameLst>
                                      </p:cBhvr>
                                      <p:to>
                                        <p:strVal val="visible"/>
                                      </p:to>
                                    </p:set>
                                    <p:anim calcmode="lin" valueType="num">
                                      <p:cBhvr additive="base">
                                        <p:cTn id="7" dur="500" fill="hold"/>
                                        <p:tgtEl>
                                          <p:spTgt spid="410628"/>
                                        </p:tgtEl>
                                        <p:attrNameLst>
                                          <p:attrName>ppt_x</p:attrName>
                                        </p:attrNameLst>
                                      </p:cBhvr>
                                      <p:tavLst>
                                        <p:tav tm="0">
                                          <p:val>
                                            <p:strVal val="0-#ppt_w/2"/>
                                          </p:val>
                                        </p:tav>
                                        <p:tav tm="100000">
                                          <p:val>
                                            <p:strVal val="#ppt_x"/>
                                          </p:val>
                                        </p:tav>
                                      </p:tavLst>
                                    </p:anim>
                                    <p:anim calcmode="lin" valueType="num">
                                      <p:cBhvr additive="base">
                                        <p:cTn id="8" dur="500" fill="hold"/>
                                        <p:tgtEl>
                                          <p:spTgt spid="4106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29"/>
                                        </p:tgtEl>
                                        <p:attrNameLst>
                                          <p:attrName>style.visibility</p:attrName>
                                        </p:attrNameLst>
                                      </p:cBhvr>
                                      <p:to>
                                        <p:strVal val="visible"/>
                                      </p:to>
                                    </p:set>
                                    <p:anim calcmode="lin" valueType="num">
                                      <p:cBhvr additive="base">
                                        <p:cTn id="13" dur="500" fill="hold"/>
                                        <p:tgtEl>
                                          <p:spTgt spid="410629"/>
                                        </p:tgtEl>
                                        <p:attrNameLst>
                                          <p:attrName>ppt_x</p:attrName>
                                        </p:attrNameLst>
                                      </p:cBhvr>
                                      <p:tavLst>
                                        <p:tav tm="0">
                                          <p:val>
                                            <p:strVal val="0-#ppt_w/2"/>
                                          </p:val>
                                        </p:tav>
                                        <p:tav tm="100000">
                                          <p:val>
                                            <p:strVal val="#ppt_x"/>
                                          </p:val>
                                        </p:tav>
                                      </p:tavLst>
                                    </p:anim>
                                    <p:anim calcmode="lin" valueType="num">
                                      <p:cBhvr additive="base">
                                        <p:cTn id="14" dur="500" fill="hold"/>
                                        <p:tgtEl>
                                          <p:spTgt spid="4106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630"/>
                                        </p:tgtEl>
                                        <p:attrNameLst>
                                          <p:attrName>style.visibility</p:attrName>
                                        </p:attrNameLst>
                                      </p:cBhvr>
                                      <p:to>
                                        <p:strVal val="visible"/>
                                      </p:to>
                                    </p:set>
                                    <p:anim calcmode="lin" valueType="num">
                                      <p:cBhvr additive="base">
                                        <p:cTn id="19" dur="500" fill="hold"/>
                                        <p:tgtEl>
                                          <p:spTgt spid="410630"/>
                                        </p:tgtEl>
                                        <p:attrNameLst>
                                          <p:attrName>ppt_x</p:attrName>
                                        </p:attrNameLst>
                                      </p:cBhvr>
                                      <p:tavLst>
                                        <p:tav tm="0">
                                          <p:val>
                                            <p:strVal val="0-#ppt_w/2"/>
                                          </p:val>
                                        </p:tav>
                                        <p:tav tm="100000">
                                          <p:val>
                                            <p:strVal val="#ppt_x"/>
                                          </p:val>
                                        </p:tav>
                                      </p:tavLst>
                                    </p:anim>
                                    <p:anim calcmode="lin" valueType="num">
                                      <p:cBhvr additive="base">
                                        <p:cTn id="20" dur="500" fill="hold"/>
                                        <p:tgtEl>
                                          <p:spTgt spid="4106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8" grpId="0" animBg="1" autoUpdateAnimBg="0"/>
      <p:bldP spid="410629" grpId="0" animBg="1" autoUpdateAnimBg="0"/>
      <p:bldP spid="41063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Rectangle 2"/>
          <p:cNvSpPr>
            <a:spLocks noChangeArrowheads="1"/>
          </p:cNvSpPr>
          <p:nvPr/>
        </p:nvSpPr>
        <p:spPr bwMode="auto">
          <a:xfrm>
            <a:off x="225425" y="312738"/>
            <a:ext cx="43084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3155" name="Rectangle 3"/>
          <p:cNvSpPr>
            <a:spLocks noGrp="1" noChangeArrowheads="1"/>
          </p:cNvSpPr>
          <p:nvPr>
            <p:ph type="body" idx="1"/>
          </p:nvPr>
        </p:nvSpPr>
        <p:spPr>
          <a:xfrm>
            <a:off x="533400" y="762001"/>
            <a:ext cx="7848600" cy="914400"/>
          </a:xfrm>
          <a:noFill/>
          <a:ln/>
        </p:spPr>
        <p:txBody>
          <a:bodyPr lIns="90488" tIns="44450" rIns="90488" bIns="44450">
            <a:normAutofit/>
          </a:bodyPr>
          <a:lstStyle/>
          <a:p>
            <a:r>
              <a:rPr lang="en-US" sz="2000" dirty="0"/>
              <a:t>How can we increase the </a:t>
            </a:r>
            <a:r>
              <a:rPr lang="en-US" sz="2000" dirty="0" smtClean="0"/>
              <a:t>IPC?    (IPC=1/CPI)</a:t>
            </a:r>
          </a:p>
          <a:p>
            <a:pPr lvl="1"/>
            <a:r>
              <a:rPr kumimoji="1" lang="en-US" altLang="ko-KR" sz="1600" dirty="0" smtClean="0">
                <a:latin typeface="Times New Roman" pitchFamily="18" charset="0"/>
                <a:ea typeface="Gulim" pitchFamily="34" charset="-127"/>
              </a:rPr>
              <a:t>CPU </a:t>
            </a:r>
            <a:r>
              <a:rPr kumimoji="1" lang="en-US" altLang="ko-KR" sz="1600" dirty="0">
                <a:latin typeface="Times New Roman" pitchFamily="18" charset="0"/>
                <a:ea typeface="Gulim" pitchFamily="34" charset="-127"/>
              </a:rPr>
              <a:t>time = Instruction count x CPI x clock cycle time</a:t>
            </a:r>
            <a:endParaRPr kumimoji="1" lang="en-US" altLang="ko-KR" sz="1600" baseline="30000" dirty="0">
              <a:latin typeface="Times New Roman" pitchFamily="18" charset="0"/>
              <a:ea typeface="Gulim" pitchFamily="34" charset="-127"/>
            </a:endParaRPr>
          </a:p>
        </p:txBody>
      </p:sp>
      <p:sp>
        <p:nvSpPr>
          <p:cNvPr id="1713156" name="Rectangle 4"/>
          <p:cNvSpPr>
            <a:spLocks noGrp="1" noChangeArrowheads="1"/>
          </p:cNvSpPr>
          <p:nvPr>
            <p:ph type="title"/>
          </p:nvPr>
        </p:nvSpPr>
        <p:spPr>
          <a:xfrm>
            <a:off x="457200" y="152400"/>
            <a:ext cx="8229600" cy="639762"/>
          </a:xfrm>
          <a:noFill/>
          <a:ln/>
        </p:spPr>
        <p:txBody>
          <a:bodyPr wrap="square" lIns="90488" tIns="44450" rIns="90488" bIns="44450" anchor="ctr">
            <a:normAutofit fontScale="90000"/>
          </a:bodyPr>
          <a:lstStyle/>
          <a:p>
            <a:r>
              <a:rPr lang="en-US" dirty="0"/>
              <a:t>Pipelining and ILP</a:t>
            </a:r>
          </a:p>
        </p:txBody>
      </p:sp>
      <p:pic>
        <p:nvPicPr>
          <p:cNvPr id="17131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74676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381000" y="5410200"/>
            <a:ext cx="4968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Clk</a:t>
            </a:r>
          </a:p>
        </p:txBody>
      </p:sp>
      <p:sp>
        <p:nvSpPr>
          <p:cNvPr id="7" name="Line 4"/>
          <p:cNvSpPr>
            <a:spLocks noChangeShapeType="1"/>
          </p:cNvSpPr>
          <p:nvPr/>
        </p:nvSpPr>
        <p:spPr bwMode="auto">
          <a:xfrm>
            <a:off x="554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5"/>
          <p:cNvSpPr>
            <a:spLocks noChangeShapeType="1"/>
          </p:cNvSpPr>
          <p:nvPr/>
        </p:nvSpPr>
        <p:spPr bwMode="auto">
          <a:xfrm>
            <a:off x="85550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6"/>
          <p:cNvSpPr>
            <a:spLocks noChangeShapeType="1"/>
          </p:cNvSpPr>
          <p:nvPr/>
        </p:nvSpPr>
        <p:spPr bwMode="auto">
          <a:xfrm flipV="1">
            <a:off x="922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7"/>
          <p:cNvSpPr>
            <a:spLocks noChangeShapeType="1"/>
          </p:cNvSpPr>
          <p:nvPr/>
        </p:nvSpPr>
        <p:spPr bwMode="auto">
          <a:xfrm>
            <a:off x="935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p:cNvSpPr>
            <a:spLocks noChangeShapeType="1"/>
          </p:cNvSpPr>
          <p:nvPr/>
        </p:nvSpPr>
        <p:spPr bwMode="auto">
          <a:xfrm>
            <a:off x="1303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9"/>
          <p:cNvSpPr>
            <a:spLocks noChangeShapeType="1"/>
          </p:cNvSpPr>
          <p:nvPr/>
        </p:nvSpPr>
        <p:spPr bwMode="auto">
          <a:xfrm>
            <a:off x="8428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0"/>
          <p:cNvSpPr>
            <a:spLocks noChangeArrowheads="1"/>
          </p:cNvSpPr>
          <p:nvPr/>
        </p:nvSpPr>
        <p:spPr bwMode="auto">
          <a:xfrm>
            <a:off x="914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1</a:t>
            </a:r>
          </a:p>
        </p:txBody>
      </p:sp>
      <p:grpSp>
        <p:nvGrpSpPr>
          <p:cNvPr id="15" name="Group 12"/>
          <p:cNvGrpSpPr>
            <a:grpSpLocks/>
          </p:cNvGrpSpPr>
          <p:nvPr/>
        </p:nvGrpSpPr>
        <p:grpSpPr bwMode="auto">
          <a:xfrm>
            <a:off x="947738" y="6143625"/>
            <a:ext cx="3784600" cy="333375"/>
            <a:chOff x="488" y="2540"/>
            <a:chExt cx="2384" cy="210"/>
          </a:xfrm>
        </p:grpSpPr>
        <p:grpSp>
          <p:nvGrpSpPr>
            <p:cNvPr id="16" name="Group 13"/>
            <p:cNvGrpSpPr>
              <a:grpSpLocks/>
            </p:cNvGrpSpPr>
            <p:nvPr/>
          </p:nvGrpSpPr>
          <p:grpSpPr bwMode="auto">
            <a:xfrm>
              <a:off x="488" y="2540"/>
              <a:ext cx="518" cy="210"/>
              <a:chOff x="488" y="2540"/>
              <a:chExt cx="518" cy="210"/>
            </a:xfrm>
          </p:grpSpPr>
          <p:sp>
            <p:nvSpPr>
              <p:cNvPr id="29" name="Rectangle 14"/>
              <p:cNvSpPr>
                <a:spLocks noChangeArrowheads="1"/>
              </p:cNvSpPr>
              <p:nvPr/>
            </p:nvSpPr>
            <p:spPr bwMode="auto">
              <a:xfrm>
                <a:off x="48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15"/>
              <p:cNvSpPr>
                <a:spLocks noChangeArrowheads="1"/>
              </p:cNvSpPr>
              <p:nvPr/>
            </p:nvSpPr>
            <p:spPr bwMode="auto">
              <a:xfrm>
                <a:off x="51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17" name="Group 16"/>
            <p:cNvGrpSpPr>
              <a:grpSpLocks/>
            </p:cNvGrpSpPr>
            <p:nvPr/>
          </p:nvGrpSpPr>
          <p:grpSpPr bwMode="auto">
            <a:xfrm>
              <a:off x="968" y="2540"/>
              <a:ext cx="464" cy="210"/>
              <a:chOff x="968" y="2540"/>
              <a:chExt cx="464" cy="210"/>
            </a:xfrm>
          </p:grpSpPr>
          <p:sp>
            <p:nvSpPr>
              <p:cNvPr id="27" name="Rectangle 17"/>
              <p:cNvSpPr>
                <a:spLocks noChangeArrowheads="1"/>
              </p:cNvSpPr>
              <p:nvPr/>
            </p:nvSpPr>
            <p:spPr bwMode="auto">
              <a:xfrm>
                <a:off x="96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18"/>
              <p:cNvSpPr>
                <a:spLocks noChangeArrowheads="1"/>
              </p:cNvSpPr>
              <p:nvPr/>
            </p:nvSpPr>
            <p:spPr bwMode="auto">
              <a:xfrm>
                <a:off x="1043" y="254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18" name="Group 19"/>
            <p:cNvGrpSpPr>
              <a:grpSpLocks/>
            </p:cNvGrpSpPr>
            <p:nvPr/>
          </p:nvGrpSpPr>
          <p:grpSpPr bwMode="auto">
            <a:xfrm>
              <a:off x="1448" y="2540"/>
              <a:ext cx="464" cy="210"/>
              <a:chOff x="1448" y="2540"/>
              <a:chExt cx="464" cy="210"/>
            </a:xfrm>
          </p:grpSpPr>
          <p:sp>
            <p:nvSpPr>
              <p:cNvPr id="25" name="Rectangle 20"/>
              <p:cNvSpPr>
                <a:spLocks noChangeArrowheads="1"/>
              </p:cNvSpPr>
              <p:nvPr/>
            </p:nvSpPr>
            <p:spPr bwMode="auto">
              <a:xfrm>
                <a:off x="144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1"/>
              <p:cNvSpPr>
                <a:spLocks noChangeArrowheads="1"/>
              </p:cNvSpPr>
              <p:nvPr/>
            </p:nvSpPr>
            <p:spPr bwMode="auto">
              <a:xfrm>
                <a:off x="1475" y="254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19" name="Group 22"/>
            <p:cNvGrpSpPr>
              <a:grpSpLocks/>
            </p:cNvGrpSpPr>
            <p:nvPr/>
          </p:nvGrpSpPr>
          <p:grpSpPr bwMode="auto">
            <a:xfrm>
              <a:off x="1928" y="2540"/>
              <a:ext cx="464" cy="210"/>
              <a:chOff x="1928" y="2540"/>
              <a:chExt cx="464" cy="210"/>
            </a:xfrm>
          </p:grpSpPr>
          <p:sp>
            <p:nvSpPr>
              <p:cNvPr id="23" name="Rectangle 23"/>
              <p:cNvSpPr>
                <a:spLocks noChangeArrowheads="1"/>
              </p:cNvSpPr>
              <p:nvPr/>
            </p:nvSpPr>
            <p:spPr bwMode="auto">
              <a:xfrm>
                <a:off x="192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24"/>
              <p:cNvSpPr>
                <a:spLocks noChangeArrowheads="1"/>
              </p:cNvSpPr>
              <p:nvPr/>
            </p:nvSpPr>
            <p:spPr bwMode="auto">
              <a:xfrm>
                <a:off x="1955" y="254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grpSp>
          <p:nvGrpSpPr>
            <p:cNvPr id="20" name="Group 25"/>
            <p:cNvGrpSpPr>
              <a:grpSpLocks/>
            </p:cNvGrpSpPr>
            <p:nvPr/>
          </p:nvGrpSpPr>
          <p:grpSpPr bwMode="auto">
            <a:xfrm>
              <a:off x="2408" y="2540"/>
              <a:ext cx="464" cy="210"/>
              <a:chOff x="2408" y="2540"/>
              <a:chExt cx="464" cy="210"/>
            </a:xfrm>
          </p:grpSpPr>
          <p:sp>
            <p:nvSpPr>
              <p:cNvPr id="21" name="Rectangle 26"/>
              <p:cNvSpPr>
                <a:spLocks noChangeArrowheads="1"/>
              </p:cNvSpPr>
              <p:nvPr/>
            </p:nvSpPr>
            <p:spPr bwMode="auto">
              <a:xfrm>
                <a:off x="240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7"/>
              <p:cNvSpPr>
                <a:spLocks noChangeArrowheads="1"/>
              </p:cNvSpPr>
              <p:nvPr/>
            </p:nvSpPr>
            <p:spPr bwMode="auto">
              <a:xfrm>
                <a:off x="2483" y="2540"/>
                <a:ext cx="3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WB</a:t>
                </a:r>
              </a:p>
            </p:txBody>
          </p:sp>
        </p:grpSp>
      </p:grpSp>
      <p:sp>
        <p:nvSpPr>
          <p:cNvPr id="31" name="Line 28"/>
          <p:cNvSpPr>
            <a:spLocks noChangeShapeType="1"/>
          </p:cNvSpPr>
          <p:nvPr/>
        </p:nvSpPr>
        <p:spPr bwMode="auto">
          <a:xfrm>
            <a:off x="1316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9"/>
          <p:cNvSpPr>
            <a:spLocks noChangeShapeType="1"/>
          </p:cNvSpPr>
          <p:nvPr/>
        </p:nvSpPr>
        <p:spPr bwMode="auto">
          <a:xfrm flipV="1">
            <a:off x="1684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0"/>
          <p:cNvSpPr>
            <a:spLocks noChangeShapeType="1"/>
          </p:cNvSpPr>
          <p:nvPr/>
        </p:nvSpPr>
        <p:spPr bwMode="auto">
          <a:xfrm>
            <a:off x="1697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1"/>
          <p:cNvSpPr>
            <a:spLocks noChangeShapeType="1"/>
          </p:cNvSpPr>
          <p:nvPr/>
        </p:nvSpPr>
        <p:spPr bwMode="auto">
          <a:xfrm>
            <a:off x="2065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2"/>
          <p:cNvSpPr>
            <a:spLocks noChangeShapeType="1"/>
          </p:cNvSpPr>
          <p:nvPr/>
        </p:nvSpPr>
        <p:spPr bwMode="auto">
          <a:xfrm flipV="1">
            <a:off x="1697038" y="51244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33"/>
          <p:cNvSpPr>
            <a:spLocks noChangeArrowheads="1"/>
          </p:cNvSpPr>
          <p:nvPr/>
        </p:nvSpPr>
        <p:spPr bwMode="auto">
          <a:xfrm>
            <a:off x="1676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2</a:t>
            </a:r>
          </a:p>
        </p:txBody>
      </p:sp>
      <p:sp>
        <p:nvSpPr>
          <p:cNvPr id="37" name="Line 34"/>
          <p:cNvSpPr>
            <a:spLocks noChangeShapeType="1"/>
          </p:cNvSpPr>
          <p:nvPr/>
        </p:nvSpPr>
        <p:spPr bwMode="auto">
          <a:xfrm>
            <a:off x="2078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5"/>
          <p:cNvSpPr>
            <a:spLocks noChangeShapeType="1"/>
          </p:cNvSpPr>
          <p:nvPr/>
        </p:nvSpPr>
        <p:spPr bwMode="auto">
          <a:xfrm flipV="1">
            <a:off x="2446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6"/>
          <p:cNvSpPr>
            <a:spLocks noChangeShapeType="1"/>
          </p:cNvSpPr>
          <p:nvPr/>
        </p:nvSpPr>
        <p:spPr bwMode="auto">
          <a:xfrm>
            <a:off x="2459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7"/>
          <p:cNvSpPr>
            <a:spLocks noChangeShapeType="1"/>
          </p:cNvSpPr>
          <p:nvPr/>
        </p:nvSpPr>
        <p:spPr bwMode="auto">
          <a:xfrm>
            <a:off x="2827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8"/>
          <p:cNvSpPr>
            <a:spLocks noChangeShapeType="1"/>
          </p:cNvSpPr>
          <p:nvPr/>
        </p:nvSpPr>
        <p:spPr bwMode="auto">
          <a:xfrm flipV="1">
            <a:off x="2459038" y="51244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39"/>
          <p:cNvSpPr>
            <a:spLocks noChangeArrowheads="1"/>
          </p:cNvSpPr>
          <p:nvPr/>
        </p:nvSpPr>
        <p:spPr bwMode="auto">
          <a:xfrm>
            <a:off x="2438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3</a:t>
            </a:r>
          </a:p>
        </p:txBody>
      </p:sp>
      <p:sp>
        <p:nvSpPr>
          <p:cNvPr id="43" name="Line 40"/>
          <p:cNvSpPr>
            <a:spLocks noChangeShapeType="1"/>
          </p:cNvSpPr>
          <p:nvPr/>
        </p:nvSpPr>
        <p:spPr bwMode="auto">
          <a:xfrm>
            <a:off x="2840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1"/>
          <p:cNvSpPr>
            <a:spLocks noChangeShapeType="1"/>
          </p:cNvSpPr>
          <p:nvPr/>
        </p:nvSpPr>
        <p:spPr bwMode="auto">
          <a:xfrm flipV="1">
            <a:off x="3208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42"/>
          <p:cNvSpPr>
            <a:spLocks noChangeShapeType="1"/>
          </p:cNvSpPr>
          <p:nvPr/>
        </p:nvSpPr>
        <p:spPr bwMode="auto">
          <a:xfrm>
            <a:off x="3221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43"/>
          <p:cNvSpPr>
            <a:spLocks noChangeShapeType="1"/>
          </p:cNvSpPr>
          <p:nvPr/>
        </p:nvSpPr>
        <p:spPr bwMode="auto">
          <a:xfrm>
            <a:off x="3589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44"/>
          <p:cNvSpPr>
            <a:spLocks noChangeShapeType="1"/>
          </p:cNvSpPr>
          <p:nvPr/>
        </p:nvSpPr>
        <p:spPr bwMode="auto">
          <a:xfrm flipV="1">
            <a:off x="3221038" y="51244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45"/>
          <p:cNvSpPr>
            <a:spLocks noChangeArrowheads="1"/>
          </p:cNvSpPr>
          <p:nvPr/>
        </p:nvSpPr>
        <p:spPr bwMode="auto">
          <a:xfrm>
            <a:off x="3200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4</a:t>
            </a:r>
          </a:p>
        </p:txBody>
      </p:sp>
      <p:sp>
        <p:nvSpPr>
          <p:cNvPr id="49" name="Line 46"/>
          <p:cNvSpPr>
            <a:spLocks noChangeShapeType="1"/>
          </p:cNvSpPr>
          <p:nvPr/>
        </p:nvSpPr>
        <p:spPr bwMode="auto">
          <a:xfrm>
            <a:off x="3602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47"/>
          <p:cNvSpPr>
            <a:spLocks noChangeShapeType="1"/>
          </p:cNvSpPr>
          <p:nvPr/>
        </p:nvSpPr>
        <p:spPr bwMode="auto">
          <a:xfrm flipV="1">
            <a:off x="3970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48"/>
          <p:cNvSpPr>
            <a:spLocks noChangeShapeType="1"/>
          </p:cNvSpPr>
          <p:nvPr/>
        </p:nvSpPr>
        <p:spPr bwMode="auto">
          <a:xfrm>
            <a:off x="3983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49"/>
          <p:cNvSpPr>
            <a:spLocks noChangeShapeType="1"/>
          </p:cNvSpPr>
          <p:nvPr/>
        </p:nvSpPr>
        <p:spPr bwMode="auto">
          <a:xfrm>
            <a:off x="4351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50"/>
          <p:cNvSpPr>
            <a:spLocks noChangeShapeType="1"/>
          </p:cNvSpPr>
          <p:nvPr/>
        </p:nvSpPr>
        <p:spPr bwMode="auto">
          <a:xfrm flipV="1">
            <a:off x="3983038" y="51244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51"/>
          <p:cNvSpPr>
            <a:spLocks noChangeArrowheads="1"/>
          </p:cNvSpPr>
          <p:nvPr/>
        </p:nvSpPr>
        <p:spPr bwMode="auto">
          <a:xfrm>
            <a:off x="3962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5</a:t>
            </a:r>
          </a:p>
        </p:txBody>
      </p:sp>
      <p:sp>
        <p:nvSpPr>
          <p:cNvPr id="55" name="Line 52"/>
          <p:cNvSpPr>
            <a:spLocks noChangeShapeType="1"/>
          </p:cNvSpPr>
          <p:nvPr/>
        </p:nvSpPr>
        <p:spPr bwMode="auto">
          <a:xfrm>
            <a:off x="4364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3"/>
          <p:cNvSpPr>
            <a:spLocks noChangeShapeType="1"/>
          </p:cNvSpPr>
          <p:nvPr/>
        </p:nvSpPr>
        <p:spPr bwMode="auto">
          <a:xfrm flipV="1">
            <a:off x="4732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54"/>
          <p:cNvSpPr>
            <a:spLocks noChangeShapeType="1"/>
          </p:cNvSpPr>
          <p:nvPr/>
        </p:nvSpPr>
        <p:spPr bwMode="auto">
          <a:xfrm>
            <a:off x="4745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55"/>
          <p:cNvSpPr>
            <a:spLocks noChangeShapeType="1"/>
          </p:cNvSpPr>
          <p:nvPr/>
        </p:nvSpPr>
        <p:spPr bwMode="auto">
          <a:xfrm>
            <a:off x="5113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56"/>
          <p:cNvSpPr>
            <a:spLocks noChangeArrowheads="1"/>
          </p:cNvSpPr>
          <p:nvPr/>
        </p:nvSpPr>
        <p:spPr bwMode="auto">
          <a:xfrm>
            <a:off x="4724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6</a:t>
            </a:r>
          </a:p>
        </p:txBody>
      </p:sp>
      <p:sp>
        <p:nvSpPr>
          <p:cNvPr id="60" name="Line 57"/>
          <p:cNvSpPr>
            <a:spLocks noChangeShapeType="1"/>
          </p:cNvSpPr>
          <p:nvPr/>
        </p:nvSpPr>
        <p:spPr bwMode="auto">
          <a:xfrm>
            <a:off x="5126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58"/>
          <p:cNvSpPr>
            <a:spLocks noChangeShapeType="1"/>
          </p:cNvSpPr>
          <p:nvPr/>
        </p:nvSpPr>
        <p:spPr bwMode="auto">
          <a:xfrm flipV="1">
            <a:off x="5494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59"/>
          <p:cNvSpPr>
            <a:spLocks noChangeShapeType="1"/>
          </p:cNvSpPr>
          <p:nvPr/>
        </p:nvSpPr>
        <p:spPr bwMode="auto">
          <a:xfrm>
            <a:off x="5507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60"/>
          <p:cNvSpPr>
            <a:spLocks noChangeShapeType="1"/>
          </p:cNvSpPr>
          <p:nvPr/>
        </p:nvSpPr>
        <p:spPr bwMode="auto">
          <a:xfrm>
            <a:off x="5875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61"/>
          <p:cNvSpPr>
            <a:spLocks noChangeShapeType="1"/>
          </p:cNvSpPr>
          <p:nvPr/>
        </p:nvSpPr>
        <p:spPr bwMode="auto">
          <a:xfrm flipV="1">
            <a:off x="5507038" y="51244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62"/>
          <p:cNvSpPr>
            <a:spLocks noChangeArrowheads="1"/>
          </p:cNvSpPr>
          <p:nvPr/>
        </p:nvSpPr>
        <p:spPr bwMode="auto">
          <a:xfrm>
            <a:off x="5486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7</a:t>
            </a:r>
          </a:p>
        </p:txBody>
      </p:sp>
      <p:sp>
        <p:nvSpPr>
          <p:cNvPr id="66" name="Line 63"/>
          <p:cNvSpPr>
            <a:spLocks noChangeShapeType="1"/>
          </p:cNvSpPr>
          <p:nvPr/>
        </p:nvSpPr>
        <p:spPr bwMode="auto">
          <a:xfrm>
            <a:off x="5888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64"/>
          <p:cNvSpPr>
            <a:spLocks noChangeShapeType="1"/>
          </p:cNvSpPr>
          <p:nvPr/>
        </p:nvSpPr>
        <p:spPr bwMode="auto">
          <a:xfrm flipV="1">
            <a:off x="6256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65"/>
          <p:cNvSpPr>
            <a:spLocks noChangeShapeType="1"/>
          </p:cNvSpPr>
          <p:nvPr/>
        </p:nvSpPr>
        <p:spPr bwMode="auto">
          <a:xfrm>
            <a:off x="6269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66"/>
          <p:cNvSpPr>
            <a:spLocks noChangeShapeType="1"/>
          </p:cNvSpPr>
          <p:nvPr/>
        </p:nvSpPr>
        <p:spPr bwMode="auto">
          <a:xfrm>
            <a:off x="6637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67"/>
          <p:cNvSpPr>
            <a:spLocks noChangeShapeType="1"/>
          </p:cNvSpPr>
          <p:nvPr/>
        </p:nvSpPr>
        <p:spPr bwMode="auto">
          <a:xfrm flipV="1">
            <a:off x="6269038" y="51244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Rectangle 68"/>
          <p:cNvSpPr>
            <a:spLocks noChangeArrowheads="1"/>
          </p:cNvSpPr>
          <p:nvPr/>
        </p:nvSpPr>
        <p:spPr bwMode="auto">
          <a:xfrm>
            <a:off x="6248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8</a:t>
            </a:r>
          </a:p>
        </p:txBody>
      </p:sp>
      <p:sp>
        <p:nvSpPr>
          <p:cNvPr id="72" name="Line 69"/>
          <p:cNvSpPr>
            <a:spLocks noChangeShapeType="1"/>
          </p:cNvSpPr>
          <p:nvPr/>
        </p:nvSpPr>
        <p:spPr bwMode="auto">
          <a:xfrm>
            <a:off x="6650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0"/>
          <p:cNvSpPr>
            <a:spLocks noChangeShapeType="1"/>
          </p:cNvSpPr>
          <p:nvPr/>
        </p:nvSpPr>
        <p:spPr bwMode="auto">
          <a:xfrm flipV="1">
            <a:off x="7018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1"/>
          <p:cNvSpPr>
            <a:spLocks noChangeShapeType="1"/>
          </p:cNvSpPr>
          <p:nvPr/>
        </p:nvSpPr>
        <p:spPr bwMode="auto">
          <a:xfrm>
            <a:off x="7031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2"/>
          <p:cNvSpPr>
            <a:spLocks noChangeShapeType="1"/>
          </p:cNvSpPr>
          <p:nvPr/>
        </p:nvSpPr>
        <p:spPr bwMode="auto">
          <a:xfrm>
            <a:off x="7399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3"/>
          <p:cNvSpPr>
            <a:spLocks noChangeShapeType="1"/>
          </p:cNvSpPr>
          <p:nvPr/>
        </p:nvSpPr>
        <p:spPr bwMode="auto">
          <a:xfrm flipV="1">
            <a:off x="7031038" y="51244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74"/>
          <p:cNvSpPr>
            <a:spLocks noChangeArrowheads="1"/>
          </p:cNvSpPr>
          <p:nvPr/>
        </p:nvSpPr>
        <p:spPr bwMode="auto">
          <a:xfrm>
            <a:off x="7010400" y="5130800"/>
            <a:ext cx="8016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9</a:t>
            </a:r>
          </a:p>
        </p:txBody>
      </p:sp>
      <p:sp>
        <p:nvSpPr>
          <p:cNvPr id="78" name="Line 75"/>
          <p:cNvSpPr>
            <a:spLocks noChangeShapeType="1"/>
          </p:cNvSpPr>
          <p:nvPr/>
        </p:nvSpPr>
        <p:spPr bwMode="auto">
          <a:xfrm>
            <a:off x="7412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6"/>
          <p:cNvSpPr>
            <a:spLocks noChangeShapeType="1"/>
          </p:cNvSpPr>
          <p:nvPr/>
        </p:nvSpPr>
        <p:spPr bwMode="auto">
          <a:xfrm flipV="1">
            <a:off x="7780338" y="5505450"/>
            <a:ext cx="0" cy="25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7"/>
          <p:cNvSpPr>
            <a:spLocks noChangeShapeType="1"/>
          </p:cNvSpPr>
          <p:nvPr/>
        </p:nvSpPr>
        <p:spPr bwMode="auto">
          <a:xfrm>
            <a:off x="7793038" y="55181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8"/>
          <p:cNvSpPr>
            <a:spLocks noChangeShapeType="1"/>
          </p:cNvSpPr>
          <p:nvPr/>
        </p:nvSpPr>
        <p:spPr bwMode="auto">
          <a:xfrm>
            <a:off x="8161338" y="5530850"/>
            <a:ext cx="0" cy="20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79"/>
          <p:cNvSpPr>
            <a:spLocks noChangeShapeType="1"/>
          </p:cNvSpPr>
          <p:nvPr/>
        </p:nvSpPr>
        <p:spPr bwMode="auto">
          <a:xfrm flipV="1">
            <a:off x="7793038" y="5124450"/>
            <a:ext cx="0" cy="3302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80"/>
          <p:cNvSpPr>
            <a:spLocks noChangeArrowheads="1"/>
          </p:cNvSpPr>
          <p:nvPr/>
        </p:nvSpPr>
        <p:spPr bwMode="auto">
          <a:xfrm>
            <a:off x="7754938" y="5130800"/>
            <a:ext cx="900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b="1">
                <a:solidFill>
                  <a:schemeClr val="tx1"/>
                </a:solidFill>
                <a:latin typeface="Arial" pitchFamily="34" charset="0"/>
              </a:rPr>
              <a:t>Cycle 10</a:t>
            </a:r>
          </a:p>
        </p:txBody>
      </p:sp>
      <p:sp>
        <p:nvSpPr>
          <p:cNvPr id="84" name="Line 81"/>
          <p:cNvSpPr>
            <a:spLocks noChangeShapeType="1"/>
          </p:cNvSpPr>
          <p:nvPr/>
        </p:nvSpPr>
        <p:spPr bwMode="auto">
          <a:xfrm>
            <a:off x="8174038" y="57467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5" name="Group 99"/>
          <p:cNvGrpSpPr>
            <a:grpSpLocks/>
          </p:cNvGrpSpPr>
          <p:nvPr/>
        </p:nvGrpSpPr>
        <p:grpSpPr bwMode="auto">
          <a:xfrm>
            <a:off x="4757738" y="6143625"/>
            <a:ext cx="822325" cy="333375"/>
            <a:chOff x="2888" y="2540"/>
            <a:chExt cx="518" cy="210"/>
          </a:xfrm>
        </p:grpSpPr>
        <p:sp>
          <p:nvSpPr>
            <p:cNvPr id="86" name="Rectangle 100"/>
            <p:cNvSpPr>
              <a:spLocks noChangeArrowheads="1"/>
            </p:cNvSpPr>
            <p:nvPr/>
          </p:nvSpPr>
          <p:spPr bwMode="auto">
            <a:xfrm>
              <a:off x="288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101"/>
            <p:cNvSpPr>
              <a:spLocks noChangeArrowheads="1"/>
            </p:cNvSpPr>
            <p:nvPr/>
          </p:nvSpPr>
          <p:spPr bwMode="auto">
            <a:xfrm>
              <a:off x="291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grpSp>
        <p:nvGrpSpPr>
          <p:cNvPr id="88" name="Group 102"/>
          <p:cNvGrpSpPr>
            <a:grpSpLocks/>
          </p:cNvGrpSpPr>
          <p:nvPr/>
        </p:nvGrpSpPr>
        <p:grpSpPr bwMode="auto">
          <a:xfrm>
            <a:off x="5519738" y="6143625"/>
            <a:ext cx="736600" cy="333375"/>
            <a:chOff x="3368" y="2540"/>
            <a:chExt cx="464" cy="210"/>
          </a:xfrm>
        </p:grpSpPr>
        <p:sp>
          <p:nvSpPr>
            <p:cNvPr id="89" name="Rectangle 103"/>
            <p:cNvSpPr>
              <a:spLocks noChangeArrowheads="1"/>
            </p:cNvSpPr>
            <p:nvPr/>
          </p:nvSpPr>
          <p:spPr bwMode="auto">
            <a:xfrm>
              <a:off x="336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4"/>
            <p:cNvSpPr>
              <a:spLocks noChangeArrowheads="1"/>
            </p:cNvSpPr>
            <p:nvPr/>
          </p:nvSpPr>
          <p:spPr bwMode="auto">
            <a:xfrm>
              <a:off x="3443" y="2540"/>
              <a:ext cx="3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Dec</a:t>
              </a:r>
            </a:p>
          </p:txBody>
        </p:sp>
      </p:grpSp>
      <p:grpSp>
        <p:nvGrpSpPr>
          <p:cNvPr id="91" name="Group 105"/>
          <p:cNvGrpSpPr>
            <a:grpSpLocks/>
          </p:cNvGrpSpPr>
          <p:nvPr/>
        </p:nvGrpSpPr>
        <p:grpSpPr bwMode="auto">
          <a:xfrm>
            <a:off x="6281738" y="6143625"/>
            <a:ext cx="736600" cy="333375"/>
            <a:chOff x="3848" y="2540"/>
            <a:chExt cx="464" cy="210"/>
          </a:xfrm>
        </p:grpSpPr>
        <p:sp>
          <p:nvSpPr>
            <p:cNvPr id="92" name="Rectangle 106"/>
            <p:cNvSpPr>
              <a:spLocks noChangeArrowheads="1"/>
            </p:cNvSpPr>
            <p:nvPr/>
          </p:nvSpPr>
          <p:spPr bwMode="auto">
            <a:xfrm>
              <a:off x="384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7"/>
            <p:cNvSpPr>
              <a:spLocks noChangeArrowheads="1"/>
            </p:cNvSpPr>
            <p:nvPr/>
          </p:nvSpPr>
          <p:spPr bwMode="auto">
            <a:xfrm>
              <a:off x="3875" y="2540"/>
              <a:ext cx="41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Exec</a:t>
              </a:r>
            </a:p>
          </p:txBody>
        </p:sp>
      </p:grpSp>
      <p:grpSp>
        <p:nvGrpSpPr>
          <p:cNvPr id="94" name="Group 108"/>
          <p:cNvGrpSpPr>
            <a:grpSpLocks/>
          </p:cNvGrpSpPr>
          <p:nvPr/>
        </p:nvGrpSpPr>
        <p:grpSpPr bwMode="auto">
          <a:xfrm>
            <a:off x="7043738" y="6143625"/>
            <a:ext cx="736600" cy="333375"/>
            <a:chOff x="4328" y="2540"/>
            <a:chExt cx="464" cy="210"/>
          </a:xfrm>
        </p:grpSpPr>
        <p:sp>
          <p:nvSpPr>
            <p:cNvPr id="95" name="Rectangle 109"/>
            <p:cNvSpPr>
              <a:spLocks noChangeArrowheads="1"/>
            </p:cNvSpPr>
            <p:nvPr/>
          </p:nvSpPr>
          <p:spPr bwMode="auto">
            <a:xfrm>
              <a:off x="432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10"/>
            <p:cNvSpPr>
              <a:spLocks noChangeArrowheads="1"/>
            </p:cNvSpPr>
            <p:nvPr/>
          </p:nvSpPr>
          <p:spPr bwMode="auto">
            <a:xfrm>
              <a:off x="4355" y="2540"/>
              <a:ext cx="4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Mem</a:t>
              </a:r>
            </a:p>
          </p:txBody>
        </p:sp>
      </p:grpSp>
      <p:sp>
        <p:nvSpPr>
          <p:cNvPr id="97" name="Rectangle 111"/>
          <p:cNvSpPr>
            <a:spLocks noChangeArrowheads="1"/>
          </p:cNvSpPr>
          <p:nvPr/>
        </p:nvSpPr>
        <p:spPr bwMode="auto">
          <a:xfrm>
            <a:off x="914400" y="5838825"/>
            <a:ext cx="396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lw</a:t>
            </a:r>
          </a:p>
        </p:txBody>
      </p:sp>
      <p:sp>
        <p:nvSpPr>
          <p:cNvPr id="98" name="Rectangle 112"/>
          <p:cNvSpPr>
            <a:spLocks noChangeArrowheads="1"/>
          </p:cNvSpPr>
          <p:nvPr/>
        </p:nvSpPr>
        <p:spPr bwMode="auto">
          <a:xfrm>
            <a:off x="4724400" y="5838825"/>
            <a:ext cx="4524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sw</a:t>
            </a:r>
          </a:p>
        </p:txBody>
      </p:sp>
      <p:grpSp>
        <p:nvGrpSpPr>
          <p:cNvPr id="99" name="Group 154"/>
          <p:cNvGrpSpPr>
            <a:grpSpLocks/>
          </p:cNvGrpSpPr>
          <p:nvPr/>
        </p:nvGrpSpPr>
        <p:grpSpPr bwMode="auto">
          <a:xfrm>
            <a:off x="7805738" y="6143625"/>
            <a:ext cx="822325" cy="333375"/>
            <a:chOff x="4808" y="2540"/>
            <a:chExt cx="518" cy="210"/>
          </a:xfrm>
        </p:grpSpPr>
        <p:sp>
          <p:nvSpPr>
            <p:cNvPr id="100" name="Rectangle 155"/>
            <p:cNvSpPr>
              <a:spLocks noChangeArrowheads="1"/>
            </p:cNvSpPr>
            <p:nvPr/>
          </p:nvSpPr>
          <p:spPr bwMode="auto">
            <a:xfrm>
              <a:off x="4808" y="2552"/>
              <a:ext cx="464"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56"/>
            <p:cNvSpPr>
              <a:spLocks noChangeArrowheads="1"/>
            </p:cNvSpPr>
            <p:nvPr/>
          </p:nvSpPr>
          <p:spPr bwMode="auto">
            <a:xfrm>
              <a:off x="4835" y="2540"/>
              <a:ext cx="4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IFetch</a:t>
              </a:r>
            </a:p>
          </p:txBody>
        </p:sp>
      </p:grpSp>
      <p:sp>
        <p:nvSpPr>
          <p:cNvPr id="102" name="Rectangle 157"/>
          <p:cNvSpPr>
            <a:spLocks noChangeArrowheads="1"/>
          </p:cNvSpPr>
          <p:nvPr/>
        </p:nvSpPr>
        <p:spPr bwMode="auto">
          <a:xfrm>
            <a:off x="7772400" y="5838825"/>
            <a:ext cx="812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600" b="1">
                <a:solidFill>
                  <a:schemeClr val="tx1"/>
                </a:solidFill>
                <a:latin typeface="Arial" pitchFamily="34" charset="0"/>
              </a:rPr>
              <a:t>R-type</a:t>
            </a:r>
          </a:p>
        </p:txBody>
      </p:sp>
    </p:spTree>
    <p:extLst>
      <p:ext uri="{BB962C8B-B14F-4D97-AF65-F5344CB8AC3E}">
        <p14:creationId xmlns:p14="http://schemas.microsoft.com/office/powerpoint/2010/main" val="2258156041"/>
      </p:ext>
    </p:extLst>
  </p:cSld>
  <p:clrMapOvr>
    <a:masterClrMapping/>
  </p:clrMapOvr>
  <p:transition spd="slow" advTm="2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eaLnBrk="1" hangingPunct="1">
              <a:defRPr/>
            </a:pPr>
            <a:r>
              <a:rPr lang="en-US" smtClean="0"/>
              <a:t>Limitations of Scalar Pipelines</a:t>
            </a:r>
          </a:p>
        </p:txBody>
      </p:sp>
      <p:sp>
        <p:nvSpPr>
          <p:cNvPr id="26627" name="Rectangle 3"/>
          <p:cNvSpPr>
            <a:spLocks noGrp="1" noChangeArrowheads="1"/>
          </p:cNvSpPr>
          <p:nvPr>
            <p:ph idx="1"/>
          </p:nvPr>
        </p:nvSpPr>
        <p:spPr/>
        <p:txBody>
          <a:bodyPr/>
          <a:lstStyle/>
          <a:p>
            <a:pPr eaLnBrk="1" hangingPunct="1">
              <a:lnSpc>
                <a:spcPct val="80000"/>
              </a:lnSpc>
            </a:pPr>
            <a:r>
              <a:rPr lang="en-US" sz="2800" smtClean="0">
                <a:latin typeface="Calibri" pitchFamily="34" charset="0"/>
              </a:rPr>
              <a:t>Scalar upper bound on throughput</a:t>
            </a:r>
          </a:p>
          <a:p>
            <a:pPr lvl="1" eaLnBrk="1" hangingPunct="1">
              <a:lnSpc>
                <a:spcPct val="90000"/>
              </a:lnSpc>
            </a:pPr>
            <a:r>
              <a:rPr lang="en-US" sz="2400" smtClean="0">
                <a:latin typeface="Calibri" pitchFamily="34" charset="0"/>
              </a:rPr>
              <a:t>IPC &lt;= 1 or CPI &gt;= 1</a:t>
            </a:r>
          </a:p>
          <a:p>
            <a:pPr lvl="1" eaLnBrk="1" hangingPunct="1">
              <a:lnSpc>
                <a:spcPct val="90000"/>
              </a:lnSpc>
            </a:pPr>
            <a:r>
              <a:rPr lang="en-US" sz="2400" smtClean="0">
                <a:solidFill>
                  <a:srgbClr val="FF3300"/>
                </a:solidFill>
                <a:latin typeface="Calibri" pitchFamily="34" charset="0"/>
              </a:rPr>
              <a:t>Solution: wide (superscalar) pipeline</a:t>
            </a:r>
          </a:p>
          <a:p>
            <a:pPr eaLnBrk="1" hangingPunct="1">
              <a:lnSpc>
                <a:spcPct val="80000"/>
              </a:lnSpc>
            </a:pPr>
            <a:r>
              <a:rPr lang="en-US" sz="2800" smtClean="0">
                <a:latin typeface="Calibri" pitchFamily="34" charset="0"/>
              </a:rPr>
              <a:t>Inefficient unified pipeline</a:t>
            </a:r>
          </a:p>
          <a:p>
            <a:pPr lvl="1" eaLnBrk="1" hangingPunct="1">
              <a:lnSpc>
                <a:spcPct val="90000"/>
              </a:lnSpc>
            </a:pPr>
            <a:r>
              <a:rPr lang="en-US" sz="2400" smtClean="0">
                <a:latin typeface="Calibri" pitchFamily="34" charset="0"/>
              </a:rPr>
              <a:t>Long latency for each instruction</a:t>
            </a:r>
          </a:p>
          <a:p>
            <a:pPr lvl="1" eaLnBrk="1" hangingPunct="1">
              <a:lnSpc>
                <a:spcPct val="90000"/>
              </a:lnSpc>
            </a:pPr>
            <a:r>
              <a:rPr lang="en-US" sz="2400" smtClean="0">
                <a:solidFill>
                  <a:srgbClr val="FF3300"/>
                </a:solidFill>
                <a:latin typeface="Calibri" pitchFamily="34" charset="0"/>
              </a:rPr>
              <a:t>Solution: diversified, specialized pipelines</a:t>
            </a:r>
          </a:p>
          <a:p>
            <a:pPr eaLnBrk="1" hangingPunct="1">
              <a:lnSpc>
                <a:spcPct val="80000"/>
              </a:lnSpc>
            </a:pPr>
            <a:r>
              <a:rPr lang="en-US" sz="2800" smtClean="0">
                <a:latin typeface="Calibri" pitchFamily="34" charset="0"/>
              </a:rPr>
              <a:t>Rigid pipeline stall policy</a:t>
            </a:r>
          </a:p>
          <a:p>
            <a:pPr lvl="1" eaLnBrk="1" hangingPunct="1">
              <a:lnSpc>
                <a:spcPct val="90000"/>
              </a:lnSpc>
            </a:pPr>
            <a:r>
              <a:rPr lang="en-US" sz="2400" smtClean="0">
                <a:latin typeface="Calibri" pitchFamily="34" charset="0"/>
              </a:rPr>
              <a:t>One stalled instruction stalls all newer instructions</a:t>
            </a:r>
          </a:p>
          <a:p>
            <a:pPr lvl="1" eaLnBrk="1" hangingPunct="1">
              <a:lnSpc>
                <a:spcPct val="90000"/>
              </a:lnSpc>
            </a:pPr>
            <a:r>
              <a:rPr lang="en-US" sz="2400" smtClean="0">
                <a:solidFill>
                  <a:srgbClr val="FF3300"/>
                </a:solidFill>
                <a:latin typeface="Calibri" pitchFamily="34" charset="0"/>
              </a:rPr>
              <a:t>Solution: Out-of-order execution, distributed execution pipelines</a:t>
            </a:r>
          </a:p>
        </p:txBody>
      </p:sp>
    </p:spTree>
    <p:extLst>
      <p:ext uri="{BB962C8B-B14F-4D97-AF65-F5344CB8AC3E}">
        <p14:creationId xmlns:p14="http://schemas.microsoft.com/office/powerpoint/2010/main" val="18854368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62" name="Picture 2" descr="Intel Pentium 4 Processor Architectural Block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5980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Extra Slides</a:t>
            </a:r>
            <a:endParaRPr lang="en-US" dirty="0"/>
          </a:p>
        </p:txBody>
      </p:sp>
    </p:spTree>
    <p:extLst>
      <p:ext uri="{BB962C8B-B14F-4D97-AF65-F5344CB8AC3E}">
        <p14:creationId xmlns:p14="http://schemas.microsoft.com/office/powerpoint/2010/main" val="23368367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6" name="Rectangle 2"/>
          <p:cNvSpPr>
            <a:spLocks noGrp="1" noChangeArrowheads="1"/>
          </p:cNvSpPr>
          <p:nvPr>
            <p:ph type="title"/>
          </p:nvPr>
        </p:nvSpPr>
        <p:spPr/>
        <p:txBody>
          <a:bodyPr/>
          <a:lstStyle/>
          <a:p>
            <a:r>
              <a:rPr lang="en-GB"/>
              <a:t>Pentium 4</a:t>
            </a:r>
          </a:p>
        </p:txBody>
      </p:sp>
      <p:sp>
        <p:nvSpPr>
          <p:cNvPr id="1833987" name="Rectangle 3"/>
          <p:cNvSpPr>
            <a:spLocks noGrp="1" noChangeArrowheads="1"/>
          </p:cNvSpPr>
          <p:nvPr>
            <p:ph type="body" idx="1"/>
          </p:nvPr>
        </p:nvSpPr>
        <p:spPr/>
        <p:txBody>
          <a:bodyPr/>
          <a:lstStyle/>
          <a:p>
            <a:r>
              <a:rPr lang="en-GB"/>
              <a:t>80486 - CISC</a:t>
            </a:r>
          </a:p>
          <a:p>
            <a:r>
              <a:rPr lang="en-GB"/>
              <a:t>Pentium – some superscalar components</a:t>
            </a:r>
          </a:p>
          <a:p>
            <a:pPr lvl="1"/>
            <a:r>
              <a:rPr lang="en-GB"/>
              <a:t>Two separate integer execution units</a:t>
            </a:r>
          </a:p>
          <a:p>
            <a:r>
              <a:rPr lang="en-GB"/>
              <a:t>Pentium Pro – Full blown superscalar</a:t>
            </a:r>
          </a:p>
          <a:p>
            <a:r>
              <a:rPr lang="en-GB"/>
              <a:t>Subsequent models refine &amp; enhance superscalar design</a:t>
            </a:r>
          </a:p>
        </p:txBody>
      </p:sp>
    </p:spTree>
    <p:extLst>
      <p:ext uri="{BB962C8B-B14F-4D97-AF65-F5344CB8AC3E}">
        <p14:creationId xmlns:p14="http://schemas.microsoft.com/office/powerpoint/2010/main" val="12737105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10" name="Rectangle 2"/>
          <p:cNvSpPr>
            <a:spLocks noGrp="1" noChangeArrowheads="1"/>
          </p:cNvSpPr>
          <p:nvPr>
            <p:ph type="title"/>
          </p:nvPr>
        </p:nvSpPr>
        <p:spPr>
          <a:xfrm>
            <a:off x="457200" y="152400"/>
            <a:ext cx="8229600" cy="639762"/>
          </a:xfrm>
        </p:spPr>
        <p:txBody>
          <a:bodyPr>
            <a:noAutofit/>
          </a:bodyPr>
          <a:lstStyle/>
          <a:p>
            <a:r>
              <a:rPr lang="en-GB" sz="3600" dirty="0"/>
              <a:t>Pentium 4 Block Diagram</a:t>
            </a:r>
          </a:p>
        </p:txBody>
      </p:sp>
      <p:pic>
        <p:nvPicPr>
          <p:cNvPr id="1835011" name="Picture 3"/>
          <p:cNvPicPr>
            <a:picLocks noChangeAspect="1" noChangeArrowheads="1"/>
          </p:cNvPicPr>
          <p:nvPr/>
        </p:nvPicPr>
        <p:blipFill>
          <a:blip r:embed="rId2">
            <a:extLst>
              <a:ext uri="{28A0092B-C50C-407E-A947-70E740481C1C}">
                <a14:useLocalDpi xmlns:a14="http://schemas.microsoft.com/office/drawing/2010/main" val="0"/>
              </a:ext>
            </a:extLst>
          </a:blip>
          <a:srcRect l="4343" t="5624" r="10991" b="22672"/>
          <a:stretch>
            <a:fillRect/>
          </a:stretch>
        </p:blipFill>
        <p:spPr bwMode="auto">
          <a:xfrm>
            <a:off x="211138" y="711200"/>
            <a:ext cx="8791575"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2574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4" name="Rectangle 2"/>
          <p:cNvSpPr>
            <a:spLocks noGrp="1" noChangeArrowheads="1"/>
          </p:cNvSpPr>
          <p:nvPr>
            <p:ph type="title"/>
          </p:nvPr>
        </p:nvSpPr>
        <p:spPr>
          <a:xfrm>
            <a:off x="457200" y="274638"/>
            <a:ext cx="8229600" cy="639762"/>
          </a:xfrm>
        </p:spPr>
        <p:txBody>
          <a:bodyPr>
            <a:normAutofit fontScale="90000"/>
          </a:bodyPr>
          <a:lstStyle/>
          <a:p>
            <a:r>
              <a:rPr lang="en-GB" dirty="0"/>
              <a:t>Pentium 4 Operation</a:t>
            </a:r>
          </a:p>
        </p:txBody>
      </p:sp>
      <p:sp>
        <p:nvSpPr>
          <p:cNvPr id="1836035" name="Rectangle 3"/>
          <p:cNvSpPr>
            <a:spLocks noGrp="1" noChangeArrowheads="1"/>
          </p:cNvSpPr>
          <p:nvPr>
            <p:ph type="body" idx="1"/>
          </p:nvPr>
        </p:nvSpPr>
        <p:spPr>
          <a:xfrm>
            <a:off x="211138" y="838200"/>
            <a:ext cx="8763000" cy="4929188"/>
          </a:xfrm>
        </p:spPr>
        <p:txBody>
          <a:bodyPr/>
          <a:lstStyle/>
          <a:p>
            <a:pPr>
              <a:lnSpc>
                <a:spcPct val="100000"/>
              </a:lnSpc>
            </a:pPr>
            <a:r>
              <a:rPr lang="en-GB" sz="2400"/>
              <a:t>Fetch instructions form memory in order of static program</a:t>
            </a:r>
          </a:p>
          <a:p>
            <a:pPr>
              <a:lnSpc>
                <a:spcPct val="100000"/>
              </a:lnSpc>
            </a:pPr>
            <a:r>
              <a:rPr lang="en-GB" sz="2400"/>
              <a:t>Translate instruction into one or more fixed length RISC instructions (micro-operations)</a:t>
            </a:r>
          </a:p>
          <a:p>
            <a:pPr>
              <a:lnSpc>
                <a:spcPct val="100000"/>
              </a:lnSpc>
            </a:pPr>
            <a:r>
              <a:rPr lang="en-GB" sz="2400"/>
              <a:t>Execute micro-ops on superscalar pipeline</a:t>
            </a:r>
          </a:p>
          <a:p>
            <a:pPr lvl="1">
              <a:lnSpc>
                <a:spcPct val="100000"/>
              </a:lnSpc>
            </a:pPr>
            <a:r>
              <a:rPr lang="en-GB" sz="2200"/>
              <a:t>micro-ops may be executed out of order</a:t>
            </a:r>
          </a:p>
          <a:p>
            <a:pPr>
              <a:lnSpc>
                <a:spcPct val="100000"/>
              </a:lnSpc>
            </a:pPr>
            <a:r>
              <a:rPr lang="en-GB" sz="2400"/>
              <a:t>Commit results of micro-ops to register set in original program flow order</a:t>
            </a:r>
          </a:p>
          <a:p>
            <a:pPr>
              <a:lnSpc>
                <a:spcPct val="100000"/>
              </a:lnSpc>
            </a:pPr>
            <a:r>
              <a:rPr lang="en-GB" sz="2400"/>
              <a:t>Outer CISC shell with inner RISC core</a:t>
            </a:r>
          </a:p>
          <a:p>
            <a:pPr>
              <a:lnSpc>
                <a:spcPct val="100000"/>
              </a:lnSpc>
            </a:pPr>
            <a:r>
              <a:rPr lang="en-GB" sz="2400"/>
              <a:t>Inner RISC core pipeline at least 20 stages</a:t>
            </a:r>
          </a:p>
          <a:p>
            <a:pPr lvl="1">
              <a:lnSpc>
                <a:spcPct val="100000"/>
              </a:lnSpc>
            </a:pPr>
            <a:r>
              <a:rPr lang="en-GB" sz="2200"/>
              <a:t>Some micro-ops require multiple execution stages</a:t>
            </a:r>
          </a:p>
          <a:p>
            <a:pPr lvl="2">
              <a:lnSpc>
                <a:spcPct val="100000"/>
              </a:lnSpc>
            </a:pPr>
            <a:r>
              <a:rPr lang="en-GB" sz="1800"/>
              <a:t>Longer pipeline</a:t>
            </a:r>
          </a:p>
          <a:p>
            <a:pPr lvl="1">
              <a:lnSpc>
                <a:spcPct val="100000"/>
              </a:lnSpc>
            </a:pPr>
            <a:r>
              <a:rPr lang="en-GB" sz="2200"/>
              <a:t>c.f. five stage pipeline on x86 up to Pentium</a:t>
            </a:r>
          </a:p>
        </p:txBody>
      </p:sp>
    </p:spTree>
    <p:extLst>
      <p:ext uri="{BB962C8B-B14F-4D97-AF65-F5344CB8AC3E}">
        <p14:creationId xmlns:p14="http://schemas.microsoft.com/office/powerpoint/2010/main" val="21105505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058" name="Rectangle 2"/>
          <p:cNvSpPr>
            <a:spLocks noGrp="1" noChangeArrowheads="1"/>
          </p:cNvSpPr>
          <p:nvPr>
            <p:ph type="title"/>
          </p:nvPr>
        </p:nvSpPr>
        <p:spPr/>
        <p:txBody>
          <a:bodyPr/>
          <a:lstStyle/>
          <a:p>
            <a:r>
              <a:rPr lang="en-GB"/>
              <a:t>Pentium 4 Pipeline</a:t>
            </a:r>
          </a:p>
        </p:txBody>
      </p:sp>
      <p:pic>
        <p:nvPicPr>
          <p:cNvPr id="1837059" name="Picture 3"/>
          <p:cNvPicPr>
            <a:picLocks noChangeAspect="1" noChangeArrowheads="1"/>
          </p:cNvPicPr>
          <p:nvPr/>
        </p:nvPicPr>
        <p:blipFill>
          <a:blip r:embed="rId2">
            <a:extLst>
              <a:ext uri="{28A0092B-C50C-407E-A947-70E740481C1C}">
                <a14:useLocalDpi xmlns:a14="http://schemas.microsoft.com/office/drawing/2010/main" val="0"/>
              </a:ext>
            </a:extLst>
          </a:blip>
          <a:srcRect l="4410" t="16257" r="2238" b="54218"/>
          <a:stretch>
            <a:fillRect/>
          </a:stretch>
        </p:blipFill>
        <p:spPr bwMode="auto">
          <a:xfrm>
            <a:off x="0" y="10668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732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2" name="Rectangle 2"/>
          <p:cNvSpPr>
            <a:spLocks noGrp="1" noChangeArrowheads="1"/>
          </p:cNvSpPr>
          <p:nvPr>
            <p:ph type="title"/>
          </p:nvPr>
        </p:nvSpPr>
        <p:spPr>
          <a:xfrm>
            <a:off x="457200" y="274638"/>
            <a:ext cx="8229600" cy="436562"/>
          </a:xfrm>
        </p:spPr>
        <p:txBody>
          <a:bodyPr>
            <a:normAutofit fontScale="90000"/>
          </a:bodyPr>
          <a:lstStyle/>
          <a:p>
            <a:r>
              <a:rPr lang="en-GB" dirty="0"/>
              <a:t>Pentium 4 Pipeline Operation (1)</a:t>
            </a:r>
          </a:p>
        </p:txBody>
      </p:sp>
      <p:pic>
        <p:nvPicPr>
          <p:cNvPr id="1838083" name="Picture 3"/>
          <p:cNvPicPr>
            <a:picLocks noChangeAspect="1" noChangeArrowheads="1"/>
          </p:cNvPicPr>
          <p:nvPr/>
        </p:nvPicPr>
        <p:blipFill>
          <a:blip r:embed="rId2">
            <a:extLst>
              <a:ext uri="{28A0092B-C50C-407E-A947-70E740481C1C}">
                <a14:useLocalDpi xmlns:a14="http://schemas.microsoft.com/office/drawing/2010/main" val="0"/>
              </a:ext>
            </a:extLst>
          </a:blip>
          <a:srcRect l="2988" t="2823" r="4218" b="68521"/>
          <a:stretch>
            <a:fillRect/>
          </a:stretch>
        </p:blipFill>
        <p:spPr bwMode="auto">
          <a:xfrm>
            <a:off x="58738" y="711200"/>
            <a:ext cx="900271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0850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Rectangle 2"/>
          <p:cNvSpPr>
            <a:spLocks noGrp="1" noChangeArrowheads="1"/>
          </p:cNvSpPr>
          <p:nvPr>
            <p:ph type="title"/>
          </p:nvPr>
        </p:nvSpPr>
        <p:spPr>
          <a:xfrm>
            <a:off x="457200" y="274638"/>
            <a:ext cx="8229600" cy="449262"/>
          </a:xfrm>
        </p:spPr>
        <p:txBody>
          <a:bodyPr>
            <a:normAutofit fontScale="90000"/>
          </a:bodyPr>
          <a:lstStyle/>
          <a:p>
            <a:r>
              <a:rPr lang="en-GB" dirty="0"/>
              <a:t>Pentium 4 Pipeline Operation (2)</a:t>
            </a:r>
          </a:p>
        </p:txBody>
      </p:sp>
      <p:pic>
        <p:nvPicPr>
          <p:cNvPr id="1839107" name="Picture 3"/>
          <p:cNvPicPr>
            <a:picLocks noChangeAspect="1" noChangeArrowheads="1"/>
          </p:cNvPicPr>
          <p:nvPr/>
        </p:nvPicPr>
        <p:blipFill>
          <a:blip r:embed="rId2">
            <a:extLst>
              <a:ext uri="{28A0092B-C50C-407E-A947-70E740481C1C}">
                <a14:useLocalDpi xmlns:a14="http://schemas.microsoft.com/office/drawing/2010/main" val="0"/>
              </a:ext>
            </a:extLst>
          </a:blip>
          <a:srcRect l="3603" t="33719" r="3603" b="36974"/>
          <a:stretch>
            <a:fillRect/>
          </a:stretch>
        </p:blipFill>
        <p:spPr bwMode="auto">
          <a:xfrm>
            <a:off x="47625" y="723900"/>
            <a:ext cx="900271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1390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130" name="Rectangle 2"/>
          <p:cNvSpPr>
            <a:spLocks noGrp="1" noChangeArrowheads="1"/>
          </p:cNvSpPr>
          <p:nvPr>
            <p:ph type="title"/>
          </p:nvPr>
        </p:nvSpPr>
        <p:spPr>
          <a:xfrm>
            <a:off x="457200" y="274638"/>
            <a:ext cx="8229600" cy="487362"/>
          </a:xfrm>
        </p:spPr>
        <p:txBody>
          <a:bodyPr>
            <a:normAutofit fontScale="90000"/>
          </a:bodyPr>
          <a:lstStyle/>
          <a:p>
            <a:r>
              <a:rPr lang="en-GB" dirty="0"/>
              <a:t>Pentium 4 Pipeline Operation (3)</a:t>
            </a:r>
          </a:p>
        </p:txBody>
      </p:sp>
      <p:pic>
        <p:nvPicPr>
          <p:cNvPr id="1840131" name="Picture 3"/>
          <p:cNvPicPr>
            <a:picLocks noChangeAspect="1" noChangeArrowheads="1"/>
          </p:cNvPicPr>
          <p:nvPr/>
        </p:nvPicPr>
        <p:blipFill>
          <a:blip r:embed="rId2">
            <a:extLst>
              <a:ext uri="{28A0092B-C50C-407E-A947-70E740481C1C}">
                <a14:useLocalDpi xmlns:a14="http://schemas.microsoft.com/office/drawing/2010/main" val="0"/>
              </a:ext>
            </a:extLst>
          </a:blip>
          <a:srcRect l="2197" t="65198" r="3603" b="5495"/>
          <a:stretch>
            <a:fillRect/>
          </a:stretch>
        </p:blipFill>
        <p:spPr bwMode="auto">
          <a:xfrm>
            <a:off x="93663" y="762000"/>
            <a:ext cx="9002712"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111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0674" name="Rectangle 2"/>
          <p:cNvSpPr>
            <a:spLocks noGrp="1" noChangeArrowheads="1"/>
          </p:cNvSpPr>
          <p:nvPr>
            <p:ph type="title"/>
          </p:nvPr>
        </p:nvSpPr>
        <p:spPr>
          <a:xfrm>
            <a:off x="762000" y="152400"/>
            <a:ext cx="7162800" cy="533400"/>
          </a:xfrm>
          <a:noFill/>
          <a:ln/>
        </p:spPr>
        <p:txBody>
          <a:bodyPr wrap="square" lIns="90488" tIns="44450" rIns="90488" bIns="44450" anchor="ctr">
            <a:normAutofit fontScale="90000"/>
          </a:bodyPr>
          <a:lstStyle/>
          <a:p>
            <a:r>
              <a:rPr lang="en-US"/>
              <a:t>Sequential Laundry</a:t>
            </a:r>
          </a:p>
        </p:txBody>
      </p:sp>
      <p:grpSp>
        <p:nvGrpSpPr>
          <p:cNvPr id="1821017" name="Group 345"/>
          <p:cNvGrpSpPr>
            <a:grpSpLocks/>
          </p:cNvGrpSpPr>
          <p:nvPr/>
        </p:nvGrpSpPr>
        <p:grpSpPr bwMode="auto">
          <a:xfrm>
            <a:off x="161925" y="976313"/>
            <a:ext cx="8364538" cy="4541837"/>
            <a:chOff x="102" y="615"/>
            <a:chExt cx="5269" cy="2861"/>
          </a:xfrm>
        </p:grpSpPr>
        <p:grpSp>
          <p:nvGrpSpPr>
            <p:cNvPr id="1820676" name="Group 4"/>
            <p:cNvGrpSpPr>
              <a:grpSpLocks/>
            </p:cNvGrpSpPr>
            <p:nvPr/>
          </p:nvGrpSpPr>
          <p:grpSpPr bwMode="auto">
            <a:xfrm>
              <a:off x="532" y="1620"/>
              <a:ext cx="329" cy="337"/>
              <a:chOff x="532" y="1620"/>
              <a:chExt cx="329" cy="337"/>
            </a:xfrm>
          </p:grpSpPr>
          <p:sp>
            <p:nvSpPr>
              <p:cNvPr id="1820677" name="Freeform 5"/>
              <p:cNvSpPr>
                <a:spLocks/>
              </p:cNvSpPr>
              <p:nvPr/>
            </p:nvSpPr>
            <p:spPr bwMode="auto">
              <a:xfrm>
                <a:off x="532" y="162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0678" name="Rectangle 6"/>
              <p:cNvSpPr>
                <a:spLocks noChangeArrowheads="1"/>
              </p:cNvSpPr>
              <p:nvPr/>
            </p:nvSpPr>
            <p:spPr bwMode="auto">
              <a:xfrm>
                <a:off x="593" y="1671"/>
                <a:ext cx="23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A</a:t>
                </a:r>
              </a:p>
            </p:txBody>
          </p:sp>
        </p:grpSp>
        <p:grpSp>
          <p:nvGrpSpPr>
            <p:cNvPr id="1820679" name="Group 7"/>
            <p:cNvGrpSpPr>
              <a:grpSpLocks/>
            </p:cNvGrpSpPr>
            <p:nvPr/>
          </p:nvGrpSpPr>
          <p:grpSpPr bwMode="auto">
            <a:xfrm>
              <a:off x="524" y="2128"/>
              <a:ext cx="329" cy="337"/>
              <a:chOff x="524" y="2140"/>
              <a:chExt cx="329" cy="337"/>
            </a:xfrm>
          </p:grpSpPr>
          <p:sp>
            <p:nvSpPr>
              <p:cNvPr id="1820680" name="Freeform 8"/>
              <p:cNvSpPr>
                <a:spLocks/>
              </p:cNvSpPr>
              <p:nvPr/>
            </p:nvSpPr>
            <p:spPr bwMode="auto">
              <a:xfrm>
                <a:off x="524" y="214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0681" name="Rectangle 9"/>
              <p:cNvSpPr>
                <a:spLocks noChangeArrowheads="1"/>
              </p:cNvSpPr>
              <p:nvPr/>
            </p:nvSpPr>
            <p:spPr bwMode="auto">
              <a:xfrm>
                <a:off x="584" y="2191"/>
                <a:ext cx="235"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B</a:t>
                </a:r>
              </a:p>
            </p:txBody>
          </p:sp>
        </p:grpSp>
        <p:grpSp>
          <p:nvGrpSpPr>
            <p:cNvPr id="1820682" name="Group 10"/>
            <p:cNvGrpSpPr>
              <a:grpSpLocks/>
            </p:cNvGrpSpPr>
            <p:nvPr/>
          </p:nvGrpSpPr>
          <p:grpSpPr bwMode="auto">
            <a:xfrm>
              <a:off x="508" y="2604"/>
              <a:ext cx="329" cy="337"/>
              <a:chOff x="508" y="2604"/>
              <a:chExt cx="329" cy="337"/>
            </a:xfrm>
          </p:grpSpPr>
          <p:sp>
            <p:nvSpPr>
              <p:cNvPr id="1820683" name="Freeform 11"/>
              <p:cNvSpPr>
                <a:spLocks/>
              </p:cNvSpPr>
              <p:nvPr/>
            </p:nvSpPr>
            <p:spPr bwMode="auto">
              <a:xfrm>
                <a:off x="508" y="260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0684" name="Rectangle 12"/>
              <p:cNvSpPr>
                <a:spLocks noChangeArrowheads="1"/>
              </p:cNvSpPr>
              <p:nvPr/>
            </p:nvSpPr>
            <p:spPr bwMode="auto">
              <a:xfrm>
                <a:off x="578" y="2655"/>
                <a:ext cx="215"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C</a:t>
                </a:r>
              </a:p>
            </p:txBody>
          </p:sp>
        </p:grpSp>
        <p:grpSp>
          <p:nvGrpSpPr>
            <p:cNvPr id="1820685" name="Group 13"/>
            <p:cNvGrpSpPr>
              <a:grpSpLocks/>
            </p:cNvGrpSpPr>
            <p:nvPr/>
          </p:nvGrpSpPr>
          <p:grpSpPr bwMode="auto">
            <a:xfrm>
              <a:off x="500" y="3076"/>
              <a:ext cx="329" cy="337"/>
              <a:chOff x="500" y="3076"/>
              <a:chExt cx="329" cy="337"/>
            </a:xfrm>
          </p:grpSpPr>
          <p:sp>
            <p:nvSpPr>
              <p:cNvPr id="1820686" name="Freeform 14"/>
              <p:cNvSpPr>
                <a:spLocks/>
              </p:cNvSpPr>
              <p:nvPr/>
            </p:nvSpPr>
            <p:spPr bwMode="auto">
              <a:xfrm>
                <a:off x="500" y="307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0687" name="Rectangle 15"/>
              <p:cNvSpPr>
                <a:spLocks noChangeArrowheads="1"/>
              </p:cNvSpPr>
              <p:nvPr/>
            </p:nvSpPr>
            <p:spPr bwMode="auto">
              <a:xfrm>
                <a:off x="560" y="3127"/>
                <a:ext cx="23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D</a:t>
                </a:r>
              </a:p>
            </p:txBody>
          </p:sp>
        </p:grpSp>
        <p:sp>
          <p:nvSpPr>
            <p:cNvPr id="1820746" name="Rectangle 74"/>
            <p:cNvSpPr>
              <a:spLocks noChangeArrowheads="1"/>
            </p:cNvSpPr>
            <p:nvPr/>
          </p:nvSpPr>
          <p:spPr bwMode="auto">
            <a:xfrm>
              <a:off x="703" y="615"/>
              <a:ext cx="54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6 PM</a:t>
              </a:r>
            </a:p>
          </p:txBody>
        </p:sp>
        <p:sp>
          <p:nvSpPr>
            <p:cNvPr id="1820747" name="Line 75"/>
            <p:cNvSpPr>
              <a:spLocks noChangeShapeType="1"/>
            </p:cNvSpPr>
            <p:nvPr/>
          </p:nvSpPr>
          <p:spPr bwMode="auto">
            <a:xfrm>
              <a:off x="932" y="984"/>
              <a:ext cx="39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748" name="Line 76"/>
            <p:cNvSpPr>
              <a:spLocks noChangeShapeType="1"/>
            </p:cNvSpPr>
            <p:nvPr/>
          </p:nvSpPr>
          <p:spPr bwMode="auto">
            <a:xfrm>
              <a:off x="928" y="900"/>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749" name="Rectangle 77"/>
            <p:cNvSpPr>
              <a:spLocks noChangeArrowheads="1"/>
            </p:cNvSpPr>
            <p:nvPr/>
          </p:nvSpPr>
          <p:spPr bwMode="auto">
            <a:xfrm>
              <a:off x="1479" y="623"/>
              <a:ext cx="213"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7</a:t>
              </a:r>
            </a:p>
          </p:txBody>
        </p:sp>
        <p:sp>
          <p:nvSpPr>
            <p:cNvPr id="1820750" name="Rectangle 78"/>
            <p:cNvSpPr>
              <a:spLocks noChangeArrowheads="1"/>
            </p:cNvSpPr>
            <p:nvPr/>
          </p:nvSpPr>
          <p:spPr bwMode="auto">
            <a:xfrm>
              <a:off x="2151" y="623"/>
              <a:ext cx="213"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8</a:t>
              </a:r>
            </a:p>
          </p:txBody>
        </p:sp>
        <p:sp>
          <p:nvSpPr>
            <p:cNvPr id="1820751" name="Rectangle 79"/>
            <p:cNvSpPr>
              <a:spLocks noChangeArrowheads="1"/>
            </p:cNvSpPr>
            <p:nvPr/>
          </p:nvSpPr>
          <p:spPr bwMode="auto">
            <a:xfrm>
              <a:off x="2791" y="623"/>
              <a:ext cx="21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9</a:t>
              </a:r>
            </a:p>
          </p:txBody>
        </p:sp>
        <p:sp>
          <p:nvSpPr>
            <p:cNvPr id="1820752" name="Rectangle 80"/>
            <p:cNvSpPr>
              <a:spLocks noChangeArrowheads="1"/>
            </p:cNvSpPr>
            <p:nvPr/>
          </p:nvSpPr>
          <p:spPr bwMode="auto">
            <a:xfrm>
              <a:off x="3383" y="631"/>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10</a:t>
              </a:r>
            </a:p>
          </p:txBody>
        </p:sp>
        <p:sp>
          <p:nvSpPr>
            <p:cNvPr id="1820753" name="Rectangle 81"/>
            <p:cNvSpPr>
              <a:spLocks noChangeArrowheads="1"/>
            </p:cNvSpPr>
            <p:nvPr/>
          </p:nvSpPr>
          <p:spPr bwMode="auto">
            <a:xfrm>
              <a:off x="4071" y="623"/>
              <a:ext cx="32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400" b="1">
                  <a:solidFill>
                    <a:schemeClr val="tx1"/>
                  </a:solidFill>
                  <a:latin typeface="Comic Sans MS" pitchFamily="66" charset="0"/>
                </a:rPr>
                <a:t>11</a:t>
              </a:r>
            </a:p>
          </p:txBody>
        </p:sp>
        <p:sp>
          <p:nvSpPr>
            <p:cNvPr id="1820754" name="Rectangle 82"/>
            <p:cNvSpPr>
              <a:spLocks noChangeArrowheads="1"/>
            </p:cNvSpPr>
            <p:nvPr/>
          </p:nvSpPr>
          <p:spPr bwMode="auto">
            <a:xfrm>
              <a:off x="4532" y="615"/>
              <a:ext cx="839"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Midnight</a:t>
              </a:r>
            </a:p>
          </p:txBody>
        </p:sp>
        <p:sp>
          <p:nvSpPr>
            <p:cNvPr id="1820812" name="Rectangle 140"/>
            <p:cNvSpPr>
              <a:spLocks noChangeArrowheads="1"/>
            </p:cNvSpPr>
            <p:nvPr/>
          </p:nvSpPr>
          <p:spPr bwMode="auto">
            <a:xfrm>
              <a:off x="102" y="1546"/>
              <a:ext cx="212" cy="17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i="1">
                  <a:solidFill>
                    <a:schemeClr val="tx1"/>
                  </a:solidFill>
                  <a:latin typeface="Comic Sans MS" pitchFamily="66" charset="0"/>
                </a:rPr>
                <a:t>T</a:t>
              </a:r>
            </a:p>
            <a:p>
              <a:r>
                <a:rPr lang="en-US" sz="1800" i="1">
                  <a:solidFill>
                    <a:schemeClr val="tx1"/>
                  </a:solidFill>
                  <a:latin typeface="Comic Sans MS" pitchFamily="66" charset="0"/>
                </a:rPr>
                <a:t>a</a:t>
              </a:r>
            </a:p>
            <a:p>
              <a:r>
                <a:rPr lang="en-US" sz="1800" i="1">
                  <a:solidFill>
                    <a:schemeClr val="tx1"/>
                  </a:solidFill>
                  <a:latin typeface="Comic Sans MS" pitchFamily="66" charset="0"/>
                </a:rPr>
                <a:t>s</a:t>
              </a:r>
            </a:p>
            <a:p>
              <a:r>
                <a:rPr lang="en-US" sz="1800" i="1">
                  <a:solidFill>
                    <a:schemeClr val="tx1"/>
                  </a:solidFill>
                  <a:latin typeface="Comic Sans MS" pitchFamily="66" charset="0"/>
                </a:rPr>
                <a:t>k</a:t>
              </a:r>
            </a:p>
            <a:p>
              <a:endParaRPr lang="en-US" sz="1800" i="1">
                <a:solidFill>
                  <a:schemeClr val="tx1"/>
                </a:solidFill>
                <a:latin typeface="Comic Sans MS" pitchFamily="66" charset="0"/>
              </a:endParaRPr>
            </a:p>
            <a:p>
              <a:r>
                <a:rPr lang="en-US" sz="1800" i="1">
                  <a:solidFill>
                    <a:schemeClr val="tx1"/>
                  </a:solidFill>
                  <a:latin typeface="Comic Sans MS" pitchFamily="66" charset="0"/>
                </a:rPr>
                <a:t>O</a:t>
              </a:r>
            </a:p>
            <a:p>
              <a:r>
                <a:rPr lang="en-US" sz="1800" i="1">
                  <a:solidFill>
                    <a:schemeClr val="tx1"/>
                  </a:solidFill>
                  <a:latin typeface="Comic Sans MS" pitchFamily="66" charset="0"/>
                </a:rPr>
                <a:t>r</a:t>
              </a:r>
            </a:p>
            <a:p>
              <a:r>
                <a:rPr lang="en-US" sz="1800" i="1">
                  <a:solidFill>
                    <a:schemeClr val="tx1"/>
                  </a:solidFill>
                  <a:latin typeface="Comic Sans MS" pitchFamily="66" charset="0"/>
                </a:rPr>
                <a:t>d</a:t>
              </a:r>
            </a:p>
            <a:p>
              <a:r>
                <a:rPr lang="en-US" sz="1800" i="1">
                  <a:solidFill>
                    <a:schemeClr val="tx1"/>
                  </a:solidFill>
                  <a:latin typeface="Comic Sans MS" pitchFamily="66" charset="0"/>
                </a:rPr>
                <a:t>e</a:t>
              </a:r>
            </a:p>
            <a:p>
              <a:r>
                <a:rPr lang="en-US" sz="1800" i="1">
                  <a:solidFill>
                    <a:schemeClr val="tx1"/>
                  </a:solidFill>
                  <a:latin typeface="Comic Sans MS" pitchFamily="66" charset="0"/>
                </a:rPr>
                <a:t>r</a:t>
              </a:r>
            </a:p>
          </p:txBody>
        </p:sp>
        <p:sp>
          <p:nvSpPr>
            <p:cNvPr id="1820813" name="Line 141"/>
            <p:cNvSpPr>
              <a:spLocks noChangeShapeType="1"/>
            </p:cNvSpPr>
            <p:nvPr/>
          </p:nvSpPr>
          <p:spPr bwMode="auto">
            <a:xfrm>
              <a:off x="400" y="1452"/>
              <a:ext cx="0" cy="1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14" name="Rectangle 142"/>
            <p:cNvSpPr>
              <a:spLocks noChangeArrowheads="1"/>
            </p:cNvSpPr>
            <p:nvPr/>
          </p:nvSpPr>
          <p:spPr bwMode="auto">
            <a:xfrm>
              <a:off x="2599" y="962"/>
              <a:ext cx="409"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800" i="1">
                  <a:solidFill>
                    <a:schemeClr val="tx1"/>
                  </a:solidFill>
                  <a:latin typeface="Comic Sans MS" pitchFamily="66" charset="0"/>
                </a:rPr>
                <a:t>Time</a:t>
              </a:r>
            </a:p>
          </p:txBody>
        </p:sp>
        <p:grpSp>
          <p:nvGrpSpPr>
            <p:cNvPr id="1820824" name="Group 152"/>
            <p:cNvGrpSpPr>
              <a:grpSpLocks/>
            </p:cNvGrpSpPr>
            <p:nvPr/>
          </p:nvGrpSpPr>
          <p:grpSpPr bwMode="auto">
            <a:xfrm>
              <a:off x="921" y="1248"/>
              <a:ext cx="1044" cy="349"/>
              <a:chOff x="921" y="1248"/>
              <a:chExt cx="1044" cy="349"/>
            </a:xfrm>
          </p:grpSpPr>
          <p:sp>
            <p:nvSpPr>
              <p:cNvPr id="1820688" name="Rectangle 16"/>
              <p:cNvSpPr>
                <a:spLocks noChangeArrowheads="1"/>
              </p:cNvSpPr>
              <p:nvPr/>
            </p:nvSpPr>
            <p:spPr bwMode="auto">
              <a:xfrm>
                <a:off x="921"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690" name="Line 18"/>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691" name="Line 19"/>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692" name="Line 20"/>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693" name="Rectangle 21"/>
              <p:cNvSpPr>
                <a:spLocks noChangeArrowheads="1"/>
              </p:cNvSpPr>
              <p:nvPr/>
            </p:nvSpPr>
            <p:spPr bwMode="auto">
              <a:xfrm>
                <a:off x="1269"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694" name="Rectangle 22"/>
              <p:cNvSpPr>
                <a:spLocks noChangeArrowheads="1"/>
              </p:cNvSpPr>
              <p:nvPr/>
            </p:nvSpPr>
            <p:spPr bwMode="auto">
              <a:xfrm>
                <a:off x="1617"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21" name="Line 149"/>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22" name="Line 150"/>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23" name="Line 151"/>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825" name="Group 153"/>
            <p:cNvGrpSpPr>
              <a:grpSpLocks/>
            </p:cNvGrpSpPr>
            <p:nvPr/>
          </p:nvGrpSpPr>
          <p:grpSpPr bwMode="auto">
            <a:xfrm>
              <a:off x="1956" y="1248"/>
              <a:ext cx="1044" cy="349"/>
              <a:chOff x="921" y="1248"/>
              <a:chExt cx="1044" cy="349"/>
            </a:xfrm>
          </p:grpSpPr>
          <p:sp>
            <p:nvSpPr>
              <p:cNvPr id="1820826" name="Rectangle 154"/>
              <p:cNvSpPr>
                <a:spLocks noChangeArrowheads="1"/>
              </p:cNvSpPr>
              <p:nvPr/>
            </p:nvSpPr>
            <p:spPr bwMode="auto">
              <a:xfrm>
                <a:off x="921"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27" name="Line 155"/>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28" name="Line 156"/>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29" name="Line 157"/>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30" name="Rectangle 158"/>
              <p:cNvSpPr>
                <a:spLocks noChangeArrowheads="1"/>
              </p:cNvSpPr>
              <p:nvPr/>
            </p:nvSpPr>
            <p:spPr bwMode="auto">
              <a:xfrm>
                <a:off x="1269"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31" name="Rectangle 159"/>
              <p:cNvSpPr>
                <a:spLocks noChangeArrowheads="1"/>
              </p:cNvSpPr>
              <p:nvPr/>
            </p:nvSpPr>
            <p:spPr bwMode="auto">
              <a:xfrm>
                <a:off x="1617"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32" name="Line 160"/>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33" name="Line 161"/>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34" name="Line 162"/>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835" name="Group 163"/>
            <p:cNvGrpSpPr>
              <a:grpSpLocks/>
            </p:cNvGrpSpPr>
            <p:nvPr/>
          </p:nvGrpSpPr>
          <p:grpSpPr bwMode="auto">
            <a:xfrm>
              <a:off x="2990" y="1248"/>
              <a:ext cx="1044" cy="349"/>
              <a:chOff x="921" y="1248"/>
              <a:chExt cx="1044" cy="349"/>
            </a:xfrm>
          </p:grpSpPr>
          <p:sp>
            <p:nvSpPr>
              <p:cNvPr id="1820836" name="Rectangle 164"/>
              <p:cNvSpPr>
                <a:spLocks noChangeArrowheads="1"/>
              </p:cNvSpPr>
              <p:nvPr/>
            </p:nvSpPr>
            <p:spPr bwMode="auto">
              <a:xfrm>
                <a:off x="921"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37" name="Line 165"/>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38" name="Line 166"/>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39" name="Line 167"/>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40" name="Rectangle 168"/>
              <p:cNvSpPr>
                <a:spLocks noChangeArrowheads="1"/>
              </p:cNvSpPr>
              <p:nvPr/>
            </p:nvSpPr>
            <p:spPr bwMode="auto">
              <a:xfrm>
                <a:off x="1269"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41" name="Rectangle 169"/>
              <p:cNvSpPr>
                <a:spLocks noChangeArrowheads="1"/>
              </p:cNvSpPr>
              <p:nvPr/>
            </p:nvSpPr>
            <p:spPr bwMode="auto">
              <a:xfrm>
                <a:off x="1617"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42" name="Line 170"/>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43" name="Line 171"/>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44" name="Line 172"/>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845" name="Group 173"/>
            <p:cNvGrpSpPr>
              <a:grpSpLocks/>
            </p:cNvGrpSpPr>
            <p:nvPr/>
          </p:nvGrpSpPr>
          <p:grpSpPr bwMode="auto">
            <a:xfrm>
              <a:off x="4027" y="1248"/>
              <a:ext cx="1044" cy="349"/>
              <a:chOff x="921" y="1248"/>
              <a:chExt cx="1044" cy="349"/>
            </a:xfrm>
          </p:grpSpPr>
          <p:sp>
            <p:nvSpPr>
              <p:cNvPr id="1820846" name="Rectangle 174"/>
              <p:cNvSpPr>
                <a:spLocks noChangeArrowheads="1"/>
              </p:cNvSpPr>
              <p:nvPr/>
            </p:nvSpPr>
            <p:spPr bwMode="auto">
              <a:xfrm>
                <a:off x="921"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47" name="Line 175"/>
              <p:cNvSpPr>
                <a:spLocks noChangeShapeType="1"/>
              </p:cNvSpPr>
              <p:nvPr/>
            </p:nvSpPr>
            <p:spPr bwMode="auto">
              <a:xfrm>
                <a:off x="960" y="1344"/>
                <a:ext cx="288" cy="0"/>
              </a:xfrm>
              <a:prstGeom prst="line">
                <a:avLst/>
              </a:prstGeom>
              <a:noFill/>
              <a:ln w="50800">
                <a:solidFill>
                  <a:srgbClr val="F6BF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48" name="Line 176"/>
              <p:cNvSpPr>
                <a:spLocks noChangeShapeType="1"/>
              </p:cNvSpPr>
              <p:nvPr/>
            </p:nvSpPr>
            <p:spPr bwMode="auto">
              <a:xfrm>
                <a:off x="1304" y="1344"/>
                <a:ext cx="288" cy="0"/>
              </a:xfrm>
              <a:prstGeom prst="line">
                <a:avLst/>
              </a:prstGeom>
              <a:noFill/>
              <a:ln w="508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49" name="Line 177"/>
              <p:cNvSpPr>
                <a:spLocks noChangeShapeType="1"/>
              </p:cNvSpPr>
              <p:nvPr/>
            </p:nvSpPr>
            <p:spPr bwMode="auto">
              <a:xfrm>
                <a:off x="1648" y="1344"/>
                <a:ext cx="288"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50" name="Rectangle 178"/>
              <p:cNvSpPr>
                <a:spLocks noChangeArrowheads="1"/>
              </p:cNvSpPr>
              <p:nvPr/>
            </p:nvSpPr>
            <p:spPr bwMode="auto">
              <a:xfrm>
                <a:off x="1269"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51" name="Rectangle 179"/>
              <p:cNvSpPr>
                <a:spLocks noChangeArrowheads="1"/>
              </p:cNvSpPr>
              <p:nvPr/>
            </p:nvSpPr>
            <p:spPr bwMode="auto">
              <a:xfrm>
                <a:off x="1617" y="1311"/>
                <a:ext cx="34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solidFill>
                      <a:schemeClr val="tx1"/>
                    </a:solidFill>
                    <a:latin typeface="Comic Sans MS" pitchFamily="66" charset="0"/>
                  </a:rPr>
                  <a:t>30</a:t>
                </a:r>
              </a:p>
            </p:txBody>
          </p:sp>
          <p:sp>
            <p:nvSpPr>
              <p:cNvPr id="1820852" name="Line 180"/>
              <p:cNvSpPr>
                <a:spLocks noChangeShapeType="1"/>
              </p:cNvSpPr>
              <p:nvPr/>
            </p:nvSpPr>
            <p:spPr bwMode="auto">
              <a:xfrm>
                <a:off x="1276"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53" name="Line 181"/>
              <p:cNvSpPr>
                <a:spLocks noChangeShapeType="1"/>
              </p:cNvSpPr>
              <p:nvPr/>
            </p:nvSpPr>
            <p:spPr bwMode="auto">
              <a:xfrm>
                <a:off x="1965"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54" name="Line 182"/>
              <p:cNvSpPr>
                <a:spLocks noChangeShapeType="1"/>
              </p:cNvSpPr>
              <p:nvPr/>
            </p:nvSpPr>
            <p:spPr bwMode="auto">
              <a:xfrm>
                <a:off x="1620" y="124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876" name="Group 204"/>
            <p:cNvGrpSpPr>
              <a:grpSpLocks/>
            </p:cNvGrpSpPr>
            <p:nvPr/>
          </p:nvGrpSpPr>
          <p:grpSpPr bwMode="auto">
            <a:xfrm>
              <a:off x="3004" y="2528"/>
              <a:ext cx="1028" cy="448"/>
              <a:chOff x="940" y="1556"/>
              <a:chExt cx="980" cy="448"/>
            </a:xfrm>
          </p:grpSpPr>
          <p:grpSp>
            <p:nvGrpSpPr>
              <p:cNvPr id="1820877" name="Group 205"/>
              <p:cNvGrpSpPr>
                <a:grpSpLocks/>
              </p:cNvGrpSpPr>
              <p:nvPr/>
            </p:nvGrpSpPr>
            <p:grpSpPr bwMode="auto">
              <a:xfrm>
                <a:off x="940" y="1556"/>
                <a:ext cx="305" cy="448"/>
                <a:chOff x="940" y="1556"/>
                <a:chExt cx="305" cy="448"/>
              </a:xfrm>
            </p:grpSpPr>
            <p:grpSp>
              <p:nvGrpSpPr>
                <p:cNvPr id="1820878" name="Group 206"/>
                <p:cNvGrpSpPr>
                  <a:grpSpLocks/>
                </p:cNvGrpSpPr>
                <p:nvPr/>
              </p:nvGrpSpPr>
              <p:grpSpPr bwMode="auto">
                <a:xfrm>
                  <a:off x="940" y="1556"/>
                  <a:ext cx="305" cy="448"/>
                  <a:chOff x="940" y="1556"/>
                  <a:chExt cx="305" cy="448"/>
                </a:xfrm>
              </p:grpSpPr>
              <p:sp>
                <p:nvSpPr>
                  <p:cNvPr id="1820879" name="AutoShape 207"/>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80" name="AutoShape 208"/>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0881" name="AutoShape 209"/>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882" name="Group 210"/>
              <p:cNvGrpSpPr>
                <a:grpSpLocks/>
              </p:cNvGrpSpPr>
              <p:nvPr/>
            </p:nvGrpSpPr>
            <p:grpSpPr bwMode="auto">
              <a:xfrm>
                <a:off x="1300" y="1556"/>
                <a:ext cx="295" cy="448"/>
                <a:chOff x="1241" y="1556"/>
                <a:chExt cx="378" cy="448"/>
              </a:xfrm>
            </p:grpSpPr>
            <p:grpSp>
              <p:nvGrpSpPr>
                <p:cNvPr id="1820883" name="Group 211"/>
                <p:cNvGrpSpPr>
                  <a:grpSpLocks/>
                </p:cNvGrpSpPr>
                <p:nvPr/>
              </p:nvGrpSpPr>
              <p:grpSpPr bwMode="auto">
                <a:xfrm>
                  <a:off x="1241" y="1556"/>
                  <a:ext cx="378" cy="448"/>
                  <a:chOff x="1241" y="1556"/>
                  <a:chExt cx="378" cy="448"/>
                </a:xfrm>
              </p:grpSpPr>
              <p:sp>
                <p:nvSpPr>
                  <p:cNvPr id="1820884" name="AutoShape 212"/>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85" name="AutoShape 213"/>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0886" name="Oval 214"/>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87" name="AutoShape 215"/>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888" name="Group 216"/>
              <p:cNvGrpSpPr>
                <a:grpSpLocks/>
              </p:cNvGrpSpPr>
              <p:nvPr/>
            </p:nvGrpSpPr>
            <p:grpSpPr bwMode="auto">
              <a:xfrm>
                <a:off x="1671" y="1613"/>
                <a:ext cx="249" cy="364"/>
                <a:chOff x="1623" y="1613"/>
                <a:chExt cx="284" cy="364"/>
              </a:xfrm>
            </p:grpSpPr>
            <p:sp>
              <p:nvSpPr>
                <p:cNvPr id="1820889" name="Freeform 217"/>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0890" name="Rectangle 218"/>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91" name="Rectangle 219"/>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92" name="Rectangle 220"/>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0893" name="Group 221"/>
                <p:cNvGrpSpPr>
                  <a:grpSpLocks/>
                </p:cNvGrpSpPr>
                <p:nvPr/>
              </p:nvGrpSpPr>
              <p:grpSpPr bwMode="auto">
                <a:xfrm>
                  <a:off x="1623" y="1613"/>
                  <a:ext cx="194" cy="364"/>
                  <a:chOff x="1623" y="1613"/>
                  <a:chExt cx="194" cy="364"/>
                </a:xfrm>
              </p:grpSpPr>
              <p:sp>
                <p:nvSpPr>
                  <p:cNvPr id="1820894" name="Oval 222"/>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895" name="Freeform 223"/>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0956" name="Group 284"/>
            <p:cNvGrpSpPr>
              <a:grpSpLocks/>
            </p:cNvGrpSpPr>
            <p:nvPr/>
          </p:nvGrpSpPr>
          <p:grpSpPr bwMode="auto">
            <a:xfrm>
              <a:off x="1968" y="2104"/>
              <a:ext cx="1028" cy="448"/>
              <a:chOff x="940" y="1556"/>
              <a:chExt cx="980" cy="448"/>
            </a:xfrm>
          </p:grpSpPr>
          <p:grpSp>
            <p:nvGrpSpPr>
              <p:cNvPr id="1820957" name="Group 285"/>
              <p:cNvGrpSpPr>
                <a:grpSpLocks/>
              </p:cNvGrpSpPr>
              <p:nvPr/>
            </p:nvGrpSpPr>
            <p:grpSpPr bwMode="auto">
              <a:xfrm>
                <a:off x="940" y="1556"/>
                <a:ext cx="305" cy="448"/>
                <a:chOff x="940" y="1556"/>
                <a:chExt cx="305" cy="448"/>
              </a:xfrm>
            </p:grpSpPr>
            <p:grpSp>
              <p:nvGrpSpPr>
                <p:cNvPr id="1820958" name="Group 286"/>
                <p:cNvGrpSpPr>
                  <a:grpSpLocks/>
                </p:cNvGrpSpPr>
                <p:nvPr/>
              </p:nvGrpSpPr>
              <p:grpSpPr bwMode="auto">
                <a:xfrm>
                  <a:off x="940" y="1556"/>
                  <a:ext cx="305" cy="448"/>
                  <a:chOff x="940" y="1556"/>
                  <a:chExt cx="305" cy="448"/>
                </a:xfrm>
              </p:grpSpPr>
              <p:sp>
                <p:nvSpPr>
                  <p:cNvPr id="1820959" name="AutoShape 287"/>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60" name="AutoShape 288"/>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0961" name="AutoShape 289"/>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962" name="Group 290"/>
              <p:cNvGrpSpPr>
                <a:grpSpLocks/>
              </p:cNvGrpSpPr>
              <p:nvPr/>
            </p:nvGrpSpPr>
            <p:grpSpPr bwMode="auto">
              <a:xfrm>
                <a:off x="1300" y="1556"/>
                <a:ext cx="295" cy="448"/>
                <a:chOff x="1241" y="1556"/>
                <a:chExt cx="378" cy="448"/>
              </a:xfrm>
            </p:grpSpPr>
            <p:grpSp>
              <p:nvGrpSpPr>
                <p:cNvPr id="1820963" name="Group 291"/>
                <p:cNvGrpSpPr>
                  <a:grpSpLocks/>
                </p:cNvGrpSpPr>
                <p:nvPr/>
              </p:nvGrpSpPr>
              <p:grpSpPr bwMode="auto">
                <a:xfrm>
                  <a:off x="1241" y="1556"/>
                  <a:ext cx="378" cy="448"/>
                  <a:chOff x="1241" y="1556"/>
                  <a:chExt cx="378" cy="448"/>
                </a:xfrm>
              </p:grpSpPr>
              <p:sp>
                <p:nvSpPr>
                  <p:cNvPr id="1820964" name="AutoShape 292"/>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65" name="AutoShape 293"/>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0966" name="Oval 294"/>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67" name="AutoShape 295"/>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968" name="Group 296"/>
              <p:cNvGrpSpPr>
                <a:grpSpLocks/>
              </p:cNvGrpSpPr>
              <p:nvPr/>
            </p:nvGrpSpPr>
            <p:grpSpPr bwMode="auto">
              <a:xfrm>
                <a:off x="1671" y="1613"/>
                <a:ext cx="249" cy="364"/>
                <a:chOff x="1623" y="1613"/>
                <a:chExt cx="284" cy="364"/>
              </a:xfrm>
            </p:grpSpPr>
            <p:sp>
              <p:nvSpPr>
                <p:cNvPr id="1820969" name="Freeform 297"/>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0970" name="Rectangle 298"/>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71" name="Rectangle 299"/>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72" name="Rectangle 300"/>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0973" name="Group 301"/>
                <p:cNvGrpSpPr>
                  <a:grpSpLocks/>
                </p:cNvGrpSpPr>
                <p:nvPr/>
              </p:nvGrpSpPr>
              <p:grpSpPr bwMode="auto">
                <a:xfrm>
                  <a:off x="1623" y="1613"/>
                  <a:ext cx="194" cy="364"/>
                  <a:chOff x="1623" y="1613"/>
                  <a:chExt cx="194" cy="364"/>
                </a:xfrm>
              </p:grpSpPr>
              <p:sp>
                <p:nvSpPr>
                  <p:cNvPr id="1820974" name="Oval 302"/>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75" name="Freeform 303"/>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0976" name="Group 304"/>
            <p:cNvGrpSpPr>
              <a:grpSpLocks/>
            </p:cNvGrpSpPr>
            <p:nvPr/>
          </p:nvGrpSpPr>
          <p:grpSpPr bwMode="auto">
            <a:xfrm>
              <a:off x="924" y="1592"/>
              <a:ext cx="1028" cy="448"/>
              <a:chOff x="940" y="1556"/>
              <a:chExt cx="980" cy="448"/>
            </a:xfrm>
          </p:grpSpPr>
          <p:grpSp>
            <p:nvGrpSpPr>
              <p:cNvPr id="1820977" name="Group 305"/>
              <p:cNvGrpSpPr>
                <a:grpSpLocks/>
              </p:cNvGrpSpPr>
              <p:nvPr/>
            </p:nvGrpSpPr>
            <p:grpSpPr bwMode="auto">
              <a:xfrm>
                <a:off x="940" y="1556"/>
                <a:ext cx="305" cy="448"/>
                <a:chOff x="940" y="1556"/>
                <a:chExt cx="305" cy="448"/>
              </a:xfrm>
            </p:grpSpPr>
            <p:grpSp>
              <p:nvGrpSpPr>
                <p:cNvPr id="1820978" name="Group 306"/>
                <p:cNvGrpSpPr>
                  <a:grpSpLocks/>
                </p:cNvGrpSpPr>
                <p:nvPr/>
              </p:nvGrpSpPr>
              <p:grpSpPr bwMode="auto">
                <a:xfrm>
                  <a:off x="940" y="1556"/>
                  <a:ext cx="305" cy="448"/>
                  <a:chOff x="940" y="1556"/>
                  <a:chExt cx="305" cy="448"/>
                </a:xfrm>
              </p:grpSpPr>
              <p:sp>
                <p:nvSpPr>
                  <p:cNvPr id="1820979" name="AutoShape 307"/>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80" name="AutoShape 308"/>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0981" name="AutoShape 309"/>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982" name="Group 310"/>
              <p:cNvGrpSpPr>
                <a:grpSpLocks/>
              </p:cNvGrpSpPr>
              <p:nvPr/>
            </p:nvGrpSpPr>
            <p:grpSpPr bwMode="auto">
              <a:xfrm>
                <a:off x="1300" y="1556"/>
                <a:ext cx="295" cy="448"/>
                <a:chOff x="1241" y="1556"/>
                <a:chExt cx="378" cy="448"/>
              </a:xfrm>
            </p:grpSpPr>
            <p:grpSp>
              <p:nvGrpSpPr>
                <p:cNvPr id="1820983" name="Group 311"/>
                <p:cNvGrpSpPr>
                  <a:grpSpLocks/>
                </p:cNvGrpSpPr>
                <p:nvPr/>
              </p:nvGrpSpPr>
              <p:grpSpPr bwMode="auto">
                <a:xfrm>
                  <a:off x="1241" y="1556"/>
                  <a:ext cx="378" cy="448"/>
                  <a:chOff x="1241" y="1556"/>
                  <a:chExt cx="378" cy="448"/>
                </a:xfrm>
              </p:grpSpPr>
              <p:sp>
                <p:nvSpPr>
                  <p:cNvPr id="1820984" name="AutoShape 312"/>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85" name="AutoShape 313"/>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0986" name="Oval 314"/>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87" name="AutoShape 315"/>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0988" name="Group 316"/>
              <p:cNvGrpSpPr>
                <a:grpSpLocks/>
              </p:cNvGrpSpPr>
              <p:nvPr/>
            </p:nvGrpSpPr>
            <p:grpSpPr bwMode="auto">
              <a:xfrm>
                <a:off x="1671" y="1613"/>
                <a:ext cx="249" cy="364"/>
                <a:chOff x="1623" y="1613"/>
                <a:chExt cx="284" cy="364"/>
              </a:xfrm>
            </p:grpSpPr>
            <p:sp>
              <p:nvSpPr>
                <p:cNvPr id="1820989" name="Freeform 317"/>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0990" name="Rectangle 318"/>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91" name="Rectangle 319"/>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92" name="Rectangle 320"/>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0993" name="Group 321"/>
                <p:cNvGrpSpPr>
                  <a:grpSpLocks/>
                </p:cNvGrpSpPr>
                <p:nvPr/>
              </p:nvGrpSpPr>
              <p:grpSpPr bwMode="auto">
                <a:xfrm>
                  <a:off x="1623" y="1613"/>
                  <a:ext cx="194" cy="364"/>
                  <a:chOff x="1623" y="1613"/>
                  <a:chExt cx="194" cy="364"/>
                </a:xfrm>
              </p:grpSpPr>
              <p:sp>
                <p:nvSpPr>
                  <p:cNvPr id="1820994" name="Oval 322"/>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0995" name="Freeform 323"/>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20996" name="Group 324"/>
            <p:cNvGrpSpPr>
              <a:grpSpLocks/>
            </p:cNvGrpSpPr>
            <p:nvPr/>
          </p:nvGrpSpPr>
          <p:grpSpPr bwMode="auto">
            <a:xfrm>
              <a:off x="4032" y="3028"/>
              <a:ext cx="1028" cy="448"/>
              <a:chOff x="940" y="1556"/>
              <a:chExt cx="980" cy="448"/>
            </a:xfrm>
          </p:grpSpPr>
          <p:grpSp>
            <p:nvGrpSpPr>
              <p:cNvPr id="1820997" name="Group 325"/>
              <p:cNvGrpSpPr>
                <a:grpSpLocks/>
              </p:cNvGrpSpPr>
              <p:nvPr/>
            </p:nvGrpSpPr>
            <p:grpSpPr bwMode="auto">
              <a:xfrm>
                <a:off x="940" y="1556"/>
                <a:ext cx="305" cy="448"/>
                <a:chOff x="940" y="1556"/>
                <a:chExt cx="305" cy="448"/>
              </a:xfrm>
            </p:grpSpPr>
            <p:grpSp>
              <p:nvGrpSpPr>
                <p:cNvPr id="1820998" name="Group 326"/>
                <p:cNvGrpSpPr>
                  <a:grpSpLocks/>
                </p:cNvGrpSpPr>
                <p:nvPr/>
              </p:nvGrpSpPr>
              <p:grpSpPr bwMode="auto">
                <a:xfrm>
                  <a:off x="940" y="1556"/>
                  <a:ext cx="305" cy="448"/>
                  <a:chOff x="940" y="1556"/>
                  <a:chExt cx="305" cy="448"/>
                </a:xfrm>
              </p:grpSpPr>
              <p:sp>
                <p:nvSpPr>
                  <p:cNvPr id="1820999" name="AutoShape 327"/>
                  <p:cNvSpPr>
                    <a:spLocks noChangeArrowheads="1"/>
                  </p:cNvSpPr>
                  <p:nvPr/>
                </p:nvSpPr>
                <p:spPr bwMode="auto">
                  <a:xfrm>
                    <a:off x="940" y="1627"/>
                    <a:ext cx="305" cy="377"/>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000" name="AutoShape 328"/>
                  <p:cNvSpPr>
                    <a:spLocks noChangeArrowheads="1"/>
                  </p:cNvSpPr>
                  <p:nvPr/>
                </p:nvSpPr>
                <p:spPr bwMode="auto">
                  <a:xfrm>
                    <a:off x="1010" y="1556"/>
                    <a:ext cx="235" cy="78"/>
                  </a:xfrm>
                  <a:prstGeom prst="cube">
                    <a:avLst>
                      <a:gd name="adj" fmla="val 24995"/>
                    </a:avLst>
                  </a:prstGeom>
                  <a:solidFill>
                    <a:srgbClr val="F6BF6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001" name="AutoShape 329"/>
                <p:cNvSpPr>
                  <a:spLocks noChangeArrowheads="1"/>
                </p:cNvSpPr>
                <p:nvPr/>
              </p:nvSpPr>
              <p:spPr bwMode="auto">
                <a:xfrm>
                  <a:off x="1002" y="1660"/>
                  <a:ext cx="158" cy="27"/>
                </a:xfrm>
                <a:prstGeom prst="parallelogram">
                  <a:avLst>
                    <a:gd name="adj" fmla="val 146269"/>
                  </a:avLst>
                </a:prstGeom>
                <a:solidFill>
                  <a:srgbClr val="F6BF6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002" name="Group 330"/>
              <p:cNvGrpSpPr>
                <a:grpSpLocks/>
              </p:cNvGrpSpPr>
              <p:nvPr/>
            </p:nvGrpSpPr>
            <p:grpSpPr bwMode="auto">
              <a:xfrm>
                <a:off x="1300" y="1556"/>
                <a:ext cx="295" cy="448"/>
                <a:chOff x="1241" y="1556"/>
                <a:chExt cx="378" cy="448"/>
              </a:xfrm>
            </p:grpSpPr>
            <p:grpSp>
              <p:nvGrpSpPr>
                <p:cNvPr id="1821003" name="Group 331"/>
                <p:cNvGrpSpPr>
                  <a:grpSpLocks/>
                </p:cNvGrpSpPr>
                <p:nvPr/>
              </p:nvGrpSpPr>
              <p:grpSpPr bwMode="auto">
                <a:xfrm>
                  <a:off x="1241" y="1556"/>
                  <a:ext cx="378" cy="448"/>
                  <a:chOff x="1241" y="1556"/>
                  <a:chExt cx="378" cy="448"/>
                </a:xfrm>
              </p:grpSpPr>
              <p:sp>
                <p:nvSpPr>
                  <p:cNvPr id="1821004" name="AutoShape 332"/>
                  <p:cNvSpPr>
                    <a:spLocks noChangeArrowheads="1"/>
                  </p:cNvSpPr>
                  <p:nvPr/>
                </p:nvSpPr>
                <p:spPr bwMode="auto">
                  <a:xfrm>
                    <a:off x="1241" y="1627"/>
                    <a:ext cx="378" cy="377"/>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005" name="AutoShape 333"/>
                  <p:cNvSpPr>
                    <a:spLocks noChangeArrowheads="1"/>
                  </p:cNvSpPr>
                  <p:nvPr/>
                </p:nvSpPr>
                <p:spPr bwMode="auto">
                  <a:xfrm>
                    <a:off x="1327" y="1556"/>
                    <a:ext cx="292" cy="78"/>
                  </a:xfrm>
                  <a:prstGeom prst="cube">
                    <a:avLst>
                      <a:gd name="adj" fmla="val 24995"/>
                    </a:avLst>
                  </a:prstGeom>
                  <a:solidFill>
                    <a:srgbClr val="A2C1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1006" name="Oval 334"/>
                <p:cNvSpPr>
                  <a:spLocks noChangeArrowheads="1"/>
                </p:cNvSpPr>
                <p:nvPr/>
              </p:nvSpPr>
              <p:spPr bwMode="auto">
                <a:xfrm>
                  <a:off x="1356" y="1592"/>
                  <a:ext cx="49" cy="2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007" name="AutoShape 335"/>
                <p:cNvSpPr>
                  <a:spLocks noChangeArrowheads="1"/>
                </p:cNvSpPr>
                <p:nvPr/>
              </p:nvSpPr>
              <p:spPr bwMode="auto">
                <a:xfrm>
                  <a:off x="1288" y="1802"/>
                  <a:ext cx="198" cy="84"/>
                </a:xfrm>
                <a:prstGeom prst="octagon">
                  <a:avLst>
                    <a:gd name="adj" fmla="val 29282"/>
                  </a:avLst>
                </a:prstGeom>
                <a:solidFill>
                  <a:srgbClr val="A2C1FE"/>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1008" name="Group 336"/>
              <p:cNvGrpSpPr>
                <a:grpSpLocks/>
              </p:cNvGrpSpPr>
              <p:nvPr/>
            </p:nvGrpSpPr>
            <p:grpSpPr bwMode="auto">
              <a:xfrm>
                <a:off x="1671" y="1613"/>
                <a:ext cx="249" cy="364"/>
                <a:chOff x="1623" y="1613"/>
                <a:chExt cx="284" cy="364"/>
              </a:xfrm>
            </p:grpSpPr>
            <p:sp>
              <p:nvSpPr>
                <p:cNvPr id="1821009" name="Freeform 337"/>
                <p:cNvSpPr>
                  <a:spLocks/>
                </p:cNvSpPr>
                <p:nvPr/>
              </p:nvSpPr>
              <p:spPr bwMode="auto">
                <a:xfrm>
                  <a:off x="1805" y="178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Lst>
                  <a:ahLst/>
                  <a:cxnLst>
                    <a:cxn ang="0">
                      <a:pos x="T0" y="T1"/>
                    </a:cxn>
                    <a:cxn ang="0">
                      <a:pos x="T2" y="T3"/>
                    </a:cxn>
                    <a:cxn ang="0">
                      <a:pos x="T4" y="T5"/>
                    </a:cxn>
                    <a:cxn ang="0">
                      <a:pos x="T6" y="T7"/>
                    </a:cxn>
                    <a:cxn ang="0">
                      <a:pos x="T8" y="T9"/>
                    </a:cxn>
                  </a:cxnLst>
                  <a:rect l="0" t="0" r="r" b="b"/>
                  <a:pathLst>
                    <a:path w="86" h="192">
                      <a:moveTo>
                        <a:pt x="62" y="0"/>
                      </a:moveTo>
                      <a:lnTo>
                        <a:pt x="85" y="0"/>
                      </a:lnTo>
                      <a:lnTo>
                        <a:pt x="23" y="191"/>
                      </a:lnTo>
                      <a:lnTo>
                        <a:pt x="0" y="191"/>
                      </a:lnTo>
                      <a:lnTo>
                        <a:pt x="62" y="0"/>
                      </a:lnTo>
                    </a:path>
                  </a:pathLst>
                </a:custGeom>
                <a:solidFill>
                  <a:srgbClr val="FC0128"/>
                </a:solidFill>
                <a:ln>
                  <a:noFill/>
                </a:ln>
                <a:effectLst/>
                <a:extLst>
                  <a:ext uri="{91240B29-F687-4F45-9708-019B960494DF}">
                    <a14:hiddenLine xmlns:a14="http://schemas.microsoft.com/office/drawing/2010/main" w="127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010" name="Rectangle 338"/>
                <p:cNvSpPr>
                  <a:spLocks noChangeArrowheads="1"/>
                </p:cNvSpPr>
                <p:nvPr/>
              </p:nvSpPr>
              <p:spPr bwMode="auto">
                <a:xfrm>
                  <a:off x="1801" y="1785"/>
                  <a:ext cx="106"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011" name="Rectangle 339"/>
                <p:cNvSpPr>
                  <a:spLocks noChangeArrowheads="1"/>
                </p:cNvSpPr>
                <p:nvPr/>
              </p:nvSpPr>
              <p:spPr bwMode="auto">
                <a:xfrm>
                  <a:off x="1808" y="1866"/>
                  <a:ext cx="82" cy="16"/>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012" name="Rectangle 340"/>
                <p:cNvSpPr>
                  <a:spLocks noChangeArrowheads="1"/>
                </p:cNvSpPr>
                <p:nvPr/>
              </p:nvSpPr>
              <p:spPr bwMode="auto">
                <a:xfrm>
                  <a:off x="1625" y="1866"/>
                  <a:ext cx="103" cy="11"/>
                </a:xfrm>
                <a:prstGeom prst="rect">
                  <a:avLst/>
                </a:prstGeom>
                <a:solidFill>
                  <a:srgbClr val="FC0128"/>
                </a:solidFill>
                <a:ln>
                  <a:noFill/>
                </a:ln>
                <a:effectLst/>
                <a:extLs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1013" name="Group 341"/>
                <p:cNvGrpSpPr>
                  <a:grpSpLocks/>
                </p:cNvGrpSpPr>
                <p:nvPr/>
              </p:nvGrpSpPr>
              <p:grpSpPr bwMode="auto">
                <a:xfrm>
                  <a:off x="1623" y="1613"/>
                  <a:ext cx="194" cy="364"/>
                  <a:chOff x="1623" y="1613"/>
                  <a:chExt cx="194" cy="364"/>
                </a:xfrm>
              </p:grpSpPr>
              <p:sp>
                <p:nvSpPr>
                  <p:cNvPr id="1821014" name="Oval 342"/>
                  <p:cNvSpPr>
                    <a:spLocks noChangeArrowheads="1"/>
                  </p:cNvSpPr>
                  <p:nvPr/>
                </p:nvSpPr>
                <p:spPr bwMode="auto">
                  <a:xfrm>
                    <a:off x="1699" y="1613"/>
                    <a:ext cx="48" cy="48"/>
                  </a:xfrm>
                  <a:prstGeom prst="ellipse">
                    <a:avLst/>
                  </a:prstGeom>
                  <a:solidFill>
                    <a:srgbClr val="FC0128"/>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1015" name="Freeform 343"/>
                  <p:cNvSpPr>
                    <a:spLocks/>
                  </p:cNvSpPr>
                  <p:nvPr/>
                </p:nvSpPr>
                <p:spPr bwMode="auto">
                  <a:xfrm>
                    <a:off x="1623" y="168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a:noFill/>
                  </a:ln>
                  <a:effectLst/>
                  <a:extLst>
                    <a:ext uri="{91240B29-F687-4F45-9708-019B960494DF}">
                      <a14:hiddenLine xmlns:a14="http://schemas.microsoft.com/office/drawing/2010/main" w="127000" cap="rnd">
                        <a:pattFill prst="narHorz">
                          <a:fgClr>
                            <a:schemeClr val="tx1"/>
                          </a:fgClr>
                          <a:bgClr>
                            <a:schemeClr val="bg1"/>
                          </a:bgClr>
                        </a:patt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1821016" name="Text Box 344"/>
          <p:cNvSpPr txBox="1">
            <a:spLocks noChangeArrowheads="1"/>
          </p:cNvSpPr>
          <p:nvPr/>
        </p:nvSpPr>
        <p:spPr bwMode="auto">
          <a:xfrm>
            <a:off x="422275" y="5638800"/>
            <a:ext cx="51213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dirty="0">
                <a:solidFill>
                  <a:srgbClr val="C00000"/>
                </a:solidFill>
              </a:rPr>
              <a:t>washing = drying = folding = 30 </a:t>
            </a:r>
            <a:r>
              <a:rPr lang="en-US" sz="2400" dirty="0" smtClean="0">
                <a:solidFill>
                  <a:srgbClr val="C00000"/>
                </a:solidFill>
              </a:rPr>
              <a:t>minutes</a:t>
            </a:r>
          </a:p>
          <a:p>
            <a:r>
              <a:rPr lang="en-US" sz="2400" dirty="0" smtClean="0">
                <a:solidFill>
                  <a:srgbClr val="C00000"/>
                </a:solidFill>
              </a:rPr>
              <a:t>1 load = 1.5 hours; 4 loads = 6 hours</a:t>
            </a:r>
            <a:endParaRPr lang="en-US" sz="2400" dirty="0">
              <a:solidFill>
                <a:srgbClr val="C00000"/>
              </a:solidFill>
            </a:endParaRPr>
          </a:p>
        </p:txBody>
      </p:sp>
    </p:spTree>
    <p:extLst>
      <p:ext uri="{BB962C8B-B14F-4D97-AF65-F5344CB8AC3E}">
        <p14:creationId xmlns:p14="http://schemas.microsoft.com/office/powerpoint/2010/main" val="424751602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1154" name="Rectangle 2"/>
          <p:cNvSpPr>
            <a:spLocks noGrp="1" noChangeArrowheads="1"/>
          </p:cNvSpPr>
          <p:nvPr>
            <p:ph type="title"/>
          </p:nvPr>
        </p:nvSpPr>
        <p:spPr>
          <a:xfrm>
            <a:off x="457200" y="274638"/>
            <a:ext cx="8229600" cy="487362"/>
          </a:xfrm>
        </p:spPr>
        <p:txBody>
          <a:bodyPr>
            <a:normAutofit fontScale="90000"/>
          </a:bodyPr>
          <a:lstStyle/>
          <a:p>
            <a:r>
              <a:rPr lang="en-GB" dirty="0"/>
              <a:t>Pentium 4 Pipeline Operation (4)</a:t>
            </a:r>
          </a:p>
        </p:txBody>
      </p:sp>
      <p:pic>
        <p:nvPicPr>
          <p:cNvPr id="1841155" name="Picture 3"/>
          <p:cNvPicPr>
            <a:picLocks noChangeAspect="1" noChangeArrowheads="1"/>
          </p:cNvPicPr>
          <p:nvPr/>
        </p:nvPicPr>
        <p:blipFill>
          <a:blip r:embed="rId2">
            <a:extLst>
              <a:ext uri="{28A0092B-C50C-407E-A947-70E740481C1C}">
                <a14:useLocalDpi xmlns:a14="http://schemas.microsoft.com/office/drawing/2010/main" val="0"/>
              </a:ext>
            </a:extLst>
          </a:blip>
          <a:srcRect l="3603" t="1154" r="3603" b="68452"/>
          <a:stretch>
            <a:fillRect/>
          </a:stretch>
        </p:blipFill>
        <p:spPr bwMode="auto">
          <a:xfrm>
            <a:off x="141288" y="762000"/>
            <a:ext cx="87915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3547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Rectangle 2"/>
          <p:cNvSpPr>
            <a:spLocks noGrp="1" noChangeArrowheads="1"/>
          </p:cNvSpPr>
          <p:nvPr>
            <p:ph type="title"/>
          </p:nvPr>
        </p:nvSpPr>
        <p:spPr>
          <a:xfrm>
            <a:off x="457200" y="274638"/>
            <a:ext cx="8229600" cy="563562"/>
          </a:xfrm>
        </p:spPr>
        <p:txBody>
          <a:bodyPr>
            <a:normAutofit fontScale="90000"/>
          </a:bodyPr>
          <a:lstStyle/>
          <a:p>
            <a:r>
              <a:rPr lang="en-GB" dirty="0"/>
              <a:t>Pentium 4 Pipeline Operation (5)</a:t>
            </a:r>
          </a:p>
        </p:txBody>
      </p:sp>
      <p:pic>
        <p:nvPicPr>
          <p:cNvPr id="1842179" name="Picture 3"/>
          <p:cNvPicPr>
            <a:picLocks noChangeAspect="1" noChangeArrowheads="1"/>
          </p:cNvPicPr>
          <p:nvPr/>
        </p:nvPicPr>
        <p:blipFill>
          <a:blip r:embed="rId2">
            <a:extLst>
              <a:ext uri="{28A0092B-C50C-407E-A947-70E740481C1C}">
                <a14:useLocalDpi xmlns:a14="http://schemas.microsoft.com/office/drawing/2010/main" val="0"/>
              </a:ext>
            </a:extLst>
          </a:blip>
          <a:srcRect l="3603" t="33719" r="3603" b="36974"/>
          <a:stretch>
            <a:fillRect/>
          </a:stretch>
        </p:blipFill>
        <p:spPr bwMode="auto">
          <a:xfrm>
            <a:off x="146050" y="762000"/>
            <a:ext cx="89281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9917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2" name="Rectangle 2"/>
          <p:cNvSpPr>
            <a:spLocks noGrp="1" noChangeArrowheads="1"/>
          </p:cNvSpPr>
          <p:nvPr>
            <p:ph type="title"/>
          </p:nvPr>
        </p:nvSpPr>
        <p:spPr>
          <a:xfrm>
            <a:off x="457200" y="274638"/>
            <a:ext cx="8229600" cy="487362"/>
          </a:xfrm>
        </p:spPr>
        <p:txBody>
          <a:bodyPr>
            <a:normAutofit fontScale="90000"/>
          </a:bodyPr>
          <a:lstStyle/>
          <a:p>
            <a:r>
              <a:rPr lang="en-GB" dirty="0"/>
              <a:t>Pentium 4 Pipeline Operation (6)</a:t>
            </a:r>
          </a:p>
        </p:txBody>
      </p:sp>
      <p:pic>
        <p:nvPicPr>
          <p:cNvPr id="1843203" name="Picture 3"/>
          <p:cNvPicPr>
            <a:picLocks noChangeAspect="1" noChangeArrowheads="1"/>
          </p:cNvPicPr>
          <p:nvPr/>
        </p:nvPicPr>
        <p:blipFill>
          <a:blip r:embed="rId2">
            <a:extLst>
              <a:ext uri="{28A0092B-C50C-407E-A947-70E740481C1C}">
                <a14:useLocalDpi xmlns:a14="http://schemas.microsoft.com/office/drawing/2010/main" val="0"/>
              </a:ext>
            </a:extLst>
          </a:blip>
          <a:srcRect l="3603" t="65196" r="3603" b="6581"/>
          <a:stretch>
            <a:fillRect/>
          </a:stretch>
        </p:blipFill>
        <p:spPr bwMode="auto">
          <a:xfrm>
            <a:off x="152400" y="762000"/>
            <a:ext cx="8915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5900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6" name="Rectangle 2"/>
          <p:cNvSpPr>
            <a:spLocks noGrp="1" noChangeArrowheads="1"/>
          </p:cNvSpPr>
          <p:nvPr>
            <p:ph type="title"/>
          </p:nvPr>
        </p:nvSpPr>
        <p:spPr>
          <a:xfrm>
            <a:off x="762000" y="152400"/>
            <a:ext cx="7162800" cy="474663"/>
          </a:xfrm>
        </p:spPr>
        <p:txBody>
          <a:bodyPr>
            <a:normAutofit fontScale="90000"/>
          </a:bodyPr>
          <a:lstStyle/>
          <a:p>
            <a:r>
              <a:rPr lang="en-US" dirty="0"/>
              <a:t>Introduction to PowerPC 620 </a:t>
            </a:r>
          </a:p>
        </p:txBody>
      </p:sp>
      <p:sp>
        <p:nvSpPr>
          <p:cNvPr id="1844227" name="Rectangle 3"/>
          <p:cNvSpPr>
            <a:spLocks noGrp="1" noChangeArrowheads="1"/>
          </p:cNvSpPr>
          <p:nvPr>
            <p:ph type="body" idx="1"/>
          </p:nvPr>
        </p:nvSpPr>
        <p:spPr>
          <a:xfrm>
            <a:off x="211138" y="838200"/>
            <a:ext cx="8763000" cy="4510088"/>
          </a:xfrm>
        </p:spPr>
        <p:txBody>
          <a:bodyPr/>
          <a:lstStyle/>
          <a:p>
            <a:r>
              <a:rPr lang="en-US" dirty="0"/>
              <a:t>The first 64-bit superscalar processor to employ:</a:t>
            </a:r>
          </a:p>
          <a:p>
            <a:pPr lvl="1"/>
            <a:r>
              <a:rPr lang="en-US" sz="2500" dirty="0"/>
              <a:t>Aggressive </a:t>
            </a:r>
            <a:r>
              <a:rPr lang="en-US" sz="2500" dirty="0">
                <a:solidFill>
                  <a:srgbClr val="3333CC"/>
                </a:solidFill>
              </a:rPr>
              <a:t>branch prediction</a:t>
            </a:r>
            <a:r>
              <a:rPr lang="en-US" sz="2500" dirty="0"/>
              <a:t>, </a:t>
            </a:r>
          </a:p>
          <a:p>
            <a:pPr lvl="1"/>
            <a:r>
              <a:rPr lang="en-US" sz="2500" dirty="0"/>
              <a:t>Real </a:t>
            </a:r>
            <a:r>
              <a:rPr lang="en-US" sz="2500" dirty="0">
                <a:solidFill>
                  <a:schemeClr val="accent1"/>
                </a:solidFill>
              </a:rPr>
              <a:t>out-of-order execution</a:t>
            </a:r>
            <a:r>
              <a:rPr lang="en-US" sz="2500" dirty="0"/>
              <a:t>,</a:t>
            </a:r>
          </a:p>
          <a:p>
            <a:pPr lvl="1"/>
            <a:r>
              <a:rPr lang="en-US" sz="2500" dirty="0" smtClean="0">
                <a:solidFill>
                  <a:schemeClr val="accent1"/>
                </a:solidFill>
              </a:rPr>
              <a:t>Six </a:t>
            </a:r>
            <a:r>
              <a:rPr lang="en-US" sz="2500" dirty="0">
                <a:solidFill>
                  <a:schemeClr val="accent1"/>
                </a:solidFill>
              </a:rPr>
              <a:t>pipelined execution units</a:t>
            </a:r>
            <a:r>
              <a:rPr lang="en-US" sz="2500" dirty="0"/>
              <a:t>,</a:t>
            </a:r>
          </a:p>
          <a:p>
            <a:pPr lvl="1"/>
            <a:r>
              <a:rPr lang="en-US" sz="2500" dirty="0" smtClean="0">
                <a:solidFill>
                  <a:srgbClr val="3333CC"/>
                </a:solidFill>
              </a:rPr>
              <a:t>Dynamic </a:t>
            </a:r>
            <a:r>
              <a:rPr lang="en-US" sz="2500" dirty="0">
                <a:solidFill>
                  <a:srgbClr val="3333CC"/>
                </a:solidFill>
              </a:rPr>
              <a:t>renaming</a:t>
            </a:r>
            <a:r>
              <a:rPr lang="en-US" sz="2500" dirty="0"/>
              <a:t> for all register files,</a:t>
            </a:r>
          </a:p>
          <a:p>
            <a:pPr lvl="1"/>
            <a:r>
              <a:rPr lang="en-US" sz="2500" dirty="0"/>
              <a:t>Distributed </a:t>
            </a:r>
            <a:r>
              <a:rPr lang="en-US" sz="2500" dirty="0" err="1"/>
              <a:t>multientry</a:t>
            </a:r>
            <a:r>
              <a:rPr lang="en-US" sz="2500" dirty="0">
                <a:solidFill>
                  <a:schemeClr val="accent1"/>
                </a:solidFill>
              </a:rPr>
              <a:t> reservation stations</a:t>
            </a:r>
            <a:r>
              <a:rPr lang="en-US" sz="2500" dirty="0"/>
              <a:t>,</a:t>
            </a:r>
          </a:p>
          <a:p>
            <a:pPr lvl="1"/>
            <a:r>
              <a:rPr lang="en-US" sz="2500" dirty="0"/>
              <a:t>A </a:t>
            </a:r>
            <a:r>
              <a:rPr lang="en-US" sz="2500" dirty="0">
                <a:solidFill>
                  <a:srgbClr val="3333CC"/>
                </a:solidFill>
              </a:rPr>
              <a:t>completion buffer</a:t>
            </a:r>
            <a:r>
              <a:rPr lang="en-US" sz="2500" dirty="0"/>
              <a:t> to ensure </a:t>
            </a:r>
            <a:r>
              <a:rPr lang="en-US" sz="2500" dirty="0">
                <a:solidFill>
                  <a:srgbClr val="3333CC"/>
                </a:solidFill>
              </a:rPr>
              <a:t>program correctness</a:t>
            </a:r>
            <a:r>
              <a:rPr lang="en-US" sz="2500" dirty="0"/>
              <a:t>.</a:t>
            </a:r>
          </a:p>
          <a:p>
            <a:r>
              <a:rPr lang="en-US" dirty="0"/>
              <a:t>Most of these features had not been previously implemented in a </a:t>
            </a:r>
            <a:r>
              <a:rPr lang="en-US" dirty="0">
                <a:solidFill>
                  <a:schemeClr val="accent1"/>
                </a:solidFill>
              </a:rPr>
              <a:t>single-chip microprocessor</a:t>
            </a:r>
            <a:r>
              <a:rPr lang="en-US" dirty="0"/>
              <a:t>. </a:t>
            </a:r>
          </a:p>
        </p:txBody>
      </p:sp>
    </p:spTree>
    <p:extLst>
      <p:ext uri="{BB962C8B-B14F-4D97-AF65-F5344CB8AC3E}">
        <p14:creationId xmlns:p14="http://schemas.microsoft.com/office/powerpoint/2010/main" val="329213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5651</Words>
  <Application>Microsoft Office PowerPoint</Application>
  <PresentationFormat>On-screen Show (4:3)</PresentationFormat>
  <Paragraphs>1589</Paragraphs>
  <Slides>93</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96" baseType="lpstr">
      <vt:lpstr>Office Theme</vt:lpstr>
      <vt:lpstr>Equation</vt:lpstr>
      <vt:lpstr>Visio</vt:lpstr>
      <vt:lpstr>CS15-346 Perspectives in Computer Architecture</vt:lpstr>
      <vt:lpstr>Objectives</vt:lpstr>
      <vt:lpstr>Computer Performance</vt:lpstr>
      <vt:lpstr>Computer Performance </vt:lpstr>
      <vt:lpstr>Performance</vt:lpstr>
      <vt:lpstr>Single Cycle vs.  Multiple Cycle</vt:lpstr>
      <vt:lpstr>Single Cycle vs. Multi Cycle</vt:lpstr>
      <vt:lpstr>Pipelining and ILP</vt:lpstr>
      <vt:lpstr>Sequential Laundry</vt:lpstr>
      <vt:lpstr>Sequential Laundry</vt:lpstr>
      <vt:lpstr>Sequential Laundry</vt:lpstr>
      <vt:lpstr>Sequential Laundry – a real example</vt:lpstr>
      <vt:lpstr>Pipelined Laundry - Start work ASAP</vt:lpstr>
      <vt:lpstr>Pipelining Lessons</vt:lpstr>
      <vt:lpstr>Pipelining</vt:lpstr>
      <vt:lpstr>The Five Stages of Load Instruction</vt:lpstr>
      <vt:lpstr>Pipelined Processor</vt:lpstr>
      <vt:lpstr>Single Cycle, Multiple Cycle, vs. Pipeline</vt:lpstr>
      <vt:lpstr>Multiple Cycle v. Pipeline, Bandwidth v. Latency</vt:lpstr>
      <vt:lpstr>Ideal Pipelining</vt:lpstr>
      <vt:lpstr>Pipeline Datapath Modifications</vt:lpstr>
      <vt:lpstr>Graphically Representing the Pipeline</vt:lpstr>
      <vt:lpstr>Why Pipeline? For Throughput!</vt:lpstr>
      <vt:lpstr>Important Observation</vt:lpstr>
      <vt:lpstr>Solution 1: Insert “Bubble” into the Pipeline</vt:lpstr>
      <vt:lpstr>Solution 2: Delay R-type’s Write by One Cycle</vt:lpstr>
      <vt:lpstr>Can Pipelining Get Us Into Trouble?</vt:lpstr>
      <vt:lpstr>Structural Hazard</vt:lpstr>
      <vt:lpstr>A Single Memory Would Be a Structural Hazard</vt:lpstr>
      <vt:lpstr>How About Register File Access?</vt:lpstr>
      <vt:lpstr>How About Register File Access?</vt:lpstr>
      <vt:lpstr>Three Generic Data Hazards</vt:lpstr>
      <vt:lpstr>Three Generic Data Hazards</vt:lpstr>
      <vt:lpstr>Three Generic Data Hazards</vt:lpstr>
      <vt:lpstr>Register Usage Can Cause Data Hazards</vt:lpstr>
      <vt:lpstr>Register Usage Can Cause Data Hazards</vt:lpstr>
      <vt:lpstr>Loads Can Cause Data Hazards</vt:lpstr>
      <vt:lpstr>One Way to “Fix” a Data Hazard</vt:lpstr>
      <vt:lpstr>Another Way to “Fix” a Data Hazard</vt:lpstr>
      <vt:lpstr>Another Way to “Fix” a Data Hazard</vt:lpstr>
      <vt:lpstr>Forwarding with Load-use Data Hazards</vt:lpstr>
      <vt:lpstr>Control Hazards</vt:lpstr>
      <vt:lpstr>Branch Instructions Cause Control Hazards</vt:lpstr>
      <vt:lpstr>One Way to “Fix” a Control Hazard</vt:lpstr>
      <vt:lpstr>Pipeline Control Path Modifications</vt:lpstr>
      <vt:lpstr>Example of a Six-Stage Pipelined Processor</vt:lpstr>
      <vt:lpstr>Pipelining &amp; Performance</vt:lpstr>
      <vt:lpstr>Limitations of Pipelines</vt:lpstr>
      <vt:lpstr>Scalar Unpipelined Processor</vt:lpstr>
      <vt:lpstr>Pipelined Processor</vt:lpstr>
      <vt:lpstr>Limitations of Scalar Pipelines</vt:lpstr>
      <vt:lpstr>Deeper Pipeline, a Solution?</vt:lpstr>
      <vt:lpstr>Stage Quantization</vt:lpstr>
      <vt:lpstr>Bounded Pipelines Performance</vt:lpstr>
      <vt:lpstr>Temporal &amp; Spatial Machine Parallelism</vt:lpstr>
      <vt:lpstr>Parallel Pipelines</vt:lpstr>
      <vt:lpstr>Parallel Pipelines</vt:lpstr>
      <vt:lpstr>Inefficient Unification into a Single Pipeline</vt:lpstr>
      <vt:lpstr>Diversified Pipelines</vt:lpstr>
      <vt:lpstr>Diversified Pipelines</vt:lpstr>
      <vt:lpstr>Inefficient Unification into a Single Pipeline</vt:lpstr>
      <vt:lpstr>Diversified Pipelines</vt:lpstr>
      <vt:lpstr>Advantages of Diversified Pipelines</vt:lpstr>
      <vt:lpstr>Diversified Pipelines Design</vt:lpstr>
      <vt:lpstr>Diversified Pipelines Design (2)</vt:lpstr>
      <vt:lpstr>The Sequel of the i486: Pentium Microprocessor</vt:lpstr>
      <vt:lpstr>Pentium Microprocessor</vt:lpstr>
      <vt:lpstr>Rigid Pipeline Stall Policy</vt:lpstr>
      <vt:lpstr>Performance Lost Due to Rigid Pipelines</vt:lpstr>
      <vt:lpstr>Rigid Pipeline Penalty</vt:lpstr>
      <vt:lpstr>Out-Of-Order Execution</vt:lpstr>
      <vt:lpstr>Characteristics of Superscalar Machines</vt:lpstr>
      <vt:lpstr>Superscalar machine of Degree n=3</vt:lpstr>
      <vt:lpstr>From Scalar to Superscalar Pipelines</vt:lpstr>
      <vt:lpstr>Dynamic Pipelines</vt:lpstr>
      <vt:lpstr>Dynamic Pipelines (2)</vt:lpstr>
      <vt:lpstr>Dynamic Pipelines (3)</vt:lpstr>
      <vt:lpstr>Superscalar Execution</vt:lpstr>
      <vt:lpstr>Superscalar Pipeline Stages</vt:lpstr>
      <vt:lpstr>Limitations of Scalar Pipelines</vt:lpstr>
      <vt:lpstr>PowerPoint Presentation</vt:lpstr>
      <vt:lpstr>Extra Slides</vt:lpstr>
      <vt:lpstr>Pentium 4</vt:lpstr>
      <vt:lpstr>Pentium 4 Block Diagram</vt:lpstr>
      <vt:lpstr>Pentium 4 Operation</vt:lpstr>
      <vt:lpstr>Pentium 4 Pipeline</vt:lpstr>
      <vt:lpstr>Pentium 4 Pipeline Operation (1)</vt:lpstr>
      <vt:lpstr>Pentium 4 Pipeline Operation (2)</vt:lpstr>
      <vt:lpstr>Pentium 4 Pipeline Operation (3)</vt:lpstr>
      <vt:lpstr>Pentium 4 Pipeline Operation (4)</vt:lpstr>
      <vt:lpstr>Pentium 4 Pipeline Operation (5)</vt:lpstr>
      <vt:lpstr>Pentium 4 Pipeline Operation (6)</vt:lpstr>
      <vt:lpstr>Introduction to PowerPC 620 </vt:lpstr>
    </vt:vector>
  </TitlesOfParts>
  <Company>Carnegie Mellon University in Qatar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Suhail Rehman</dc:creator>
  <cp:lastModifiedBy>Majd Sakr</cp:lastModifiedBy>
  <cp:revision>45</cp:revision>
  <dcterms:created xsi:type="dcterms:W3CDTF">2013-01-22T11:41:00Z</dcterms:created>
  <dcterms:modified xsi:type="dcterms:W3CDTF">2013-01-30T09:47:37Z</dcterms:modified>
</cp:coreProperties>
</file>