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70" r:id="rId13"/>
    <p:sldId id="272" r:id="rId14"/>
    <p:sldId id="268" r:id="rId15"/>
    <p:sldId id="274" r:id="rId16"/>
    <p:sldId id="269" r:id="rId17"/>
    <p:sldId id="277" r:id="rId18"/>
    <p:sldId id="279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D1E8-EAF4-4809-9206-A3C0FCC39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3A6E-F713-482F-B3A9-312221E790EB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dirty="0"/>
            <a:t>The amount of data is only growing… </a:t>
          </a:r>
          <a:br>
            <a:rPr lang="en-US" dirty="0"/>
          </a:br>
          <a:r>
            <a:rPr lang="en-US" dirty="0"/>
            <a:t>1.2 Zettabytes (10</a:t>
          </a:r>
          <a:r>
            <a:rPr lang="en-US" baseline="30000" dirty="0"/>
            <a:t>21</a:t>
          </a:r>
          <a:r>
            <a:rPr lang="en-US" baseline="0" dirty="0"/>
            <a:t> B or</a:t>
          </a:r>
          <a:r>
            <a:rPr lang="en-US" dirty="0"/>
            <a:t> 1 Billion TB)</a:t>
          </a:r>
        </a:p>
      </dgm:t>
    </dgm:pt>
    <dgm:pt modelId="{7D61B962-28E8-4969-BF9D-4496FFDD4E5B}" type="parTrans" cxnId="{2B1EA30A-AC6C-4443-A2D0-968A133BE0D8}">
      <dgm:prSet/>
      <dgm:spPr/>
      <dgm:t>
        <a:bodyPr/>
        <a:lstStyle/>
        <a:p>
          <a:endParaRPr lang="en-US"/>
        </a:p>
      </dgm:t>
    </dgm:pt>
    <dgm:pt modelId="{3BB8F613-833A-485B-8E8F-4B444B496195}" type="sibTrans" cxnId="{2B1EA30A-AC6C-4443-A2D0-968A133BE0D8}">
      <dgm:prSet/>
      <dgm:spPr/>
      <dgm:t>
        <a:bodyPr/>
        <a:lstStyle/>
        <a:p>
          <a:endParaRPr lang="en-US"/>
        </a:p>
      </dgm:t>
    </dgm:pt>
    <dgm:pt modelId="{2D533318-7BEC-4BCE-81E1-89B23A3C046A}" type="pres">
      <dgm:prSet presAssocID="{6CCED1E8-EAF4-4809-9206-A3C0FCC39D29}" presName="linear" presStyleCnt="0">
        <dgm:presLayoutVars>
          <dgm:animLvl val="lvl"/>
          <dgm:resizeHandles val="exact"/>
        </dgm:presLayoutVars>
      </dgm:prSet>
      <dgm:spPr/>
    </dgm:pt>
    <dgm:pt modelId="{CCBA58E4-3D5D-4346-B85A-403327BADCB3}" type="pres">
      <dgm:prSet presAssocID="{FCF73A6E-F713-482F-B3A9-312221E790E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1EA30A-AC6C-4443-A2D0-968A133BE0D8}" srcId="{6CCED1E8-EAF4-4809-9206-A3C0FCC39D29}" destId="{FCF73A6E-F713-482F-B3A9-312221E790EB}" srcOrd="0" destOrd="0" parTransId="{7D61B962-28E8-4969-BF9D-4496FFDD4E5B}" sibTransId="{3BB8F613-833A-485B-8E8F-4B444B496195}"/>
    <dgm:cxn modelId="{8ADFBD75-CA68-4E65-8376-EEB5B77395EB}" type="presOf" srcId="{FCF73A6E-F713-482F-B3A9-312221E790EB}" destId="{CCBA58E4-3D5D-4346-B85A-403327BADCB3}" srcOrd="0" destOrd="0" presId="urn:microsoft.com/office/officeart/2005/8/layout/vList2"/>
    <dgm:cxn modelId="{379DDD9C-DD08-4D21-B6B0-2161DA79B8B1}" type="presOf" srcId="{6CCED1E8-EAF4-4809-9206-A3C0FCC39D29}" destId="{2D533318-7BEC-4BCE-81E1-89B23A3C046A}" srcOrd="0" destOrd="0" presId="urn:microsoft.com/office/officeart/2005/8/layout/vList2"/>
    <dgm:cxn modelId="{A4E28392-B268-4312-9AD3-C35904CD29FB}" type="presParOf" srcId="{2D533318-7BEC-4BCE-81E1-89B23A3C046A}" destId="{CCBA58E4-3D5D-4346-B85A-403327BADC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20787-F5FE-46E4-896A-D3F5BE9199CE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Store</a:t>
          </a:r>
        </a:p>
      </dgm:t>
    </dgm:pt>
    <dgm:pt modelId="{F92CDBA9-D0AE-462D-9AE9-5191BC7F7CF4}" type="parTrans" cxnId="{DA90BC47-5C3B-49EA-99B7-3EC4DA70644E}">
      <dgm:prSet/>
      <dgm:spPr/>
      <dgm:t>
        <a:bodyPr/>
        <a:lstStyle/>
        <a:p>
          <a:endParaRPr lang="en-US"/>
        </a:p>
      </dgm:t>
    </dgm:pt>
    <dgm:pt modelId="{41AE161C-4B9E-4CEA-9FB7-B049A9ECF008}" type="sibTrans" cxnId="{DA90BC47-5C3B-49EA-99B7-3EC4DA70644E}">
      <dgm:prSet/>
      <dgm:spPr/>
      <dgm:t>
        <a:bodyPr/>
        <a:lstStyle/>
        <a:p>
          <a:endParaRPr lang="en-US"/>
        </a:p>
      </dgm:t>
    </dgm:pt>
    <dgm:pt modelId="{98B059FF-78D4-40AE-8EB6-D93A37FBE66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/>
            <a:t>Access</a:t>
          </a:r>
        </a:p>
      </dgm:t>
    </dgm:pt>
    <dgm:pt modelId="{65E80DFA-5E34-43A4-98AA-E2461001CA2B}" type="parTrans" cxnId="{60A1C455-27F6-4103-8092-0F4C23B80585}">
      <dgm:prSet/>
      <dgm:spPr/>
      <dgm:t>
        <a:bodyPr/>
        <a:lstStyle/>
        <a:p>
          <a:endParaRPr lang="en-US"/>
        </a:p>
      </dgm:t>
    </dgm:pt>
    <dgm:pt modelId="{E8EE8F53-026C-437E-B4DB-CCF3CB765737}" type="sibTrans" cxnId="{60A1C455-27F6-4103-8092-0F4C23B80585}">
      <dgm:prSet/>
      <dgm:spPr/>
      <dgm:t>
        <a:bodyPr/>
        <a:lstStyle/>
        <a:p>
          <a:endParaRPr lang="en-US"/>
        </a:p>
      </dgm:t>
    </dgm:pt>
    <dgm:pt modelId="{95DC62A0-406E-4293-9B2C-E376AA2C42FB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Encrypt</a:t>
          </a:r>
        </a:p>
      </dgm:t>
    </dgm:pt>
    <dgm:pt modelId="{E324E473-ACE4-4C77-997F-656E2A8803CF}" type="parTrans" cxnId="{F102ED94-5375-45F5-AF75-838992207EEE}">
      <dgm:prSet/>
      <dgm:spPr/>
      <dgm:t>
        <a:bodyPr/>
        <a:lstStyle/>
        <a:p>
          <a:endParaRPr lang="en-US"/>
        </a:p>
      </dgm:t>
    </dgm:pt>
    <dgm:pt modelId="{E20CC066-C72D-4310-B5A1-79D2D72CFEF3}" type="sibTrans" cxnId="{F102ED94-5375-45F5-AF75-838992207EEE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</dgm:pt>
    <dgm:pt modelId="{C07156DB-1ABC-4CB3-BD2E-E33E6DF81E2D}" type="pres">
      <dgm:prSet presAssocID="{74620787-F5FE-46E4-896A-D3F5BE9199CE}" presName="composite" presStyleCnt="0"/>
      <dgm:spPr/>
    </dgm:pt>
    <dgm:pt modelId="{360F4B46-8BC3-4852-B999-B257AF29EEA0}" type="pres">
      <dgm:prSet presAssocID="{74620787-F5FE-46E4-896A-D3F5BE9199CE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AEACB77-A191-40AC-858D-0237DC33A7E0}" type="pres">
      <dgm:prSet presAssocID="{74620787-F5FE-46E4-896A-D3F5BE9199CE}" presName="txShp" presStyleLbl="node1" presStyleIdx="0" presStyleCnt="3">
        <dgm:presLayoutVars>
          <dgm:bulletEnabled val="1"/>
        </dgm:presLayoutVars>
      </dgm:prSet>
      <dgm:spPr/>
    </dgm:pt>
    <dgm:pt modelId="{32EDA148-B653-4B33-8DD1-465CCD4181A7}" type="pres">
      <dgm:prSet presAssocID="{41AE161C-4B9E-4CEA-9FB7-B049A9ECF008}" presName="spacing" presStyleCnt="0"/>
      <dgm:spPr/>
    </dgm:pt>
    <dgm:pt modelId="{E614F284-FFBB-4586-9BCB-767A0629E818}" type="pres">
      <dgm:prSet presAssocID="{98B059FF-78D4-40AE-8EB6-D93A37FBE66F}" presName="composite" presStyleCnt="0"/>
      <dgm:spPr/>
    </dgm:pt>
    <dgm:pt modelId="{4C2BF752-AA66-4501-9363-866A70076538}" type="pres">
      <dgm:prSet presAssocID="{98B059FF-78D4-40AE-8EB6-D93A37FBE66F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FC88975-AB56-4343-9DBA-9309470FFF5F}" type="pres">
      <dgm:prSet presAssocID="{98B059FF-78D4-40AE-8EB6-D93A37FBE66F}" presName="txShp" presStyleLbl="node1" presStyleIdx="1" presStyleCnt="3">
        <dgm:presLayoutVars>
          <dgm:bulletEnabled val="1"/>
        </dgm:presLayoutVars>
      </dgm:prSet>
      <dgm:spPr/>
    </dgm:pt>
    <dgm:pt modelId="{D64740C3-055E-4278-8559-48A682840F87}" type="pres">
      <dgm:prSet presAssocID="{E8EE8F53-026C-437E-B4DB-CCF3CB765737}" presName="spacing" presStyleCnt="0"/>
      <dgm:spPr/>
    </dgm:pt>
    <dgm:pt modelId="{8C89F15C-91D9-4724-B561-72385C0E8089}" type="pres">
      <dgm:prSet presAssocID="{95DC62A0-406E-4293-9B2C-E376AA2C42FB}" presName="composite" presStyleCnt="0"/>
      <dgm:spPr/>
    </dgm:pt>
    <dgm:pt modelId="{2D9E9194-939E-4089-A035-01957BD49E3F}" type="pres">
      <dgm:prSet presAssocID="{95DC62A0-406E-4293-9B2C-E376AA2C42FB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0272788-7026-42D2-B125-EA1396E6B6D1}" type="pres">
      <dgm:prSet presAssocID="{95DC62A0-406E-4293-9B2C-E376AA2C42FB}" presName="txShp" presStyleLbl="node1" presStyleIdx="2" presStyleCnt="3">
        <dgm:presLayoutVars>
          <dgm:bulletEnabled val="1"/>
        </dgm:presLayoutVars>
      </dgm:prSet>
      <dgm:spPr/>
    </dgm:pt>
  </dgm:ptLst>
  <dgm:cxnLst>
    <dgm:cxn modelId="{DA90BC47-5C3B-49EA-99B7-3EC4DA70644E}" srcId="{DA8C31DF-9B7C-4FB7-91CA-4A7F6B223314}" destId="{74620787-F5FE-46E4-896A-D3F5BE9199CE}" srcOrd="0" destOrd="0" parTransId="{F92CDBA9-D0AE-462D-9AE9-5191BC7F7CF4}" sibTransId="{41AE161C-4B9E-4CEA-9FB7-B049A9ECF008}"/>
    <dgm:cxn modelId="{60A1C455-27F6-4103-8092-0F4C23B80585}" srcId="{DA8C31DF-9B7C-4FB7-91CA-4A7F6B223314}" destId="{98B059FF-78D4-40AE-8EB6-D93A37FBE66F}" srcOrd="1" destOrd="0" parTransId="{65E80DFA-5E34-43A4-98AA-E2461001CA2B}" sibTransId="{E8EE8F53-026C-437E-B4DB-CCF3CB765737}"/>
    <dgm:cxn modelId="{75D8F464-AF3E-46FE-8BB3-215E9EDB940E}" type="presOf" srcId="{DA8C31DF-9B7C-4FB7-91CA-4A7F6B223314}" destId="{B21CFE31-D8F7-4D12-AAA3-3C5F703EA79B}" srcOrd="0" destOrd="0" presId="urn:microsoft.com/office/officeart/2005/8/layout/vList3"/>
    <dgm:cxn modelId="{D78F376F-63C9-4038-9CAA-790973B2226F}" type="presOf" srcId="{95DC62A0-406E-4293-9B2C-E376AA2C42FB}" destId="{80272788-7026-42D2-B125-EA1396E6B6D1}" srcOrd="0" destOrd="0" presId="urn:microsoft.com/office/officeart/2005/8/layout/vList3"/>
    <dgm:cxn modelId="{5E467074-726F-46D3-923B-5A843FF80306}" type="presOf" srcId="{74620787-F5FE-46E4-896A-D3F5BE9199CE}" destId="{BAEACB77-A191-40AC-858D-0237DC33A7E0}" srcOrd="0" destOrd="0" presId="urn:microsoft.com/office/officeart/2005/8/layout/vList3"/>
    <dgm:cxn modelId="{F102ED94-5375-45F5-AF75-838992207EEE}" srcId="{DA8C31DF-9B7C-4FB7-91CA-4A7F6B223314}" destId="{95DC62A0-406E-4293-9B2C-E376AA2C42FB}" srcOrd="2" destOrd="0" parTransId="{E324E473-ACE4-4C77-997F-656E2A8803CF}" sibTransId="{E20CC066-C72D-4310-B5A1-79D2D72CFEF3}"/>
    <dgm:cxn modelId="{951275E5-7DBC-4680-BD5B-E18118DFFE87}" type="presOf" srcId="{98B059FF-78D4-40AE-8EB6-D93A37FBE66F}" destId="{8FC88975-AB56-4343-9DBA-9309470FFF5F}" srcOrd="0" destOrd="0" presId="urn:microsoft.com/office/officeart/2005/8/layout/vList3"/>
    <dgm:cxn modelId="{2596A99B-72E3-483A-A7DE-12C6536B0B30}" type="presParOf" srcId="{B21CFE31-D8F7-4D12-AAA3-3C5F703EA79B}" destId="{C07156DB-1ABC-4CB3-BD2E-E33E6DF81E2D}" srcOrd="0" destOrd="0" presId="urn:microsoft.com/office/officeart/2005/8/layout/vList3"/>
    <dgm:cxn modelId="{A9AB248A-A375-44C1-8FB9-5A10F6A11A8A}" type="presParOf" srcId="{C07156DB-1ABC-4CB3-BD2E-E33E6DF81E2D}" destId="{360F4B46-8BC3-4852-B999-B257AF29EEA0}" srcOrd="0" destOrd="0" presId="urn:microsoft.com/office/officeart/2005/8/layout/vList3"/>
    <dgm:cxn modelId="{73A6C123-859B-498C-AA8F-0D8D2913F612}" type="presParOf" srcId="{C07156DB-1ABC-4CB3-BD2E-E33E6DF81E2D}" destId="{BAEACB77-A191-40AC-858D-0237DC33A7E0}" srcOrd="1" destOrd="0" presId="urn:microsoft.com/office/officeart/2005/8/layout/vList3"/>
    <dgm:cxn modelId="{9B625579-0032-4983-B63A-6A4CBED85C74}" type="presParOf" srcId="{B21CFE31-D8F7-4D12-AAA3-3C5F703EA79B}" destId="{32EDA148-B653-4B33-8DD1-465CCD4181A7}" srcOrd="1" destOrd="0" presId="urn:microsoft.com/office/officeart/2005/8/layout/vList3"/>
    <dgm:cxn modelId="{A524181F-BBB6-4447-8F44-0D9E05BE4A0F}" type="presParOf" srcId="{B21CFE31-D8F7-4D12-AAA3-3C5F703EA79B}" destId="{E614F284-FFBB-4586-9BCB-767A0629E818}" srcOrd="2" destOrd="0" presId="urn:microsoft.com/office/officeart/2005/8/layout/vList3"/>
    <dgm:cxn modelId="{E124845A-4315-4379-9D5C-E5A51373C17E}" type="presParOf" srcId="{E614F284-FFBB-4586-9BCB-767A0629E818}" destId="{4C2BF752-AA66-4501-9363-866A70076538}" srcOrd="0" destOrd="0" presId="urn:microsoft.com/office/officeart/2005/8/layout/vList3"/>
    <dgm:cxn modelId="{76050962-B1AB-4D17-8AED-ADDEDA39ACEB}" type="presParOf" srcId="{E614F284-FFBB-4586-9BCB-767A0629E818}" destId="{8FC88975-AB56-4343-9DBA-9309470FFF5F}" srcOrd="1" destOrd="0" presId="urn:microsoft.com/office/officeart/2005/8/layout/vList3"/>
    <dgm:cxn modelId="{6F67E77F-07EB-4C81-B3CF-DDE2871E9832}" type="presParOf" srcId="{B21CFE31-D8F7-4D12-AAA3-3C5F703EA79B}" destId="{D64740C3-055E-4278-8559-48A682840F87}" srcOrd="3" destOrd="0" presId="urn:microsoft.com/office/officeart/2005/8/layout/vList3"/>
    <dgm:cxn modelId="{DAD914C2-D06A-4B46-8A8C-2269048E7EB9}" type="presParOf" srcId="{B21CFE31-D8F7-4D12-AAA3-3C5F703EA79B}" destId="{8C89F15C-91D9-4724-B561-72385C0E8089}" srcOrd="4" destOrd="0" presId="urn:microsoft.com/office/officeart/2005/8/layout/vList3"/>
    <dgm:cxn modelId="{69111BA0-2155-4CEC-8E21-321559B0E2CF}" type="presParOf" srcId="{8C89F15C-91D9-4724-B561-72385C0E8089}" destId="{2D9E9194-939E-4089-A035-01957BD49E3F}" srcOrd="0" destOrd="0" presId="urn:microsoft.com/office/officeart/2005/8/layout/vList3"/>
    <dgm:cxn modelId="{2535D06B-EF94-4FC6-A847-8E40800B5E80}" type="presParOf" srcId="{8C89F15C-91D9-4724-B561-72385C0E8089}" destId="{80272788-7026-42D2-B125-EA1396E6B6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0D098-AF37-47C1-ADE8-597E2B20FD2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…. and more!	</a:t>
          </a:r>
        </a:p>
      </dgm:t>
    </dgm:pt>
    <dgm:pt modelId="{2BC08DEB-B7C7-45F5-A72B-7C5BD4E9F47A}" type="sibTrans" cxnId="{08BEE381-E6A6-4BF7-9400-D69A956D8213}">
      <dgm:prSet/>
      <dgm:spPr/>
      <dgm:t>
        <a:bodyPr/>
        <a:lstStyle/>
        <a:p>
          <a:endParaRPr lang="en-US"/>
        </a:p>
      </dgm:t>
    </dgm:pt>
    <dgm:pt modelId="{594B97CE-8072-412B-855B-5C3DE7E04761}" type="parTrans" cxnId="{08BEE381-E6A6-4BF7-9400-D69A956D8213}">
      <dgm:prSet/>
      <dgm:spPr/>
      <dgm:t>
        <a:bodyPr/>
        <a:lstStyle/>
        <a:p>
          <a:endParaRPr lang="en-US"/>
        </a:p>
      </dgm:t>
    </dgm:pt>
    <dgm:pt modelId="{787AE000-7788-4365-B1AE-53FA6DD32A5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Process</a:t>
          </a:r>
        </a:p>
      </dgm:t>
    </dgm:pt>
    <dgm:pt modelId="{E74436FB-4515-4350-B9D9-3E92797F57A6}" type="sibTrans" cxnId="{E7433B56-265A-4802-B406-BE1ABC076B10}">
      <dgm:prSet/>
      <dgm:spPr/>
      <dgm:t>
        <a:bodyPr/>
        <a:lstStyle/>
        <a:p>
          <a:endParaRPr lang="en-US"/>
        </a:p>
      </dgm:t>
    </dgm:pt>
    <dgm:pt modelId="{0058AB9E-065B-476F-9768-1EEAB329024D}" type="parTrans" cxnId="{E7433B56-265A-4802-B406-BE1ABC076B10}">
      <dgm:prSet/>
      <dgm:spPr/>
      <dgm:t>
        <a:bodyPr/>
        <a:lstStyle/>
        <a:p>
          <a:endParaRPr lang="en-US"/>
        </a:p>
      </dgm:t>
    </dgm:pt>
    <dgm:pt modelId="{71954C0D-E70B-4EB7-8AB2-7A03F69DCA9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Share</a:t>
          </a:r>
        </a:p>
      </dgm:t>
    </dgm:pt>
    <dgm:pt modelId="{D700531A-CA05-4EFE-AB31-3ADC0440A914}" type="sibTrans" cxnId="{F9A987BD-4EC6-408F-8E1F-7B55F8377AD8}">
      <dgm:prSet/>
      <dgm:spPr/>
      <dgm:t>
        <a:bodyPr/>
        <a:lstStyle/>
        <a:p>
          <a:endParaRPr lang="en-US"/>
        </a:p>
      </dgm:t>
    </dgm:pt>
    <dgm:pt modelId="{98C2FCCB-83E1-4D89-BB30-B3D34647F72A}" type="parTrans" cxnId="{F9A987BD-4EC6-408F-8E1F-7B55F8377AD8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</dgm:pt>
    <dgm:pt modelId="{FD0BA1E5-E61D-45EA-8F84-AFA2D22BD115}" type="pres">
      <dgm:prSet presAssocID="{71954C0D-E70B-4EB7-8AB2-7A03F69DCA9F}" presName="composite" presStyleCnt="0"/>
      <dgm:spPr/>
    </dgm:pt>
    <dgm:pt modelId="{401D4069-5EC0-46F0-A9EA-7777D52929A7}" type="pres">
      <dgm:prSet presAssocID="{71954C0D-E70B-4EB7-8AB2-7A03F69DCA9F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</dgm:spPr>
    </dgm:pt>
    <dgm:pt modelId="{8AB9E08C-CF15-4965-AEEC-2A0C5A337D1D}" type="pres">
      <dgm:prSet presAssocID="{71954C0D-E70B-4EB7-8AB2-7A03F69DCA9F}" presName="txShp" presStyleLbl="node1" presStyleIdx="0" presStyleCnt="3">
        <dgm:presLayoutVars>
          <dgm:bulletEnabled val="1"/>
        </dgm:presLayoutVars>
      </dgm:prSet>
      <dgm:spPr/>
    </dgm:pt>
    <dgm:pt modelId="{D6BACECA-04D8-4CCD-96A5-AD1B8AE807BA}" type="pres">
      <dgm:prSet presAssocID="{D700531A-CA05-4EFE-AB31-3ADC0440A914}" presName="spacing" presStyleCnt="0"/>
      <dgm:spPr/>
    </dgm:pt>
    <dgm:pt modelId="{D768356C-E6B1-48E2-924C-4968845D95DA}" type="pres">
      <dgm:prSet presAssocID="{787AE000-7788-4365-B1AE-53FA6DD32A5A}" presName="composite" presStyleCnt="0"/>
      <dgm:spPr/>
    </dgm:pt>
    <dgm:pt modelId="{661056A7-D43D-4070-AE3E-B9EFD33F4986}" type="pres">
      <dgm:prSet presAssocID="{787AE000-7788-4365-B1AE-53FA6DD32A5A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2CBA950-EFB5-4640-A7F3-9C294FFFEDDB}" type="pres">
      <dgm:prSet presAssocID="{787AE000-7788-4365-B1AE-53FA6DD32A5A}" presName="txShp" presStyleLbl="node1" presStyleIdx="1" presStyleCnt="3">
        <dgm:presLayoutVars>
          <dgm:bulletEnabled val="1"/>
        </dgm:presLayoutVars>
      </dgm:prSet>
      <dgm:spPr/>
    </dgm:pt>
    <dgm:pt modelId="{0EA57798-ABA2-44C3-86F0-DDD49E9D5B45}" type="pres">
      <dgm:prSet presAssocID="{E74436FB-4515-4350-B9D9-3E92797F57A6}" presName="spacing" presStyleCnt="0"/>
      <dgm:spPr/>
    </dgm:pt>
    <dgm:pt modelId="{08660903-B16D-40AE-A7C8-933481ECA19B}" type="pres">
      <dgm:prSet presAssocID="{77F0D098-AF37-47C1-ADE8-597E2B20FD25}" presName="composite" presStyleCnt="0"/>
      <dgm:spPr/>
    </dgm:pt>
    <dgm:pt modelId="{2EF215D5-6745-4883-82CD-951E688703EC}" type="pres">
      <dgm:prSet presAssocID="{77F0D098-AF37-47C1-ADE8-597E2B20FD25}" presName="imgShp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</dgm:spPr>
    </dgm:pt>
    <dgm:pt modelId="{3221B609-414F-4735-8E7A-AD92EE224379}" type="pres">
      <dgm:prSet presAssocID="{77F0D098-AF37-47C1-ADE8-597E2B20FD25}" presName="txShp" presStyleLbl="node1" presStyleIdx="2" presStyleCnt="3">
        <dgm:presLayoutVars>
          <dgm:bulletEnabled val="1"/>
        </dgm:presLayoutVars>
      </dgm:prSet>
      <dgm:spPr/>
    </dgm:pt>
  </dgm:ptLst>
  <dgm:cxnLst>
    <dgm:cxn modelId="{194C4D3E-B11E-418F-818E-51185DA7FD58}" type="presOf" srcId="{71954C0D-E70B-4EB7-8AB2-7A03F69DCA9F}" destId="{8AB9E08C-CF15-4965-AEEC-2A0C5A337D1D}" srcOrd="0" destOrd="0" presId="urn:microsoft.com/office/officeart/2005/8/layout/vList3"/>
    <dgm:cxn modelId="{E7433B56-265A-4802-B406-BE1ABC076B10}" srcId="{DA8C31DF-9B7C-4FB7-91CA-4A7F6B223314}" destId="{787AE000-7788-4365-B1AE-53FA6DD32A5A}" srcOrd="1" destOrd="0" parTransId="{0058AB9E-065B-476F-9768-1EEAB329024D}" sibTransId="{E74436FB-4515-4350-B9D9-3E92797F57A6}"/>
    <dgm:cxn modelId="{ABF0767E-250C-4DE3-8456-32B78C802784}" type="presOf" srcId="{787AE000-7788-4365-B1AE-53FA6DD32A5A}" destId="{92CBA950-EFB5-4640-A7F3-9C294FFFEDDB}" srcOrd="0" destOrd="0" presId="urn:microsoft.com/office/officeart/2005/8/layout/vList3"/>
    <dgm:cxn modelId="{08BEE381-E6A6-4BF7-9400-D69A956D8213}" srcId="{DA8C31DF-9B7C-4FB7-91CA-4A7F6B223314}" destId="{77F0D098-AF37-47C1-ADE8-597E2B20FD25}" srcOrd="2" destOrd="0" parTransId="{594B97CE-8072-412B-855B-5C3DE7E04761}" sibTransId="{2BC08DEB-B7C7-45F5-A72B-7C5BD4E9F47A}"/>
    <dgm:cxn modelId="{8ACB3AA0-9B11-4B78-ABD4-BD8C8E0A96F7}" type="presOf" srcId="{77F0D098-AF37-47C1-ADE8-597E2B20FD25}" destId="{3221B609-414F-4735-8E7A-AD92EE224379}" srcOrd="0" destOrd="0" presId="urn:microsoft.com/office/officeart/2005/8/layout/vList3"/>
    <dgm:cxn modelId="{238157BC-6B80-4129-A711-02DF05218A36}" type="presOf" srcId="{DA8C31DF-9B7C-4FB7-91CA-4A7F6B223314}" destId="{B21CFE31-D8F7-4D12-AAA3-3C5F703EA79B}" srcOrd="0" destOrd="0" presId="urn:microsoft.com/office/officeart/2005/8/layout/vList3"/>
    <dgm:cxn modelId="{F9A987BD-4EC6-408F-8E1F-7B55F8377AD8}" srcId="{DA8C31DF-9B7C-4FB7-91CA-4A7F6B223314}" destId="{71954C0D-E70B-4EB7-8AB2-7A03F69DCA9F}" srcOrd="0" destOrd="0" parTransId="{98C2FCCB-83E1-4D89-BB30-B3D34647F72A}" sibTransId="{D700531A-CA05-4EFE-AB31-3ADC0440A914}"/>
    <dgm:cxn modelId="{036298B2-E6C2-43ED-AEFC-2ACA32B28F44}" type="presParOf" srcId="{B21CFE31-D8F7-4D12-AAA3-3C5F703EA79B}" destId="{FD0BA1E5-E61D-45EA-8F84-AFA2D22BD115}" srcOrd="0" destOrd="0" presId="urn:microsoft.com/office/officeart/2005/8/layout/vList3"/>
    <dgm:cxn modelId="{29282C7D-4E5F-436C-8546-08A9D2E66C57}" type="presParOf" srcId="{FD0BA1E5-E61D-45EA-8F84-AFA2D22BD115}" destId="{401D4069-5EC0-46F0-A9EA-7777D52929A7}" srcOrd="0" destOrd="0" presId="urn:microsoft.com/office/officeart/2005/8/layout/vList3"/>
    <dgm:cxn modelId="{BE77271C-0776-436B-B55E-D97BD544A1D3}" type="presParOf" srcId="{FD0BA1E5-E61D-45EA-8F84-AFA2D22BD115}" destId="{8AB9E08C-CF15-4965-AEEC-2A0C5A337D1D}" srcOrd="1" destOrd="0" presId="urn:microsoft.com/office/officeart/2005/8/layout/vList3"/>
    <dgm:cxn modelId="{EA9403B8-EE64-4B44-A3D9-6278E6F7F590}" type="presParOf" srcId="{B21CFE31-D8F7-4D12-AAA3-3C5F703EA79B}" destId="{D6BACECA-04D8-4CCD-96A5-AD1B8AE807BA}" srcOrd="1" destOrd="0" presId="urn:microsoft.com/office/officeart/2005/8/layout/vList3"/>
    <dgm:cxn modelId="{330C34A4-DC5D-4CB1-B72E-6CC01BCC06EB}" type="presParOf" srcId="{B21CFE31-D8F7-4D12-AAA3-3C5F703EA79B}" destId="{D768356C-E6B1-48E2-924C-4968845D95DA}" srcOrd="2" destOrd="0" presId="urn:microsoft.com/office/officeart/2005/8/layout/vList3"/>
    <dgm:cxn modelId="{A5B1D9AE-BF5C-4E14-98AF-EEF66557B78B}" type="presParOf" srcId="{D768356C-E6B1-48E2-924C-4968845D95DA}" destId="{661056A7-D43D-4070-AE3E-B9EFD33F4986}" srcOrd="0" destOrd="0" presId="urn:microsoft.com/office/officeart/2005/8/layout/vList3"/>
    <dgm:cxn modelId="{DB1DDCF6-4AC1-4DFF-AFC6-2AD5B74C61A8}" type="presParOf" srcId="{D768356C-E6B1-48E2-924C-4968845D95DA}" destId="{92CBA950-EFB5-4640-A7F3-9C294FFFEDDB}" srcOrd="1" destOrd="0" presId="urn:microsoft.com/office/officeart/2005/8/layout/vList3"/>
    <dgm:cxn modelId="{15F62814-716C-4044-BD69-C063B1D15B29}" type="presParOf" srcId="{B21CFE31-D8F7-4D12-AAA3-3C5F703EA79B}" destId="{0EA57798-ABA2-44C3-86F0-DDD49E9D5B45}" srcOrd="3" destOrd="0" presId="urn:microsoft.com/office/officeart/2005/8/layout/vList3"/>
    <dgm:cxn modelId="{639A827A-902F-412D-81FE-22CEE05CDDEA}" type="presParOf" srcId="{B21CFE31-D8F7-4D12-AAA3-3C5F703EA79B}" destId="{08660903-B16D-40AE-A7C8-933481ECA19B}" srcOrd="4" destOrd="0" presId="urn:microsoft.com/office/officeart/2005/8/layout/vList3"/>
    <dgm:cxn modelId="{D1EE17E4-7FF7-470F-A36F-07C5C1BC7F27}" type="presParOf" srcId="{08660903-B16D-40AE-A7C8-933481ECA19B}" destId="{2EF215D5-6745-4883-82CD-951E688703EC}" srcOrd="0" destOrd="0" presId="urn:microsoft.com/office/officeart/2005/8/layout/vList3"/>
    <dgm:cxn modelId="{EE312E29-F18E-4FAC-ABB0-A1281960656F}" type="presParOf" srcId="{08660903-B16D-40AE-A7C8-933481ECA19B}" destId="{3221B609-414F-4735-8E7A-AD92EE224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511BF-3B94-4BAB-BF23-B7B7CBA0B1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88E351-90CC-44F5-BAE4-D4DF35B1787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>
              <a:solidFill>
                <a:srgbClr val="0000FF"/>
              </a:solidFill>
            </a:rPr>
            <a:t>L1 </a:t>
          </a:r>
        </a:p>
        <a:p>
          <a:r>
            <a:rPr lang="en-US" sz="1200" dirty="0">
              <a:solidFill>
                <a:srgbClr val="0000FF"/>
              </a:solidFill>
            </a:rPr>
            <a:t>Cache </a:t>
          </a:r>
        </a:p>
      </dgm:t>
    </dgm:pt>
    <dgm:pt modelId="{BD93646F-353C-4262-90CB-B5241651C401}" type="parTrans" cxnId="{B3561FD0-4FF1-455A-965D-2C9CBB9FB83D}">
      <dgm:prSet/>
      <dgm:spPr/>
      <dgm:t>
        <a:bodyPr/>
        <a:lstStyle/>
        <a:p>
          <a:endParaRPr lang="en-US"/>
        </a:p>
      </dgm:t>
    </dgm:pt>
    <dgm:pt modelId="{679C9611-495E-4033-ABCC-E5663F796C33}" type="sibTrans" cxnId="{B3561FD0-4FF1-455A-965D-2C9CBB9FB83D}">
      <dgm:prSet/>
      <dgm:spPr/>
      <dgm:t>
        <a:bodyPr/>
        <a:lstStyle/>
        <a:p>
          <a:endParaRPr lang="en-US"/>
        </a:p>
      </dgm:t>
    </dgm:pt>
    <dgm:pt modelId="{8179E563-BF81-42E1-A6AE-1C73F09EB69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>
              <a:solidFill>
                <a:srgbClr val="0000FF"/>
              </a:solidFill>
            </a:rPr>
            <a:t>L2 Cache</a:t>
          </a:r>
        </a:p>
      </dgm:t>
    </dgm:pt>
    <dgm:pt modelId="{B88F3F20-17EF-42EB-A280-6D6C6583FAA5}" type="parTrans" cxnId="{76178EF9-4FC2-44F9-9656-083FDEAFB3E8}">
      <dgm:prSet/>
      <dgm:spPr/>
      <dgm:t>
        <a:bodyPr/>
        <a:lstStyle/>
        <a:p>
          <a:endParaRPr lang="en-US"/>
        </a:p>
      </dgm:t>
    </dgm:pt>
    <dgm:pt modelId="{6B33D9D7-8262-46A9-8F8B-237A0F593229}" type="sibTrans" cxnId="{76178EF9-4FC2-44F9-9656-083FDEAFB3E8}">
      <dgm:prSet/>
      <dgm:spPr/>
      <dgm:t>
        <a:bodyPr/>
        <a:lstStyle/>
        <a:p>
          <a:endParaRPr lang="en-US"/>
        </a:p>
      </dgm:t>
    </dgm:pt>
    <dgm:pt modelId="{6D1E3241-2026-4412-8B67-B9170D2F48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rgbClr val="0000FF"/>
              </a:solidFill>
            </a:rPr>
            <a:t>L3 Cache</a:t>
          </a:r>
        </a:p>
      </dgm:t>
    </dgm:pt>
    <dgm:pt modelId="{BD6A1DB3-88F2-499B-B799-03DB102455C6}" type="parTrans" cxnId="{E719664D-CFF9-4903-8D35-F09C925501AE}">
      <dgm:prSet/>
      <dgm:spPr/>
      <dgm:t>
        <a:bodyPr/>
        <a:lstStyle/>
        <a:p>
          <a:endParaRPr lang="en-US"/>
        </a:p>
      </dgm:t>
    </dgm:pt>
    <dgm:pt modelId="{511C7806-797E-403B-88B9-6D13FACA3CD8}" type="sibTrans" cxnId="{E719664D-CFF9-4903-8D35-F09C925501AE}">
      <dgm:prSet/>
      <dgm:spPr/>
      <dgm:t>
        <a:bodyPr/>
        <a:lstStyle/>
        <a:p>
          <a:endParaRPr lang="en-US"/>
        </a:p>
      </dgm:t>
    </dgm:pt>
    <dgm:pt modelId="{DEE5177D-07C4-4594-BA18-C7D97B18A82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dirty="0">
              <a:solidFill>
                <a:srgbClr val="0000FF"/>
              </a:solidFill>
            </a:rPr>
            <a:t>Main Memory</a:t>
          </a:r>
        </a:p>
      </dgm:t>
    </dgm:pt>
    <dgm:pt modelId="{3502BAF4-E431-4F1F-A56E-8D3B3BE61FE8}" type="parTrans" cxnId="{B7F01CD4-E10B-4785-8FAD-E8A5DDF2FC5E}">
      <dgm:prSet/>
      <dgm:spPr/>
      <dgm:t>
        <a:bodyPr/>
        <a:lstStyle/>
        <a:p>
          <a:endParaRPr lang="en-US"/>
        </a:p>
      </dgm:t>
    </dgm:pt>
    <dgm:pt modelId="{1AA21463-C6A8-4DA4-8491-5E1A1FBF8AA8}" type="sibTrans" cxnId="{B7F01CD4-E10B-4785-8FAD-E8A5DDF2FC5E}">
      <dgm:prSet/>
      <dgm:spPr/>
      <dgm:t>
        <a:bodyPr/>
        <a:lstStyle/>
        <a:p>
          <a:endParaRPr lang="en-US"/>
        </a:p>
      </dgm:t>
    </dgm:pt>
    <dgm:pt modelId="{1AEC8C19-781C-4798-9761-C91BBCEDEB98}" type="pres">
      <dgm:prSet presAssocID="{752511BF-3B94-4BAB-BF23-B7B7CBA0B110}" presName="Name0" presStyleCnt="0">
        <dgm:presLayoutVars>
          <dgm:dir/>
          <dgm:animLvl val="lvl"/>
          <dgm:resizeHandles val="exact"/>
        </dgm:presLayoutVars>
      </dgm:prSet>
      <dgm:spPr/>
    </dgm:pt>
    <dgm:pt modelId="{079185B4-42AB-4588-B99E-27BAFDA36F01}" type="pres">
      <dgm:prSet presAssocID="{F988E351-90CC-44F5-BAE4-D4DF35B17871}" presName="Name8" presStyleCnt="0"/>
      <dgm:spPr/>
    </dgm:pt>
    <dgm:pt modelId="{84AE93DA-DBCC-4129-9DBC-880669825D13}" type="pres">
      <dgm:prSet presAssocID="{F988E351-90CC-44F5-BAE4-D4DF35B17871}" presName="level" presStyleLbl="node1" presStyleIdx="0" presStyleCnt="4">
        <dgm:presLayoutVars>
          <dgm:chMax val="1"/>
          <dgm:bulletEnabled val="1"/>
        </dgm:presLayoutVars>
      </dgm:prSet>
      <dgm:spPr/>
    </dgm:pt>
    <dgm:pt modelId="{93EA7DDF-7865-497C-86D2-D23537983122}" type="pres">
      <dgm:prSet presAssocID="{F988E351-90CC-44F5-BAE4-D4DF35B178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605286-FF8F-4C09-8911-BE98FC2C9CF6}" type="pres">
      <dgm:prSet presAssocID="{8179E563-BF81-42E1-A6AE-1C73F09EB69F}" presName="Name8" presStyleCnt="0"/>
      <dgm:spPr/>
    </dgm:pt>
    <dgm:pt modelId="{E9C8F3B4-652F-49A3-820C-ED631416E691}" type="pres">
      <dgm:prSet presAssocID="{8179E563-BF81-42E1-A6AE-1C73F09EB69F}" presName="level" presStyleLbl="node1" presStyleIdx="1" presStyleCnt="4">
        <dgm:presLayoutVars>
          <dgm:chMax val="1"/>
          <dgm:bulletEnabled val="1"/>
        </dgm:presLayoutVars>
      </dgm:prSet>
      <dgm:spPr/>
    </dgm:pt>
    <dgm:pt modelId="{1D1AE950-78AA-49F5-B529-5828DBCC4301}" type="pres">
      <dgm:prSet presAssocID="{8179E563-BF81-42E1-A6AE-1C73F09EB6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6CDC8E-9B8A-419B-A663-B1B7E1957CFD}" type="pres">
      <dgm:prSet presAssocID="{6D1E3241-2026-4412-8B67-B9170D2F4820}" presName="Name8" presStyleCnt="0"/>
      <dgm:spPr/>
    </dgm:pt>
    <dgm:pt modelId="{B7F8CF37-DFFF-440A-84D1-7E17A5FCE00C}" type="pres">
      <dgm:prSet presAssocID="{6D1E3241-2026-4412-8B67-B9170D2F4820}" presName="level" presStyleLbl="node1" presStyleIdx="2" presStyleCnt="4">
        <dgm:presLayoutVars>
          <dgm:chMax val="1"/>
          <dgm:bulletEnabled val="1"/>
        </dgm:presLayoutVars>
      </dgm:prSet>
      <dgm:spPr/>
    </dgm:pt>
    <dgm:pt modelId="{04239ECE-7199-4EA2-BFCE-3DA156C2348D}" type="pres">
      <dgm:prSet presAssocID="{6D1E3241-2026-4412-8B67-B9170D2F48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6C75DA-66B5-469E-AF75-635D574E5BE4}" type="pres">
      <dgm:prSet presAssocID="{DEE5177D-07C4-4594-BA18-C7D97B18A822}" presName="Name8" presStyleCnt="0"/>
      <dgm:spPr/>
    </dgm:pt>
    <dgm:pt modelId="{6DF2AE23-52DC-4014-8634-C5033898A063}" type="pres">
      <dgm:prSet presAssocID="{DEE5177D-07C4-4594-BA18-C7D97B18A822}" presName="level" presStyleLbl="node1" presStyleIdx="3" presStyleCnt="4">
        <dgm:presLayoutVars>
          <dgm:chMax val="1"/>
          <dgm:bulletEnabled val="1"/>
        </dgm:presLayoutVars>
      </dgm:prSet>
      <dgm:spPr/>
    </dgm:pt>
    <dgm:pt modelId="{CCD84C90-5154-4B40-B2B2-DD80626D0680}" type="pres">
      <dgm:prSet presAssocID="{DEE5177D-07C4-4594-BA18-C7D97B18A82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D7DC02-3243-4BFD-93BE-27A5CFC23D56}" type="presOf" srcId="{DEE5177D-07C4-4594-BA18-C7D97B18A822}" destId="{6DF2AE23-52DC-4014-8634-C5033898A063}" srcOrd="0" destOrd="0" presId="urn:microsoft.com/office/officeart/2005/8/layout/pyramid1"/>
    <dgm:cxn modelId="{6CB7021D-7560-433B-A7FE-368CF48C0A82}" type="presOf" srcId="{6D1E3241-2026-4412-8B67-B9170D2F4820}" destId="{04239ECE-7199-4EA2-BFCE-3DA156C2348D}" srcOrd="1" destOrd="0" presId="urn:microsoft.com/office/officeart/2005/8/layout/pyramid1"/>
    <dgm:cxn modelId="{E719664D-CFF9-4903-8D35-F09C925501AE}" srcId="{752511BF-3B94-4BAB-BF23-B7B7CBA0B110}" destId="{6D1E3241-2026-4412-8B67-B9170D2F4820}" srcOrd="2" destOrd="0" parTransId="{BD6A1DB3-88F2-499B-B799-03DB102455C6}" sibTransId="{511C7806-797E-403B-88B9-6D13FACA3CD8}"/>
    <dgm:cxn modelId="{328E6E54-D376-4157-B83F-B3D8FFE55A51}" type="presOf" srcId="{752511BF-3B94-4BAB-BF23-B7B7CBA0B110}" destId="{1AEC8C19-781C-4798-9761-C91BBCEDEB98}" srcOrd="0" destOrd="0" presId="urn:microsoft.com/office/officeart/2005/8/layout/pyramid1"/>
    <dgm:cxn modelId="{1183F78B-A777-4D3F-8203-292520080D26}" type="presOf" srcId="{DEE5177D-07C4-4594-BA18-C7D97B18A822}" destId="{CCD84C90-5154-4B40-B2B2-DD80626D0680}" srcOrd="1" destOrd="0" presId="urn:microsoft.com/office/officeart/2005/8/layout/pyramid1"/>
    <dgm:cxn modelId="{B87FC18C-FE64-49DB-8E7B-89207CBBCE37}" type="presOf" srcId="{8179E563-BF81-42E1-A6AE-1C73F09EB69F}" destId="{E9C8F3B4-652F-49A3-820C-ED631416E691}" srcOrd="0" destOrd="0" presId="urn:microsoft.com/office/officeart/2005/8/layout/pyramid1"/>
    <dgm:cxn modelId="{47720690-FFCD-4607-BC26-FF9DC97C851A}" type="presOf" srcId="{F988E351-90CC-44F5-BAE4-D4DF35B17871}" destId="{84AE93DA-DBCC-4129-9DBC-880669825D13}" srcOrd="0" destOrd="0" presId="urn:microsoft.com/office/officeart/2005/8/layout/pyramid1"/>
    <dgm:cxn modelId="{B3561FD0-4FF1-455A-965D-2C9CBB9FB83D}" srcId="{752511BF-3B94-4BAB-BF23-B7B7CBA0B110}" destId="{F988E351-90CC-44F5-BAE4-D4DF35B17871}" srcOrd="0" destOrd="0" parTransId="{BD93646F-353C-4262-90CB-B5241651C401}" sibTransId="{679C9611-495E-4033-ABCC-E5663F796C33}"/>
    <dgm:cxn modelId="{B7F01CD4-E10B-4785-8FAD-E8A5DDF2FC5E}" srcId="{752511BF-3B94-4BAB-BF23-B7B7CBA0B110}" destId="{DEE5177D-07C4-4594-BA18-C7D97B18A822}" srcOrd="3" destOrd="0" parTransId="{3502BAF4-E431-4F1F-A56E-8D3B3BE61FE8}" sibTransId="{1AA21463-C6A8-4DA4-8491-5E1A1FBF8AA8}"/>
    <dgm:cxn modelId="{1D114CD5-469F-4C6D-BF6D-DC44BD6A6599}" type="presOf" srcId="{F988E351-90CC-44F5-BAE4-D4DF35B17871}" destId="{93EA7DDF-7865-497C-86D2-D23537983122}" srcOrd="1" destOrd="0" presId="urn:microsoft.com/office/officeart/2005/8/layout/pyramid1"/>
    <dgm:cxn modelId="{05FDF8E2-98EB-41BF-9DC6-41A6CA7BB2AF}" type="presOf" srcId="{8179E563-BF81-42E1-A6AE-1C73F09EB69F}" destId="{1D1AE950-78AA-49F5-B529-5828DBCC4301}" srcOrd="1" destOrd="0" presId="urn:microsoft.com/office/officeart/2005/8/layout/pyramid1"/>
    <dgm:cxn modelId="{76178EF9-4FC2-44F9-9656-083FDEAFB3E8}" srcId="{752511BF-3B94-4BAB-BF23-B7B7CBA0B110}" destId="{8179E563-BF81-42E1-A6AE-1C73F09EB69F}" srcOrd="1" destOrd="0" parTransId="{B88F3F20-17EF-42EB-A280-6D6C6583FAA5}" sibTransId="{6B33D9D7-8262-46A9-8F8B-237A0F593229}"/>
    <dgm:cxn modelId="{1CC38DFE-5B6E-4F58-A66B-61A136F25B7E}" type="presOf" srcId="{6D1E3241-2026-4412-8B67-B9170D2F4820}" destId="{B7F8CF37-DFFF-440A-84D1-7E17A5FCE00C}" srcOrd="0" destOrd="0" presId="urn:microsoft.com/office/officeart/2005/8/layout/pyramid1"/>
    <dgm:cxn modelId="{601E3F47-7D8D-4430-95FB-1DC1D65ACC07}" type="presParOf" srcId="{1AEC8C19-781C-4798-9761-C91BBCEDEB98}" destId="{079185B4-42AB-4588-B99E-27BAFDA36F01}" srcOrd="0" destOrd="0" presId="urn:microsoft.com/office/officeart/2005/8/layout/pyramid1"/>
    <dgm:cxn modelId="{00D6C6EF-7BCD-4F80-8A55-DA345A4A01D9}" type="presParOf" srcId="{079185B4-42AB-4588-B99E-27BAFDA36F01}" destId="{84AE93DA-DBCC-4129-9DBC-880669825D13}" srcOrd="0" destOrd="0" presId="urn:microsoft.com/office/officeart/2005/8/layout/pyramid1"/>
    <dgm:cxn modelId="{330C825D-4507-4730-BDCC-23BB7D1D4C1B}" type="presParOf" srcId="{079185B4-42AB-4588-B99E-27BAFDA36F01}" destId="{93EA7DDF-7865-497C-86D2-D23537983122}" srcOrd="1" destOrd="0" presId="urn:microsoft.com/office/officeart/2005/8/layout/pyramid1"/>
    <dgm:cxn modelId="{962E3F51-FC90-4191-B75D-9C0811CCA37A}" type="presParOf" srcId="{1AEC8C19-781C-4798-9761-C91BBCEDEB98}" destId="{57605286-FF8F-4C09-8911-BE98FC2C9CF6}" srcOrd="1" destOrd="0" presId="urn:microsoft.com/office/officeart/2005/8/layout/pyramid1"/>
    <dgm:cxn modelId="{B057CB36-55CC-45B1-93FD-8450ED0AF8FE}" type="presParOf" srcId="{57605286-FF8F-4C09-8911-BE98FC2C9CF6}" destId="{E9C8F3B4-652F-49A3-820C-ED631416E691}" srcOrd="0" destOrd="0" presId="urn:microsoft.com/office/officeart/2005/8/layout/pyramid1"/>
    <dgm:cxn modelId="{7093EA51-8814-413F-A7F3-AD0A6717E4A9}" type="presParOf" srcId="{57605286-FF8F-4C09-8911-BE98FC2C9CF6}" destId="{1D1AE950-78AA-49F5-B529-5828DBCC4301}" srcOrd="1" destOrd="0" presId="urn:microsoft.com/office/officeart/2005/8/layout/pyramid1"/>
    <dgm:cxn modelId="{47B4ACFA-9191-498C-ABCB-B09A8A4DF3EB}" type="presParOf" srcId="{1AEC8C19-781C-4798-9761-C91BBCEDEB98}" destId="{856CDC8E-9B8A-419B-A663-B1B7E1957CFD}" srcOrd="2" destOrd="0" presId="urn:microsoft.com/office/officeart/2005/8/layout/pyramid1"/>
    <dgm:cxn modelId="{8A6BDEDE-5227-4AAE-AC94-0945156175BD}" type="presParOf" srcId="{856CDC8E-9B8A-419B-A663-B1B7E1957CFD}" destId="{B7F8CF37-DFFF-440A-84D1-7E17A5FCE00C}" srcOrd="0" destOrd="0" presId="urn:microsoft.com/office/officeart/2005/8/layout/pyramid1"/>
    <dgm:cxn modelId="{DC990235-02E4-4E12-83FD-1A259ECAE443}" type="presParOf" srcId="{856CDC8E-9B8A-419B-A663-B1B7E1957CFD}" destId="{04239ECE-7199-4EA2-BFCE-3DA156C2348D}" srcOrd="1" destOrd="0" presId="urn:microsoft.com/office/officeart/2005/8/layout/pyramid1"/>
    <dgm:cxn modelId="{6346368F-5EC1-4842-9591-40D70ECCC808}" type="presParOf" srcId="{1AEC8C19-781C-4798-9761-C91BBCEDEB98}" destId="{D76C75DA-66B5-469E-AF75-635D574E5BE4}" srcOrd="3" destOrd="0" presId="urn:microsoft.com/office/officeart/2005/8/layout/pyramid1"/>
    <dgm:cxn modelId="{E60B3276-862D-427B-A66C-D568D18E0A8B}" type="presParOf" srcId="{D76C75DA-66B5-469E-AF75-635D574E5BE4}" destId="{6DF2AE23-52DC-4014-8634-C5033898A063}" srcOrd="0" destOrd="0" presId="urn:microsoft.com/office/officeart/2005/8/layout/pyramid1"/>
    <dgm:cxn modelId="{D930612C-3D55-4366-8317-80A591095F37}" type="presParOf" srcId="{D76C75DA-66B5-469E-AF75-635D574E5BE4}" destId="{CCD84C90-5154-4B40-B2B2-DD80626D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6D237-B98B-4A1E-A1F5-49FC6FD8CF1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5B04130-629B-4871-828B-F878B6922C06}">
      <dgm:prSet phldrT="[Text]"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1400" b="1" dirty="0"/>
            <a:t>Instructor: Mohammad </a:t>
          </a:r>
          <a:r>
            <a:rPr lang="en-US" sz="1400" b="1" dirty="0" err="1"/>
            <a:t>Hammoud</a:t>
          </a:r>
          <a:r>
            <a:rPr lang="en-US" sz="1400" b="1" dirty="0"/>
            <a:t> (MHH)</a:t>
          </a:r>
          <a:endParaRPr lang="en-US" sz="1400" b="1" i="0" dirty="0"/>
        </a:p>
      </dgm:t>
    </dgm:pt>
    <dgm:pt modelId="{750EB26A-D3E8-4FEA-8567-1FB3181DB3D3}" type="parTrans" cxnId="{E03557AC-6DA4-4124-AC67-BA7028AEB38A}">
      <dgm:prSet/>
      <dgm:spPr/>
      <dgm:t>
        <a:bodyPr/>
        <a:lstStyle/>
        <a:p>
          <a:endParaRPr lang="en-US"/>
        </a:p>
      </dgm:t>
    </dgm:pt>
    <dgm:pt modelId="{A8566B63-060E-4CC8-B56C-5A3EF7836293}" type="sibTrans" cxnId="{E03557AC-6DA4-4124-AC67-BA7028AEB38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8A8B7A2-BEAB-439B-9443-DC78C4BA7E5B}">
      <dgm:prSet phldrT="[Text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15-440 Teaching Team</a:t>
          </a:r>
        </a:p>
      </dgm:t>
    </dgm:pt>
    <dgm:pt modelId="{EC9594E5-2EC1-45DD-8F66-24CDC0D89716}" type="parTrans" cxnId="{1DB84420-0101-42A1-B5C0-2B12BF3F7283}">
      <dgm:prSet/>
      <dgm:spPr/>
      <dgm:t>
        <a:bodyPr/>
        <a:lstStyle/>
        <a:p>
          <a:endParaRPr lang="en-US"/>
        </a:p>
      </dgm:t>
    </dgm:pt>
    <dgm:pt modelId="{2DF3F74C-B1F7-42D0-AC98-48A7EDF4C795}" type="sibTrans" cxnId="{1DB84420-0101-42A1-B5C0-2B12BF3F7283}">
      <dgm:prSet/>
      <dgm:spPr/>
      <dgm:t>
        <a:bodyPr/>
        <a:lstStyle/>
        <a:p>
          <a:endParaRPr lang="en-US"/>
        </a:p>
      </dgm:t>
    </dgm:pt>
    <dgm:pt modelId="{9DB0B4A1-1089-4939-830A-073334BC7F15}">
      <dgm:prSet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 lIns="0" tIns="0" rIns="0" bIns="0"/>
        <a:lstStyle/>
        <a:p>
          <a:r>
            <a:rPr lang="en-US" sz="1400" b="1" dirty="0"/>
            <a:t>Teaching Assistant: Zeinab Khalifa</a:t>
          </a:r>
        </a:p>
        <a:p>
          <a:r>
            <a:rPr lang="en-US" sz="1400" b="1" dirty="0"/>
            <a:t>(ZK)</a:t>
          </a:r>
        </a:p>
      </dgm:t>
    </dgm:pt>
    <dgm:pt modelId="{C22FFFFC-08CD-4E7B-BFE6-132911F0B295}" type="parTrans" cxnId="{2050FD24-D1D4-4420-92B8-8FCB8ACCAB38}">
      <dgm:prSet/>
      <dgm:spPr/>
      <dgm:t>
        <a:bodyPr/>
        <a:lstStyle/>
        <a:p>
          <a:endParaRPr lang="en-US"/>
        </a:p>
      </dgm:t>
    </dgm:pt>
    <dgm:pt modelId="{0F7ACE6D-681C-4D55-A239-09F0C4D95FF6}" type="sibTrans" cxnId="{2050FD24-D1D4-4420-92B8-8FCB8ACCAB3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6B347D5-D92C-4DB1-BF14-169BE37B4213}" type="pres">
      <dgm:prSet presAssocID="{F4C6D237-B98B-4A1E-A1F5-49FC6FD8CF17}" presName="linearFlow" presStyleCnt="0">
        <dgm:presLayoutVars>
          <dgm:dir/>
          <dgm:resizeHandles val="exact"/>
        </dgm:presLayoutVars>
      </dgm:prSet>
      <dgm:spPr/>
    </dgm:pt>
    <dgm:pt modelId="{7192BB02-0A33-4D68-9272-B148620A36FF}" type="pres">
      <dgm:prSet presAssocID="{15B04130-629B-4871-828B-F878B6922C06}" presName="node" presStyleLbl="node1" presStyleIdx="0" presStyleCnt="3">
        <dgm:presLayoutVars>
          <dgm:bulletEnabled val="1"/>
        </dgm:presLayoutVars>
      </dgm:prSet>
      <dgm:spPr/>
    </dgm:pt>
    <dgm:pt modelId="{A0C9ABB4-E5AB-4E62-B837-9D6CA26217E8}" type="pres">
      <dgm:prSet presAssocID="{A8566B63-060E-4CC8-B56C-5A3EF7836293}" presName="spacerL" presStyleCnt="0"/>
      <dgm:spPr/>
    </dgm:pt>
    <dgm:pt modelId="{E6DF3D6B-0321-42DB-87F6-2D0064E7A520}" type="pres">
      <dgm:prSet presAssocID="{A8566B63-060E-4CC8-B56C-5A3EF7836293}" presName="sibTrans" presStyleLbl="sibTrans2D1" presStyleIdx="0" presStyleCnt="2"/>
      <dgm:spPr/>
    </dgm:pt>
    <dgm:pt modelId="{F38E2309-F5E1-44A8-8C5C-5C760DBA4CF3}" type="pres">
      <dgm:prSet presAssocID="{A8566B63-060E-4CC8-B56C-5A3EF7836293}" presName="spacerR" presStyleCnt="0"/>
      <dgm:spPr/>
    </dgm:pt>
    <dgm:pt modelId="{136EC3EB-1BC8-4E18-81DC-6EE2C6A22D66}" type="pres">
      <dgm:prSet presAssocID="{9DB0B4A1-1089-4939-830A-073334BC7F15}" presName="node" presStyleLbl="node1" presStyleIdx="1" presStyleCnt="3">
        <dgm:presLayoutVars>
          <dgm:bulletEnabled val="1"/>
        </dgm:presLayoutVars>
      </dgm:prSet>
      <dgm:spPr/>
    </dgm:pt>
    <dgm:pt modelId="{EB6EC549-59C3-41FC-83A0-B8CB0912D23A}" type="pres">
      <dgm:prSet presAssocID="{0F7ACE6D-681C-4D55-A239-09F0C4D95FF6}" presName="spacerL" presStyleCnt="0"/>
      <dgm:spPr/>
    </dgm:pt>
    <dgm:pt modelId="{907FE7E4-51C3-4308-B78A-343EA9AC857B}" type="pres">
      <dgm:prSet presAssocID="{0F7ACE6D-681C-4D55-A239-09F0C4D95FF6}" presName="sibTrans" presStyleLbl="sibTrans2D1" presStyleIdx="1" presStyleCnt="2"/>
      <dgm:spPr/>
    </dgm:pt>
    <dgm:pt modelId="{BCA1A49D-75A6-41E9-A792-5BE666C5FD8F}" type="pres">
      <dgm:prSet presAssocID="{0F7ACE6D-681C-4D55-A239-09F0C4D95FF6}" presName="spacerR" presStyleCnt="0"/>
      <dgm:spPr/>
    </dgm:pt>
    <dgm:pt modelId="{221F94F6-D198-4F7D-AE01-674A79AD3EA0}" type="pres">
      <dgm:prSet presAssocID="{38A8B7A2-BEAB-439B-9443-DC78C4BA7E5B}" presName="node" presStyleLbl="node1" presStyleIdx="2" presStyleCnt="3">
        <dgm:presLayoutVars>
          <dgm:bulletEnabled val="1"/>
        </dgm:presLayoutVars>
      </dgm:prSet>
      <dgm:spPr/>
    </dgm:pt>
  </dgm:ptLst>
  <dgm:cxnLst>
    <dgm:cxn modelId="{F8D9E80D-2684-4638-B7BB-41BEBC94F984}" type="presOf" srcId="{A8566B63-060E-4CC8-B56C-5A3EF7836293}" destId="{E6DF3D6B-0321-42DB-87F6-2D0064E7A520}" srcOrd="0" destOrd="0" presId="urn:microsoft.com/office/officeart/2005/8/layout/equation1"/>
    <dgm:cxn modelId="{1DB84420-0101-42A1-B5C0-2B12BF3F7283}" srcId="{F4C6D237-B98B-4A1E-A1F5-49FC6FD8CF17}" destId="{38A8B7A2-BEAB-439B-9443-DC78C4BA7E5B}" srcOrd="2" destOrd="0" parTransId="{EC9594E5-2EC1-45DD-8F66-24CDC0D89716}" sibTransId="{2DF3F74C-B1F7-42D0-AC98-48A7EDF4C795}"/>
    <dgm:cxn modelId="{2050FD24-D1D4-4420-92B8-8FCB8ACCAB38}" srcId="{F4C6D237-B98B-4A1E-A1F5-49FC6FD8CF17}" destId="{9DB0B4A1-1089-4939-830A-073334BC7F15}" srcOrd="1" destOrd="0" parTransId="{C22FFFFC-08CD-4E7B-BFE6-132911F0B295}" sibTransId="{0F7ACE6D-681C-4D55-A239-09F0C4D95FF6}"/>
    <dgm:cxn modelId="{23CCED56-EEBB-4C54-BD25-295CBE7B013D}" type="presOf" srcId="{38A8B7A2-BEAB-439B-9443-DC78C4BA7E5B}" destId="{221F94F6-D198-4F7D-AE01-674A79AD3EA0}" srcOrd="0" destOrd="0" presId="urn:microsoft.com/office/officeart/2005/8/layout/equation1"/>
    <dgm:cxn modelId="{04FB0C82-10D7-435C-9D0E-2D001E72C01A}" type="presOf" srcId="{0F7ACE6D-681C-4D55-A239-09F0C4D95FF6}" destId="{907FE7E4-51C3-4308-B78A-343EA9AC857B}" srcOrd="0" destOrd="0" presId="urn:microsoft.com/office/officeart/2005/8/layout/equation1"/>
    <dgm:cxn modelId="{E03557AC-6DA4-4124-AC67-BA7028AEB38A}" srcId="{F4C6D237-B98B-4A1E-A1F5-49FC6FD8CF17}" destId="{15B04130-629B-4871-828B-F878B6922C06}" srcOrd="0" destOrd="0" parTransId="{750EB26A-D3E8-4FEA-8567-1FB3181DB3D3}" sibTransId="{A8566B63-060E-4CC8-B56C-5A3EF7836293}"/>
    <dgm:cxn modelId="{EBF6A7C6-28C5-4EEB-AFC5-39523EA0D391}" type="presOf" srcId="{F4C6D237-B98B-4A1E-A1F5-49FC6FD8CF17}" destId="{26B347D5-D92C-4DB1-BF14-169BE37B4213}" srcOrd="0" destOrd="0" presId="urn:microsoft.com/office/officeart/2005/8/layout/equation1"/>
    <dgm:cxn modelId="{76DBE5E0-71A0-448D-9E30-6647EED2EC80}" type="presOf" srcId="{15B04130-629B-4871-828B-F878B6922C06}" destId="{7192BB02-0A33-4D68-9272-B148620A36FF}" srcOrd="0" destOrd="0" presId="urn:microsoft.com/office/officeart/2005/8/layout/equation1"/>
    <dgm:cxn modelId="{B635E1E7-3815-4D58-8681-39CC721EC6E9}" type="presOf" srcId="{9DB0B4A1-1089-4939-830A-073334BC7F15}" destId="{136EC3EB-1BC8-4E18-81DC-6EE2C6A22D66}" srcOrd="0" destOrd="0" presId="urn:microsoft.com/office/officeart/2005/8/layout/equation1"/>
    <dgm:cxn modelId="{864493DC-8FAF-49A2-B593-17C79761D39E}" type="presParOf" srcId="{26B347D5-D92C-4DB1-BF14-169BE37B4213}" destId="{7192BB02-0A33-4D68-9272-B148620A36FF}" srcOrd="0" destOrd="0" presId="urn:microsoft.com/office/officeart/2005/8/layout/equation1"/>
    <dgm:cxn modelId="{9D46C7C3-5605-43B1-93CA-EC5B39359F80}" type="presParOf" srcId="{26B347D5-D92C-4DB1-BF14-169BE37B4213}" destId="{A0C9ABB4-E5AB-4E62-B837-9D6CA26217E8}" srcOrd="1" destOrd="0" presId="urn:microsoft.com/office/officeart/2005/8/layout/equation1"/>
    <dgm:cxn modelId="{DA8681F3-BCEA-4032-B6B4-A4B20A5A1374}" type="presParOf" srcId="{26B347D5-D92C-4DB1-BF14-169BE37B4213}" destId="{E6DF3D6B-0321-42DB-87F6-2D0064E7A520}" srcOrd="2" destOrd="0" presId="urn:microsoft.com/office/officeart/2005/8/layout/equation1"/>
    <dgm:cxn modelId="{96F1BBB4-A250-408F-B9E1-EA52A794AE95}" type="presParOf" srcId="{26B347D5-D92C-4DB1-BF14-169BE37B4213}" destId="{F38E2309-F5E1-44A8-8C5C-5C760DBA4CF3}" srcOrd="3" destOrd="0" presId="urn:microsoft.com/office/officeart/2005/8/layout/equation1"/>
    <dgm:cxn modelId="{1A9BFFA4-0401-4F22-8E73-E7D623EF4DA5}" type="presParOf" srcId="{26B347D5-D92C-4DB1-BF14-169BE37B4213}" destId="{136EC3EB-1BC8-4E18-81DC-6EE2C6A22D66}" srcOrd="4" destOrd="0" presId="urn:microsoft.com/office/officeart/2005/8/layout/equation1"/>
    <dgm:cxn modelId="{2AD66382-8C9D-463A-95D3-1B2924D4D6C8}" type="presParOf" srcId="{26B347D5-D92C-4DB1-BF14-169BE37B4213}" destId="{EB6EC549-59C3-41FC-83A0-B8CB0912D23A}" srcOrd="5" destOrd="0" presId="urn:microsoft.com/office/officeart/2005/8/layout/equation1"/>
    <dgm:cxn modelId="{D9C11A52-1C08-4200-9124-20F13DBA6FC5}" type="presParOf" srcId="{26B347D5-D92C-4DB1-BF14-169BE37B4213}" destId="{907FE7E4-51C3-4308-B78A-343EA9AC857B}" srcOrd="6" destOrd="0" presId="urn:microsoft.com/office/officeart/2005/8/layout/equation1"/>
    <dgm:cxn modelId="{C4FAABD6-982D-4B39-BFF9-72CC89311045}" type="presParOf" srcId="{26B347D5-D92C-4DB1-BF14-169BE37B4213}" destId="{BCA1A49D-75A6-41E9-A792-5BE666C5FD8F}" srcOrd="7" destOrd="0" presId="urn:microsoft.com/office/officeart/2005/8/layout/equation1"/>
    <dgm:cxn modelId="{939667F6-7CA8-4A85-B1EC-067AB13A39CD}" type="presParOf" srcId="{26B347D5-D92C-4DB1-BF14-169BE37B4213}" destId="{221F94F6-D198-4F7D-AE01-674A79AD3EA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58E4-3D5D-4346-B85A-403327BADCB3}">
      <dsp:nvSpPr>
        <dsp:cNvPr id="0" name=""/>
        <dsp:cNvSpPr/>
      </dsp:nvSpPr>
      <dsp:spPr>
        <a:xfrm>
          <a:off x="0" y="19581"/>
          <a:ext cx="8305800" cy="159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The amount of data is only growing… </a:t>
          </a:r>
          <a:br>
            <a:rPr lang="en-US" sz="4000" kern="1200" dirty="0"/>
          </a:br>
          <a:r>
            <a:rPr lang="en-US" sz="4000" kern="1200" dirty="0"/>
            <a:t>1.2 Zettabytes (10</a:t>
          </a:r>
          <a:r>
            <a:rPr lang="en-US" sz="4000" kern="1200" baseline="30000" dirty="0"/>
            <a:t>21</a:t>
          </a:r>
          <a:r>
            <a:rPr lang="en-US" sz="4000" kern="1200" baseline="0" dirty="0"/>
            <a:t> B or</a:t>
          </a:r>
          <a:r>
            <a:rPr lang="en-US" sz="4000" kern="1200" dirty="0"/>
            <a:t> 1 Billion TB)</a:t>
          </a:r>
        </a:p>
      </dsp:txBody>
      <dsp:txXfrm>
        <a:off x="77676" y="97257"/>
        <a:ext cx="8150448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CB77-A191-40AC-858D-0237DC33A7E0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Store</a:t>
          </a:r>
        </a:p>
      </dsp:txBody>
      <dsp:txXfrm rot="10800000">
        <a:off x="970025" y="84200"/>
        <a:ext cx="1683068" cy="970026"/>
      </dsp:txXfrm>
    </dsp:sp>
    <dsp:sp modelId="{360F4B46-8BC3-4852-B999-B257AF29EEA0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8975-AB56-4343-9DBA-9309470FFF5F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Access</a:t>
          </a:r>
        </a:p>
      </dsp:txBody>
      <dsp:txXfrm rot="10800000">
        <a:off x="970025" y="1343786"/>
        <a:ext cx="1683068" cy="970026"/>
      </dsp:txXfrm>
    </dsp:sp>
    <dsp:sp modelId="{4C2BF752-AA66-4501-9363-866A70076538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72788-7026-42D2-B125-EA1396E6B6D1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Encrypt</a:t>
          </a:r>
        </a:p>
      </dsp:txBody>
      <dsp:txXfrm rot="10800000">
        <a:off x="970025" y="2603373"/>
        <a:ext cx="1683068" cy="970026"/>
      </dsp:txXfrm>
    </dsp:sp>
    <dsp:sp modelId="{2D9E9194-939E-4089-A035-01957BD49E3F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E08C-CF15-4965-AEEC-2A0C5A337D1D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</a:t>
          </a:r>
        </a:p>
      </dsp:txBody>
      <dsp:txXfrm rot="10800000">
        <a:off x="970025" y="84200"/>
        <a:ext cx="1683068" cy="970026"/>
      </dsp:txXfrm>
    </dsp:sp>
    <dsp:sp modelId="{401D4069-5EC0-46F0-A9EA-7777D52929A7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A950-EFB5-4640-A7F3-9C294FFFEDDB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</a:t>
          </a:r>
        </a:p>
      </dsp:txBody>
      <dsp:txXfrm rot="10800000">
        <a:off x="970025" y="1343786"/>
        <a:ext cx="1683068" cy="970026"/>
      </dsp:txXfrm>
    </dsp:sp>
    <dsp:sp modelId="{661056A7-D43D-4070-AE3E-B9EFD33F4986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B609-414F-4735-8E7A-AD92EE224379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…. and more!	</a:t>
          </a:r>
        </a:p>
      </dsp:txBody>
      <dsp:txXfrm rot="10800000">
        <a:off x="970025" y="2603373"/>
        <a:ext cx="1683068" cy="970026"/>
      </dsp:txXfrm>
    </dsp:sp>
    <dsp:sp modelId="{2EF215D5-6745-4883-82CD-951E688703EC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93DA-DBCC-4129-9DBC-880669825D13}">
      <dsp:nvSpPr>
        <dsp:cNvPr id="0" name=""/>
        <dsp:cNvSpPr/>
      </dsp:nvSpPr>
      <dsp:spPr>
        <a:xfrm>
          <a:off x="1385887" y="0"/>
          <a:ext cx="923925" cy="742950"/>
        </a:xfrm>
        <a:prstGeom prst="trapezoid">
          <a:avLst>
            <a:gd name="adj" fmla="val 62179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FF"/>
              </a:solidFill>
            </a:rPr>
            <a:t>L1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FF"/>
              </a:solidFill>
            </a:rPr>
            <a:t>Cache </a:t>
          </a:r>
        </a:p>
      </dsp:txBody>
      <dsp:txXfrm>
        <a:off x="1385887" y="0"/>
        <a:ext cx="923925" cy="742950"/>
      </dsp:txXfrm>
    </dsp:sp>
    <dsp:sp modelId="{E9C8F3B4-652F-49A3-820C-ED631416E691}">
      <dsp:nvSpPr>
        <dsp:cNvPr id="0" name=""/>
        <dsp:cNvSpPr/>
      </dsp:nvSpPr>
      <dsp:spPr>
        <a:xfrm>
          <a:off x="923925" y="742949"/>
          <a:ext cx="1847850" cy="742950"/>
        </a:xfrm>
        <a:prstGeom prst="trapezoid">
          <a:avLst>
            <a:gd name="adj" fmla="val 62179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FF"/>
              </a:solidFill>
            </a:rPr>
            <a:t>L2 Cache</a:t>
          </a:r>
        </a:p>
      </dsp:txBody>
      <dsp:txXfrm>
        <a:off x="1247298" y="742949"/>
        <a:ext cx="1201102" cy="742950"/>
      </dsp:txXfrm>
    </dsp:sp>
    <dsp:sp modelId="{B7F8CF37-DFFF-440A-84D1-7E17A5FCE00C}">
      <dsp:nvSpPr>
        <dsp:cNvPr id="0" name=""/>
        <dsp:cNvSpPr/>
      </dsp:nvSpPr>
      <dsp:spPr>
        <a:xfrm>
          <a:off x="461962" y="1485899"/>
          <a:ext cx="2771774" cy="742950"/>
        </a:xfrm>
        <a:prstGeom prst="trapezoid">
          <a:avLst>
            <a:gd name="adj" fmla="val 62179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FF"/>
              </a:solidFill>
            </a:rPr>
            <a:t>L3 Cache</a:t>
          </a:r>
        </a:p>
      </dsp:txBody>
      <dsp:txXfrm>
        <a:off x="947023" y="1485899"/>
        <a:ext cx="1801653" cy="742950"/>
      </dsp:txXfrm>
    </dsp:sp>
    <dsp:sp modelId="{6DF2AE23-52DC-4014-8634-C5033898A063}">
      <dsp:nvSpPr>
        <dsp:cNvPr id="0" name=""/>
        <dsp:cNvSpPr/>
      </dsp:nvSpPr>
      <dsp:spPr>
        <a:xfrm>
          <a:off x="0" y="2228850"/>
          <a:ext cx="3695700" cy="742950"/>
        </a:xfrm>
        <a:prstGeom prst="trapezoid">
          <a:avLst>
            <a:gd name="adj" fmla="val 62179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</a:rPr>
            <a:t>Main Memory</a:t>
          </a:r>
        </a:p>
      </dsp:txBody>
      <dsp:txXfrm>
        <a:off x="646747" y="2228850"/>
        <a:ext cx="2402205" cy="742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2BB02-0A33-4D68-9272-B148620A36FF}">
      <dsp:nvSpPr>
        <dsp:cNvPr id="0" name=""/>
        <dsp:cNvSpPr/>
      </dsp:nvSpPr>
      <dsp:spPr>
        <a:xfrm>
          <a:off x="12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Instructor: Mohammad </a:t>
          </a:r>
          <a:r>
            <a:rPr lang="en-US" sz="1400" b="1" kern="1200" dirty="0" err="1"/>
            <a:t>Hammoud</a:t>
          </a:r>
          <a:r>
            <a:rPr lang="en-US" sz="1400" b="1" kern="1200" dirty="0"/>
            <a:t> (MHH)</a:t>
          </a:r>
          <a:endParaRPr lang="en-US" sz="1400" b="1" i="0" kern="1200" dirty="0"/>
        </a:p>
      </dsp:txBody>
      <dsp:txXfrm>
        <a:off x="235019" y="921419"/>
        <a:ext cx="1128960" cy="1128960"/>
      </dsp:txXfrm>
    </dsp:sp>
    <dsp:sp modelId="{E6DF3D6B-0321-42DB-87F6-2D0064E7A520}">
      <dsp:nvSpPr>
        <dsp:cNvPr id="0" name=""/>
        <dsp:cNvSpPr/>
      </dsp:nvSpPr>
      <dsp:spPr>
        <a:xfrm>
          <a:off x="1727438" y="1022888"/>
          <a:ext cx="926022" cy="926022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850182" y="1376999"/>
        <a:ext cx="680534" cy="217800"/>
      </dsp:txXfrm>
    </dsp:sp>
    <dsp:sp modelId="{136EC3EB-1BC8-4E18-81DC-6EE2C6A22D66}">
      <dsp:nvSpPr>
        <dsp:cNvPr id="0" name=""/>
        <dsp:cNvSpPr/>
      </dsp:nvSpPr>
      <dsp:spPr>
        <a:xfrm>
          <a:off x="27831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Teaching Assistant: Zeinab Khalifa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(ZK)</a:t>
          </a:r>
        </a:p>
      </dsp:txBody>
      <dsp:txXfrm>
        <a:off x="3016919" y="921419"/>
        <a:ext cx="1128960" cy="1128960"/>
      </dsp:txXfrm>
    </dsp:sp>
    <dsp:sp modelId="{907FE7E4-51C3-4308-B78A-343EA9AC857B}">
      <dsp:nvSpPr>
        <dsp:cNvPr id="0" name=""/>
        <dsp:cNvSpPr/>
      </dsp:nvSpPr>
      <dsp:spPr>
        <a:xfrm>
          <a:off x="4509338" y="1022888"/>
          <a:ext cx="926022" cy="926022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4632082" y="1213649"/>
        <a:ext cx="680534" cy="544500"/>
      </dsp:txXfrm>
    </dsp:sp>
    <dsp:sp modelId="{221F94F6-D198-4F7D-AE01-674A79AD3EA0}">
      <dsp:nvSpPr>
        <dsp:cNvPr id="0" name=""/>
        <dsp:cNvSpPr/>
      </dsp:nvSpPr>
      <dsp:spPr>
        <a:xfrm>
          <a:off x="5565004" y="687604"/>
          <a:ext cx="1596590" cy="1596590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15-440 Teaching Team</a:t>
          </a:r>
        </a:p>
      </dsp:txBody>
      <dsp:txXfrm>
        <a:off x="5798819" y="921419"/>
        <a:ext cx="1128960" cy="112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20E7-61CD-44DF-A5CD-7CB9F9518C64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4980-84F6-4B8A-ADD0-4F4AA28F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22595-9F2D-49BE-92FC-6BF1B33F66C1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AF6D76-CC0D-444C-B2D8-91CC283869B7}" type="slidenum">
              <a:rPr lang="en-US" smtClean="0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FF9F44-FE4E-4B50-B355-715C806DF320}" type="slidenum">
              <a:rPr lang="en-US" smtClean="0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51E3E-AEB8-4F01-96CE-B75810DBC634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0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E40B32-4401-4F88-9FA1-99FF42B4D9ED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3891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7848B-AB5A-42EE-8AA5-873717559F35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CAD850-29FC-434D-BF42-20341643FBC9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619B-A980-4D09-A973-692C65469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FBD610-CED7-4ED7-892E-39B31A37375A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DB8F47-4CC1-4E78-BD7F-21D06AEE4ACF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- Moore’s law </a:t>
            </a:r>
            <a:r>
              <a:rPr lang="en-US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/>
          </a:p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CBB81-D996-45DD-B471-B5CCC20B796D}" type="datetime1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6BA19-72E9-4837-A60C-1743973BF13D}" type="datetime1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B9EA39-B878-4919-926D-201D49DB2F06}" type="datetime1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6475CC-4C3C-4985-9A0D-0AD10955CBC3}" type="datetime1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88CEE-0121-4ADB-B8FD-CCEF6914BF7E}" type="datetime1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9683C-4871-4C8F-BEEA-10AF86B392BF}" type="datetime1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0BE36-488E-4863-BE8B-D3A83D23C034}" type="datetime1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F92F1-570F-44E4-BBF4-1F8F64D4D95A}" type="datetime1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753877-7FD5-4441-908E-24202D23D682}" type="datetime1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D58C-3E0D-4875-BD18-5F8E67BFAEE4}" type="datetime1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D6FDA-026B-4FDA-86C9-6656EB6D6CC7}" type="datetime1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489D-B01C-440F-AEFD-22E5E33E5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Distributed Systems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CS 15-440</a:t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Introduction</a:t>
            </a:r>
          </a:p>
          <a:p>
            <a:r>
              <a:rPr lang="en-US" sz="3000" dirty="0"/>
              <a:t>Lecture 1, August 24, 2020</a:t>
            </a:r>
          </a:p>
          <a:p>
            <a:endParaRPr lang="en-US" dirty="0"/>
          </a:p>
          <a:p>
            <a:r>
              <a:rPr lang="en-US" sz="3000" dirty="0"/>
              <a:t>Mohammad Hammoud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Disks-- some advancements, but still: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capacity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number of channels</a:t>
            </a:r>
          </a:p>
          <a:p>
            <a:pPr marL="914400" lvl="1" indent="-457200" algn="just">
              <a:buNone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Limited bandwidth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1028" name="Picture 4" descr="Image result for HDDs and S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7" y="2720049"/>
            <a:ext cx="4629866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4870714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0231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4038600" y="53279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48100" y="54041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4038600" y="56327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95700" y="5785114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642114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>
          <a:xfrm>
            <a:off x="67056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151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67056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3200" y="5937515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41" name="Oval 40"/>
          <p:cNvSpPr/>
          <p:nvPr/>
        </p:nvSpPr>
        <p:spPr>
          <a:xfrm>
            <a:off x="70485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>
            <a:off x="72009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104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72009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35863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688263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97763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7688263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0010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0" name="Straight Connector 49"/>
          <p:cNvCxnSpPr>
            <a:stCxn id="49" idx="4"/>
          </p:cNvCxnSpPr>
          <p:nvPr/>
        </p:nvCxnSpPr>
        <p:spPr>
          <a:xfrm>
            <a:off x="81534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9629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81534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ounded Rectangle 25605"/>
          <p:cNvSpPr/>
          <p:nvPr/>
        </p:nvSpPr>
        <p:spPr>
          <a:xfrm>
            <a:off x="6553200" y="5556514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25608" name="Straight Connector 25607"/>
          <p:cNvCxnSpPr/>
          <p:nvPr/>
        </p:nvCxnSpPr>
        <p:spPr>
          <a:xfrm>
            <a:off x="7010400" y="5785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0" name="Straight Connector 25609"/>
          <p:cNvCxnSpPr/>
          <p:nvPr/>
        </p:nvCxnSpPr>
        <p:spPr>
          <a:xfrm>
            <a:off x="7315200" y="5794639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Straight Connector 25611"/>
          <p:cNvCxnSpPr/>
          <p:nvPr/>
        </p:nvCxnSpPr>
        <p:spPr>
          <a:xfrm>
            <a:off x="7620000" y="578511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4" name="Straight Connector 25613"/>
          <p:cNvCxnSpPr/>
          <p:nvPr/>
        </p:nvCxnSpPr>
        <p:spPr>
          <a:xfrm>
            <a:off x="7878763" y="580416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9" name="TextBox 25614"/>
          <p:cNvSpPr txBox="1">
            <a:spLocks noChangeArrowheads="1"/>
          </p:cNvSpPr>
          <p:nvPr/>
        </p:nvSpPr>
        <p:spPr bwMode="auto">
          <a:xfrm>
            <a:off x="3132139" y="6288352"/>
            <a:ext cx="1812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single Processor Chip</a:t>
            </a:r>
          </a:p>
        </p:txBody>
      </p:sp>
      <p:sp>
        <p:nvSpPr>
          <p:cNvPr id="9250" name="TextBox 83"/>
          <p:cNvSpPr txBox="1">
            <a:spLocks noChangeArrowheads="1"/>
          </p:cNvSpPr>
          <p:nvPr/>
        </p:nvSpPr>
        <p:spPr bwMode="auto">
          <a:xfrm>
            <a:off x="7046914" y="6550289"/>
            <a:ext cx="66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CMP</a:t>
            </a:r>
          </a:p>
        </p:txBody>
      </p:sp>
      <p:sp>
        <p:nvSpPr>
          <p:cNvPr id="2" name="Chevron 1"/>
          <p:cNvSpPr/>
          <p:nvPr/>
        </p:nvSpPr>
        <p:spPr>
          <a:xfrm>
            <a:off x="5105400" y="5137414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Moore’s law still holds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Chip Multiprocessors (CMPs) are now available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But up until a few years ago, CPU speed grew at the rate of 55% annually, while the memory speed grew at the rate of only 7%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6264" y="4656259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</a:p>
        </p:txBody>
      </p:sp>
      <p:sp>
        <p:nvSpPr>
          <p:cNvPr id="38" name="Oval 37"/>
          <p:cNvSpPr/>
          <p:nvPr/>
        </p:nvSpPr>
        <p:spPr>
          <a:xfrm>
            <a:off x="7343414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05352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95864" y="4795960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2064" y="5416671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54" name="Oval 53"/>
          <p:cNvSpPr/>
          <p:nvPr/>
        </p:nvSpPr>
        <p:spPr>
          <a:xfrm>
            <a:off x="4219214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81152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71664" y="5556372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857264" y="5191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7264" y="5953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38364" y="5634159"/>
            <a:ext cx="23812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24065" y="5273797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Processor-Memory speed gap</a:t>
            </a:r>
          </a:p>
        </p:txBody>
      </p:sp>
    </p:spTree>
    <p:extLst>
      <p:ext uri="{BB962C8B-B14F-4D97-AF65-F5344CB8AC3E}">
        <p14:creationId xmlns:p14="http://schemas.microsoft.com/office/powerpoint/2010/main" val="42526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6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/>
              <a:t>Processors: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But up until a few years ago, CPU speed grew at the rate of 55% annually, while the memory speed grew at the rate of only 7%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Even if 100s or 1000s of cores are placed on a CMP, it is a challenge to deliver input data to these cores fast enough for processing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31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0463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5067300" y="5064253"/>
            <a:ext cx="1828800" cy="9144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8925" y="2549653"/>
            <a:ext cx="990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81325" y="27401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62325" y="27353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81325" y="294652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62325" y="29417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994025" y="31465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75025" y="31417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94025" y="334657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75025" y="33418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92438" y="35132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373438" y="35100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94025" y="36974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75025" y="36926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35"/>
          <p:cNvSpPr txBox="1">
            <a:spLocks noChangeArrowheads="1"/>
          </p:cNvSpPr>
          <p:nvPr/>
        </p:nvSpPr>
        <p:spPr bwMode="auto">
          <a:xfrm>
            <a:off x="2865438" y="3876804"/>
            <a:ext cx="91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3362326" y="1787653"/>
            <a:ext cx="2809875" cy="685800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8" name="TextBox 25599"/>
          <p:cNvSpPr txBox="1">
            <a:spLocks noChangeArrowheads="1"/>
          </p:cNvSpPr>
          <p:nvPr/>
        </p:nvSpPr>
        <p:spPr bwMode="auto">
          <a:xfrm>
            <a:off x="6934201" y="4780092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4 100MB/S IO Channels</a:t>
            </a:r>
          </a:p>
        </p:txBody>
      </p:sp>
      <p:sp>
        <p:nvSpPr>
          <p:cNvPr id="25601" name="Vertical Scroll 25600"/>
          <p:cNvSpPr/>
          <p:nvPr/>
        </p:nvSpPr>
        <p:spPr>
          <a:xfrm>
            <a:off x="8458200" y="2397254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10000 seconds (or 3 hours) to load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86350" y="4378453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5981700" y="4013329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2473453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6" name="Straight Connector 55"/>
          <p:cNvCxnSpPr>
            <a:stCxn id="55" idx="4"/>
          </p:cNvCxnSpPr>
          <p:nvPr/>
        </p:nvCxnSpPr>
        <p:spPr>
          <a:xfrm>
            <a:off x="52578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673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>
            <a:off x="52578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105400" y="3768854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86" name="Oval 85"/>
          <p:cNvSpPr/>
          <p:nvPr/>
        </p:nvSpPr>
        <p:spPr>
          <a:xfrm>
            <a:off x="56007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86" idx="4"/>
          </p:cNvCxnSpPr>
          <p:nvPr/>
        </p:nvCxnSpPr>
        <p:spPr>
          <a:xfrm>
            <a:off x="57531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626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57531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088063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2" name="Straight Connector 101"/>
          <p:cNvCxnSpPr>
            <a:stCxn id="101" idx="4"/>
          </p:cNvCxnSpPr>
          <p:nvPr/>
        </p:nvCxnSpPr>
        <p:spPr>
          <a:xfrm>
            <a:off x="6240463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049963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6240463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5532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67056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151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>
            <a:off x="67056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5105400" y="3387853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562600" y="3616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67400" y="3625978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72200" y="361645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430963" y="363550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Store and Process Data at Scale?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system can be scaled:</a:t>
            </a:r>
          </a:p>
          <a:p>
            <a:pPr lvl="1"/>
            <a:r>
              <a:rPr lang="en-US" sz="2800" dirty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vertically</a:t>
            </a:r>
            <a:r>
              <a:rPr lang="en-US" sz="2800" dirty="0"/>
              <a:t> (or </a:t>
            </a:r>
            <a:r>
              <a:rPr lang="en-US" sz="2800" dirty="0">
                <a:solidFill>
                  <a:srgbClr val="0070C0"/>
                </a:solidFill>
              </a:rPr>
              <a:t>up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hardware upgrades (e.g., faster CPU, more memory, and/or larger disk)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err="1"/>
              <a:t>And/Or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horizontally</a:t>
            </a:r>
            <a:r>
              <a:rPr lang="en-US" sz="2800" dirty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out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093427"/>
            <a:ext cx="11021704" cy="1338382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2248" y="404574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7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Horizontal Scaling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925764"/>
            <a:ext cx="990600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1162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14600" y="31130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3600" y="33226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14600" y="331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146300" y="352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27300" y="3517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146300" y="37226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27300" y="3717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4713" y="38909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25713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46300" y="40735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27300" y="4068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Vertical Scroll 25600"/>
          <p:cNvSpPr/>
          <p:nvPr/>
        </p:nvSpPr>
        <p:spPr>
          <a:xfrm>
            <a:off x="9078913" y="2546351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Only 3 minutes to load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3124200" y="2324100"/>
            <a:ext cx="304800" cy="2476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2860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3733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14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581400" y="25527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3733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14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619500" y="470535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71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152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895600"/>
            <a:ext cx="0" cy="17526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5486400" y="457200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05500" y="439578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24600" y="440055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n 114"/>
          <p:cNvSpPr/>
          <p:nvPr/>
        </p:nvSpPr>
        <p:spPr>
          <a:xfrm>
            <a:off x="7696200" y="455295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115300" y="437673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534400" y="438150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3409950"/>
            <a:ext cx="83820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4419600" y="1817689"/>
            <a:ext cx="1524000" cy="452437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229100" y="4953000"/>
            <a:ext cx="4229100" cy="914400"/>
          </a:xfrm>
          <a:prstGeom prst="curved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25" name="TextBox 117"/>
          <p:cNvSpPr txBox="1">
            <a:spLocks noChangeArrowheads="1"/>
          </p:cNvSpPr>
          <p:nvPr/>
        </p:nvSpPr>
        <p:spPr bwMode="auto">
          <a:xfrm>
            <a:off x="1773239" y="42719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 (data) 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12326" name="TextBox 1"/>
          <p:cNvSpPr txBox="1">
            <a:spLocks noChangeArrowheads="1"/>
          </p:cNvSpPr>
          <p:nvPr/>
        </p:nvSpPr>
        <p:spPr bwMode="auto">
          <a:xfrm>
            <a:off x="4195764" y="2971801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Splits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6400" y="40259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86400" y="26543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28067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6096000" y="31115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05500" y="31877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6096000" y="34163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53100" y="35687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73" name="Straight Connector 72"/>
          <p:cNvCxnSpPr>
            <a:stCxn id="65" idx="0"/>
            <a:endCxn id="72" idx="2"/>
          </p:cNvCxnSpPr>
          <p:nvPr/>
        </p:nvCxnSpPr>
        <p:spPr>
          <a:xfrm flipV="1">
            <a:off x="6096000" y="3797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696200" y="401955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96200" y="264795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53400" y="280035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8" name="Straight Connector 77"/>
          <p:cNvCxnSpPr>
            <a:stCxn id="77" idx="4"/>
          </p:cNvCxnSpPr>
          <p:nvPr/>
        </p:nvCxnSpPr>
        <p:spPr>
          <a:xfrm>
            <a:off x="8305800" y="310515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15300" y="318135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0" name="Straight Connector 79"/>
          <p:cNvCxnSpPr>
            <a:stCxn id="79" idx="2"/>
          </p:cNvCxnSpPr>
          <p:nvPr/>
        </p:nvCxnSpPr>
        <p:spPr>
          <a:xfrm>
            <a:off x="8305800" y="340995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962900" y="356235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82" name="Straight Connector 81"/>
          <p:cNvCxnSpPr>
            <a:stCxn id="74" idx="0"/>
            <a:endCxn id="81" idx="2"/>
          </p:cNvCxnSpPr>
          <p:nvPr/>
        </p:nvCxnSpPr>
        <p:spPr>
          <a:xfrm flipV="1">
            <a:off x="8305800" y="37909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3" name="TextBox 4"/>
          <p:cNvSpPr txBox="1">
            <a:spLocks noChangeArrowheads="1"/>
          </p:cNvSpPr>
          <p:nvPr/>
        </p:nvSpPr>
        <p:spPr bwMode="auto">
          <a:xfrm>
            <a:off x="6765925" y="2917826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100 </a:t>
            </a:r>
          </a:p>
          <a:p>
            <a:pPr algn="ctr" eaLnBrk="1" hangingPunct="1"/>
            <a:r>
              <a:rPr lang="en-US" sz="1200"/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71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to express the problem in terms of parallel processes and execute them on different machines (</a:t>
            </a:r>
            <a:r>
              <a:rPr lang="en-US" i="1" dirty="0">
                <a:solidFill>
                  <a:srgbClr val="0070C0"/>
                </a:solidFill>
              </a:rPr>
              <a:t>Programming and Concurrency Models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organize processes (</a:t>
            </a:r>
            <a:r>
              <a:rPr lang="en-US" i="1" dirty="0">
                <a:solidFill>
                  <a:srgbClr val="0070C0"/>
                </a:solidFill>
              </a:rPr>
              <a:t>Architectures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for distributed processes to exchange information (</a:t>
            </a:r>
            <a:r>
              <a:rPr lang="en-US" i="1" dirty="0">
                <a:solidFill>
                  <a:srgbClr val="0070C0"/>
                </a:solidFill>
              </a:rPr>
              <a:t>Communication Paradigms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locate and share resources (</a:t>
            </a:r>
            <a:r>
              <a:rPr lang="en-US" i="1" dirty="0">
                <a:solidFill>
                  <a:srgbClr val="0070C0"/>
                </a:solidFill>
              </a:rPr>
              <a:t>Naming Protocols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for distributed processes to cooperate, synchronize with one another, and agree on shared values (</a:t>
            </a:r>
            <a:r>
              <a:rPr lang="en-US" i="1" dirty="0">
                <a:solidFill>
                  <a:srgbClr val="0070C0"/>
                </a:solidFill>
              </a:rPr>
              <a:t>Synchronization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reduce latency, enhance reliability, and improve performance (</a:t>
            </a:r>
            <a:r>
              <a:rPr lang="en-US" i="1" dirty="0">
                <a:solidFill>
                  <a:srgbClr val="0070C0"/>
                </a:solidFill>
              </a:rPr>
              <a:t>Caching, Replication, and Consistency</a:t>
            </a:r>
            <a:r>
              <a:rPr lang="en-US" dirty="0"/>
              <a:t>)</a:t>
            </a:r>
          </a:p>
          <a:p>
            <a:pPr marL="457200" lvl="1" indent="0" algn="just">
              <a:buNone/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enhance load scalability, reduce diversity across heterogeneous systems, and provide a high degree of portability and flexibility (</a:t>
            </a:r>
            <a:r>
              <a:rPr lang="en-US" i="1" dirty="0">
                <a:solidFill>
                  <a:srgbClr val="0070C0"/>
                </a:solidFill>
              </a:rPr>
              <a:t>Virtualization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recover from partial failures (</a:t>
            </a:r>
            <a:r>
              <a:rPr lang="en-US" i="1" dirty="0">
                <a:solidFill>
                  <a:srgbClr val="0070C0"/>
                </a:solidFill>
              </a:rPr>
              <a:t>Fault Tolerance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So, What is a Distributed System?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i="1" dirty="0"/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3886200" y="1828800"/>
            <a:ext cx="4572000" cy="762000"/>
          </a:xfrm>
          <a:prstGeom prst="bevel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 distributed system is:</a:t>
            </a:r>
          </a:p>
        </p:txBody>
      </p:sp>
      <p:sp>
        <p:nvSpPr>
          <p:cNvPr id="6" name="Freeform 5"/>
          <p:cNvSpPr/>
          <p:nvPr/>
        </p:nvSpPr>
        <p:spPr>
          <a:xfrm>
            <a:off x="2008496" y="2731376"/>
            <a:ext cx="416143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1820614" y="2800945"/>
                </a:moveTo>
                <a:lnTo>
                  <a:pt x="1820614" y="2100709"/>
                </a:lnTo>
                <a:lnTo>
                  <a:pt x="0" y="2100709"/>
                </a:lnTo>
                <a:lnTo>
                  <a:pt x="0" y="700236"/>
                </a:lnTo>
                <a:lnTo>
                  <a:pt x="1820614" y="700236"/>
                </a:lnTo>
                <a:lnTo>
                  <a:pt x="1820614" y="0"/>
                </a:lnTo>
                <a:lnTo>
                  <a:pt x="2800945" y="1400472"/>
                </a:lnTo>
                <a:lnTo>
                  <a:pt x="1820614" y="280094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569" tIns="799803" rIns="589732" bIns="79980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A collection of independent computers that appear to its users as a single coherent system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24600" y="2731376"/>
            <a:ext cx="407869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980331" y="0"/>
                </a:moveTo>
                <a:lnTo>
                  <a:pt x="980331" y="700236"/>
                </a:lnTo>
                <a:lnTo>
                  <a:pt x="2800945" y="700236"/>
                </a:lnTo>
                <a:lnTo>
                  <a:pt x="2800945" y="2100709"/>
                </a:lnTo>
                <a:lnTo>
                  <a:pt x="980331" y="2100709"/>
                </a:lnTo>
                <a:lnTo>
                  <a:pt x="980331" y="2800945"/>
                </a:lnTo>
                <a:lnTo>
                  <a:pt x="0" y="1400473"/>
                </a:lnTo>
                <a:lnTo>
                  <a:pt x="980331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9734" tIns="799804" rIns="99567" bIns="79980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One in which components located at networked computers communicate and coordinate their actions only by passing messages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On the Verge of A Disruptive Century : Breakthroughs</a:t>
            </a:r>
          </a:p>
        </p:txBody>
      </p:sp>
      <p:sp>
        <p:nvSpPr>
          <p:cNvPr id="5" name="Freeform 4"/>
          <p:cNvSpPr/>
          <p:nvPr/>
        </p:nvSpPr>
        <p:spPr>
          <a:xfrm>
            <a:off x="3567044" y="4377372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Gene Sequencing and Biotechnology</a:t>
            </a:r>
          </a:p>
        </p:txBody>
      </p:sp>
      <p:sp>
        <p:nvSpPr>
          <p:cNvPr id="6" name="Hexagon 5"/>
          <p:cNvSpPr/>
          <p:nvPr/>
        </p:nvSpPr>
        <p:spPr>
          <a:xfrm>
            <a:off x="3625474" y="508597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981201" y="3505704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3246089" y="488690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151242" y="349342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Smaller, Faster, Cheaper Sensors</a:t>
            </a:r>
          </a:p>
        </p:txBody>
      </p:sp>
      <p:sp>
        <p:nvSpPr>
          <p:cNvPr id="10" name="Hexagon 9"/>
          <p:cNvSpPr/>
          <p:nvPr/>
        </p:nvSpPr>
        <p:spPr>
          <a:xfrm>
            <a:off x="6430944" y="4872927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743670" y="4374831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247" r="9247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786463" y="509317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567044" y="2629376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Astronomy</a:t>
            </a:r>
          </a:p>
        </p:txBody>
      </p:sp>
      <p:sp>
        <p:nvSpPr>
          <p:cNvPr id="14" name="Hexagon 13"/>
          <p:cNvSpPr/>
          <p:nvPr/>
        </p:nvSpPr>
        <p:spPr>
          <a:xfrm>
            <a:off x="4838517" y="266241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5151242" y="174542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5194035" y="245614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743670" y="2626835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Ubiquitous Computing </a:t>
            </a:r>
          </a:p>
        </p:txBody>
      </p:sp>
      <p:sp>
        <p:nvSpPr>
          <p:cNvPr id="18" name="Hexagon 17"/>
          <p:cNvSpPr/>
          <p:nvPr/>
        </p:nvSpPr>
        <p:spPr>
          <a:xfrm>
            <a:off x="8350087" y="3334589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8342681" y="350824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34" r="734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8719596" y="353662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imply </a:t>
            </a:r>
            <a:r>
              <a:rPr lang="en-US" i="1" dirty="0"/>
              <a:t>four</a:t>
            </a:r>
            <a:r>
              <a:rPr lang="en-US" dirty="0"/>
              <a:t> main features: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479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496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Geographical Separation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418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434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356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372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294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310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Autonomy and Heterogeneity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232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489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45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415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331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8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Parallel vs. Distributed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contrast with parallel systems, which entail: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860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877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Strong Coupling</a:t>
            </a:r>
          </a:p>
        </p:txBody>
      </p:sp>
      <p:sp>
        <p:nvSpPr>
          <p:cNvPr id="7" name="Oval 6"/>
          <p:cNvSpPr/>
          <p:nvPr/>
        </p:nvSpPr>
        <p:spPr>
          <a:xfrm>
            <a:off x="2583976" y="2799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815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Common Physical Clock</a:t>
            </a:r>
          </a:p>
        </p:txBody>
      </p:sp>
      <p:sp>
        <p:nvSpPr>
          <p:cNvPr id="12" name="Oval 11"/>
          <p:cNvSpPr/>
          <p:nvPr/>
        </p:nvSpPr>
        <p:spPr>
          <a:xfrm>
            <a:off x="2942420" y="3737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753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Shared Physical Memory</a:t>
            </a:r>
          </a:p>
        </p:txBody>
      </p:sp>
      <p:sp>
        <p:nvSpPr>
          <p:cNvPr id="14" name="Oval 13"/>
          <p:cNvSpPr/>
          <p:nvPr/>
        </p:nvSpPr>
        <p:spPr>
          <a:xfrm>
            <a:off x="2942420" y="4675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691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Homogeneity</a:t>
            </a:r>
          </a:p>
        </p:txBody>
      </p:sp>
      <p:sp>
        <p:nvSpPr>
          <p:cNvPr id="16" name="Oval 15"/>
          <p:cNvSpPr/>
          <p:nvPr/>
        </p:nvSpPr>
        <p:spPr>
          <a:xfrm>
            <a:off x="2583976" y="5613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870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442" y="3833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492" y="4796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712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4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3027" y="2170323"/>
            <a:ext cx="5398265" cy="2258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Some </a:t>
            </a:r>
            <a:r>
              <a:rPr lang="en-US" sz="4400" i="1" dirty="0" err="1"/>
              <a:t>Administrivia</a:t>
            </a:r>
            <a:r>
              <a:rPr lang="en-US" sz="44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178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Introduction to Distributed Systems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4212166" y="1680567"/>
            <a:ext cx="4665638" cy="4665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18100" y="597363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/>
              <a:t>.0. </a:t>
            </a:r>
            <a:r>
              <a:rPr lang="en-US" sz="1800" kern="1200" dirty="0"/>
              <a:t>Introduction (1 Lecture)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18100" y="3503966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/>
              <a:t>.6. </a:t>
            </a:r>
            <a:r>
              <a:rPr lang="en-US" sz="1800" kern="1200" dirty="0"/>
              <a:t>Caching (3 Lectures)</a:t>
            </a:r>
          </a:p>
        </p:txBody>
      </p:sp>
      <p:sp>
        <p:nvSpPr>
          <p:cNvPr id="13" name="Freeform 12"/>
          <p:cNvSpPr/>
          <p:nvPr/>
        </p:nvSpPr>
        <p:spPr>
          <a:xfrm>
            <a:off x="6318100" y="4312644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.4. </a:t>
            </a:r>
            <a:r>
              <a:rPr lang="en-US" sz="1800" kern="1200" dirty="0"/>
              <a:t>Naming (2 Lectures)</a:t>
            </a:r>
          </a:p>
        </p:txBody>
      </p:sp>
      <p:sp>
        <p:nvSpPr>
          <p:cNvPr id="14" name="Freeform 13"/>
          <p:cNvSpPr/>
          <p:nvPr/>
        </p:nvSpPr>
        <p:spPr>
          <a:xfrm>
            <a:off x="6318100" y="389988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.5. </a:t>
            </a:r>
            <a:r>
              <a:rPr lang="en-US" sz="1800" kern="1200" dirty="0"/>
              <a:t>Synchronization (3 Lectures)</a:t>
            </a:r>
          </a:p>
        </p:txBody>
      </p:sp>
      <p:sp>
        <p:nvSpPr>
          <p:cNvPr id="15" name="Freeform 14"/>
          <p:cNvSpPr/>
          <p:nvPr/>
        </p:nvSpPr>
        <p:spPr>
          <a:xfrm>
            <a:off x="6318100" y="312871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.7. </a:t>
            </a:r>
            <a:r>
              <a:rPr lang="en-US" sz="1800" kern="1200" dirty="0"/>
              <a:t>Replication (3 Lectures)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18100" y="233132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.9. </a:t>
            </a:r>
            <a:r>
              <a:rPr lang="en-US" sz="1800" kern="1200" dirty="0"/>
              <a:t>Fault Tolerance (4 Lectures)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18100" y="470410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.3. </a:t>
            </a:r>
            <a:r>
              <a:rPr lang="en-US" sz="1800" kern="1200" dirty="0"/>
              <a:t>Remote Procedure Calls (3 Lectures)</a:t>
            </a:r>
          </a:p>
        </p:txBody>
      </p:sp>
      <p:sp>
        <p:nvSpPr>
          <p:cNvPr id="35" name="Freeform 34"/>
          <p:cNvSpPr/>
          <p:nvPr/>
        </p:nvSpPr>
        <p:spPr>
          <a:xfrm>
            <a:off x="6318100" y="5136402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.2. </a:t>
            </a:r>
            <a:r>
              <a:rPr lang="en-US" sz="1800" kern="1200" dirty="0"/>
              <a:t>Architectures (1 Lecture)</a:t>
            </a:r>
          </a:p>
        </p:txBody>
      </p:sp>
      <p:sp>
        <p:nvSpPr>
          <p:cNvPr id="36" name="Freeform 35"/>
          <p:cNvSpPr/>
          <p:nvPr/>
        </p:nvSpPr>
        <p:spPr>
          <a:xfrm>
            <a:off x="6318100" y="5556125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.1. </a:t>
            </a:r>
            <a:r>
              <a:rPr lang="en-US" sz="1800" kern="1200" dirty="0"/>
              <a:t>Networking (2 Lectures)</a:t>
            </a:r>
          </a:p>
        </p:txBody>
      </p:sp>
      <p:sp>
        <p:nvSpPr>
          <p:cNvPr id="37" name="Freeform 36"/>
          <p:cNvSpPr/>
          <p:nvPr/>
        </p:nvSpPr>
        <p:spPr>
          <a:xfrm>
            <a:off x="6318100" y="273487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13" tIns="85893" rIns="1731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/>
              <a:t>.8. </a:t>
            </a:r>
            <a:r>
              <a:rPr lang="en-US" sz="1800" kern="1200" dirty="0"/>
              <a:t>Distributed Frameworks (4 Lectures)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17286" y="1684664"/>
            <a:ext cx="2327410" cy="456916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09640" y="5647164"/>
            <a:ext cx="182563" cy="184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6566" y="362521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6108856" y="4020028"/>
            <a:ext cx="182563" cy="182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6106567" y="4375862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106568" y="4798371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6104896" y="3240374"/>
            <a:ext cx="182563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6110586" y="5222667"/>
            <a:ext cx="182563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6109641" y="6071261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075" y="1916458"/>
            <a:ext cx="4280659" cy="2308324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Considered:</a:t>
            </a:r>
            <a:r>
              <a:rPr lang="en-US" dirty="0"/>
              <a:t> a reasonably critical and </a:t>
            </a:r>
          </a:p>
          <a:p>
            <a:pPr>
              <a:defRPr/>
            </a:pPr>
            <a:r>
              <a:rPr lang="en-US" dirty="0"/>
              <a:t>      comprehensive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Thoughtful:</a:t>
            </a:r>
            <a:r>
              <a:rPr lang="en-US" dirty="0"/>
              <a:t> Fluent, flexible and efficient </a:t>
            </a:r>
          </a:p>
          <a:p>
            <a:pPr>
              <a:defRPr/>
            </a:pPr>
            <a:r>
              <a:rPr lang="en-US" dirty="0"/>
              <a:t>     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Masterful:</a:t>
            </a:r>
            <a:r>
              <a:rPr lang="en-US" dirty="0"/>
              <a:t> a powerful and illuminating </a:t>
            </a:r>
          </a:p>
          <a:p>
            <a:pPr>
              <a:defRPr/>
            </a:pPr>
            <a:r>
              <a:rPr lang="en-US" dirty="0"/>
              <a:t>      perspective.</a:t>
            </a:r>
          </a:p>
        </p:txBody>
      </p:sp>
      <p:sp>
        <p:nvSpPr>
          <p:cNvPr id="31" name="Oval 30"/>
          <p:cNvSpPr/>
          <p:nvPr/>
        </p:nvSpPr>
        <p:spPr>
          <a:xfrm>
            <a:off x="371356" y="2005363"/>
            <a:ext cx="182562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1356" y="2812308"/>
            <a:ext cx="182562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371356" y="3625218"/>
            <a:ext cx="182562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6104896" y="281230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104896" y="2426724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Course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C00000"/>
              </a:buClr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778299" y="1453356"/>
            <a:ext cx="4693186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course aims at providing an in-depth understanding and hands-on experience 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19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-Shape 19"/>
          <p:cNvSpPr/>
          <p:nvPr/>
        </p:nvSpPr>
        <p:spPr>
          <a:xfrm rot="5400000">
            <a:off x="3220244" y="442674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3073400" y="4868863"/>
            <a:ext cx="1331912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based</a:t>
            </a:r>
            <a:endParaRPr lang="en-US" sz="1600" i="1" dirty="0"/>
          </a:p>
        </p:txBody>
      </p:sp>
      <p:sp>
        <p:nvSpPr>
          <p:cNvPr id="22" name="Isosceles Triangle 21"/>
          <p:cNvSpPr/>
          <p:nvPr/>
        </p:nvSpPr>
        <p:spPr>
          <a:xfrm>
            <a:off x="4152900" y="4319589"/>
            <a:ext cx="252412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L-Shape 22"/>
          <p:cNvSpPr/>
          <p:nvPr/>
        </p:nvSpPr>
        <p:spPr>
          <a:xfrm rot="5400000">
            <a:off x="4850607" y="402352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4703763" y="4465638"/>
            <a:ext cx="1331913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optimized</a:t>
            </a:r>
            <a:endParaRPr lang="en-US" sz="1600" i="1" dirty="0"/>
          </a:p>
        </p:txBody>
      </p:sp>
      <p:sp>
        <p:nvSpPr>
          <p:cNvPr id="25" name="Isosceles Triangle 24"/>
          <p:cNvSpPr/>
          <p:nvPr/>
        </p:nvSpPr>
        <p:spPr>
          <a:xfrm>
            <a:off x="5783263" y="3916364"/>
            <a:ext cx="252413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-Shape 25"/>
          <p:cNvSpPr/>
          <p:nvPr/>
        </p:nvSpPr>
        <p:spPr>
          <a:xfrm rot="5400000">
            <a:off x="6480969" y="362029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334125" y="4060825"/>
            <a:ext cx="1331912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Distributed system programming models and analytics engines</a:t>
            </a:r>
            <a:endParaRPr lang="en-US" sz="1600" dirty="0"/>
          </a:p>
        </p:txBody>
      </p:sp>
      <p:sp>
        <p:nvSpPr>
          <p:cNvPr id="28" name="Isosceles Triangle 27"/>
          <p:cNvSpPr/>
          <p:nvPr/>
        </p:nvSpPr>
        <p:spPr>
          <a:xfrm>
            <a:off x="7413625" y="3511551"/>
            <a:ext cx="252412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L-Shape 28"/>
          <p:cNvSpPr/>
          <p:nvPr/>
        </p:nvSpPr>
        <p:spPr>
          <a:xfrm rot="5400000">
            <a:off x="8111332" y="321707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7964488" y="3657600"/>
            <a:ext cx="1560513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How modern distributed systems meet the demands of contemporary distributed applications</a:t>
            </a:r>
            <a:endParaRPr lang="en-US" sz="1600" dirty="0"/>
          </a:p>
        </p:txBody>
      </p:sp>
      <p:sp>
        <p:nvSpPr>
          <p:cNvPr id="31" name="Isosceles Triangle 30"/>
          <p:cNvSpPr/>
          <p:nvPr/>
        </p:nvSpPr>
        <p:spPr>
          <a:xfrm>
            <a:off x="9043988" y="3108326"/>
            <a:ext cx="252413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/>
      <p:bldP spid="24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/>
              <a:t>Teaching Team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4778643"/>
              </p:ext>
            </p:extLst>
          </p:nvPr>
        </p:nvGraphicFramePr>
        <p:xfrm>
          <a:off x="2590800" y="685800"/>
          <a:ext cx="716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aight Connector 2"/>
          <p:cNvSpPr/>
          <p:nvPr/>
        </p:nvSpPr>
        <p:spPr>
          <a:xfrm>
            <a:off x="2590800" y="51450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6"/>
          <p:cNvSpPr/>
          <p:nvPr/>
        </p:nvSpPr>
        <p:spPr>
          <a:xfrm>
            <a:off x="2590800" y="36591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433888" y="3338513"/>
            <a:ext cx="5243512" cy="360362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9" name="Freeform 8"/>
          <p:cNvSpPr/>
          <p:nvPr/>
        </p:nvSpPr>
        <p:spPr>
          <a:xfrm>
            <a:off x="2590800" y="3338514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MHH</a:t>
            </a:r>
          </a:p>
        </p:txBody>
      </p:sp>
      <p:sp>
        <p:nvSpPr>
          <p:cNvPr id="10" name="Freeform 9"/>
          <p:cNvSpPr/>
          <p:nvPr/>
        </p:nvSpPr>
        <p:spPr>
          <a:xfrm>
            <a:off x="2590800" y="3719514"/>
            <a:ext cx="7086600" cy="719137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Monday, 10:30- 11:59AM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appointment</a:t>
            </a:r>
          </a:p>
        </p:txBody>
      </p:sp>
      <p:sp>
        <p:nvSpPr>
          <p:cNvPr id="14" name="Freeform 13"/>
          <p:cNvSpPr/>
          <p:nvPr/>
        </p:nvSpPr>
        <p:spPr>
          <a:xfrm>
            <a:off x="4433888" y="4786314"/>
            <a:ext cx="5243512" cy="358775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2590800" y="4827589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ZK</a:t>
            </a:r>
          </a:p>
        </p:txBody>
      </p:sp>
      <p:sp>
        <p:nvSpPr>
          <p:cNvPr id="16" name="Freeform 15"/>
          <p:cNvSpPr/>
          <p:nvPr/>
        </p:nvSpPr>
        <p:spPr>
          <a:xfrm>
            <a:off x="2590800" y="5222876"/>
            <a:ext cx="7086600" cy="720725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Wednesday, 10:30- 11:59AM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appointment</a:t>
            </a:r>
          </a:p>
        </p:txBody>
      </p:sp>
    </p:spTree>
    <p:extLst>
      <p:ext uri="{BB962C8B-B14F-4D97-AF65-F5344CB8AC3E}">
        <p14:creationId xmlns:p14="http://schemas.microsoft.com/office/powerpoint/2010/main" val="136750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 animBg="1"/>
      <p:bldP spid="10" grpId="0"/>
      <p:bldP spid="14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Teaching Methods</a:t>
            </a:r>
          </a:p>
        </p:txBody>
      </p:sp>
      <p:sp>
        <p:nvSpPr>
          <p:cNvPr id="4" name="Freeform 3"/>
          <p:cNvSpPr/>
          <p:nvPr/>
        </p:nvSpPr>
        <p:spPr>
          <a:xfrm>
            <a:off x="2057400" y="1690687"/>
            <a:ext cx="8305800" cy="344488"/>
          </a:xfrm>
          <a:custGeom>
            <a:avLst/>
            <a:gdLst>
              <a:gd name="connsiteX0" fmla="*/ 0 w 8305800"/>
              <a:gd name="connsiteY0" fmla="*/ 57352 h 344107"/>
              <a:gd name="connsiteX1" fmla="*/ 57352 w 8305800"/>
              <a:gd name="connsiteY1" fmla="*/ 0 h 344107"/>
              <a:gd name="connsiteX2" fmla="*/ 8248448 w 8305800"/>
              <a:gd name="connsiteY2" fmla="*/ 0 h 344107"/>
              <a:gd name="connsiteX3" fmla="*/ 8305800 w 8305800"/>
              <a:gd name="connsiteY3" fmla="*/ 57352 h 344107"/>
              <a:gd name="connsiteX4" fmla="*/ 8305800 w 8305800"/>
              <a:gd name="connsiteY4" fmla="*/ 286755 h 344107"/>
              <a:gd name="connsiteX5" fmla="*/ 8248448 w 8305800"/>
              <a:gd name="connsiteY5" fmla="*/ 344107 h 344107"/>
              <a:gd name="connsiteX6" fmla="*/ 57352 w 8305800"/>
              <a:gd name="connsiteY6" fmla="*/ 344107 h 344107"/>
              <a:gd name="connsiteX7" fmla="*/ 0 w 8305800"/>
              <a:gd name="connsiteY7" fmla="*/ 286755 h 344107"/>
              <a:gd name="connsiteX8" fmla="*/ 0 w 8305800"/>
              <a:gd name="connsiteY8" fmla="*/ 57352 h 34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344107">
                <a:moveTo>
                  <a:pt x="0" y="57352"/>
                </a:moveTo>
                <a:cubicBezTo>
                  <a:pt x="0" y="25677"/>
                  <a:pt x="25677" y="0"/>
                  <a:pt x="57352" y="0"/>
                </a:cubicBezTo>
                <a:lnTo>
                  <a:pt x="8248448" y="0"/>
                </a:lnTo>
                <a:cubicBezTo>
                  <a:pt x="8280123" y="0"/>
                  <a:pt x="8305800" y="25677"/>
                  <a:pt x="8305800" y="57352"/>
                </a:cubicBezTo>
                <a:lnTo>
                  <a:pt x="8305800" y="286755"/>
                </a:lnTo>
                <a:cubicBezTo>
                  <a:pt x="8305800" y="318430"/>
                  <a:pt x="8280123" y="344107"/>
                  <a:pt x="8248448" y="344107"/>
                </a:cubicBezTo>
                <a:lnTo>
                  <a:pt x="57352" y="344107"/>
                </a:lnTo>
                <a:cubicBezTo>
                  <a:pt x="25677" y="344107"/>
                  <a:pt x="0" y="318430"/>
                  <a:pt x="0" y="286755"/>
                </a:cubicBezTo>
                <a:lnTo>
                  <a:pt x="0" y="57352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78" tIns="85378" rIns="85378" bIns="85378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26 Lectures</a:t>
            </a:r>
          </a:p>
        </p:txBody>
      </p:sp>
      <p:sp>
        <p:nvSpPr>
          <p:cNvPr id="5" name="Freeform 4"/>
          <p:cNvSpPr/>
          <p:nvPr/>
        </p:nvSpPr>
        <p:spPr>
          <a:xfrm>
            <a:off x="2057400" y="1839912"/>
            <a:ext cx="8584894" cy="1893888"/>
          </a:xfrm>
          <a:custGeom>
            <a:avLst/>
            <a:gdLst>
              <a:gd name="connsiteX0" fmla="*/ 0 w 8305800"/>
              <a:gd name="connsiteY0" fmla="*/ 0 h 1894139"/>
              <a:gd name="connsiteX1" fmla="*/ 8305800 w 8305800"/>
              <a:gd name="connsiteY1" fmla="*/ 0 h 1894139"/>
              <a:gd name="connsiteX2" fmla="*/ 8305800 w 8305800"/>
              <a:gd name="connsiteY2" fmla="*/ 1894139 h 1894139"/>
              <a:gd name="connsiteX3" fmla="*/ 0 w 8305800"/>
              <a:gd name="connsiteY3" fmla="*/ 1894139 h 1894139"/>
              <a:gd name="connsiteX4" fmla="*/ 0 w 8305800"/>
              <a:gd name="connsiteY4" fmla="*/ 0 h 18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894139">
                <a:moveTo>
                  <a:pt x="0" y="0"/>
                </a:moveTo>
                <a:lnTo>
                  <a:pt x="8305800" y="0"/>
                </a:lnTo>
                <a:lnTo>
                  <a:pt x="8305800" y="1894139"/>
                </a:lnTo>
                <a:lnTo>
                  <a:pt x="0" y="189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Motivate learning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Provide a framework or roadmap to organize the information of the course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Explain subjects and reinforce the critical big ideas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7400" y="4090988"/>
            <a:ext cx="8305800" cy="347662"/>
          </a:xfrm>
          <a:custGeom>
            <a:avLst/>
            <a:gdLst>
              <a:gd name="connsiteX0" fmla="*/ 0 w 8305800"/>
              <a:gd name="connsiteY0" fmla="*/ 33326 h 199953"/>
              <a:gd name="connsiteX1" fmla="*/ 33326 w 8305800"/>
              <a:gd name="connsiteY1" fmla="*/ 0 h 199953"/>
              <a:gd name="connsiteX2" fmla="*/ 8272474 w 8305800"/>
              <a:gd name="connsiteY2" fmla="*/ 0 h 199953"/>
              <a:gd name="connsiteX3" fmla="*/ 8305800 w 8305800"/>
              <a:gd name="connsiteY3" fmla="*/ 33326 h 199953"/>
              <a:gd name="connsiteX4" fmla="*/ 8305800 w 8305800"/>
              <a:gd name="connsiteY4" fmla="*/ 166627 h 199953"/>
              <a:gd name="connsiteX5" fmla="*/ 8272474 w 8305800"/>
              <a:gd name="connsiteY5" fmla="*/ 199953 h 199953"/>
              <a:gd name="connsiteX6" fmla="*/ 33326 w 8305800"/>
              <a:gd name="connsiteY6" fmla="*/ 199953 h 199953"/>
              <a:gd name="connsiteX7" fmla="*/ 0 w 8305800"/>
              <a:gd name="connsiteY7" fmla="*/ 166627 h 199953"/>
              <a:gd name="connsiteX8" fmla="*/ 0 w 8305800"/>
              <a:gd name="connsiteY8" fmla="*/ 33326 h 1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199953">
                <a:moveTo>
                  <a:pt x="0" y="33326"/>
                </a:moveTo>
                <a:cubicBezTo>
                  <a:pt x="0" y="14921"/>
                  <a:pt x="14921" y="0"/>
                  <a:pt x="33326" y="0"/>
                </a:cubicBezTo>
                <a:lnTo>
                  <a:pt x="8272474" y="0"/>
                </a:lnTo>
                <a:cubicBezTo>
                  <a:pt x="8290879" y="0"/>
                  <a:pt x="8305800" y="14921"/>
                  <a:pt x="8305800" y="33326"/>
                </a:cubicBezTo>
                <a:lnTo>
                  <a:pt x="8305800" y="166627"/>
                </a:lnTo>
                <a:cubicBezTo>
                  <a:pt x="8305800" y="185032"/>
                  <a:pt x="8290879" y="199953"/>
                  <a:pt x="8272474" y="199953"/>
                </a:cubicBezTo>
                <a:lnTo>
                  <a:pt x="33326" y="199953"/>
                </a:lnTo>
                <a:cubicBezTo>
                  <a:pt x="14921" y="199953"/>
                  <a:pt x="0" y="185032"/>
                  <a:pt x="0" y="166627"/>
                </a:cubicBezTo>
                <a:lnTo>
                  <a:pt x="0" y="33326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341" tIns="78341" rIns="78341" bIns="7834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14 Recitations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2057400" y="4210050"/>
            <a:ext cx="9205332" cy="1657350"/>
          </a:xfrm>
          <a:custGeom>
            <a:avLst/>
            <a:gdLst>
              <a:gd name="connsiteX0" fmla="*/ 0 w 8305800"/>
              <a:gd name="connsiteY0" fmla="*/ 0 h 1657371"/>
              <a:gd name="connsiteX1" fmla="*/ 8305800 w 8305800"/>
              <a:gd name="connsiteY1" fmla="*/ 0 h 1657371"/>
              <a:gd name="connsiteX2" fmla="*/ 8305800 w 8305800"/>
              <a:gd name="connsiteY2" fmla="*/ 1657371 h 1657371"/>
              <a:gd name="connsiteX3" fmla="*/ 0 w 8305800"/>
              <a:gd name="connsiteY3" fmla="*/ 1657371 h 1657371"/>
              <a:gd name="connsiteX4" fmla="*/ 0 w 8305800"/>
              <a:gd name="connsiteY4" fmla="*/ 0 h 16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657371">
                <a:moveTo>
                  <a:pt x="0" y="0"/>
                </a:moveTo>
                <a:lnTo>
                  <a:pt x="8305800" y="0"/>
                </a:lnTo>
                <a:lnTo>
                  <a:pt x="8305800" y="1657371"/>
                </a:lnTo>
                <a:lnTo>
                  <a:pt x="0" y="1657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0" lvl="1" defTabSz="1066800">
              <a:lnSpc>
                <a:spcPct val="90000"/>
              </a:lnSpc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Get you to reveal what you don’t understand, so that we can help you</a:t>
            </a: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Allow you to practice skills you will need to become an expert</a:t>
            </a: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5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Assignments and Projects</a:t>
            </a:r>
          </a:p>
        </p:txBody>
      </p:sp>
      <p:sp>
        <p:nvSpPr>
          <p:cNvPr id="3" name="Straight Connector 2"/>
          <p:cNvSpPr/>
          <p:nvPr/>
        </p:nvSpPr>
        <p:spPr>
          <a:xfrm>
            <a:off x="2057400" y="4471988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2057400" y="24257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216400" y="1754188"/>
            <a:ext cx="6146800" cy="671512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7" name="Freeform 6"/>
          <p:cNvSpPr/>
          <p:nvPr/>
        </p:nvSpPr>
        <p:spPr>
          <a:xfrm>
            <a:off x="2057400" y="1997076"/>
            <a:ext cx="2159000" cy="365125"/>
          </a:xfrm>
          <a:custGeom>
            <a:avLst/>
            <a:gdLst>
              <a:gd name="connsiteX0" fmla="*/ 86862 w 2159508"/>
              <a:gd name="connsiteY0" fmla="*/ 0 h 521066"/>
              <a:gd name="connsiteX1" fmla="*/ 2072646 w 2159508"/>
              <a:gd name="connsiteY1" fmla="*/ 0 h 521066"/>
              <a:gd name="connsiteX2" fmla="*/ 2159508 w 2159508"/>
              <a:gd name="connsiteY2" fmla="*/ 86862 h 521066"/>
              <a:gd name="connsiteX3" fmla="*/ 2159508 w 2159508"/>
              <a:gd name="connsiteY3" fmla="*/ 521066 h 521066"/>
              <a:gd name="connsiteX4" fmla="*/ 2159508 w 2159508"/>
              <a:gd name="connsiteY4" fmla="*/ 521066 h 521066"/>
              <a:gd name="connsiteX5" fmla="*/ 0 w 2159508"/>
              <a:gd name="connsiteY5" fmla="*/ 521066 h 521066"/>
              <a:gd name="connsiteX6" fmla="*/ 0 w 2159508"/>
              <a:gd name="connsiteY6" fmla="*/ 521066 h 521066"/>
              <a:gd name="connsiteX7" fmla="*/ 0 w 2159508"/>
              <a:gd name="connsiteY7" fmla="*/ 86862 h 521066"/>
              <a:gd name="connsiteX8" fmla="*/ 86862 w 2159508"/>
              <a:gd name="connsiteY8" fmla="*/ 0 h 52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21066">
                <a:moveTo>
                  <a:pt x="86862" y="0"/>
                </a:moveTo>
                <a:lnTo>
                  <a:pt x="2072646" y="0"/>
                </a:lnTo>
                <a:cubicBezTo>
                  <a:pt x="2120619" y="0"/>
                  <a:pt x="2159508" y="38889"/>
                  <a:pt x="2159508" y="86862"/>
                </a:cubicBezTo>
                <a:lnTo>
                  <a:pt x="2159508" y="521066"/>
                </a:lnTo>
                <a:lnTo>
                  <a:pt x="2159508" y="521066"/>
                </a:lnTo>
                <a:lnTo>
                  <a:pt x="0" y="521066"/>
                </a:lnTo>
                <a:lnTo>
                  <a:pt x="0" y="521066"/>
                </a:lnTo>
                <a:lnTo>
                  <a:pt x="0" y="86862"/>
                </a:lnTo>
                <a:cubicBezTo>
                  <a:pt x="0" y="38889"/>
                  <a:pt x="38889" y="0"/>
                  <a:pt x="8686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971" tIns="74971" rIns="74971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Assignments</a:t>
            </a:r>
          </a:p>
        </p:txBody>
      </p:sp>
      <p:sp>
        <p:nvSpPr>
          <p:cNvPr id="8" name="Freeform 7"/>
          <p:cNvSpPr/>
          <p:nvPr/>
        </p:nvSpPr>
        <p:spPr>
          <a:xfrm>
            <a:off x="2057400" y="2425700"/>
            <a:ext cx="8305800" cy="1341438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/>
              <a:t>6 required problem solving and reading assignments</a:t>
            </a:r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4216400" y="3802064"/>
            <a:ext cx="6146800" cy="669925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57400" y="4054476"/>
            <a:ext cx="2159000" cy="365125"/>
          </a:xfrm>
          <a:custGeom>
            <a:avLst/>
            <a:gdLst>
              <a:gd name="connsiteX0" fmla="*/ 83630 w 2159508"/>
              <a:gd name="connsiteY0" fmla="*/ 0 h 501678"/>
              <a:gd name="connsiteX1" fmla="*/ 2075878 w 2159508"/>
              <a:gd name="connsiteY1" fmla="*/ 0 h 501678"/>
              <a:gd name="connsiteX2" fmla="*/ 2159508 w 2159508"/>
              <a:gd name="connsiteY2" fmla="*/ 83630 h 501678"/>
              <a:gd name="connsiteX3" fmla="*/ 2159508 w 2159508"/>
              <a:gd name="connsiteY3" fmla="*/ 501678 h 501678"/>
              <a:gd name="connsiteX4" fmla="*/ 2159508 w 2159508"/>
              <a:gd name="connsiteY4" fmla="*/ 501678 h 501678"/>
              <a:gd name="connsiteX5" fmla="*/ 0 w 2159508"/>
              <a:gd name="connsiteY5" fmla="*/ 501678 h 501678"/>
              <a:gd name="connsiteX6" fmla="*/ 0 w 2159508"/>
              <a:gd name="connsiteY6" fmla="*/ 501678 h 501678"/>
              <a:gd name="connsiteX7" fmla="*/ 0 w 2159508"/>
              <a:gd name="connsiteY7" fmla="*/ 83630 h 501678"/>
              <a:gd name="connsiteX8" fmla="*/ 83630 w 2159508"/>
              <a:gd name="connsiteY8" fmla="*/ 0 h 5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01678">
                <a:moveTo>
                  <a:pt x="83630" y="0"/>
                </a:moveTo>
                <a:lnTo>
                  <a:pt x="2075878" y="0"/>
                </a:lnTo>
                <a:cubicBezTo>
                  <a:pt x="2122066" y="0"/>
                  <a:pt x="2159508" y="37442"/>
                  <a:pt x="2159508" y="83630"/>
                </a:cubicBezTo>
                <a:lnTo>
                  <a:pt x="2159508" y="501678"/>
                </a:lnTo>
                <a:lnTo>
                  <a:pt x="2159508" y="501678"/>
                </a:lnTo>
                <a:lnTo>
                  <a:pt x="0" y="501678"/>
                </a:lnTo>
                <a:lnTo>
                  <a:pt x="0" y="501678"/>
                </a:lnTo>
                <a:lnTo>
                  <a:pt x="0" y="83630"/>
                </a:lnTo>
                <a:cubicBezTo>
                  <a:pt x="0" y="37442"/>
                  <a:pt x="37442" y="0"/>
                  <a:pt x="8363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024" tIns="74024" rIns="74024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/>
              <a:t>Projects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057400" y="4471989"/>
            <a:ext cx="8305800" cy="1343025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/>
              <a:t>4 </a:t>
            </a:r>
            <a:r>
              <a:rPr lang="en-US" sz="2400" i="1" u="sng" dirty="0"/>
              <a:t>large</a:t>
            </a:r>
            <a:r>
              <a:rPr lang="en-US" sz="2400" dirty="0"/>
              <a:t> programming projects</a:t>
            </a:r>
          </a:p>
        </p:txBody>
      </p:sp>
    </p:spTree>
    <p:extLst>
      <p:ext uri="{BB962C8B-B14F-4D97-AF65-F5344CB8AC3E}">
        <p14:creationId xmlns:p14="http://schemas.microsoft.com/office/powerpoint/2010/main" val="166744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Projects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9317" y="1604963"/>
            <a:ext cx="10179584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For all the projects except the final one, the following rules apply:</a:t>
            </a:r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submit one day late, 25% will be deducted from your project score as a penalty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are two days late, 50% will be deducted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The project will not be graded (and you will receive a zero score) if you are more than two days late</a:t>
            </a:r>
          </a:p>
          <a:p>
            <a:pPr marL="83185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You will have a </a:t>
            </a:r>
            <a:r>
              <a:rPr lang="en-US" b="1" i="1" dirty="0"/>
              <a:t>3-grace-day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do we measure learning?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63604"/>
              </p:ext>
            </p:extLst>
          </p:nvPr>
        </p:nvGraphicFramePr>
        <p:xfrm>
          <a:off x="1718631" y="2366963"/>
          <a:ext cx="8714343" cy="3186773"/>
        </p:xfrm>
        <a:graphic>
          <a:graphicData uri="http://schemas.openxmlformats.org/drawingml/2006/table">
            <a:tbl>
              <a:tblPr/>
              <a:tblGrid>
                <a:gridCol w="290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 (10% Midterm &amp; 15% Final)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 Set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and Recitation Participation and Attendance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6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Common Theme is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1295401"/>
          <a:ext cx="8305800" cy="16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micfarris.com/wp-content/uploads/2011/10/Big-Dat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Next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Networking- Part I</a:t>
            </a:r>
          </a:p>
          <a:p>
            <a:pPr marL="0" indent="0" algn="ctr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r>
              <a:rPr lang="en-US" sz="4000" dirty="0">
                <a:solidFill>
                  <a:srgbClr val="0070C0"/>
                </a:solidFill>
              </a:rPr>
              <a:t>Questions?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Live in a World of Data…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60" y="1690688"/>
            <a:ext cx="7791480" cy="383043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90" y="1690688"/>
            <a:ext cx="216021" cy="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What Do We Do With Data?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00400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5497751"/>
            <a:ext cx="5410200" cy="578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want to do these seamlessly...</a:t>
            </a: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/>
        </p:nvGraphicFramePr>
        <p:xfrm>
          <a:off x="6329916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1143000"/>
          </a:xfrm>
        </p:spPr>
        <p:txBody>
          <a:bodyPr/>
          <a:lstStyle/>
          <a:p>
            <a:pPr algn="ctr"/>
            <a:r>
              <a:rPr lang="en-US" dirty="0"/>
              <a:t>Using Diverse Interfaces &amp; Devices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321300"/>
            <a:ext cx="6057900" cy="6985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also want to access, share and process our data from all of our devices, </a:t>
            </a:r>
            <a:r>
              <a:rPr lang="en-US" b="1" dirty="0"/>
              <a:t>anytime, anywhere</a:t>
            </a:r>
            <a:r>
              <a:rPr lang="en-US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1371600"/>
            <a:ext cx="2590800" cy="1806605"/>
            <a:chOff x="762000" y="1371599"/>
            <a:chExt cx="2590800" cy="1806605"/>
          </a:xfrm>
        </p:grpSpPr>
        <p:pic>
          <p:nvPicPr>
            <p:cNvPr id="2052" name="Picture 4" descr="http://images.apple.com/imac/images/overview_new2_20110426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0" y="1371599"/>
              <a:ext cx="762000" cy="143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microsoft.com/windows/pc-scout/pcImages/f5f6f14c-6d1f-e011-aa50-02bf9d3bf32a/f5f6f14c-6d1f-e011-aa50-02bf9d3bf32a_front_medi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7810"/>
              <a:ext cx="1600200" cy="122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06071" y="2870427"/>
              <a:ext cx="145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Computers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6340" y="3581400"/>
            <a:ext cx="2776660" cy="1311076"/>
            <a:chOff x="652340" y="3581400"/>
            <a:chExt cx="2776660" cy="1311076"/>
          </a:xfrm>
        </p:grpSpPr>
        <p:pic>
          <p:nvPicPr>
            <p:cNvPr id="2060" name="Picture 12" descr="http://techalites.com/wp-content/gallery/samsung-ln32a550/samsung-ln32a550-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0" y="3581400"/>
              <a:ext cx="1137557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static.ddmcdn.com/gif/home-theater-1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141" y="3629660"/>
              <a:ext cx="1462859" cy="97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10447" y="4584699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Consumer Electronics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6201" y="3505201"/>
            <a:ext cx="3200401" cy="1403121"/>
            <a:chOff x="5333999" y="3549879"/>
            <a:chExt cx="3200401" cy="1403121"/>
          </a:xfrm>
        </p:grpSpPr>
        <p:pic>
          <p:nvPicPr>
            <p:cNvPr id="3" name="Picture 4" descr="http://archrecord.construction.com/innovation/4_Products/images/0310_1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3549879"/>
              <a:ext cx="1388246" cy="140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350517" y="4056350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…and even appliances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7034" y="1143001"/>
            <a:ext cx="3449966" cy="1801505"/>
            <a:chOff x="5279446" y="1587810"/>
            <a:chExt cx="3449966" cy="1801505"/>
          </a:xfrm>
        </p:grpSpPr>
        <p:grpSp>
          <p:nvGrpSpPr>
            <p:cNvPr id="4" name="Group 3"/>
            <p:cNvGrpSpPr/>
            <p:nvPr/>
          </p:nvGrpSpPr>
          <p:grpSpPr>
            <a:xfrm>
              <a:off x="6078328" y="1587810"/>
              <a:ext cx="1953604" cy="1801505"/>
              <a:chOff x="5975216" y="1424374"/>
              <a:chExt cx="2192516" cy="2021817"/>
            </a:xfrm>
          </p:grpSpPr>
          <p:pic>
            <p:nvPicPr>
              <p:cNvPr id="5" name="Picture 6" descr="http://www.blogcdn.com/www.engadget.com/media/2010/01/zz7401-27-10ipade132b0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444" y="1424374"/>
                <a:ext cx="1363491" cy="165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5216" y="1942340"/>
                <a:ext cx="2192516" cy="1503851"/>
                <a:chOff x="4152563" y="2491758"/>
                <a:chExt cx="3640986" cy="2460289"/>
              </a:xfrm>
            </p:grpSpPr>
            <p:pic>
              <p:nvPicPr>
                <p:cNvPr id="7" name="Picture 2" descr="http://www.maclife.com/files/u129772/2010/07/iphonefrontside_full.jp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9460" y="2491758"/>
                  <a:ext cx="1124089" cy="17748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152563" y="4386949"/>
                  <a:ext cx="3299303" cy="565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Mobile Devices</a:t>
                  </a:r>
                </a:p>
              </p:txBody>
            </p:sp>
          </p:grpSp>
        </p:grpSp>
        <p:pic>
          <p:nvPicPr>
            <p:cNvPr id="2054" name="Picture 6" descr="http://files.softicons.com/download/computer-icons/web-devices-icons-by-iconshock/png/512/black-berr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446" y="2115200"/>
              <a:ext cx="834946" cy="83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rmreview.com.my/wp-content/uploads/2011/04/TOP-TEN-POPULAR-ANDROID-PHONE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53401" y="2049336"/>
              <a:ext cx="576011" cy="96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54407" y="2867412"/>
            <a:ext cx="2362200" cy="2288519"/>
            <a:chOff x="3733800" y="2819400"/>
            <a:chExt cx="2362200" cy="2288519"/>
          </a:xfrm>
        </p:grpSpPr>
        <p:pic>
          <p:nvPicPr>
            <p:cNvPr id="14" name="Picture 2" descr="http://venturebeat.files.wordpress.com/2011/11/jawbone-up-ios.jpg?w=558&amp;h=9999&amp;crop=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1" y="2819400"/>
              <a:ext cx="870984" cy="119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displayblog.com/wp-content/uploads/2010/11/Griffin_Slap_iPod_Nano_Wristwatch_Case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24" y="3469577"/>
              <a:ext cx="1456476" cy="109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33800" y="4584699"/>
              <a:ext cx="2183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 Monitors and Sensors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Becoming Critical to Our Lives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116360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Health</a:t>
            </a:r>
          </a:p>
        </p:txBody>
      </p:sp>
      <p:sp>
        <p:nvSpPr>
          <p:cNvPr id="7" name="Oval 6"/>
          <p:cNvSpPr/>
          <p:nvPr/>
        </p:nvSpPr>
        <p:spPr>
          <a:xfrm>
            <a:off x="4255670" y="2116362"/>
            <a:ext cx="514229" cy="514229"/>
          </a:xfrm>
          <a:prstGeom prst="ellipse">
            <a:avLst/>
          </a:prstGeom>
          <a:blipFill dpi="0" rotWithShape="1">
            <a:blip r:embed="rId3"/>
            <a:srcRect/>
            <a:stretch>
              <a:fillRect l="-24653" r="-24653"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286000" y="278409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Education</a:t>
            </a:r>
          </a:p>
        </p:txBody>
      </p:sp>
      <p:sp>
        <p:nvSpPr>
          <p:cNvPr id="9" name="Oval 8"/>
          <p:cNvSpPr/>
          <p:nvPr/>
        </p:nvSpPr>
        <p:spPr>
          <a:xfrm>
            <a:off x="4240430" y="2749079"/>
            <a:ext cx="514229" cy="514229"/>
          </a:xfrm>
          <a:prstGeom prst="ellipse">
            <a:avLst/>
          </a:prstGeom>
          <a:blipFill dpi="0" rotWithShape="1">
            <a:blip r:embed="rId4"/>
            <a:srcRect/>
            <a:stretch>
              <a:fillRect t="-5970" b="-597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286000" y="345182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Environment</a:t>
            </a:r>
          </a:p>
        </p:txBody>
      </p:sp>
      <p:sp>
        <p:nvSpPr>
          <p:cNvPr id="11" name="Oval 10"/>
          <p:cNvSpPr/>
          <p:nvPr/>
        </p:nvSpPr>
        <p:spPr>
          <a:xfrm>
            <a:off x="4255670" y="3451823"/>
            <a:ext cx="514229" cy="51422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374195" y="2116361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Science</a:t>
            </a:r>
          </a:p>
        </p:txBody>
      </p:sp>
      <p:sp>
        <p:nvSpPr>
          <p:cNvPr id="13" name="Oval 12"/>
          <p:cNvSpPr/>
          <p:nvPr/>
        </p:nvSpPr>
        <p:spPr>
          <a:xfrm>
            <a:off x="7117080" y="2116363"/>
            <a:ext cx="514229" cy="514229"/>
          </a:xfrm>
          <a:prstGeom prst="ellipse">
            <a:avLst/>
          </a:prstGeom>
          <a:blipFill dpi="0" rotWithShape="1">
            <a:blip r:embed="rId6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7374195" y="2784092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Work</a:t>
            </a:r>
          </a:p>
        </p:txBody>
      </p:sp>
      <p:sp>
        <p:nvSpPr>
          <p:cNvPr id="15" name="Oval 14"/>
          <p:cNvSpPr/>
          <p:nvPr/>
        </p:nvSpPr>
        <p:spPr>
          <a:xfrm>
            <a:off x="7117080" y="2784094"/>
            <a:ext cx="514229" cy="514229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374195" y="345182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Finance</a:t>
            </a:r>
          </a:p>
        </p:txBody>
      </p:sp>
      <p:sp>
        <p:nvSpPr>
          <p:cNvPr id="17" name="Oval 16"/>
          <p:cNvSpPr/>
          <p:nvPr/>
        </p:nvSpPr>
        <p:spPr>
          <a:xfrm>
            <a:off x="7117080" y="3451825"/>
            <a:ext cx="514229" cy="514229"/>
          </a:xfrm>
          <a:prstGeom prst="ellipse">
            <a:avLst/>
          </a:prstGeom>
          <a:blipFill dpi="0" rotWithShape="1">
            <a:blip r:embed="rId8"/>
            <a:srcRect/>
            <a:stretch>
              <a:fillRect l="-18909" t="2371" r="-21279" b="-237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944507" y="472440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… and more</a:t>
            </a:r>
          </a:p>
        </p:txBody>
      </p:sp>
      <p:sp>
        <p:nvSpPr>
          <p:cNvPr id="19" name="Oval 18"/>
          <p:cNvSpPr/>
          <p:nvPr/>
        </p:nvSpPr>
        <p:spPr>
          <a:xfrm>
            <a:off x="4687392" y="4724405"/>
            <a:ext cx="514229" cy="514229"/>
          </a:xfrm>
          <a:prstGeom prst="ellipse">
            <a:avLst/>
          </a:prstGeom>
          <a:blipFill dpi="0" rotWithShape="1">
            <a:blip r:embed="rId9"/>
            <a:srcRect/>
            <a:stretch>
              <a:fillRect l="-25949" r="-259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5257799" y="2241107"/>
            <a:ext cx="1600200" cy="1600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Store and Process Data at Scale?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system can be scaled:</a:t>
            </a:r>
          </a:p>
          <a:p>
            <a:pPr lvl="1"/>
            <a:r>
              <a:rPr lang="en-US" sz="2800" dirty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vertically</a:t>
            </a:r>
            <a:r>
              <a:rPr lang="en-US" sz="2800" dirty="0"/>
              <a:t> (or </a:t>
            </a:r>
            <a:r>
              <a:rPr lang="en-US" sz="2800" dirty="0">
                <a:solidFill>
                  <a:srgbClr val="0070C0"/>
                </a:solidFill>
              </a:rPr>
              <a:t>up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hardware upgrades (e.g., faster CPU, more memory, and/or larger disk)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 err="1"/>
              <a:t>And/Or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horizontally</a:t>
            </a:r>
            <a:r>
              <a:rPr lang="en-US" sz="2800" dirty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out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481" y="1702120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1210" y="182562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8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Vertical Scaling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57200" indent="-457200" algn="just">
              <a:buClr>
                <a:srgbClr val="C00000"/>
              </a:buClr>
              <a:buFontTx/>
              <a:buAutoNum type="alphaUcPeriod" startAt="3"/>
              <a:defRPr/>
            </a:pPr>
            <a:endParaRPr lang="en-US" sz="2000" dirty="0"/>
          </a:p>
          <a:p>
            <a:pPr marL="857250" lvl="1" indent="-457200" algn="just">
              <a:buFontTx/>
              <a:buAutoNum type="arabicPeriod"/>
              <a:defRPr/>
            </a:pPr>
            <a:r>
              <a:rPr lang="en-US" sz="2800" dirty="0"/>
              <a:t>Caches and Memory:</a:t>
            </a: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indent="-457200" algn="just">
              <a:buClr>
                <a:srgbClr val="7F7F7F"/>
              </a:buClr>
              <a:buNone/>
              <a:defRPr/>
            </a:pP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 algn="just"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6282270"/>
              </p:ext>
            </p:extLst>
          </p:nvPr>
        </p:nvGraphicFramePr>
        <p:xfrm>
          <a:off x="2057400" y="3601660"/>
          <a:ext cx="3695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391024" y="3754059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16-32 KB/Core, 4-5 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24399" y="44652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128-256 KB/Core, 12-15 cycles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798" y="5274885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512KB- 2 MB/Core, 30-50 cycles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998" y="60400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8GB- 128GB, 300+ cycles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73" y="2957525"/>
            <a:ext cx="2570545" cy="1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1471</Words>
  <Application>Microsoft Macintosh PowerPoint</Application>
  <PresentationFormat>Widescreen</PresentationFormat>
  <Paragraphs>342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Distributed Systems CS 15-440 </vt:lpstr>
      <vt:lpstr>On the Verge of A Disruptive Century : Breakthroughs</vt:lpstr>
      <vt:lpstr>A Common Theme is Data</vt:lpstr>
      <vt:lpstr>We Live in a World of Data…</vt:lpstr>
      <vt:lpstr>What Do We Do With Data?</vt:lpstr>
      <vt:lpstr>Using Diverse Interfaces &amp; Devices</vt:lpstr>
      <vt:lpstr>Data Becoming Critical to Our Lives</vt:lpstr>
      <vt:lpstr>How to Store and Process Data at Scale?</vt:lpstr>
      <vt:lpstr>Vertical Scaling</vt:lpstr>
      <vt:lpstr>Vertical Scaling</vt:lpstr>
      <vt:lpstr>Vertical Scaling</vt:lpstr>
      <vt:lpstr>Vertical Scaling</vt:lpstr>
      <vt:lpstr>Vertical Scaling</vt:lpstr>
      <vt:lpstr>Vertical Scaling</vt:lpstr>
      <vt:lpstr>How to Store and Process Data at Scale?</vt:lpstr>
      <vt:lpstr>Horizontal Scaling</vt:lpstr>
      <vt:lpstr>Requirements</vt:lpstr>
      <vt:lpstr>Requirements</vt:lpstr>
      <vt:lpstr>So, What is a Distributed System?</vt:lpstr>
      <vt:lpstr>Features</vt:lpstr>
      <vt:lpstr>Parallel vs. Distributed Systems</vt:lpstr>
      <vt:lpstr>PowerPoint Presentation</vt:lpstr>
      <vt:lpstr>Introduction to Distributed Systems</vt:lpstr>
      <vt:lpstr>Course Objectives</vt:lpstr>
      <vt:lpstr>Teaching Team</vt:lpstr>
      <vt:lpstr>Teaching Methods</vt:lpstr>
      <vt:lpstr>Assignments and Projects</vt:lpstr>
      <vt:lpstr>Projects</vt:lpstr>
      <vt:lpstr>Assessment Methods</vt:lpstr>
      <vt:lpstr>Next Lecture</vt:lpstr>
    </vt:vector>
  </TitlesOfParts>
  <Company>@domainou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Hammoud</dc:creator>
  <cp:lastModifiedBy>Microsoft Office User</cp:lastModifiedBy>
  <cp:revision>50</cp:revision>
  <dcterms:created xsi:type="dcterms:W3CDTF">2017-08-20T11:00:57Z</dcterms:created>
  <dcterms:modified xsi:type="dcterms:W3CDTF">2020-08-23T21:09:26Z</dcterms:modified>
</cp:coreProperties>
</file>