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622" r:id="rId2"/>
    <p:sldId id="708" r:id="rId3"/>
    <p:sldId id="674" r:id="rId4"/>
    <p:sldId id="675" r:id="rId5"/>
    <p:sldId id="676" r:id="rId6"/>
    <p:sldId id="677" r:id="rId7"/>
    <p:sldId id="679" r:id="rId8"/>
    <p:sldId id="680" r:id="rId9"/>
    <p:sldId id="681" r:id="rId10"/>
    <p:sldId id="683" r:id="rId11"/>
    <p:sldId id="684" r:id="rId12"/>
    <p:sldId id="685" r:id="rId13"/>
    <p:sldId id="686" r:id="rId14"/>
    <p:sldId id="687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2" r:id="rId28"/>
    <p:sldId id="706" r:id="rId29"/>
    <p:sldId id="629" r:id="rId30"/>
    <p:sldId id="657" r:id="rId31"/>
    <p:sldId id="658" r:id="rId32"/>
    <p:sldId id="659" r:id="rId33"/>
    <p:sldId id="660" r:id="rId34"/>
    <p:sldId id="662" r:id="rId35"/>
    <p:sldId id="665" r:id="rId36"/>
    <p:sldId id="666" r:id="rId37"/>
    <p:sldId id="667" r:id="rId38"/>
    <p:sldId id="668" r:id="rId39"/>
    <p:sldId id="669" r:id="rId40"/>
    <p:sldId id="670" r:id="rId41"/>
    <p:sldId id="671" r:id="rId42"/>
    <p:sldId id="707" r:id="rId4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74" autoAdjust="0"/>
    <p:restoredTop sz="86551" autoAdjust="0"/>
  </p:normalViewPr>
  <p:slideViewPr>
    <p:cSldViewPr>
      <p:cViewPr varScale="1">
        <p:scale>
          <a:sx n="112" d="100"/>
          <a:sy n="112" d="100"/>
        </p:scale>
        <p:origin x="1248" y="2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702876-C665-4124-8545-AB61BB9C318D}" type="datetimeFigureOut">
              <a:rPr lang="en-US"/>
              <a:pPr>
                <a:defRPr/>
              </a:pPr>
              <a:t>10/28/20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16B56D-EE85-47FC-9630-AD3C2389B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6950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347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0307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1294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780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683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585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4555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3449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61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1166BEF2-DC5E-467F-BCC3-2B8DA76944D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65C892FF-6444-4EE0-9273-509D845A30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A3A762E6-DAFE-4F3E-BD4C-14FF85FA7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3A559B-D6B0-451B-9AA5-6CC3144A4A99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25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6B56D-EE85-47FC-9630-AD3C2389B8A0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435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F4562C-05F4-4BD9-AEE2-DD6B90FD4548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404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471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8366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074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32431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E963F7-7480-409C-8133-033256501425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9801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1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623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9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74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8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4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8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714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252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10/28/20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41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9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0.png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B2BC6703-38A3-48EB-8A62-6F5C0852C834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1394ADF-70BD-49B5-BF65-AB9A52835A99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MPI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16, October 28,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  <p:extLst>
      <p:ext uri="{BB962C8B-B14F-4D97-AF65-F5344CB8AC3E}">
        <p14:creationId xmlns:p14="http://schemas.microsoft.com/office/powerpoint/2010/main" val="3782607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3800"/>
              <a:t>Shared Memory vs. Message Passing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Comparison between the shared memory and message passing programming models along several aspects: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970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04E8662-F097-4D3E-83B3-C4073A2B8BE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15457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51753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226419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548174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60716"/>
              </p:ext>
            </p:extLst>
          </p:nvPr>
        </p:nvGraphicFramePr>
        <p:xfrm>
          <a:off x="1755648" y="2590800"/>
          <a:ext cx="8759952" cy="26670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91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9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Aspect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Shared Memory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Message Passing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Communication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loads/stores)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  <a:r>
                        <a:rPr lang="en-US" sz="1600" baseline="0" dirty="0"/>
                        <a:t> Messages</a:t>
                      </a: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Synchronization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Explicit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Implicit (Via Messages)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Hardware Support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Typically Required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None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Development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Tuning Effort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Higher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Lower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43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7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Definition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19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CCD36-89D0-4180-8D03-CBB832D1613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416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What is MPI?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a standard message passing model for developing message passing programs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objective of MPI is to establish a </a:t>
            </a:r>
            <a:r>
              <a:rPr lang="en-US" sz="2400" i="1" dirty="0">
                <a:solidFill>
                  <a:srgbClr val="0070C0"/>
                </a:solidFill>
              </a:rPr>
              <a:t>portable</a:t>
            </a:r>
            <a:r>
              <a:rPr lang="en-US" sz="2400" dirty="0">
                <a:solidFill>
                  <a:schemeClr val="tx1"/>
                </a:solidFill>
              </a:rPr>
              <a:t>,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efficient</a:t>
            </a:r>
            <a:r>
              <a:rPr lang="en-US" sz="2400" dirty="0">
                <a:solidFill>
                  <a:schemeClr val="tx1"/>
                </a:solidFill>
              </a:rPr>
              <a:t>, and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flexible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libraries for message passing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By itself, MPI is NOT a library - but rather a specification of what an MPI library should be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is not an IEEE or ISO standard, but has in fact, become the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industry standard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for writing message passing programs on HPC platforms</a:t>
            </a:r>
            <a:endParaRPr lang="en-US" sz="36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6A6424D-96F9-4E72-85B8-A1C1CF3650B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4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474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52265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39456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879688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MPI is the only message passing library which can be considered a standard. It is supported on virtually all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Portability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There is no need to modify your source code when you port your application to a different platform that supports the MPI standard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Performance Opportunities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Vendor implementations should be able to exploit native hardware features to optimize performance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Functionality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Over 115 routines are defined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tx1"/>
                          </a:solidFill>
                        </a:rPr>
                        <a:t>Availability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A variety of implementations are available, both vendor and public domain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57894"/>
              </p:ext>
            </p:extLst>
          </p:nvPr>
        </p:nvGraphicFramePr>
        <p:xfrm>
          <a:off x="1216152" y="1673352"/>
          <a:ext cx="9906000" cy="4343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0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2768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Reason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Description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Standardization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MPI is the only message passing library which can be considered a standard. It is supported on virtually all HPC platforms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7854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6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1078">
                <a:tc>
                  <a:txBody>
                    <a:bodyPr/>
                    <a:lstStyle/>
                    <a:p>
                      <a:pPr algn="ctr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Reasons for using MPI</a:t>
            </a:r>
          </a:p>
        </p:txBody>
      </p:sp>
      <p:sp>
        <p:nvSpPr>
          <p:cNvPr id="4403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13648" y="6355080"/>
            <a:ext cx="2743200" cy="365125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5BCEEA-F2FA-477F-8E4B-49B6A7E474CF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1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Communicators and Groups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uses objects called </a:t>
            </a:r>
            <a:r>
              <a:rPr lang="en-US" sz="2400" i="1" dirty="0">
                <a:solidFill>
                  <a:schemeClr val="tx1"/>
                </a:solidFill>
              </a:rPr>
              <a:t>communicators/groups </a:t>
            </a:r>
            <a:r>
              <a:rPr lang="en-US" sz="2400" dirty="0">
                <a:solidFill>
                  <a:schemeClr val="tx1"/>
                </a:solidFill>
              </a:rPr>
              <a:t>to define which collection of processes may communicate with each other to solve a certain problem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Most MPI routines require you to specify a communicator as an argument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</a:t>
            </a:r>
            <a:r>
              <a:rPr lang="en-US" sz="2400" b="1" dirty="0">
                <a:solidFill>
                  <a:schemeClr val="tx1"/>
                </a:solidFill>
              </a:rPr>
              <a:t>MPI_COMM_WORLD</a:t>
            </a:r>
            <a:r>
              <a:rPr lang="en-US" sz="2400" dirty="0">
                <a:solidFill>
                  <a:schemeClr val="tx1"/>
                </a:solidFill>
              </a:rPr>
              <a:t> is often used in calling communication subroutines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MPI_COMM_WORLD is the predefined communicator that includes </a:t>
            </a:r>
            <a:r>
              <a:rPr lang="en-US" sz="2400" i="1" u="sng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 of your MPI processes</a:t>
            </a:r>
            <a:endParaRPr lang="en-US" dirty="0"/>
          </a:p>
        </p:txBody>
      </p:sp>
      <p:sp>
        <p:nvSpPr>
          <p:cNvPr id="460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6210E08-4573-4DC6-B74C-ABE9CD235F1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94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Ranks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Within a communicator, every process has its own unique ID referred to as </a:t>
            </a:r>
            <a:r>
              <a:rPr lang="en-US" sz="2400" i="1" dirty="0">
                <a:solidFill>
                  <a:schemeClr val="tx1"/>
                </a:solidFill>
              </a:rPr>
              <a:t>rank</a:t>
            </a:r>
            <a:r>
              <a:rPr lang="en-US" sz="2400" dirty="0">
                <a:solidFill>
                  <a:schemeClr val="tx1"/>
                </a:solidFill>
              </a:rPr>
              <a:t>, assigned by the system when the processes are initialized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rank is sometimes called a </a:t>
            </a:r>
            <a:r>
              <a:rPr lang="en-US" sz="2400" i="1" dirty="0">
                <a:solidFill>
                  <a:schemeClr val="tx1"/>
                </a:solidFill>
              </a:rPr>
              <a:t>task ID</a:t>
            </a:r>
            <a:r>
              <a:rPr lang="en-US" sz="2400" dirty="0">
                <a:solidFill>
                  <a:schemeClr val="tx1"/>
                </a:solidFill>
              </a:rPr>
              <a:t>-- ranks are contiguous and begin at </a:t>
            </a:r>
            <a:r>
              <a:rPr lang="en-US" sz="2400" i="1" dirty="0">
                <a:solidFill>
                  <a:schemeClr val="tx1"/>
                </a:solidFill>
              </a:rPr>
              <a:t>zero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used by the programmer to specify the source and destination of messages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Ranks are often used conditionally by programs to control execution (e.g., </a:t>
            </a:r>
            <a:r>
              <a:rPr lang="en-US" sz="2400" i="1" dirty="0">
                <a:solidFill>
                  <a:schemeClr val="tx1"/>
                </a:solidFill>
              </a:rPr>
              <a:t>if rank=0 do this / if rank=1 do that</a:t>
            </a:r>
            <a:r>
              <a:rPr lang="en-US" sz="2400" dirty="0">
                <a:solidFill>
                  <a:schemeClr val="tx1"/>
                </a:solidFill>
              </a:rPr>
              <a:t>)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710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FE269B-EC31-4EC4-A227-88B67C0FAA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05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 problem can consist of several sub-problems where each can be solved independently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You can create a new communicator for each sub-problem as a subset of an existing communicator</a:t>
            </a:r>
          </a:p>
          <a:p>
            <a:pPr marL="0" indent="0" algn="just" eaLnBrk="1" hangingPunct="1"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MPI allows you to achieve that by using </a:t>
            </a:r>
            <a:r>
              <a:rPr lang="en-US" sz="2400" b="1" dirty="0">
                <a:solidFill>
                  <a:srgbClr val="0070C0"/>
                </a:solidFill>
              </a:rPr>
              <a:t>MPI_COMM_SPLIT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81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C8F96DC-D36F-4755-8117-7A6031F19812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9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of Multiple Communicators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Consider a problem with a fluid dynamics part and a structural analysis part, where each part can be computed in parallel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505200" y="2895600"/>
            <a:ext cx="2362200" cy="2362200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39624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086225" y="2995614"/>
            <a:ext cx="1270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B050"/>
                </a:solidFill>
              </a:rPr>
              <a:t>Comm_Fluid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876800" y="34671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=1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9624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4876800" y="4343400"/>
            <a:ext cx="609600" cy="609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B050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=3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629400" y="2895600"/>
            <a:ext cx="2362200" cy="2362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0866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Rank=0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=4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210426" y="2995614"/>
            <a:ext cx="1362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0000FF"/>
                </a:solidFill>
              </a:rPr>
              <a:t>Comm_Struct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8001000" y="34671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Rank=1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=5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70866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Rank=2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=6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8001000" y="4343400"/>
            <a:ext cx="609600" cy="60960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/>
          <a:lstStyle/>
          <a:p>
            <a:pPr algn="ctr" eaLnBrk="1" hangingPunct="1">
              <a:defRPr/>
            </a:pPr>
            <a:r>
              <a:rPr lang="en-US" sz="1100" dirty="0">
                <a:solidFill>
                  <a:srgbClr val="0000FF"/>
                </a:solidFill>
              </a:rPr>
              <a:t>Rank=3</a:t>
            </a:r>
          </a:p>
          <a:p>
            <a:pPr algn="ctr" eaLnBrk="1" hangingPunct="1">
              <a:defRPr/>
            </a:pPr>
            <a:endParaRPr lang="en-US" sz="1100" dirty="0"/>
          </a:p>
          <a:p>
            <a:pPr algn="ctr" eaLnBrk="1" hangingPunct="1">
              <a:defRPr/>
            </a:pPr>
            <a:r>
              <a:rPr lang="en-US" sz="1100" b="1" i="1" dirty="0">
                <a:solidFill>
                  <a:srgbClr val="C00000"/>
                </a:solidFill>
              </a:rPr>
              <a:t>Rank</a:t>
            </a:r>
            <a:r>
              <a:rPr lang="en-US" sz="1100" dirty="0">
                <a:solidFill>
                  <a:srgbClr val="C00000"/>
                </a:solidFill>
              </a:rPr>
              <a:t>=7</a:t>
            </a:r>
          </a:p>
        </p:txBody>
      </p:sp>
      <p:cxnSp>
        <p:nvCxnSpPr>
          <p:cNvPr id="20" name="Straight Arrow Connector 19"/>
          <p:cNvCxnSpPr>
            <a:endCxn id="17" idx="0"/>
          </p:cNvCxnSpPr>
          <p:nvPr/>
        </p:nvCxnSpPr>
        <p:spPr>
          <a:xfrm>
            <a:off x="83058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24600" y="3303588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11" idx="3"/>
          </p:cNvCxnSpPr>
          <p:nvPr/>
        </p:nvCxnSpPr>
        <p:spPr>
          <a:xfrm flipH="1">
            <a:off x="5486400" y="37719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67200" y="3303588"/>
            <a:ext cx="0" cy="163512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267200" y="3303588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096000" y="3303588"/>
            <a:ext cx="228600" cy="468312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1" name="Straight Arrow Connector 4100"/>
          <p:cNvCxnSpPr>
            <a:endCxn id="15" idx="1"/>
          </p:cNvCxnSpPr>
          <p:nvPr/>
        </p:nvCxnSpPr>
        <p:spPr>
          <a:xfrm>
            <a:off x="6324600" y="37719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5" name="Straight Arrow Connector 4104"/>
          <p:cNvCxnSpPr/>
          <p:nvPr/>
        </p:nvCxnSpPr>
        <p:spPr>
          <a:xfrm flipV="1">
            <a:off x="42672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7" name="Straight Connector 4106"/>
          <p:cNvCxnSpPr/>
          <p:nvPr/>
        </p:nvCxnSpPr>
        <p:spPr>
          <a:xfrm>
            <a:off x="4267200" y="5105400"/>
            <a:ext cx="18288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1" name="Straight Connector 4110"/>
          <p:cNvCxnSpPr/>
          <p:nvPr/>
        </p:nvCxnSpPr>
        <p:spPr>
          <a:xfrm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>
            <a:endCxn id="18" idx="1"/>
          </p:cNvCxnSpPr>
          <p:nvPr/>
        </p:nvCxnSpPr>
        <p:spPr>
          <a:xfrm>
            <a:off x="6324600" y="4648200"/>
            <a:ext cx="7620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8305800" y="4953000"/>
            <a:ext cx="0" cy="15240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5" name="Straight Connector 4114"/>
          <p:cNvCxnSpPr/>
          <p:nvPr/>
        </p:nvCxnSpPr>
        <p:spPr>
          <a:xfrm flipH="1">
            <a:off x="6324600" y="5105400"/>
            <a:ext cx="1981200" cy="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7" name="Straight Connector 4116"/>
          <p:cNvCxnSpPr/>
          <p:nvPr/>
        </p:nvCxnSpPr>
        <p:spPr>
          <a:xfrm flipH="1" flipV="1">
            <a:off x="6096000" y="4648200"/>
            <a:ext cx="228600" cy="457200"/>
          </a:xfrm>
          <a:prstGeom prst="line">
            <a:avLst/>
          </a:prstGeom>
          <a:ln w="12700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9" name="Straight Arrow Connector 4118"/>
          <p:cNvCxnSpPr>
            <a:endCxn id="13" idx="3"/>
          </p:cNvCxnSpPr>
          <p:nvPr/>
        </p:nvCxnSpPr>
        <p:spPr>
          <a:xfrm flipH="1">
            <a:off x="5486400" y="4648200"/>
            <a:ext cx="609600" cy="0"/>
          </a:xfrm>
          <a:prstGeom prst="straightConnector1">
            <a:avLst/>
          </a:prstGeom>
          <a:ln w="12700">
            <a:solidFill>
              <a:srgbClr val="C0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Rounded Rectangle 4125"/>
          <p:cNvSpPr/>
          <p:nvPr/>
        </p:nvSpPr>
        <p:spPr>
          <a:xfrm>
            <a:off x="3124200" y="2438400"/>
            <a:ext cx="6248400" cy="33528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181601" y="2514601"/>
            <a:ext cx="19478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u="sng">
                <a:solidFill>
                  <a:srgbClr val="C00000"/>
                </a:solidFill>
              </a:rPr>
              <a:t>MPI_COMM_WORLD</a:t>
            </a:r>
          </a:p>
        </p:txBody>
      </p:sp>
      <p:sp>
        <p:nvSpPr>
          <p:cNvPr id="49186" name="TextBox 4126"/>
          <p:cNvSpPr txBox="1">
            <a:spLocks noChangeArrowheads="1"/>
          </p:cNvSpPr>
          <p:nvPr/>
        </p:nvSpPr>
        <p:spPr bwMode="auto">
          <a:xfrm>
            <a:off x="3657600" y="5891214"/>
            <a:ext cx="5334000" cy="73818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C00000"/>
                </a:solidFill>
              </a:rPr>
              <a:t>Ranks within MPI_COMM_WORLD are printed in red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B050"/>
                </a:solidFill>
              </a:rPr>
              <a:t>Ranks within Comm_Fluid are printed in green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rgbClr val="0000FF"/>
                </a:solidFill>
              </a:rPr>
              <a:t>Ranks within Comm_Struct are printed in blue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1838" y="40655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4541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922838" y="4065588"/>
            <a:ext cx="0" cy="26670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41838" y="4332288"/>
            <a:ext cx="381000" cy="0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4618038" y="4103689"/>
            <a:ext cx="228600" cy="211137"/>
          </a:xfrm>
          <a:prstGeom prst="straightConnector1">
            <a:avLst/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7666038" y="40767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7666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047038" y="4076700"/>
            <a:ext cx="0" cy="2667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666038" y="4343400"/>
            <a:ext cx="381000" cy="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7742238" y="4114800"/>
            <a:ext cx="228600" cy="211138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002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 animBg="1"/>
      <p:bldP spid="18" grpId="0" animBg="1"/>
      <p:bldP spid="19" grpId="0" animBg="1"/>
      <p:bldP spid="4126" grpId="0" animBg="1"/>
      <p:bldP spid="6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21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43E13-1FFF-4F57-874F-3A44BFC1F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Today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FACB2E5-6B13-47FB-BD5A-93E32D4397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8615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Distributed Mutual Exclusion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Election Algorithms</a:t>
            </a:r>
          </a:p>
          <a:p>
            <a:pPr marL="1371600" lvl="4" indent="0" eaLnBrk="1" hangingPunct="1">
              <a:buNone/>
              <a:defRPr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Today’s Session: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Programming Models: MPI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P2 is due today by midnight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600" dirty="0"/>
              <a:t>We will practice together on MPI in </a:t>
            </a:r>
            <a:r>
              <a:rPr lang="en-US" sz="2600"/>
              <a:t>tomorrow’s recitation  </a:t>
            </a:r>
            <a:endParaRPr lang="en-US" sz="2600" dirty="0"/>
          </a:p>
          <a:p>
            <a:pPr marL="342900" lvl="1" indent="0">
              <a:buNone/>
              <a:defRPr/>
            </a:pPr>
            <a:endParaRPr lang="en-US" sz="2600" dirty="0"/>
          </a:p>
          <a:p>
            <a:pPr marL="914400" lvl="2" indent="0" eaLnBrk="1" hangingPunct="1">
              <a:buNone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eaLnBrk="1" hangingPunct="1">
              <a:buFont typeface="Wingdings" panose="05000000000000000000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71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/>
              <a:t> MPI Point-To-Point Communication Routines</a:t>
            </a:r>
          </a:p>
        </p:txBody>
      </p:sp>
      <p:sp>
        <p:nvSpPr>
          <p:cNvPr id="2867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98D87C2-27CD-4B6C-A3BD-B15A0F49C391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26160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>
                          <a:solidFill>
                            <a:schemeClr val="bg1"/>
                          </a:solidFill>
                        </a:rPr>
                      </a:b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87057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486105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748846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solidFill>
                            <a:schemeClr val="bg1"/>
                          </a:solidFill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>
                        <a:solidFill>
                          <a:schemeClr val="bg1"/>
                        </a:solidFill>
                      </a:endParaRP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238798"/>
              </p:ext>
            </p:extLst>
          </p:nvPr>
        </p:nvGraphicFramePr>
        <p:xfrm>
          <a:off x="1371600" y="1981200"/>
          <a:ext cx="9448800" cy="38862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34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630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Routine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Signature</a:t>
                      </a:r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) </a:t>
                      </a:r>
                      <a:br>
                        <a:rPr lang="en-US" sz="1600" dirty="0"/>
                      </a:b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142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send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MPI_Isend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1742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MPI_Status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*status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5298">
                <a:tc>
                  <a:txBody>
                    <a:bodyPr/>
                    <a:lstStyle/>
                    <a:p>
                      <a:pPr algn="ctr"/>
                      <a:r>
                        <a:rPr lang="en-US" sz="1700" kern="1200" dirty="0">
                          <a:effectLst/>
                        </a:rPr>
                        <a:t>Non-blocking receive</a:t>
                      </a:r>
                      <a:endParaRPr lang="en-US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1" kern="1200" dirty="0" err="1">
                          <a:solidFill>
                            <a:srgbClr val="0000FF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MPI_Irecv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 void *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buf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datatype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source,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tag,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MPI_Request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*request )</a:t>
                      </a:r>
                      <a:endParaRPr lang="en-US" sz="1600" b="0" dirty="0"/>
                    </a:p>
                  </a:txBody>
                  <a:tcPr marT="45704" marB="4570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79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Interface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We will focus on MPI:</a:t>
            </a:r>
            <a:endParaRPr lang="en-US" sz="24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Definitions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Point-to-point communication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70C0"/>
                </a:solidFill>
              </a:rPr>
              <a:t>Collective communication</a:t>
            </a:r>
          </a:p>
          <a:p>
            <a:pPr marL="457200" lvl="1" indent="0" algn="just" eaLnBrk="1" hangingPunct="1">
              <a:buNone/>
              <a:defRPr/>
            </a:pPr>
            <a:endParaRPr lang="en-US" sz="1000" i="1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096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9A65F3-F4AD-42A6-8E31-3E487DCD3A93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8811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Collective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Collective communication allows exchanging data among a group of processes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must involve </a:t>
            </a:r>
            <a:r>
              <a:rPr lang="en-US" sz="2400" b="1" i="1" dirty="0">
                <a:solidFill>
                  <a:schemeClr val="tx1"/>
                </a:solidFill>
              </a:rPr>
              <a:t>all</a:t>
            </a:r>
            <a:r>
              <a:rPr lang="en-US" sz="2400" dirty="0">
                <a:solidFill>
                  <a:schemeClr val="tx1"/>
                </a:solidFill>
              </a:rPr>
              <a:t> processes in the scope of a communicator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The communicator argument in a collective communication routine should specify which processes are involved in the communication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it is the programmer's responsibility to ensure that all processes within a communicator participate in any collective operation</a:t>
            </a:r>
            <a:endParaRPr lang="en-US" sz="3200" dirty="0"/>
          </a:p>
        </p:txBody>
      </p:sp>
      <p:sp>
        <p:nvSpPr>
          <p:cNvPr id="4301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A06A57-0614-4150-BA68-58AEF03CE22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0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Patterns of Collective Communication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There are several patterns of collective communication:</a:t>
            </a:r>
            <a:endParaRPr lang="en-US" altLang="en-US" sz="2400" i="1" dirty="0">
              <a:solidFill>
                <a:schemeClr val="tx1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Broadcast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Scatter 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Gather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Allgather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Alltoall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Reduce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Allreduce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>
                <a:solidFill>
                  <a:srgbClr val="0000FF"/>
                </a:solidFill>
              </a:rPr>
              <a:t>Scan</a:t>
            </a:r>
          </a:p>
          <a:p>
            <a:pPr marL="800100" lvl="1" indent="-342900" algn="just" eaLnBrk="1" hangingPunct="1">
              <a:buFontTx/>
              <a:buAutoNum type="arabicPeriod"/>
            </a:pPr>
            <a:r>
              <a:rPr lang="en-US" altLang="en-US" sz="2400" i="1" dirty="0" err="1">
                <a:solidFill>
                  <a:srgbClr val="0000FF"/>
                </a:solidFill>
              </a:rPr>
              <a:t>Reducescatter</a:t>
            </a:r>
            <a:endParaRPr lang="en-US" altLang="en-US" sz="2400" i="1" dirty="0">
              <a:solidFill>
                <a:srgbClr val="0000F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6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i="1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1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00100" lvl="1" indent="-342900" algn="just" eaLnBrk="1" hangingPunct="1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440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826A63-1F79-4415-B80C-BD39EED2553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45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1. Broadcast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Broadcast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sends a message from the process with rank </a:t>
            </a:r>
            <a:r>
              <a:rPr lang="en-US" sz="2400" i="1" dirty="0">
                <a:solidFill>
                  <a:schemeClr val="tx1"/>
                </a:solidFill>
              </a:rPr>
              <a:t>root</a:t>
            </a:r>
            <a:r>
              <a:rPr lang="en-US" sz="2400" dirty="0">
                <a:solidFill>
                  <a:schemeClr val="tx1"/>
                </a:solidFill>
              </a:rPr>
              <a:t> to all other processes in the group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just" eaLnBrk="1" hangingPunct="1">
              <a:buNone/>
              <a:defRPr/>
            </a:pPr>
            <a:endParaRPr lang="en-US" sz="16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i="1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506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F7335B-EA76-4B6A-9AE1-DF9172924D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0861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8" name="TextBox 2"/>
          <p:cNvSpPr txBox="1">
            <a:spLocks noChangeArrowheads="1"/>
          </p:cNvSpPr>
          <p:nvPr/>
        </p:nvSpPr>
        <p:spPr bwMode="auto">
          <a:xfrm>
            <a:off x="3362326" y="3086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5089" name="TextBox 7"/>
          <p:cNvSpPr txBox="1">
            <a:spLocks noChangeArrowheads="1"/>
          </p:cNvSpPr>
          <p:nvPr/>
        </p:nvSpPr>
        <p:spPr bwMode="auto">
          <a:xfrm>
            <a:off x="3352801" y="3463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5090" name="TextBox 8"/>
          <p:cNvSpPr txBox="1">
            <a:spLocks noChangeArrowheads="1"/>
          </p:cNvSpPr>
          <p:nvPr/>
        </p:nvSpPr>
        <p:spPr bwMode="auto">
          <a:xfrm>
            <a:off x="3352801" y="3844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5091" name="TextBox 9"/>
          <p:cNvSpPr txBox="1">
            <a:spLocks noChangeArrowheads="1"/>
          </p:cNvSpPr>
          <p:nvPr/>
        </p:nvSpPr>
        <p:spPr bwMode="auto">
          <a:xfrm>
            <a:off x="3352801" y="42259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28575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3" name="TextBox 12"/>
          <p:cNvSpPr txBox="1">
            <a:spLocks noChangeArrowheads="1"/>
          </p:cNvSpPr>
          <p:nvPr/>
        </p:nvSpPr>
        <p:spPr bwMode="auto">
          <a:xfrm>
            <a:off x="3733801" y="27019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8449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95" name="TextBox 15"/>
          <p:cNvSpPr txBox="1">
            <a:spLocks noChangeArrowheads="1"/>
          </p:cNvSpPr>
          <p:nvPr/>
        </p:nvSpPr>
        <p:spPr bwMode="auto">
          <a:xfrm rot="-5400000">
            <a:off x="2725738" y="32940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6179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0" y="3235326"/>
            <a:ext cx="8763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Broadcast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0892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0892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467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3848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2291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28606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7051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38481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2972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168900"/>
            <a:ext cx="8497888" cy="338138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bg1"/>
                </a:solidFill>
              </a:rPr>
              <a:t>int </a:t>
            </a:r>
            <a:r>
              <a:rPr lang="en-US" altLang="en-US" sz="1600" b="1">
                <a:solidFill>
                  <a:schemeClr val="bg1"/>
                </a:solidFill>
              </a:rPr>
              <a:t>MPI_Bcast </a:t>
            </a:r>
            <a:r>
              <a:rPr lang="en-US" altLang="en-US" sz="1600">
                <a:solidFill>
                  <a:schemeClr val="bg1"/>
                </a:solidFill>
              </a:rPr>
              <a:t>( void *buffer, int count, MPI_Datatype datatype,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12186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utoUpdateAnimBg="0"/>
      <p:bldP spid="22" grpId="0" autoUpdateAnimBg="0"/>
      <p:bldP spid="23" grpId="0" autoUpdateAnimBg="0"/>
      <p:bldP spid="24" grpId="0" autoUpdateAnimBg="0"/>
      <p:bldP spid="25" grpId="0" autoUpdateAnimBg="0"/>
      <p:bldP spid="27" grpId="0" autoUpdateAnimBg="0"/>
      <p:bldP spid="29" grpId="0" autoUpdateAnimBg="0"/>
      <p:bldP spid="17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2-3. Scatter and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51008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Scatter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distributes distinct messages from a single source task to each task in the group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distinct messages from each task in the group to a single destination task</a:t>
            </a:r>
            <a:endParaRPr lang="en-US" sz="36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675063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6111" name="TextBox 2"/>
          <p:cNvSpPr txBox="1">
            <a:spLocks noChangeArrowheads="1"/>
          </p:cNvSpPr>
          <p:nvPr/>
        </p:nvSpPr>
        <p:spPr bwMode="auto">
          <a:xfrm>
            <a:off x="33623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6112" name="TextBox 7"/>
          <p:cNvSpPr txBox="1">
            <a:spLocks noChangeArrowheads="1"/>
          </p:cNvSpPr>
          <p:nvPr/>
        </p:nvSpPr>
        <p:spPr bwMode="auto">
          <a:xfrm>
            <a:off x="33528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6113" name="TextBox 8"/>
          <p:cNvSpPr txBox="1">
            <a:spLocks noChangeArrowheads="1"/>
          </p:cNvSpPr>
          <p:nvPr/>
        </p:nvSpPr>
        <p:spPr bwMode="auto">
          <a:xfrm>
            <a:off x="33528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6114" name="TextBox 9"/>
          <p:cNvSpPr txBox="1">
            <a:spLocks noChangeArrowheads="1"/>
          </p:cNvSpPr>
          <p:nvPr/>
        </p:nvSpPr>
        <p:spPr bwMode="auto">
          <a:xfrm>
            <a:off x="33528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446463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6" name="TextBox 12"/>
          <p:cNvSpPr txBox="1">
            <a:spLocks noChangeArrowheads="1"/>
          </p:cNvSpPr>
          <p:nvPr/>
        </p:nvSpPr>
        <p:spPr bwMode="auto">
          <a:xfrm>
            <a:off x="37338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8" name="TextBox 15"/>
          <p:cNvSpPr txBox="1">
            <a:spLocks noChangeArrowheads="1"/>
          </p:cNvSpPr>
          <p:nvPr/>
        </p:nvSpPr>
        <p:spPr bwMode="auto">
          <a:xfrm rot="-5400000">
            <a:off x="27257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4206875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824289"/>
            <a:ext cx="6080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Scatter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678238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67823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4056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437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818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449638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3294064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437064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886201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int </a:t>
            </a:r>
            <a:r>
              <a:rPr lang="en-US" altLang="en-US" sz="1400" dirty="0" err="1">
                <a:solidFill>
                  <a:schemeClr val="bg1"/>
                </a:solidFill>
              </a:rPr>
              <a:t>MPI_Scatter</a:t>
            </a:r>
            <a:r>
              <a:rPr lang="en-US" altLang="en-US" sz="1400" dirty="0">
                <a:solidFill>
                  <a:schemeClr val="bg1"/>
                </a:solidFill>
              </a:rPr>
              <a:t> ( void *</a:t>
            </a:r>
            <a:r>
              <a:rPr lang="en-US" altLang="en-US" sz="1400" dirty="0" err="1">
                <a:solidFill>
                  <a:schemeClr val="bg1"/>
                </a:solidFill>
              </a:rPr>
              <a:t>sendbuf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sendcnt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sendtype</a:t>
            </a:r>
            <a:r>
              <a:rPr lang="en-US" altLang="en-US" sz="1400" dirty="0">
                <a:solidFill>
                  <a:schemeClr val="bg1"/>
                </a:solidFill>
              </a:rPr>
              <a:t>, void *</a:t>
            </a:r>
            <a:r>
              <a:rPr lang="en-US" altLang="en-US" sz="1400" dirty="0" err="1">
                <a:solidFill>
                  <a:schemeClr val="bg1"/>
                </a:solidFill>
              </a:rPr>
              <a:t>recvbuf</a:t>
            </a:r>
            <a:r>
              <a:rPr lang="en-US" altLang="en-US" sz="1400" dirty="0">
                <a:solidFill>
                  <a:schemeClr val="bg1"/>
                </a:solidFill>
              </a:rPr>
              <a:t>, int </a:t>
            </a:r>
            <a:r>
              <a:rPr lang="en-US" altLang="en-US" sz="1400" dirty="0" err="1">
                <a:solidFill>
                  <a:schemeClr val="bg1"/>
                </a:solidFill>
              </a:rPr>
              <a:t>recvcnt</a:t>
            </a:r>
            <a:r>
              <a:rPr lang="en-US" altLang="en-US" sz="1400" dirty="0">
                <a:solidFill>
                  <a:schemeClr val="bg1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solidFill>
                  <a:schemeClr val="bg1"/>
                </a:solidFill>
              </a:rPr>
              <a:t>                            </a:t>
            </a:r>
            <a:r>
              <a:rPr lang="en-US" altLang="en-US" sz="1400" dirty="0" err="1">
                <a:solidFill>
                  <a:schemeClr val="bg1"/>
                </a:solidFill>
              </a:rPr>
              <a:t>MPI_Datatype</a:t>
            </a:r>
            <a:r>
              <a:rPr lang="en-US" altLang="en-US" sz="1400" dirty="0">
                <a:solidFill>
                  <a:schemeClr val="bg1"/>
                </a:solidFill>
              </a:rPr>
              <a:t> </a:t>
            </a:r>
            <a:r>
              <a:rPr lang="en-US" altLang="en-US" sz="1400" dirty="0" err="1">
                <a:solidFill>
                  <a:schemeClr val="bg1"/>
                </a:solidFill>
              </a:rPr>
              <a:t>recvtype</a:t>
            </a:r>
            <a:r>
              <a:rPr lang="en-US" altLang="en-US" sz="1400" dirty="0">
                <a:solidFill>
                  <a:schemeClr val="bg1"/>
                </a:solidFill>
              </a:rPr>
              <a:t>, int root, </a:t>
            </a:r>
            <a:r>
              <a:rPr lang="en-US" altLang="en-US" sz="1400" dirty="0" err="1">
                <a:solidFill>
                  <a:schemeClr val="bg1"/>
                </a:solidFill>
              </a:rPr>
              <a:t>MPI_Comm</a:t>
            </a:r>
            <a:r>
              <a:rPr lang="en-US" altLang="en-US" sz="1400" dirty="0">
                <a:solidFill>
                  <a:schemeClr val="bg1"/>
                </a:solidFill>
              </a:rPr>
              <a:t> comm ) 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5410200" y="4778376"/>
            <a:ext cx="1295400" cy="31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670550" y="4838701"/>
            <a:ext cx="5778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Gather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79565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MPI_Gather ( void *sendbuf, int sendcnt, MPI_Datatype sendtype, void *recvbuf, int recvcount,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MPI_Datatype recvtype, int root,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385536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  <p:bldP spid="31" grpId="0"/>
      <p:bldP spid="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4. All Gather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4498848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Allgather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gathers data from all tasks and distributes them to all tasks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Each task in the group, in effect, performs a one-to-all broadcasting operation within the group</a:t>
            </a: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657600" y="3238500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135" name="TextBox 2"/>
          <p:cNvSpPr txBox="1">
            <a:spLocks noChangeArrowheads="1"/>
          </p:cNvSpPr>
          <p:nvPr/>
        </p:nvSpPr>
        <p:spPr bwMode="auto">
          <a:xfrm>
            <a:off x="3362326" y="3238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7136" name="TextBox 7"/>
          <p:cNvSpPr txBox="1">
            <a:spLocks noChangeArrowheads="1"/>
          </p:cNvSpPr>
          <p:nvPr/>
        </p:nvSpPr>
        <p:spPr bwMode="auto">
          <a:xfrm>
            <a:off x="3352801" y="3616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7137" name="TextBox 8"/>
          <p:cNvSpPr txBox="1">
            <a:spLocks noChangeArrowheads="1"/>
          </p:cNvSpPr>
          <p:nvPr/>
        </p:nvSpPr>
        <p:spPr bwMode="auto">
          <a:xfrm>
            <a:off x="3352801" y="3997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7138" name="TextBox 9"/>
          <p:cNvSpPr txBox="1">
            <a:spLocks noChangeArrowheads="1"/>
          </p:cNvSpPr>
          <p:nvPr/>
        </p:nvSpPr>
        <p:spPr bwMode="auto">
          <a:xfrm>
            <a:off x="3352801" y="4378326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3009900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0" name="TextBox 12"/>
          <p:cNvSpPr txBox="1">
            <a:spLocks noChangeArrowheads="1"/>
          </p:cNvSpPr>
          <p:nvPr/>
        </p:nvSpPr>
        <p:spPr bwMode="auto">
          <a:xfrm>
            <a:off x="3733801" y="2854326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048000" y="3997326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2" name="TextBox 15"/>
          <p:cNvSpPr txBox="1">
            <a:spLocks noChangeArrowheads="1"/>
          </p:cNvSpPr>
          <p:nvPr/>
        </p:nvSpPr>
        <p:spPr bwMode="auto">
          <a:xfrm rot="-5400000">
            <a:off x="2725738" y="3446463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486400" y="3770313"/>
            <a:ext cx="121920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657851" y="3387726"/>
            <a:ext cx="746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allgather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772400" y="3241675"/>
          <a:ext cx="1524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477126" y="32416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467601" y="3619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467601" y="4000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467601" y="43815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8305800" y="3013075"/>
            <a:ext cx="990600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848601" y="28575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7162800" y="40005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>
            <a:spLocks noChangeArrowheads="1"/>
          </p:cNvSpPr>
          <p:nvPr/>
        </p:nvSpPr>
        <p:spPr bwMode="auto">
          <a:xfrm rot="-5400000">
            <a:off x="6840538" y="34496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133600" y="5410201"/>
            <a:ext cx="79248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MPI_Allgather ( void *sendbuf, int sendcount, MPI_Datatype sendtype, void *recvbuf, int 	  	            recvcount, MPI_Datatype recvtype, MPI_Comm comm )</a:t>
            </a:r>
          </a:p>
        </p:txBody>
      </p:sp>
    </p:spTree>
    <p:extLst>
      <p:ext uri="{BB962C8B-B14F-4D97-AF65-F5344CB8AC3E}">
        <p14:creationId xmlns:p14="http://schemas.microsoft.com/office/powerpoint/2010/main" val="416665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23" grpId="0"/>
      <p:bldP spid="24" grpId="0"/>
      <p:bldP spid="25" grpId="0"/>
      <p:bldP spid="27" grpId="0"/>
      <p:bldP spid="29" grpId="0"/>
      <p:bldP spid="1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6-7. Reduce and All Reduce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>
                <a:solidFill>
                  <a:srgbClr val="C00000"/>
                </a:solidFill>
              </a:rPr>
              <a:t>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on all tasks in the group and places the result in one task</a:t>
            </a:r>
          </a:p>
          <a:p>
            <a:pPr marL="0" indent="0" algn="just" eaLnBrk="1" hangingPunct="1">
              <a:buNone/>
              <a:defRPr/>
            </a:pPr>
            <a:endParaRPr lang="en-US" sz="500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i="1" dirty="0" err="1">
                <a:solidFill>
                  <a:srgbClr val="C00000"/>
                </a:solidFill>
              </a:rPr>
              <a:t>Allreduce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applies a reduction operation and places the result in all tasks in the group. This is equivalent to an </a:t>
            </a:r>
            <a:r>
              <a:rPr lang="en-US" sz="2400" dirty="0" err="1">
                <a:solidFill>
                  <a:schemeClr val="tx1"/>
                </a:solidFill>
              </a:rPr>
              <a:t>MPI_Reduce</a:t>
            </a:r>
            <a:r>
              <a:rPr lang="en-US" sz="2400" dirty="0">
                <a:solidFill>
                  <a:schemeClr val="tx1"/>
                </a:solidFill>
              </a:rPr>
              <a:t> followed by an </a:t>
            </a:r>
            <a:r>
              <a:rPr lang="en-US" sz="2400" dirty="0" err="1">
                <a:solidFill>
                  <a:schemeClr val="tx1"/>
                </a:solidFill>
              </a:rPr>
              <a:t>MPI_Bcast</a:t>
            </a:r>
            <a:endParaRPr lang="en-US" sz="2400" dirty="0">
              <a:solidFill>
                <a:schemeClr val="tx1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6670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168" name="TextBox 2"/>
          <p:cNvSpPr txBox="1">
            <a:spLocks noChangeArrowheads="1"/>
          </p:cNvSpPr>
          <p:nvPr/>
        </p:nvSpPr>
        <p:spPr bwMode="auto">
          <a:xfrm>
            <a:off x="23717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49169" name="TextBox 7"/>
          <p:cNvSpPr txBox="1">
            <a:spLocks noChangeArrowheads="1"/>
          </p:cNvSpPr>
          <p:nvPr/>
        </p:nvSpPr>
        <p:spPr bwMode="auto">
          <a:xfrm>
            <a:off x="23622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49170" name="TextBox 8"/>
          <p:cNvSpPr txBox="1">
            <a:spLocks noChangeArrowheads="1"/>
          </p:cNvSpPr>
          <p:nvPr/>
        </p:nvSpPr>
        <p:spPr bwMode="auto">
          <a:xfrm>
            <a:off x="23622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49171" name="TextBox 9"/>
          <p:cNvSpPr txBox="1">
            <a:spLocks noChangeArrowheads="1"/>
          </p:cNvSpPr>
          <p:nvPr/>
        </p:nvSpPr>
        <p:spPr bwMode="auto">
          <a:xfrm>
            <a:off x="23622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49172" name="TextBox 12"/>
          <p:cNvSpPr txBox="1">
            <a:spLocks noChangeArrowheads="1"/>
          </p:cNvSpPr>
          <p:nvPr/>
        </p:nvSpPr>
        <p:spPr bwMode="auto">
          <a:xfrm>
            <a:off x="26670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0574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74" name="TextBox 15"/>
          <p:cNvSpPr txBox="1">
            <a:spLocks noChangeArrowheads="1"/>
          </p:cNvSpPr>
          <p:nvPr/>
        </p:nvSpPr>
        <p:spPr bwMode="auto">
          <a:xfrm rot="-5400000">
            <a:off x="17351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52801" y="4206875"/>
            <a:ext cx="646113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16288" y="3824289"/>
            <a:ext cx="6461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C00000"/>
                </a:solidFill>
              </a:rPr>
              <a:t>Reduce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05000" y="5410201"/>
            <a:ext cx="8382000" cy="523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int MPI_Reduce ( void *sendbuf, void *recvbuf, int count, MPI_Datatype datatype, MPI_Op op, int 	           root, MPI_Comm comm )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873250" y="6096001"/>
            <a:ext cx="8413750" cy="523875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int MPI_Allreduce ( void *sendbuf, void *recvbuf, int count, MPI_Datatype datatype, MPI_Op op,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chemeClr val="tx1"/>
                </a:solidFill>
              </a:rPr>
              <a:t>	             MPI_Comm comm ) 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48006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rgbClr val="0000FF"/>
                        </a:solidFill>
                      </a:endParaRP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5053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4958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44958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4958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413376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1910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-5400000">
            <a:off x="38687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096000" y="3290888"/>
            <a:ext cx="0" cy="1966912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7010400" y="3675063"/>
          <a:ext cx="381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B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C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6715126" y="3675064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6705601" y="4052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705601" y="4433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705601" y="4814889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010401" y="3290889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6400800" y="4433889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>
            <a:spLocks noChangeArrowheads="1"/>
          </p:cNvSpPr>
          <p:nvPr/>
        </p:nvSpPr>
        <p:spPr bwMode="auto">
          <a:xfrm rot="-5400000">
            <a:off x="6078538" y="3883026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7696201" y="4206875"/>
            <a:ext cx="646113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7543801" y="3824289"/>
            <a:ext cx="8159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rgbClr val="00B050"/>
                </a:solidFill>
              </a:rPr>
              <a:t>Allreduce</a:t>
            </a:r>
          </a:p>
        </p:txBody>
      </p:sp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9144000" y="3698875"/>
          <a:ext cx="1143000" cy="14827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681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FF"/>
                          </a:solidFill>
                        </a:rPr>
                        <a:t>A*B*C*D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8848726" y="3698875"/>
            <a:ext cx="219075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P0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8839201" y="4076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8839201" y="4457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P2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8839201" y="4838701"/>
            <a:ext cx="219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rgbClr val="7030A0"/>
                </a:solidFill>
              </a:rPr>
              <a:t>P3</a:t>
            </a: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9525001" y="3314701"/>
            <a:ext cx="3778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Data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534400" y="4457701"/>
            <a:ext cx="0" cy="68897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ChangeArrowheads="1"/>
          </p:cNvSpPr>
          <p:nvPr/>
        </p:nvSpPr>
        <p:spPr bwMode="auto">
          <a:xfrm rot="-5400000">
            <a:off x="8212138" y="3906838"/>
            <a:ext cx="647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 anchor="b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7030A0"/>
                </a:solidFill>
              </a:rPr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126012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32" grpId="0" animBg="1"/>
      <p:bldP spid="34" grpId="0"/>
      <p:bldP spid="35" grpId="0"/>
      <p:bldP spid="36" grpId="0"/>
      <p:bldP spid="37" grpId="0"/>
      <p:bldP spid="38" grpId="0"/>
      <p:bldP spid="40" grpId="0"/>
      <p:bldP spid="61" grpId="0"/>
      <p:bldP spid="62" grpId="0"/>
      <p:bldP spid="63" grpId="0"/>
      <p:bldP spid="64" grpId="0"/>
      <p:bldP spid="65" grpId="0"/>
      <p:bldP spid="67" grpId="0"/>
      <p:bldP spid="69" grpId="0"/>
      <p:bldP spid="71" grpId="0"/>
      <p:bldP spid="72" grpId="0"/>
      <p:bldP spid="73" grpId="0"/>
      <p:bldP spid="74" grpId="0"/>
      <p:bldP spid="75" grpId="0"/>
      <p:bldP spid="7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/>
              <a:t>Recap</a:t>
            </a:r>
          </a:p>
        </p:txBody>
      </p:sp>
      <p:pic>
        <p:nvPicPr>
          <p:cNvPr id="53251" name="Picture 79" descr="https://computing.llnl.gov/tutorials/mpi/images/collective_com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1" y="1676400"/>
            <a:ext cx="6619875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52486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63040"/>
            <a:ext cx="10439400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PageRank is a </a:t>
            </a:r>
            <a:r>
              <a:rPr lang="en-US" sz="2400" i="1" dirty="0">
                <a:solidFill>
                  <a:schemeClr val="tx1"/>
                </a:solidFill>
              </a:rPr>
              <a:t>function</a:t>
            </a:r>
            <a:r>
              <a:rPr lang="en-US" sz="2400" dirty="0">
                <a:solidFill>
                  <a:schemeClr val="tx1"/>
                </a:solidFill>
              </a:rPr>
              <a:t> that assigns a real number to each page in the Web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Intuition</a:t>
            </a:r>
            <a:r>
              <a:rPr lang="en-US" sz="2400" dirty="0">
                <a:solidFill>
                  <a:schemeClr val="tx1"/>
                </a:solidFill>
              </a:rPr>
              <a:t>: the higher the PageRank of a page, the more “important” it 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Simulation of </a:t>
            </a:r>
            <a:r>
              <a:rPr lang="en-US" sz="2400" i="1" dirty="0">
                <a:solidFill>
                  <a:schemeClr val="tx1"/>
                </a:solidFill>
              </a:rPr>
              <a:t>random surfers </a:t>
            </a:r>
            <a:r>
              <a:rPr lang="en-US" sz="2400" dirty="0">
                <a:solidFill>
                  <a:schemeClr val="tx1"/>
                </a:solidFill>
              </a:rPr>
              <a:t>allows approximating the intuitive notion of the “importance” of pages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Random surfers start at random pages and tend to congregate at important pages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Pages with larger numbers of surfers are more “important” than pages with smaller numbers of surfers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87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Models of Parallel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What is a parallel programming model?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is an </a:t>
            </a:r>
            <a:r>
              <a:rPr lang="en-US" sz="2400" i="1" dirty="0">
                <a:solidFill>
                  <a:schemeClr val="tx1"/>
                </a:solidFill>
              </a:rPr>
              <a:t>abstraction</a:t>
            </a:r>
            <a:r>
              <a:rPr lang="en-US" sz="2400" dirty="0">
                <a:solidFill>
                  <a:schemeClr val="tx1"/>
                </a:solidFill>
              </a:rPr>
              <a:t> provided by a system to programmers so that they can use it to implement their algorithms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easily</a:t>
            </a:r>
            <a:r>
              <a:rPr lang="en-US" sz="2400" dirty="0">
                <a:solidFill>
                  <a:schemeClr val="tx1"/>
                </a:solidFill>
              </a:rPr>
              <a:t> programmers can translate their algorithms into parallel units of computations (i.e., tasks)</a:t>
            </a:r>
          </a:p>
          <a:p>
            <a:pPr lvl="1"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It determines how </a:t>
            </a:r>
            <a:r>
              <a:rPr lang="en-US" sz="2400" i="1" dirty="0">
                <a:solidFill>
                  <a:schemeClr val="tx1"/>
                </a:solidFill>
              </a:rPr>
              <a:t>efficiently</a:t>
            </a:r>
            <a:r>
              <a:rPr lang="en-US" sz="2400" dirty="0">
                <a:solidFill>
                  <a:schemeClr val="tx1"/>
                </a:solidFill>
              </a:rPr>
              <a:t> parallel tasks can be executed on the system </a:t>
            </a: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362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Web 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A, will next be at A, B, C, and D with probabilities of 0, 1/3, 1/3, and 1/3, respectively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 random surfer starting at B, will next be at A, B, C and D with probabilities of ½, 0, 0, and ½, respectively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876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6019800" y="22098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4876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3286049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5267045" y="2600046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5334000" y="24384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6248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5105400" y="2667001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5334000" y="3514649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Brace 3"/>
          <p:cNvSpPr/>
          <p:nvPr/>
        </p:nvSpPr>
        <p:spPr>
          <a:xfrm>
            <a:off x="6793337" y="2328825"/>
            <a:ext cx="228600" cy="1295400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41946" y="2791859"/>
            <a:ext cx="3732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 hypothetical example of the Web</a:t>
            </a:r>
          </a:p>
        </p:txBody>
      </p:sp>
    </p:spTree>
    <p:extLst>
      <p:ext uri="{BB962C8B-B14F-4D97-AF65-F5344CB8AC3E}">
        <p14:creationId xmlns:p14="http://schemas.microsoft.com/office/powerpoint/2010/main" val="2856364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4" grpId="0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Web can be represented as a directed graph, with pages as nodes and links between pages as edges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886200" y="2886151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2743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3886200" y="3962400"/>
            <a:ext cx="457200" cy="4572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D</a:t>
            </a:r>
          </a:p>
        </p:txBody>
      </p:sp>
      <p:cxnSp>
        <p:nvCxnSpPr>
          <p:cNvPr id="13" name="Straight Arrow Connector 12"/>
          <p:cNvCxnSpPr>
            <a:stCxn id="3" idx="5"/>
            <a:endCxn id="7" idx="1"/>
          </p:cNvCxnSpPr>
          <p:nvPr/>
        </p:nvCxnSpPr>
        <p:spPr>
          <a:xfrm>
            <a:off x="3133445" y="3276397"/>
            <a:ext cx="819710" cy="752959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2"/>
            <a:endCxn id="3" idx="6"/>
          </p:cNvCxnSpPr>
          <p:nvPr/>
        </p:nvCxnSpPr>
        <p:spPr>
          <a:xfrm flipH="1">
            <a:off x="3200400" y="3114751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4"/>
            <a:endCxn id="7" idx="0"/>
          </p:cNvCxnSpPr>
          <p:nvPr/>
        </p:nvCxnSpPr>
        <p:spPr>
          <a:xfrm>
            <a:off x="4114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3" idx="4"/>
            <a:endCxn id="6" idx="0"/>
          </p:cNvCxnSpPr>
          <p:nvPr/>
        </p:nvCxnSpPr>
        <p:spPr>
          <a:xfrm>
            <a:off x="2971800" y="3343352"/>
            <a:ext cx="0" cy="619049"/>
          </a:xfrm>
          <a:prstGeom prst="straightConnector1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2"/>
            <a:endCxn id="6" idx="6"/>
          </p:cNvCxnSpPr>
          <p:nvPr/>
        </p:nvCxnSpPr>
        <p:spPr>
          <a:xfrm flipH="1">
            <a:off x="3200400" y="4191000"/>
            <a:ext cx="685800" cy="0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Left Bracket 3"/>
          <p:cNvSpPr/>
          <p:nvPr/>
        </p:nvSpPr>
        <p:spPr>
          <a:xfrm>
            <a:off x="6096000" y="280225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72200" y="288615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9" name="Right Bracket 8"/>
          <p:cNvSpPr/>
          <p:nvPr/>
        </p:nvSpPr>
        <p:spPr>
          <a:xfrm>
            <a:off x="8752496" y="277336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14800" y="5303384"/>
            <a:ext cx="6722076" cy="830997"/>
          </a:xfrm>
          <a:prstGeom prst="rect">
            <a:avLst/>
          </a:prstGeom>
          <a:noFill/>
          <a:ln w="254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i="1" u="sng" dirty="0"/>
              <a:t>transition matrix</a:t>
            </a:r>
            <a:r>
              <a:rPr lang="en-US" sz="2400" dirty="0"/>
              <a:t> of the Web, which describes what happens to random surfers after </a:t>
            </a:r>
            <a:r>
              <a:rPr lang="en-US" sz="2400" i="1" u="sng" dirty="0"/>
              <a:t>one step</a:t>
            </a:r>
          </a:p>
        </p:txBody>
      </p:sp>
      <p:sp>
        <p:nvSpPr>
          <p:cNvPr id="11" name="Right Brace 10"/>
          <p:cNvSpPr/>
          <p:nvPr/>
        </p:nvSpPr>
        <p:spPr>
          <a:xfrm rot="5400000">
            <a:off x="7220258" y="3465314"/>
            <a:ext cx="543904" cy="2819400"/>
          </a:xfrm>
          <a:prstGeom prst="rightBrac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212492" y="3453596"/>
            <a:ext cx="893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M </a:t>
            </a:r>
            <a:r>
              <a:rPr lang="en-US" sz="2800" dirty="0"/>
              <a:t>=</a:t>
            </a:r>
            <a:r>
              <a:rPr lang="en-US" sz="2800" b="1" dirty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76838" y="2401248"/>
            <a:ext cx="256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 A        B         C       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986959" y="288615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72930" y="3250272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963725" y="3604655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80214" y="400878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77944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The probability distribution for the location of a random surfer can be described by a </a:t>
            </a:r>
            <a:r>
              <a:rPr lang="en-US" sz="2400" i="1" dirty="0">
                <a:solidFill>
                  <a:schemeClr val="tx1"/>
                </a:solidFill>
              </a:rPr>
              <a:t>column vector</a:t>
            </a:r>
            <a:r>
              <a:rPr lang="en-US" sz="2400" dirty="0">
                <a:solidFill>
                  <a:schemeClr val="tx1"/>
                </a:solidFill>
              </a:rPr>
              <a:t> (say, </a:t>
            </a:r>
            <a:r>
              <a:rPr lang="en-US" sz="2400" b="1" i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) whose </a:t>
            </a:r>
            <a:r>
              <a:rPr lang="en-US" sz="2400" b="1" i="1" dirty="0" err="1">
                <a:solidFill>
                  <a:schemeClr val="tx1"/>
                </a:solidFill>
              </a:rPr>
              <a:t>j</a:t>
            </a:r>
            <a:r>
              <a:rPr lang="en-US" sz="2400" baseline="30000" dirty="0" err="1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element is the probability that the surfer is at page </a:t>
            </a:r>
            <a:r>
              <a:rPr lang="en-US" sz="2400" b="1" i="1" dirty="0">
                <a:solidFill>
                  <a:schemeClr val="tx1"/>
                </a:solidFill>
              </a:rPr>
              <a:t>j</a:t>
            </a: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probability is the (idealized) PageRank function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We can start a random surfer at any of the 4 pages of our tiny Web graph, with </a:t>
            </a:r>
            <a:r>
              <a:rPr lang="en-US" sz="2400" i="1" dirty="0">
                <a:solidFill>
                  <a:schemeClr val="tx1"/>
                </a:solidFill>
              </a:rPr>
              <a:t>equal</a:t>
            </a:r>
            <a:r>
              <a:rPr lang="en-US" sz="2400" dirty="0">
                <a:solidFill>
                  <a:schemeClr val="tx1"/>
                </a:solidFill>
              </a:rPr>
              <a:t> probabilities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5556306" y="4422088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32507" y="4505980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167229" y="4422089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724400" y="5029200"/>
            <a:ext cx="7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v</a:t>
            </a:r>
            <a:r>
              <a:rPr lang="en-US" sz="2800" dirty="0"/>
              <a:t> =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85835" y="454789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71806" y="4912011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62601" y="526639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79090" y="5670527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9010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12" grpId="0"/>
      <p:bldP spid="13" grpId="0"/>
      <p:bldP spid="14" grpId="0"/>
      <p:bldP spid="15" grpId="0"/>
      <p:bldP spid="1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51008" cy="45262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If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 is the transition matrix of the Web, after one step, the distribution of the surfer will be 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After two steps it will be </a:t>
            </a:r>
            <a:r>
              <a:rPr lang="en-US" sz="2400" b="1" dirty="0">
                <a:solidFill>
                  <a:schemeClr val="tx1"/>
                </a:solidFill>
              </a:rPr>
              <a:t>M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b="1" dirty="0" err="1">
                <a:solidFill>
                  <a:schemeClr val="tx1"/>
                </a:solidFill>
              </a:rPr>
              <a:t>Mv</a:t>
            </a:r>
            <a:r>
              <a:rPr lang="en-US" sz="2400" dirty="0">
                <a:solidFill>
                  <a:schemeClr val="tx1"/>
                </a:solidFill>
              </a:rPr>
              <a:t>) =</a:t>
            </a:r>
            <a:r>
              <a:rPr lang="en-US" sz="2400" b="1" dirty="0">
                <a:solidFill>
                  <a:schemeClr val="tx1"/>
                </a:solidFill>
              </a:rPr>
              <a:t> M</a:t>
            </a:r>
            <a:r>
              <a:rPr lang="en-US" sz="2400" b="1" baseline="30000" dirty="0">
                <a:solidFill>
                  <a:schemeClr val="tx1"/>
                </a:solidFill>
              </a:rPr>
              <a:t>2</a:t>
            </a:r>
            <a:r>
              <a:rPr lang="en-US" sz="2400" b="1" dirty="0">
                <a:solidFill>
                  <a:schemeClr val="tx1"/>
                </a:solidFill>
              </a:rPr>
              <a:t>v</a:t>
            </a:r>
            <a:r>
              <a:rPr lang="en-US" sz="2400" dirty="0">
                <a:solidFill>
                  <a:schemeClr val="tx1"/>
                </a:solidFill>
              </a:rPr>
              <a:t>, and so 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In general, multiplying the initial vector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by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 total of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times will give the distribution of the surfer after </a:t>
            </a:r>
            <a:r>
              <a:rPr lang="en-US" sz="2200" b="1" i="1" dirty="0" err="1">
                <a:solidFill>
                  <a:schemeClr val="tx1"/>
                </a:solidFill>
              </a:rPr>
              <a:t>i</a:t>
            </a:r>
            <a:r>
              <a:rPr lang="en-US" sz="2200" dirty="0">
                <a:solidFill>
                  <a:schemeClr val="tx1"/>
                </a:solidFill>
              </a:rPr>
              <a:t> steps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Left Bracket 19"/>
          <p:cNvSpPr/>
          <p:nvPr/>
        </p:nvSpPr>
        <p:spPr>
          <a:xfrm>
            <a:off x="6172200" y="2747783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248401" y="2831675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23" name="Right Bracket 22"/>
          <p:cNvSpPr/>
          <p:nvPr/>
        </p:nvSpPr>
        <p:spPr>
          <a:xfrm>
            <a:off x="6783123" y="2747784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3124200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00400" y="2850631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5780696" y="2737845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7749669" y="2766739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825870" y="2850631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4" name="Right Bracket 13"/>
          <p:cNvSpPr/>
          <p:nvPr/>
        </p:nvSpPr>
        <p:spPr>
          <a:xfrm>
            <a:off x="8488384" y="2766740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159641" y="33528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58652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/>
      <p:bldP spid="23" grpId="0" animBg="1"/>
      <p:bldP spid="8" grpId="0" animBg="1"/>
      <p:bldP spid="9" grpId="0"/>
      <p:bldP spid="10" grpId="0" animBg="1"/>
      <p:bldP spid="11" grpId="0" animBg="1"/>
      <p:bldP spid="13" grpId="0"/>
      <p:bldP spid="14" grpId="0" animBg="1"/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207752" cy="50901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First</a:t>
            </a:r>
            <a:r>
              <a:rPr lang="en-US" sz="2200" dirty="0">
                <a:solidFill>
                  <a:schemeClr val="tx1"/>
                </a:solidFill>
              </a:rPr>
              <a:t>, partition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 at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31485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animBg="1"/>
      <p:bldP spid="3" grpId="0" animBg="1"/>
      <p:bldP spid="13" grpId="0"/>
      <p:bldP spid="22" grpId="0"/>
      <p:bldP spid="24" grpId="0"/>
      <p:bldP spid="25" grpId="0"/>
      <p:bldP spid="28" grpId="0" animBg="1"/>
      <p:bldP spid="29" grpId="0" animBg="1"/>
      <p:bldP spid="30" grpId="0" animBg="1"/>
      <p:bldP spid="14" grpId="0"/>
      <p:bldP spid="31" grpId="0"/>
      <p:bldP spid="32" grpId="0"/>
      <p:bldP spid="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9369552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r3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07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Second</a:t>
            </a:r>
            <a:r>
              <a:rPr lang="en-US" sz="2200" dirty="0">
                <a:solidFill>
                  <a:schemeClr val="tx1"/>
                </a:solidFill>
              </a:rPr>
              <a:t>, distribute </a:t>
            </a:r>
            <a:r>
              <a:rPr lang="en-US" sz="2200" b="1" dirty="0">
                <a:solidFill>
                  <a:schemeClr val="tx1"/>
                </a:solidFill>
              </a:rPr>
              <a:t>M</a:t>
            </a:r>
            <a:r>
              <a:rPr lang="en-US" sz="2200" dirty="0">
                <a:solidFill>
                  <a:schemeClr val="tx1"/>
                </a:solidFill>
              </a:rPr>
              <a:t>’s partitions to the machines (e.g., using MPI-Scatter())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Left Bracket 7"/>
          <p:cNvSpPr/>
          <p:nvPr/>
        </p:nvSpPr>
        <p:spPr>
          <a:xfrm>
            <a:off x="2125125" y="3305494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01325" y="3389386"/>
            <a:ext cx="26564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0      ½      1      0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0      0       ½</a:t>
            </a:r>
          </a:p>
          <a:p>
            <a:r>
              <a:rPr lang="en-US" sz="2400" b="1" dirty="0"/>
              <a:t>1/3    ½     0       0</a:t>
            </a:r>
          </a:p>
        </p:txBody>
      </p:sp>
      <p:sp>
        <p:nvSpPr>
          <p:cNvPr id="10" name="Right Bracket 9"/>
          <p:cNvSpPr/>
          <p:nvPr/>
        </p:nvSpPr>
        <p:spPr>
          <a:xfrm>
            <a:off x="4781621" y="3276600"/>
            <a:ext cx="162904" cy="1766339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1896525" y="3797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896525" y="4178062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96525" y="4527258"/>
            <a:ext cx="3276600" cy="0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84351" y="335190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84351" y="381731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76400" y="4190997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84351" y="4633502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cxnSp>
        <p:nvCxnSpPr>
          <p:cNvPr id="5" name="Straight Arrow Connector 4"/>
          <p:cNvCxnSpPr>
            <a:endCxn id="3" idx="1"/>
          </p:cNvCxnSpPr>
          <p:nvPr/>
        </p:nvCxnSpPr>
        <p:spPr>
          <a:xfrm flipV="1">
            <a:off x="4944526" y="2942427"/>
            <a:ext cx="1761075" cy="63897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endCxn id="28" idx="1"/>
          </p:cNvCxnSpPr>
          <p:nvPr/>
        </p:nvCxnSpPr>
        <p:spPr>
          <a:xfrm flipV="1">
            <a:off x="4944525" y="3871273"/>
            <a:ext cx="1775652" cy="911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9" idx="1"/>
          </p:cNvCxnSpPr>
          <p:nvPr/>
        </p:nvCxnSpPr>
        <p:spPr>
          <a:xfrm>
            <a:off x="4944525" y="4347120"/>
            <a:ext cx="1786916" cy="4577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30" idx="1"/>
          </p:cNvCxnSpPr>
          <p:nvPr/>
        </p:nvCxnSpPr>
        <p:spPr>
          <a:xfrm>
            <a:off x="4944525" y="4800599"/>
            <a:ext cx="1786916" cy="92663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2544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Third</a:t>
            </a:r>
            <a:r>
              <a:rPr lang="en-US" sz="2200" dirty="0">
                <a:solidFill>
                  <a:schemeClr val="tx1"/>
                </a:solidFill>
              </a:rPr>
              <a:t>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1935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38839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2451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182" b="-8811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4802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044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698124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1162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6668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3695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67587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3696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39762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68607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2419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2418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53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3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Third, copy </a:t>
            </a:r>
            <a:r>
              <a:rPr lang="en-US" sz="2200" b="1" dirty="0">
                <a:solidFill>
                  <a:schemeClr val="tx1"/>
                </a:solidFill>
              </a:rPr>
              <a:t>v</a:t>
            </a:r>
            <a:r>
              <a:rPr lang="en-US" sz="2200" dirty="0">
                <a:solidFill>
                  <a:schemeClr val="tx1"/>
                </a:solidFill>
              </a:rPr>
              <a:t> to each machine (e.g., using MPI-</a:t>
            </a:r>
            <a:r>
              <a:rPr lang="en-US" sz="2200" dirty="0" err="1">
                <a:solidFill>
                  <a:schemeClr val="tx1"/>
                </a:solidFill>
              </a:rPr>
              <a:t>Bcast</a:t>
            </a:r>
            <a:r>
              <a:rPr lang="en-US" sz="2200" dirty="0">
                <a:solidFill>
                  <a:schemeClr val="tx1"/>
                </a:solidFill>
              </a:rPr>
              <a:t>())– </a:t>
            </a:r>
            <a:r>
              <a:rPr lang="en-US" sz="2200" i="1" dirty="0">
                <a:solidFill>
                  <a:srgbClr val="FF0000"/>
                </a:solidFill>
              </a:rPr>
              <a:t>Iteration 1 starts here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26" name="Left Bracket 25"/>
          <p:cNvSpPr/>
          <p:nvPr/>
        </p:nvSpPr>
        <p:spPr>
          <a:xfrm>
            <a:off x="3886200" y="32863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962401" y="3370252"/>
            <a:ext cx="6976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1/4 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  <a:p>
            <a:r>
              <a:rPr lang="en-US" sz="2400" b="1" dirty="0"/>
              <a:t>1/4</a:t>
            </a:r>
          </a:p>
        </p:txBody>
      </p:sp>
      <p:sp>
        <p:nvSpPr>
          <p:cNvPr id="34" name="Right Bracket 33"/>
          <p:cNvSpPr/>
          <p:nvPr/>
        </p:nvSpPr>
        <p:spPr>
          <a:xfrm>
            <a:off x="4497123" y="32863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34" idx="2"/>
            <a:endCxn id="3" idx="1"/>
          </p:cNvCxnSpPr>
          <p:nvPr/>
        </p:nvCxnSpPr>
        <p:spPr>
          <a:xfrm flipV="1">
            <a:off x="4660028" y="2942427"/>
            <a:ext cx="2045573" cy="121265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7" idx="3"/>
            <a:endCxn id="28" idx="1"/>
          </p:cNvCxnSpPr>
          <p:nvPr/>
        </p:nvCxnSpPr>
        <p:spPr>
          <a:xfrm flipV="1">
            <a:off x="4660027" y="3871272"/>
            <a:ext cx="2060150" cy="28381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34" idx="2"/>
            <a:endCxn id="29" idx="1"/>
          </p:cNvCxnSpPr>
          <p:nvPr/>
        </p:nvCxnSpPr>
        <p:spPr>
          <a:xfrm>
            <a:off x="4660027" y="4155084"/>
            <a:ext cx="2071414" cy="64980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7" idx="3"/>
            <a:endCxn id="30" idx="1"/>
          </p:cNvCxnSpPr>
          <p:nvPr/>
        </p:nvCxnSpPr>
        <p:spPr>
          <a:xfrm>
            <a:off x="4660027" y="4155083"/>
            <a:ext cx="2071414" cy="15721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4821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0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r>
                  <a:rPr lang="en-US" sz="2200" b="1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5653"/>
              </a:xfrm>
              <a:prstGeom prst="rect">
                <a:avLst/>
              </a:prstGeom>
              <a:blipFill>
                <a:blip r:embed="rId3"/>
                <a:stretch>
                  <a:fillRect t="-19014" b="-88732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1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2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bg1">
                        <a:lumMod val="95000"/>
                      </a:schemeClr>
                    </a:solidFill>
                  </a:rPr>
                  <a:t>3</a:t>
                </a:r>
                <a:r>
                  <a:rPr lang="en-US" sz="2200" b="1" dirty="0">
                    <a:solidFill>
                      <a:schemeClr val="bg1">
                        <a:lumMod val="95000"/>
                      </a:schemeClr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bg1">
                                <a:lumMod val="9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1177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785264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rgbClr val="0000FF"/>
                </a:solidFill>
                <a:latin typeface="+mj-lt"/>
              </a:rPr>
              <a:t>Message Passing 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320"/>
            <a:ext cx="9296400" cy="1325880"/>
          </a:xfrm>
        </p:spPr>
        <p:txBody>
          <a:bodyPr/>
          <a:lstStyle/>
          <a:p>
            <a:pPr eaLnBrk="1" hangingPunct="1"/>
            <a:r>
              <a:rPr lang="en-US" altLang="en-US" sz="4300" dirty="0"/>
              <a:t>Traditional Parallel Programming Models</a:t>
            </a:r>
          </a:p>
        </p:txBody>
      </p:sp>
      <p:sp>
        <p:nvSpPr>
          <p:cNvPr id="2150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32F4B81-25A2-4E7F-86EB-84E06C74F4E8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3798888" y="56086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Fourth</a:t>
            </a:r>
            <a:r>
              <a:rPr lang="en-US" sz="2200" dirty="0">
                <a:solidFill>
                  <a:schemeClr val="tx1"/>
                </a:solidFill>
              </a:rPr>
              <a:t>, apply the </a:t>
            </a:r>
            <a:r>
              <a:rPr lang="en-US" sz="2200" b="1" dirty="0" err="1">
                <a:solidFill>
                  <a:schemeClr val="tx1"/>
                </a:solidFill>
              </a:rPr>
              <a:t>Mv</a:t>
            </a:r>
            <a:r>
              <a:rPr lang="en-US" sz="2200" dirty="0">
                <a:solidFill>
                  <a:schemeClr val="tx1"/>
                </a:solidFill>
              </a:rPr>
              <a:t> multiplication logic at each machine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 rotWithShape="0">
                <a:blip r:embed="rId3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 rotWithShape="0"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 rotWithShape="0"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200" b="1" i="1" baseline="-25000" dirty="0">
                    <a:solidFill>
                      <a:schemeClr val="tx1"/>
                    </a:solidFill>
                  </a:rPr>
                  <a:t>j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565282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Example: PageRank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99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1"/>
                </a:solidFill>
              </a:rPr>
              <a:t>How can this be implemented in MPI?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C00000"/>
                </a:solidFill>
              </a:rPr>
              <a:t>Fifth</a:t>
            </a:r>
            <a:r>
              <a:rPr lang="en-US" sz="2200" dirty="0">
                <a:solidFill>
                  <a:schemeClr val="tx1"/>
                </a:solidFill>
              </a:rPr>
              <a:t>, each machine sends back its element to the master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>
          <a:xfrm>
            <a:off x="4366685" y="3402760"/>
            <a:ext cx="152400" cy="1737444"/>
          </a:xfrm>
          <a:prstGeom prst="lef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42886" y="3486652"/>
            <a:ext cx="8691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9/24 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  <a:p>
            <a:r>
              <a:rPr lang="en-US" sz="2400" b="1" dirty="0"/>
              <a:t>5/24</a:t>
            </a:r>
          </a:p>
        </p:txBody>
      </p:sp>
      <p:sp>
        <p:nvSpPr>
          <p:cNvPr id="15" name="Right Bracket 14"/>
          <p:cNvSpPr/>
          <p:nvPr/>
        </p:nvSpPr>
        <p:spPr>
          <a:xfrm>
            <a:off x="5105400" y="3402761"/>
            <a:ext cx="162904" cy="1737444"/>
          </a:xfrm>
          <a:prstGeom prst="rightBracket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749867" y="3446361"/>
            <a:ext cx="55496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x</a:t>
            </a:r>
            <a:r>
              <a:rPr lang="en-US" sz="2400" b="1" baseline="-25000" dirty="0"/>
              <a:t>0</a:t>
            </a:r>
            <a:r>
              <a:rPr lang="en-US" sz="2400" b="1" dirty="0"/>
              <a:t>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1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2 </a:t>
            </a:r>
          </a:p>
          <a:p>
            <a:r>
              <a:rPr lang="en-US" sz="2400" b="1" dirty="0"/>
              <a:t>x</a:t>
            </a:r>
            <a:r>
              <a:rPr lang="en-US" sz="2400" b="1" baseline="-25000" dirty="0"/>
              <a:t>3</a:t>
            </a:r>
            <a:endParaRPr lang="en-US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268304" y="2942426"/>
            <a:ext cx="1437296" cy="7583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5297459" y="3871273"/>
            <a:ext cx="1422719" cy="15268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268305" y="4494704"/>
            <a:ext cx="1463137" cy="3101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255385" y="4845267"/>
            <a:ext cx="1476057" cy="8819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1752600" y="5333869"/>
            <a:ext cx="4343400" cy="106693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i="1" dirty="0">
                <a:solidFill>
                  <a:schemeClr val="tx1"/>
                </a:solidFill>
              </a:rPr>
              <a:t>This concludes iteration 1. To perform a new iteration, repeat steps 3, 4, and 5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378213" y="274311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381526" y="3700789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89477" y="4613827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359349" y="557933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rgbClr val="0000FF"/>
                </a:solidFill>
              </a:rPr>
              <a:t>Machine </a:t>
            </a:r>
          </a:p>
          <a:p>
            <a:pPr algn="ctr"/>
            <a:r>
              <a:rPr lang="en-US" b="1" i="1" dirty="0">
                <a:solidFill>
                  <a:srgbClr val="0000FF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r1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1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7" y="3441504"/>
                <a:ext cx="2667000" cy="859536"/>
              </a:xfrm>
              <a:prstGeom prst="rect">
                <a:avLst/>
              </a:prstGeom>
              <a:blipFill rotWithShape="0">
                <a:blip r:embed="rId3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r2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2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4375116"/>
                <a:ext cx="2667000" cy="859536"/>
              </a:xfrm>
              <a:prstGeom prst="rect">
                <a:avLst/>
              </a:prstGeom>
              <a:blipFill rotWithShape="0">
                <a:blip r:embed="rId4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r3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3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200" b="1" i="1" baseline="-250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m:rPr>
                        <m:nor/>
                      </m:rPr>
                      <a:rPr lang="en-US" sz="2200" b="1" i="1" baseline="-25000" dirty="0">
                        <a:solidFill>
                          <a:schemeClr val="tx1"/>
                        </a:solidFill>
                      </a:rPr>
                      <m:t>j</m:t>
                    </m:r>
                  </m:oMath>
                </a14:m>
                <a:endParaRPr lang="en-US" sz="22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441" y="5297467"/>
                <a:ext cx="2667000" cy="859536"/>
              </a:xfrm>
              <a:prstGeom prst="rect">
                <a:avLst/>
              </a:prstGeom>
              <a:blipFill rotWithShape="0">
                <a:blip r:embed="rId5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solidFill>
                  <a:srgbClr val="0000F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r0 and v</a:t>
                </a:r>
              </a:p>
              <a:p>
                <a:pPr algn="ctr"/>
                <a:r>
                  <a:rPr lang="en-US" sz="2200" b="1" dirty="0">
                    <a:solidFill>
                      <a:schemeClr val="tx1"/>
                    </a:solidFill>
                  </a:rPr>
                  <a:t>x</a:t>
                </a:r>
                <a:r>
                  <a:rPr lang="en-US" sz="2200" b="1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en-US" sz="2200" b="1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  <m:e>
                        <m:r>
                          <a:rPr lang="en-US" sz="2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200" b="1" i="1" baseline="-2500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nary>
                    <m:r>
                      <a:rPr lang="en-US" sz="2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en-US" sz="2200" b="1" i="1" baseline="-25000" dirty="0">
                    <a:solidFill>
                      <a:schemeClr val="tx1"/>
                    </a:solidFill>
                  </a:rPr>
                  <a:t>j</a:t>
                </a: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514600"/>
                <a:ext cx="2667000" cy="859536"/>
              </a:xfrm>
              <a:prstGeom prst="rect">
                <a:avLst/>
              </a:prstGeom>
              <a:blipFill rotWithShape="0">
                <a:blip r:embed="rId6"/>
                <a:stretch>
                  <a:fillRect t="-18881" b="-87413"/>
                </a:stretch>
              </a:blipFill>
              <a:ln>
                <a:solidFill>
                  <a:srgbClr val="0000FF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5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 animBg="1"/>
      <p:bldP spid="16" grpId="0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6280"/>
          </a:xfrm>
        </p:spPr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</a:rPr>
              <a:t> MapReduce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DDF57C-22FC-420B-A793-064D3A83211E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25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63040"/>
            <a:ext cx="10204704" cy="452628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the shared memory programming model, the abstraction provided implies that parallel tasks can access any location of the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Accordingly, parallel tasks can communicate through reading and writing common memory locations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threads in a single process (in traditional OSs), which share a single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Multi-threaded programs (e.g., </a:t>
            </a:r>
            <a:r>
              <a:rPr lang="en-US" sz="2400" dirty="0" err="1">
                <a:solidFill>
                  <a:schemeClr val="tx1"/>
                </a:solidFill>
              </a:rPr>
              <a:t>OpenMP</a:t>
            </a:r>
            <a:r>
              <a:rPr lang="en-US" sz="2400" dirty="0">
                <a:solidFill>
                  <a:schemeClr val="tx1"/>
                </a:solidFill>
              </a:rPr>
              <a:t> programs) use the shared memory programming model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73261-406F-4DCF-8271-1C6F3876F374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3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Shared Memory Model</a:t>
            </a:r>
          </a:p>
        </p:txBody>
      </p:sp>
      <p:sp>
        <p:nvSpPr>
          <p:cNvPr id="23555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0D6E3E-3A66-4797-B903-27563519FBF6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3556" name="TextBox 10"/>
          <p:cNvSpPr txBox="1">
            <a:spLocks noChangeArrowheads="1"/>
          </p:cNvSpPr>
          <p:nvPr/>
        </p:nvSpPr>
        <p:spPr bwMode="auto">
          <a:xfrm>
            <a:off x="3695701" y="58039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8290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8290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8290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290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290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8290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8290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23564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390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6" name="TextBox 35"/>
          <p:cNvSpPr txBox="1">
            <a:spLocks noChangeArrowheads="1"/>
          </p:cNvSpPr>
          <p:nvPr/>
        </p:nvSpPr>
        <p:spPr bwMode="auto">
          <a:xfrm rot="16200000">
            <a:off x="3176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3567" name="TextBox 36"/>
          <p:cNvSpPr txBox="1">
            <a:spLocks noChangeArrowheads="1"/>
          </p:cNvSpPr>
          <p:nvPr/>
        </p:nvSpPr>
        <p:spPr bwMode="auto">
          <a:xfrm>
            <a:off x="3505200" y="15240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Single Thread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429375" y="19843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765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>
            <a:spLocks noChangeArrowheads="1"/>
          </p:cNvSpPr>
          <p:nvPr/>
        </p:nvSpPr>
        <p:spPr bwMode="auto">
          <a:xfrm rot="16200000">
            <a:off x="5551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427788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2390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32750" y="2757489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4" name="Rectangle 43"/>
          <p:cNvSpPr/>
          <p:nvPr/>
        </p:nvSpPr>
        <p:spPr>
          <a:xfrm>
            <a:off x="8839200" y="2759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45" name="Isosceles Triangle 44"/>
          <p:cNvSpPr/>
          <p:nvPr/>
        </p:nvSpPr>
        <p:spPr>
          <a:xfrm rot="10800000">
            <a:off x="6429375" y="4114800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46" name="Rectangle 45"/>
          <p:cNvSpPr/>
          <p:nvPr/>
        </p:nvSpPr>
        <p:spPr>
          <a:xfrm>
            <a:off x="6429375" y="3597276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4" name="Straight Arrow Connector 33"/>
          <p:cNvCxnSpPr>
            <a:stCxn id="38" idx="2"/>
            <a:endCxn id="41" idx="0"/>
          </p:cNvCxnSpPr>
          <p:nvPr/>
        </p:nvCxnSpPr>
        <p:spPr>
          <a:xfrm flipH="1">
            <a:off x="6618289" y="2501901"/>
            <a:ext cx="1587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38" idx="2"/>
          </p:cNvCxnSpPr>
          <p:nvPr/>
        </p:nvCxnSpPr>
        <p:spPr>
          <a:xfrm>
            <a:off x="6619876" y="2501900"/>
            <a:ext cx="80962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8" idx="2"/>
            <a:endCxn id="43" idx="0"/>
          </p:cNvCxnSpPr>
          <p:nvPr/>
        </p:nvCxnSpPr>
        <p:spPr>
          <a:xfrm>
            <a:off x="6619876" y="2501900"/>
            <a:ext cx="1603375" cy="255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8" idx="2"/>
            <a:endCxn id="44" idx="0"/>
          </p:cNvCxnSpPr>
          <p:nvPr/>
        </p:nvCxnSpPr>
        <p:spPr>
          <a:xfrm>
            <a:off x="6619876" y="2501901"/>
            <a:ext cx="2409825" cy="257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1" idx="2"/>
            <a:endCxn id="46" idx="0"/>
          </p:cNvCxnSpPr>
          <p:nvPr/>
        </p:nvCxnSpPr>
        <p:spPr>
          <a:xfrm>
            <a:off x="6618289" y="3276601"/>
            <a:ext cx="1587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4" idx="2"/>
          </p:cNvCxnSpPr>
          <p:nvPr/>
        </p:nvCxnSpPr>
        <p:spPr>
          <a:xfrm flipH="1">
            <a:off x="6618288" y="3276601"/>
            <a:ext cx="2411412" cy="3206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3" idx="2"/>
          </p:cNvCxnSpPr>
          <p:nvPr/>
        </p:nvCxnSpPr>
        <p:spPr>
          <a:xfrm flipH="1">
            <a:off x="6619876" y="3275013"/>
            <a:ext cx="1603375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46" idx="0"/>
          </p:cNvCxnSpPr>
          <p:nvPr/>
        </p:nvCxnSpPr>
        <p:spPr>
          <a:xfrm flipH="1">
            <a:off x="6619875" y="3281363"/>
            <a:ext cx="801688" cy="3159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" name="Rectangle 4095"/>
          <p:cNvSpPr/>
          <p:nvPr/>
        </p:nvSpPr>
        <p:spPr>
          <a:xfrm>
            <a:off x="6934200" y="3802063"/>
            <a:ext cx="2667000" cy="2397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b="1" dirty="0"/>
              <a:t>Shared Space</a:t>
            </a:r>
          </a:p>
        </p:txBody>
      </p:sp>
      <p:cxnSp>
        <p:nvCxnSpPr>
          <p:cNvPr id="4111" name="Straight Arrow Connector 4110"/>
          <p:cNvCxnSpPr>
            <a:endCxn id="41" idx="3"/>
          </p:cNvCxnSpPr>
          <p:nvPr/>
        </p:nvCxnSpPr>
        <p:spPr>
          <a:xfrm flipH="1">
            <a:off x="6808788" y="301625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3" name="Straight Arrow Connector 4112"/>
          <p:cNvCxnSpPr/>
          <p:nvPr/>
        </p:nvCxnSpPr>
        <p:spPr>
          <a:xfrm>
            <a:off x="7021513" y="3022601"/>
            <a:ext cx="0" cy="7794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H="1">
            <a:off x="76200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8327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 flipH="1">
            <a:off x="83947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86074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 flipH="1">
            <a:off x="9220200" y="3022600"/>
            <a:ext cx="215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9432925" y="3028950"/>
            <a:ext cx="0" cy="781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54864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51054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TextBox 93"/>
          <p:cNvSpPr txBox="1">
            <a:spLocks noChangeArrowheads="1"/>
          </p:cNvSpPr>
          <p:nvPr/>
        </p:nvSpPr>
        <p:spPr bwMode="auto">
          <a:xfrm>
            <a:off x="7270751" y="1536700"/>
            <a:ext cx="107240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chemeClr val="tx1"/>
                </a:solidFill>
              </a:rPr>
              <a:t>Multi-Thread</a:t>
            </a:r>
          </a:p>
        </p:txBody>
      </p:sp>
      <p:sp>
        <p:nvSpPr>
          <p:cNvPr id="95" name="TextBox 94"/>
          <p:cNvSpPr txBox="1">
            <a:spLocks noChangeArrowheads="1"/>
          </p:cNvSpPr>
          <p:nvPr/>
        </p:nvSpPr>
        <p:spPr bwMode="auto">
          <a:xfrm>
            <a:off x="7467601" y="48895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107" name="TextBox 106"/>
          <p:cNvSpPr txBox="1">
            <a:spLocks noChangeArrowheads="1"/>
          </p:cNvSpPr>
          <p:nvPr/>
        </p:nvSpPr>
        <p:spPr bwMode="auto">
          <a:xfrm>
            <a:off x="6932614" y="2154238"/>
            <a:ext cx="577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Spawn</a:t>
            </a:r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6027738" y="3479800"/>
            <a:ext cx="36708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Join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5200" y="1892300"/>
            <a:ext cx="1111250" cy="382270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5" name="Rectangle 54"/>
          <p:cNvSpPr/>
          <p:nvPr/>
        </p:nvSpPr>
        <p:spPr>
          <a:xfrm>
            <a:off x="5945188" y="1892300"/>
            <a:ext cx="3884612" cy="2927350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0802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096" grpId="0" animBg="1"/>
      <p:bldP spid="92" grpId="0" animBg="1"/>
      <p:bldP spid="94" grpId="0"/>
      <p:bldP spid="95" grpId="0"/>
      <p:bldP spid="107" grpId="0"/>
      <p:bldP spid="108" grpId="0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300"/>
              <a:t>Traditional Parallel Programming Models</a:t>
            </a:r>
          </a:p>
        </p:txBody>
      </p:sp>
      <p:sp>
        <p:nvSpPr>
          <p:cNvPr id="2560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6C2317-D9AF-41CD-9A76-550D5E03F81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29100" y="1905000"/>
            <a:ext cx="3619500" cy="8382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/>
              <a:t>Parallel Programming Models</a:t>
            </a:r>
          </a:p>
        </p:txBody>
      </p:sp>
      <p:cxnSp>
        <p:nvCxnSpPr>
          <p:cNvPr id="6" name="Straight Arrow Connector 5"/>
          <p:cNvCxnSpPr>
            <a:stCxn id="5" idx="2"/>
          </p:cNvCxnSpPr>
          <p:nvPr/>
        </p:nvCxnSpPr>
        <p:spPr>
          <a:xfrm flipH="1">
            <a:off x="4343400" y="2743200"/>
            <a:ext cx="1695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2895600" y="381000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</a:rPr>
              <a:t>Shared </a:t>
            </a:r>
            <a:br>
              <a:rPr lang="en-US" sz="2400" b="1" dirty="0">
                <a:solidFill>
                  <a:schemeClr val="tx1"/>
                </a:solidFill>
              </a:rPr>
            </a:br>
            <a:r>
              <a:rPr lang="en-US" sz="2400" b="1" dirty="0">
                <a:solidFill>
                  <a:schemeClr val="tx1"/>
                </a:solidFill>
              </a:rPr>
              <a:t>Memory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781800" y="3810000"/>
            <a:ext cx="2667000" cy="1371600"/>
          </a:xfrm>
          <a:prstGeom prst="round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/>
                </a:solidFill>
              </a:rPr>
              <a:t>Message Passing </a:t>
            </a:r>
          </a:p>
        </p:txBody>
      </p:sp>
      <p:cxnSp>
        <p:nvCxnSpPr>
          <p:cNvPr id="9" name="Straight Arrow Connector 8"/>
          <p:cNvCxnSpPr>
            <a:stCxn id="5" idx="2"/>
            <a:endCxn id="8" idx="0"/>
          </p:cNvCxnSpPr>
          <p:nvPr/>
        </p:nvCxnSpPr>
        <p:spPr>
          <a:xfrm>
            <a:off x="6038850" y="2743200"/>
            <a:ext cx="2076450" cy="10668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hevron 16"/>
          <p:cNvSpPr/>
          <p:nvPr/>
        </p:nvSpPr>
        <p:spPr>
          <a:xfrm rot="16200000">
            <a:off x="7743826" y="5621338"/>
            <a:ext cx="742950" cy="346075"/>
          </a:xfrm>
          <a:prstGeom prst="chevron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95600" y="3810740"/>
            <a:ext cx="2667000" cy="1371600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Shared </a:t>
            </a:r>
          </a:p>
          <a:p>
            <a:pPr algn="ctr" eaLnBrk="1" hangingPunct="1">
              <a:defRPr/>
            </a:pPr>
            <a:r>
              <a:rPr lang="en-US" sz="2400" b="1" dirty="0">
                <a:solidFill>
                  <a:schemeClr val="bg1">
                    <a:lumMod val="65000"/>
                  </a:schemeClr>
                </a:solidFill>
              </a:rPr>
              <a:t>Memory </a:t>
            </a:r>
          </a:p>
        </p:txBody>
      </p:sp>
    </p:spTree>
    <p:extLst>
      <p:ext uri="{BB962C8B-B14F-4D97-AF65-F5344CB8AC3E}">
        <p14:creationId xmlns:p14="http://schemas.microsoft.com/office/powerpoint/2010/main" val="65040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4704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In message passing, parallel tasks have their own local memories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One task cannot access another task’s memory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Hence, tasks have to rely on explicit message passing to communicate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This is similar to the abstraction of processes in a traditional OS, which do not share an address space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chemeClr val="tx1"/>
                </a:solidFill>
              </a:rPr>
              <a:t>Example: </a:t>
            </a:r>
            <a:r>
              <a:rPr lang="en-US" sz="2400" dirty="0">
                <a:solidFill>
                  <a:srgbClr val="0070C0"/>
                </a:solidFill>
              </a:rPr>
              <a:t>Message Passing Interface </a:t>
            </a:r>
            <a:r>
              <a:rPr lang="en-US" sz="2400" dirty="0">
                <a:solidFill>
                  <a:schemeClr val="tx1"/>
                </a:solidFill>
              </a:rPr>
              <a:t>(</a:t>
            </a:r>
            <a:r>
              <a:rPr lang="en-US" sz="2400" dirty="0">
                <a:solidFill>
                  <a:srgbClr val="0070C0"/>
                </a:solidFill>
              </a:rPr>
              <a:t>MPI)</a:t>
            </a: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Message Passing Model</a:t>
            </a:r>
          </a:p>
        </p:txBody>
      </p:sp>
      <p:sp>
        <p:nvSpPr>
          <p:cNvPr id="2765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67F8A-A602-4924-B968-C8197FE7FC8A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0045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3" name="Isosceles Triangle 12"/>
          <p:cNvSpPr/>
          <p:nvPr/>
        </p:nvSpPr>
        <p:spPr>
          <a:xfrm rot="10800000">
            <a:off x="3600450" y="5078413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2" name="Rectangle 21"/>
          <p:cNvSpPr/>
          <p:nvPr/>
        </p:nvSpPr>
        <p:spPr>
          <a:xfrm>
            <a:off x="360045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600450" y="302260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00450" y="3524251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P3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00450" y="40417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00450" y="4559301"/>
            <a:ext cx="381000" cy="519113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0988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1" name="TextBox 35"/>
          <p:cNvSpPr txBox="1">
            <a:spLocks noChangeArrowheads="1"/>
          </p:cNvSpPr>
          <p:nvPr/>
        </p:nvSpPr>
        <p:spPr bwMode="auto">
          <a:xfrm rot="16200000">
            <a:off x="28848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27662" name="TextBox 36"/>
          <p:cNvSpPr txBox="1">
            <a:spLocks noChangeArrowheads="1"/>
          </p:cNvSpPr>
          <p:nvPr/>
        </p:nvSpPr>
        <p:spPr bwMode="auto">
          <a:xfrm>
            <a:off x="3276600" y="1384300"/>
            <a:ext cx="11830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Single Thread</a:t>
            </a:r>
          </a:p>
        </p:txBody>
      </p:sp>
      <p:cxnSp>
        <p:nvCxnSpPr>
          <p:cNvPr id="91" name="Straight Connector 90"/>
          <p:cNvCxnSpPr/>
          <p:nvPr/>
        </p:nvCxnSpPr>
        <p:spPr>
          <a:xfrm>
            <a:off x="5257800" y="1784350"/>
            <a:ext cx="0" cy="4159250"/>
          </a:xfrm>
          <a:prstGeom prst="line">
            <a:avLst/>
          </a:prstGeom>
          <a:ln w="12700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Curved Up Arrow 91"/>
          <p:cNvSpPr/>
          <p:nvPr/>
        </p:nvSpPr>
        <p:spPr>
          <a:xfrm>
            <a:off x="4876800" y="5943600"/>
            <a:ext cx="839788" cy="381000"/>
          </a:xfrm>
          <a:prstGeom prst="curvedUp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9800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</a:rPr>
              <a:t>Process 0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299200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57" name="Isosceles Triangle 56"/>
          <p:cNvSpPr/>
          <p:nvPr/>
        </p:nvSpPr>
        <p:spPr>
          <a:xfrm rot="10800000">
            <a:off x="6299200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8" name="Rectangle 57"/>
          <p:cNvSpPr/>
          <p:nvPr/>
        </p:nvSpPr>
        <p:spPr>
          <a:xfrm>
            <a:off x="6299200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299200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057900" y="2470150"/>
            <a:ext cx="0" cy="5016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 rot="16200000">
            <a:off x="5843993" y="2135416"/>
            <a:ext cx="41511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9939" y="1371600"/>
            <a:ext cx="149079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chemeClr val="tx1"/>
                </a:solidFill>
              </a:rPr>
              <a:t>Message Passing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200775" y="4813300"/>
            <a:ext cx="596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1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6975475" y="4422775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1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178675" y="2001838"/>
            <a:ext cx="381000" cy="51911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75" name="Isosceles Triangle 74"/>
          <p:cNvSpPr/>
          <p:nvPr/>
        </p:nvSpPr>
        <p:spPr>
          <a:xfrm rot="10800000">
            <a:off x="7178675" y="3544888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76" name="Rectangle 75"/>
          <p:cNvSpPr/>
          <p:nvPr/>
        </p:nvSpPr>
        <p:spPr>
          <a:xfrm>
            <a:off x="7178675" y="2505076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78675" y="302736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081838" y="4813300"/>
            <a:ext cx="5953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2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7848600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2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8051800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13" name="Isosceles Triangle 112"/>
          <p:cNvSpPr/>
          <p:nvPr/>
        </p:nvSpPr>
        <p:spPr>
          <a:xfrm rot="10800000">
            <a:off x="8051800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14" name="Rectangle 113"/>
          <p:cNvSpPr/>
          <p:nvPr/>
        </p:nvSpPr>
        <p:spPr>
          <a:xfrm>
            <a:off x="8051800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051800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>
            <a:off x="7953375" y="4816476"/>
            <a:ext cx="5969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3</a:t>
            </a:r>
          </a:p>
        </p:txBody>
      </p:sp>
      <p:sp>
        <p:nvSpPr>
          <p:cNvPr id="120" name="TextBox 119"/>
          <p:cNvSpPr txBox="1">
            <a:spLocks noChangeArrowheads="1"/>
          </p:cNvSpPr>
          <p:nvPr/>
        </p:nvSpPr>
        <p:spPr bwMode="auto">
          <a:xfrm>
            <a:off x="8728075" y="4425950"/>
            <a:ext cx="84638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 3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931275" y="2005014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S1</a:t>
            </a:r>
          </a:p>
        </p:txBody>
      </p:sp>
      <p:sp>
        <p:nvSpPr>
          <p:cNvPr id="122" name="Isosceles Triangle 121"/>
          <p:cNvSpPr/>
          <p:nvPr/>
        </p:nvSpPr>
        <p:spPr>
          <a:xfrm rot="10800000">
            <a:off x="8931275" y="3546475"/>
            <a:ext cx="381000" cy="533400"/>
          </a:xfrm>
          <a:prstGeom prst="triangle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123" name="Rectangle 122"/>
          <p:cNvSpPr/>
          <p:nvPr/>
        </p:nvSpPr>
        <p:spPr>
          <a:xfrm>
            <a:off x="8931275" y="2506664"/>
            <a:ext cx="381000" cy="517525"/>
          </a:xfrm>
          <a:prstGeom prst="rect">
            <a:avLst/>
          </a:prstGeom>
          <a:solidFill>
            <a:srgbClr val="0000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P1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8931275" y="3028951"/>
            <a:ext cx="381000" cy="5175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sz="1400" b="1" dirty="0"/>
              <a:t>S2</a:t>
            </a:r>
          </a:p>
        </p:txBody>
      </p:sp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8834438" y="4816476"/>
            <a:ext cx="595312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Node 4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6764338" y="2720975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/>
          <p:nvPr/>
        </p:nvCxnSpPr>
        <p:spPr>
          <a:xfrm>
            <a:off x="7635875" y="2725738"/>
            <a:ext cx="32385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8542338" y="2728913"/>
            <a:ext cx="32226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98" name="TextBox 10"/>
          <p:cNvSpPr txBox="1">
            <a:spLocks noChangeArrowheads="1"/>
          </p:cNvSpPr>
          <p:nvPr/>
        </p:nvSpPr>
        <p:spPr bwMode="auto">
          <a:xfrm>
            <a:off x="3467101" y="5918200"/>
            <a:ext cx="6969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>
                <a:solidFill>
                  <a:srgbClr val="00B050"/>
                </a:solidFill>
              </a:rPr>
              <a:t>Process</a:t>
            </a:r>
          </a:p>
        </p:txBody>
      </p:sp>
      <p:sp>
        <p:nvSpPr>
          <p:cNvPr id="83" name="Rectangle 82"/>
          <p:cNvSpPr/>
          <p:nvPr/>
        </p:nvSpPr>
        <p:spPr>
          <a:xfrm>
            <a:off x="3276600" y="1698626"/>
            <a:ext cx="1111250" cy="4168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2" name="Rectangle 1"/>
          <p:cNvSpPr/>
          <p:nvPr/>
        </p:nvSpPr>
        <p:spPr>
          <a:xfrm>
            <a:off x="6242051" y="1689101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7" name="Rectangle 86"/>
          <p:cNvSpPr/>
          <p:nvPr/>
        </p:nvSpPr>
        <p:spPr>
          <a:xfrm>
            <a:off x="71151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8" name="Rectangle 87"/>
          <p:cNvSpPr/>
          <p:nvPr/>
        </p:nvSpPr>
        <p:spPr>
          <a:xfrm>
            <a:off x="8001001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89" name="Rectangle 88"/>
          <p:cNvSpPr/>
          <p:nvPr/>
        </p:nvSpPr>
        <p:spPr>
          <a:xfrm>
            <a:off x="8867776" y="1698626"/>
            <a:ext cx="504825" cy="2644775"/>
          </a:xfrm>
          <a:prstGeom prst="rect">
            <a:avLst/>
          </a:prstGeom>
          <a:noFill/>
          <a:ln w="190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b="1"/>
          </a:p>
        </p:txBody>
      </p:sp>
      <p:sp>
        <p:nvSpPr>
          <p:cNvPr id="56" name="TextBox 32"/>
          <p:cNvSpPr txBox="1">
            <a:spLocks noChangeArrowheads="1"/>
          </p:cNvSpPr>
          <p:nvPr/>
        </p:nvSpPr>
        <p:spPr bwMode="auto">
          <a:xfrm>
            <a:off x="1752601" y="1524001"/>
            <a:ext cx="1180131" cy="615553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tIns="91440" bIns="91440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S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i</a:t>
            </a:r>
            <a:r>
              <a:rPr lang="en-US" altLang="en-US" sz="1400" b="1" i="1">
                <a:solidFill>
                  <a:schemeClr val="tx1"/>
                </a:solidFill>
              </a:rPr>
              <a:t> = Serial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b="1" i="1">
                <a:solidFill>
                  <a:schemeClr val="tx1"/>
                </a:solidFill>
              </a:rPr>
              <a:t>P</a:t>
            </a:r>
            <a:r>
              <a:rPr lang="en-US" altLang="en-US" sz="1400" b="1" i="1" baseline="-25000">
                <a:solidFill>
                  <a:schemeClr val="tx1"/>
                </a:solidFill>
              </a:rPr>
              <a:t>j</a:t>
            </a:r>
            <a:r>
              <a:rPr lang="en-US" altLang="en-US" sz="1400" b="1" i="1">
                <a:solidFill>
                  <a:schemeClr val="tx1"/>
                </a:solidFill>
              </a:rPr>
              <a:t> = Parallel</a:t>
            </a:r>
          </a:p>
        </p:txBody>
      </p:sp>
    </p:spTree>
    <p:extLst>
      <p:ext uri="{BB962C8B-B14F-4D97-AF65-F5344CB8AC3E}">
        <p14:creationId xmlns:p14="http://schemas.microsoft.com/office/powerpoint/2010/main" val="42541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54" grpId="0"/>
      <p:bldP spid="55" grpId="0" animBg="1"/>
      <p:bldP spid="57" grpId="0" animBg="1"/>
      <p:bldP spid="58" grpId="0" animBg="1"/>
      <p:bldP spid="65" grpId="0" animBg="1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81" grpId="0"/>
      <p:bldP spid="111" grpId="0"/>
      <p:bldP spid="112" grpId="0" animBg="1"/>
      <p:bldP spid="113" grpId="0" animBg="1"/>
      <p:bldP spid="114" grpId="0" animBg="1"/>
      <p:bldP spid="115" grpId="0" animBg="1"/>
      <p:bldP spid="119" grpId="0"/>
      <p:bldP spid="120" grpId="0"/>
      <p:bldP spid="121" grpId="0" animBg="1"/>
      <p:bldP spid="122" grpId="0" animBg="1"/>
      <p:bldP spid="123" grpId="0" animBg="1"/>
      <p:bldP spid="124" grpId="0" animBg="1"/>
      <p:bldP spid="128" grpId="0"/>
      <p:bldP spid="2" grpId="0" animBg="1"/>
      <p:bldP spid="87" grpId="0" animBg="1"/>
      <p:bldP spid="88" grpId="0" animBg="1"/>
      <p:bldP spid="8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57183</TotalTime>
  <Words>3598</Words>
  <Application>Microsoft Macintosh PowerPoint</Application>
  <PresentationFormat>Widescreen</PresentationFormat>
  <Paragraphs>993</Paragraphs>
  <Slides>42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Wingdings</vt:lpstr>
      <vt:lpstr>1_Office Theme</vt:lpstr>
      <vt:lpstr>PowerPoint Presentation</vt:lpstr>
      <vt:lpstr>Today</vt:lpstr>
      <vt:lpstr>Models of Parallel Programming</vt:lpstr>
      <vt:lpstr>Traditional Parallel Programming Models</vt:lpstr>
      <vt:lpstr>Shared Memory Model</vt:lpstr>
      <vt:lpstr>Shared Memory Model</vt:lpstr>
      <vt:lpstr>Traditional Parallel Programming Models</vt:lpstr>
      <vt:lpstr>Message Passing Model</vt:lpstr>
      <vt:lpstr>Message Passing Model</vt:lpstr>
      <vt:lpstr>Shared Memory vs. Message Passing</vt:lpstr>
      <vt:lpstr>Message Passing Interface</vt:lpstr>
      <vt:lpstr>Message Passing Interface</vt:lpstr>
      <vt:lpstr>What is MPI?</vt:lpstr>
      <vt:lpstr>Reasons for using MPI</vt:lpstr>
      <vt:lpstr>Communicators and Groups</vt:lpstr>
      <vt:lpstr>Ranks</vt:lpstr>
      <vt:lpstr>Multiple Communicators</vt:lpstr>
      <vt:lpstr>Example of Multiple Communicators</vt:lpstr>
      <vt:lpstr>Message Passing Interface</vt:lpstr>
      <vt:lpstr> MPI Point-To-Point Communication Routines</vt:lpstr>
      <vt:lpstr>Message Passing Interface</vt:lpstr>
      <vt:lpstr>Collective Communication</vt:lpstr>
      <vt:lpstr>Patterns of Collective Communication</vt:lpstr>
      <vt:lpstr>1. Broadcast</vt:lpstr>
      <vt:lpstr>2-3. Scatter and Gather</vt:lpstr>
      <vt:lpstr>4. All Gather</vt:lpstr>
      <vt:lpstr>6-7. Reduce and All Reduce</vt:lpstr>
      <vt:lpstr>Recap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Example: PageRank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1041</cp:revision>
  <dcterms:created xsi:type="dcterms:W3CDTF">2008-11-03T12:44:07Z</dcterms:created>
  <dcterms:modified xsi:type="dcterms:W3CDTF">2020-10-28T12:09:12Z</dcterms:modified>
</cp:coreProperties>
</file>