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421" r:id="rId2"/>
    <p:sldId id="567" r:id="rId3"/>
    <p:sldId id="717" r:id="rId4"/>
    <p:sldId id="732" r:id="rId5"/>
    <p:sldId id="833" r:id="rId6"/>
    <p:sldId id="682" r:id="rId7"/>
    <p:sldId id="834" r:id="rId8"/>
    <p:sldId id="658" r:id="rId9"/>
    <p:sldId id="835" r:id="rId10"/>
    <p:sldId id="666" r:id="rId11"/>
    <p:sldId id="714" r:id="rId12"/>
    <p:sldId id="668" r:id="rId13"/>
    <p:sldId id="669" r:id="rId14"/>
    <p:sldId id="716" r:id="rId15"/>
    <p:sldId id="699" r:id="rId16"/>
    <p:sldId id="708" r:id="rId17"/>
    <p:sldId id="709" r:id="rId18"/>
    <p:sldId id="701" r:id="rId19"/>
    <p:sldId id="702" r:id="rId20"/>
    <p:sldId id="733" r:id="rId21"/>
    <p:sldId id="734" r:id="rId22"/>
    <p:sldId id="735" r:id="rId23"/>
    <p:sldId id="736" r:id="rId24"/>
    <p:sldId id="737" r:id="rId25"/>
    <p:sldId id="738" r:id="rId26"/>
    <p:sldId id="739" r:id="rId27"/>
    <p:sldId id="740" r:id="rId28"/>
    <p:sldId id="741" r:id="rId29"/>
    <p:sldId id="742" r:id="rId30"/>
    <p:sldId id="743" r:id="rId31"/>
    <p:sldId id="744" r:id="rId32"/>
    <p:sldId id="745" r:id="rId33"/>
    <p:sldId id="746" r:id="rId34"/>
    <p:sldId id="747" r:id="rId35"/>
    <p:sldId id="748" r:id="rId36"/>
    <p:sldId id="749" r:id="rId37"/>
    <p:sldId id="750" r:id="rId38"/>
    <p:sldId id="751" r:id="rId39"/>
    <p:sldId id="752" r:id="rId40"/>
    <p:sldId id="753" r:id="rId41"/>
    <p:sldId id="683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39" autoAdjust="0"/>
  </p:normalViewPr>
  <p:slideViewPr>
    <p:cSldViewPr>
      <p:cViewPr varScale="1">
        <p:scale>
          <a:sx n="125" d="100"/>
          <a:sy n="125" d="100"/>
        </p:scale>
        <p:origin x="68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 Control Protocols</a:t>
          </a:r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2898936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1330163" y="0"/>
              </a:moveTo>
              <a:lnTo>
                <a:pt x="1330163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875733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Primary-Based Protocols</a:t>
          </a:r>
        </a:p>
      </dsp:txBody>
      <dsp:txXfrm>
        <a:off x="1915691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229100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1330163" y="272854"/>
              </a:lnTo>
              <a:lnTo>
                <a:pt x="1330163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53606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Replicated-Write Protocols</a:t>
          </a:r>
        </a:p>
      </dsp:txBody>
      <dsp:txXfrm>
        <a:off x="4576018" y="1951112"/>
        <a:ext cx="1966489" cy="1284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Consistency Protocols</a:t>
          </a:r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3239866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989233" y="0"/>
              </a:moveTo>
              <a:lnTo>
                <a:pt x="989233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478917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Primary-Based Protocols</a:t>
          </a:r>
        </a:p>
      </dsp:txBody>
      <dsp:txXfrm>
        <a:off x="2508634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3194146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2478917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Remote-Write Protocol</a:t>
          </a:r>
        </a:p>
      </dsp:txBody>
      <dsp:txXfrm>
        <a:off x="2508634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229100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989233" y="202919"/>
              </a:lnTo>
              <a:lnTo>
                <a:pt x="989233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7384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Replicated-Write Protocols</a:t>
          </a:r>
        </a:p>
      </dsp:txBody>
      <dsp:txXfrm>
        <a:off x="4487101" y="1452578"/>
        <a:ext cx="1462463" cy="9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09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24, November 26,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4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altered replica 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19686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update 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10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4402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446495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5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then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Basic Idea (</a:t>
            </a:r>
            <a:r>
              <a:rPr lang="en-US" sz="2400" i="1" dirty="0">
                <a:solidFill>
                  <a:srgbClr val="0070C0"/>
                </a:solidFill>
              </a:rPr>
              <a:t>Recap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560405-4472-8A4D-A073-A08C4C1DDD3C}"/>
              </a:ext>
            </a:extLst>
          </p:cNvPr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4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4363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first contact </a:t>
            </a:r>
            <a:r>
              <a:rPr lang="en-US" sz="2800" b="1" i="1" dirty="0">
                <a:solidFill>
                  <a:schemeClr val="tx1"/>
                </a:solidFill>
              </a:rPr>
              <a:t>N/2 + 1</a:t>
            </a:r>
            <a:r>
              <a:rPr lang="en-US" sz="2800" dirty="0">
                <a:solidFill>
                  <a:schemeClr val="tx1"/>
                </a:solidFill>
              </a:rPr>
              <a:t> servers (a </a:t>
            </a:r>
            <a:r>
              <a:rPr lang="en-US" sz="2800" i="1" dirty="0">
                <a:solidFill>
                  <a:schemeClr val="tx1"/>
                </a:solidFill>
              </a:rPr>
              <a:t>majority</a:t>
            </a:r>
            <a:r>
              <a:rPr lang="en-US" sz="28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This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tx1"/>
                </a:solidFill>
              </a:rPr>
              <a:t>pursued at replica sites</a:t>
            </a:r>
          </a:p>
        </p:txBody>
      </p:sp>
    </p:spTree>
    <p:extLst>
      <p:ext uri="{BB962C8B-B14F-4D97-AF65-F5344CB8AC3E}">
        <p14:creationId xmlns:p14="http://schemas.microsoft.com/office/powerpoint/2010/main" val="12726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contact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dirty="0">
                <a:solidFill>
                  <a:schemeClr val="tx1"/>
                </a:solidFill>
              </a:rPr>
              <a:t>/2 + 1 servers, asking them to send their version numbers of its requested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If all the version numbers are equal, this must be the most recent version of the file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Gifford's scheme generalizes Thomas’ one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Gifford’s Scheme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needs to assemble a </a:t>
            </a:r>
            <a:r>
              <a:rPr lang="en-US" sz="2800" i="1" dirty="0">
                <a:solidFill>
                  <a:schemeClr val="tx1"/>
                </a:solidFill>
              </a:rPr>
              <a:t>read quorum</a:t>
            </a:r>
            <a:r>
              <a:rPr lang="en-US" sz="28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To modify a file, a </a:t>
            </a:r>
            <a:r>
              <a:rPr lang="en-US" sz="2800" i="1" dirty="0">
                <a:solidFill>
                  <a:schemeClr val="tx1"/>
                </a:solidFill>
              </a:rPr>
              <a:t>write quorum </a:t>
            </a:r>
            <a:r>
              <a:rPr lang="en-US" sz="2800" dirty="0">
                <a:solidFill>
                  <a:schemeClr val="tx1"/>
                </a:solidFill>
              </a:rPr>
              <a:t>of at least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servers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211579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values of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are subject to the following two constraints: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1 (or </a:t>
            </a:r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2 (or </a:t>
            </a:r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/2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Claim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 prevents read-write (RW) conflicts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 prevents write-write (WW) conflicts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– Part 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–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Consistency protocols</a:t>
            </a:r>
          </a:p>
          <a:p>
            <a:pPr marL="1371600" lvl="4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4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Dec 3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December 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70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C0000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89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Proposer (</a:t>
            </a:r>
            <a:r>
              <a:rPr lang="en-US" sz="2600" i="1" dirty="0">
                <a:solidFill>
                  <a:srgbClr val="0070C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values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Acceptor (</a:t>
            </a:r>
            <a:r>
              <a:rPr lang="en-US" sz="2600" i="1" dirty="0">
                <a:solidFill>
                  <a:srgbClr val="0070C0"/>
                </a:solidFill>
              </a:rPr>
              <a:t>or a voter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4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be 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73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14296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110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1978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3190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06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71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33030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Protocols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1248" y="1463039"/>
            <a:ext cx="10332720" cy="2844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1249" y="1152736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248" y="5088022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1248" y="4343400"/>
            <a:ext cx="10332720" cy="73956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468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34824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3012561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813408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1975873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0070C0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cannot guarantee that a 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But</a:t>
            </a:r>
            <a:r>
              <a:rPr lang="en-US" sz="2600" dirty="0">
                <a:solidFill>
                  <a:schemeClr val="tx1"/>
                </a:solidFill>
              </a:rPr>
              <a:t>: 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(not guarantee) </a:t>
            </a:r>
            <a:r>
              <a:rPr lang="en-US" sz="2600" i="1" dirty="0"/>
              <a:t>liveness</a:t>
            </a:r>
            <a:r>
              <a:rPr lang="en-US" sz="2600" dirty="0">
                <a:solidFill>
                  <a:schemeClr val="tx1"/>
                </a:solidFill>
              </a:rPr>
              <a:t> 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328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/>
              <a:t>liveness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0070C0"/>
                </a:solidFill>
              </a:rPr>
              <a:t>distinguished Proposer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0070C0"/>
                </a:solidFill>
              </a:rPr>
              <a:t>network partition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can 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415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200"/>
            <a:ext cx="1033272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simple LANs, processes at different partitions may get </a:t>
            </a:r>
            <a:r>
              <a:rPr lang="en-US" sz="2400" i="1" dirty="0">
                <a:solidFill>
                  <a:schemeClr val="tx1"/>
                </a:solidFill>
              </a:rPr>
              <a:t>fully</a:t>
            </a:r>
            <a:r>
              <a:rPr lang="en-US" sz="2400" dirty="0">
                <a:solidFill>
                  <a:schemeClr val="tx1"/>
                </a:solidFill>
              </a:rPr>
              <a:t> disconnected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E.g., </a:t>
            </a:r>
            <a:r>
              <a:rPr lang="en-US" sz="2200" dirty="0">
                <a:solidFill>
                  <a:srgbClr val="0000FF"/>
                </a:solidFill>
              </a:rPr>
              <a:t>S3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 </a:t>
            </a:r>
            <a:r>
              <a:rPr lang="en-US" sz="2200" dirty="0">
                <a:solidFill>
                  <a:schemeClr val="tx1"/>
                </a:solidFill>
              </a:rPr>
              <a:t>may get fully disconnected, but </a:t>
            </a:r>
            <a:r>
              <a:rPr lang="en-US" sz="2200" dirty="0">
                <a:solidFill>
                  <a:srgbClr val="FF0000"/>
                </a:solidFill>
              </a:rPr>
              <a:t>S1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</a:t>
            </a:r>
            <a:r>
              <a:rPr lang="en-US" sz="2200" dirty="0">
                <a:solidFill>
                  <a:schemeClr val="tx1"/>
                </a:solidFill>
              </a:rPr>
              <a:t> can still communicate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38520" y="1575138"/>
            <a:ext cx="1452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simple,</a:t>
            </a:r>
          </a:p>
          <a:p>
            <a:r>
              <a:rPr lang="en-US" sz="2000" b="1" dirty="0"/>
              <a:t>dedicated </a:t>
            </a:r>
          </a:p>
          <a:p>
            <a:r>
              <a:rPr lang="en-US" sz="2000" b="1" dirty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335155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198"/>
            <a:ext cx="10332720" cy="24384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a network with complex topologies and independent routing choices, connectivity may render: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Asymmetric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not vice versa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Intransitive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cannot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48593" y="1757570"/>
            <a:ext cx="1542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complex </a:t>
            </a:r>
          </a:p>
          <a:p>
            <a:r>
              <a:rPr lang="en-US" sz="2000" b="1" dirty="0"/>
              <a:t>WAN</a:t>
            </a:r>
          </a:p>
        </p:txBody>
      </p:sp>
    </p:spTree>
    <p:extLst>
      <p:ext uri="{BB962C8B-B14F-4D97-AF65-F5344CB8AC3E}">
        <p14:creationId xmlns:p14="http://schemas.microsoft.com/office/powerpoint/2010/main" val="13193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correctness (NOT liveness)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41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Would a network partition impact </a:t>
            </a:r>
            <a:r>
              <a:rPr lang="en-US" sz="2400" dirty="0" err="1"/>
              <a:t>Paxos’s</a:t>
            </a:r>
            <a:r>
              <a:rPr lang="en-US" sz="2400" dirty="0"/>
              <a:t> </a:t>
            </a:r>
            <a:r>
              <a:rPr lang="en-US" sz="2400" i="1" dirty="0"/>
              <a:t>correctness (NOT liveness)</a:t>
            </a:r>
            <a:r>
              <a:rPr lang="en-US" sz="2400" dirty="0"/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quorum size equals to the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51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0C0"/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40479967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it (</a:t>
            </a:r>
            <a:r>
              <a:rPr lang="en-US" sz="2400" i="1" dirty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it have 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85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421896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strict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141679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>
                <a:solidFill>
                  <a:schemeClr val="tx1"/>
                </a:solidFill>
              </a:rPr>
              <a:t>Strict Consistency Model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18238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>
                <a:solidFill>
                  <a:schemeClr val="tx1"/>
                </a:solidFill>
              </a:rPr>
              <a:t>pdates 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 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42141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strict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for 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5303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29535</TotalTime>
  <Words>3098</Words>
  <Application>Microsoft Macintosh PowerPoint</Application>
  <PresentationFormat>Widescreen</PresentationFormat>
  <Paragraphs>529</Paragraphs>
  <Slides>41</Slides>
  <Notes>9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Consistency Protocols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Quorum-Based Protocols</vt:lpstr>
      <vt:lpstr>Quorum-Based Protocols</vt:lpstr>
      <vt:lpstr>Quorum-Based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Network Partitions</vt:lpstr>
      <vt:lpstr>Network Partitions</vt:lpstr>
      <vt:lpstr>Possible Failures in Paxos</vt:lpstr>
      <vt:lpstr>Possible Failures in Paxos</vt:lpstr>
      <vt:lpstr>Possible Failures in Paxos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2730</cp:revision>
  <dcterms:created xsi:type="dcterms:W3CDTF">2008-11-03T12:44:07Z</dcterms:created>
  <dcterms:modified xsi:type="dcterms:W3CDTF">2020-11-26T18:19:28Z</dcterms:modified>
</cp:coreProperties>
</file>