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512" r:id="rId3"/>
    <p:sldId id="1620" r:id="rId4"/>
    <p:sldId id="1621" r:id="rId5"/>
    <p:sldId id="539" r:id="rId6"/>
    <p:sldId id="1629" r:id="rId7"/>
    <p:sldId id="1630" r:id="rId8"/>
    <p:sldId id="505" r:id="rId9"/>
    <p:sldId id="509" r:id="rId10"/>
    <p:sldId id="506" r:id="rId11"/>
    <p:sldId id="507" r:id="rId12"/>
    <p:sldId id="531" r:id="rId13"/>
    <p:sldId id="508" r:id="rId14"/>
    <p:sldId id="510" r:id="rId15"/>
    <p:sldId id="511" r:id="rId16"/>
    <p:sldId id="513" r:id="rId17"/>
    <p:sldId id="527" r:id="rId18"/>
    <p:sldId id="480" r:id="rId19"/>
    <p:sldId id="534" r:id="rId20"/>
    <p:sldId id="524" r:id="rId21"/>
    <p:sldId id="525" r:id="rId22"/>
    <p:sldId id="526" r:id="rId23"/>
    <p:sldId id="528" r:id="rId24"/>
    <p:sldId id="535" r:id="rId25"/>
    <p:sldId id="529" r:id="rId26"/>
    <p:sldId id="1631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873"/>
    <a:srgbClr val="5B9BD5"/>
    <a:srgbClr val="77E1FF"/>
    <a:srgbClr val="EF7273"/>
    <a:srgbClr val="0000FF"/>
    <a:srgbClr val="000000"/>
    <a:srgbClr val="FFFFFF"/>
    <a:srgbClr val="C0C0C0"/>
    <a:srgbClr val="A5002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10/3/23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Synchronization - Part II</a:t>
            </a:r>
          </a:p>
          <a:p>
            <a:r>
              <a:rPr lang="en-US" sz="3000" dirty="0"/>
              <a:t>Lecture 12, </a:t>
            </a:r>
            <a:r>
              <a:rPr lang="en-US" altLang="en-US" sz="3000" dirty="0"/>
              <a:t>October 03,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Lamport’s</a:t>
            </a:r>
            <a:r>
              <a:rPr lang="en-US" altLang="en-US" dirty="0"/>
              <a:t>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Lamport</a:t>
            </a:r>
            <a:r>
              <a:rPr lang="en-US" altLang="en-US" sz="2800" dirty="0"/>
              <a:t> suggested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a relation called </a:t>
            </a:r>
            <a:r>
              <a:rPr lang="en-US" altLang="en-US" sz="2800" dirty="0">
                <a:solidFill>
                  <a:srgbClr val="EF7273"/>
                </a:solidFill>
              </a:rPr>
              <a:t>“</a:t>
            </a:r>
            <a:r>
              <a:rPr lang="en-US" altLang="ja-JP" sz="2800" b="1" dirty="0">
                <a:solidFill>
                  <a:srgbClr val="EF727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EF7273"/>
                </a:solidFill>
              </a:rPr>
              <a:t>” </a:t>
            </a:r>
            <a:r>
              <a:rPr lang="en-US" altLang="en-US" sz="2800" dirty="0"/>
              <a:t>is defined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500" dirty="0"/>
              <a:t>The expression </a:t>
            </a:r>
            <a:r>
              <a:rPr lang="en-US" alt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5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500" dirty="0">
                <a:sym typeface="Wingdings" panose="05000000000000000000" pitchFamily="2" charset="2"/>
              </a:rPr>
              <a:t> (reads as “</a:t>
            </a:r>
            <a:r>
              <a:rPr lang="en-US" altLang="ja-JP" sz="25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500" dirty="0">
                <a:sym typeface="Wingdings" panose="05000000000000000000" pitchFamily="2" charset="2"/>
              </a:rPr>
              <a:t>happened before </a:t>
            </a:r>
            <a:r>
              <a:rPr lang="en-US" altLang="ja-JP" sz="25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500" dirty="0">
                <a:sym typeface="Wingdings" panose="05000000000000000000" pitchFamily="2" charset="2"/>
              </a:rPr>
              <a:t>”</a:t>
            </a:r>
            <a:r>
              <a:rPr lang="en-US" altLang="ja-JP" sz="2500" dirty="0">
                <a:sym typeface="Wingdings" panose="05000000000000000000" pitchFamily="2" charset="2"/>
              </a:rPr>
              <a:t>) means that </a:t>
            </a:r>
            <a:r>
              <a:rPr lang="en-US" altLang="ja-JP" sz="2500" i="1" u="sng" dirty="0">
                <a:sym typeface="Wingdings" panose="05000000000000000000" pitchFamily="2" charset="2"/>
              </a:rPr>
              <a:t>all</a:t>
            </a:r>
            <a:r>
              <a:rPr lang="en-US" altLang="ja-JP" sz="25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5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5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5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5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being 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ym typeface="Wingdings" panose="05000000000000000000" pitchFamily="2" charset="2"/>
              </a:rPr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800" dirty="0">
                <a:sym typeface="Wingdings" panose="05000000000000000000" pitchFamily="2" charset="2"/>
              </a:rPr>
              <a:t> relation is </a:t>
            </a:r>
            <a:r>
              <a:rPr lang="en-US" altLang="en-US" sz="28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4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For every event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dirty="0"/>
              <a:t>, assign a logical </a:t>
            </a:r>
            <a:r>
              <a:rPr lang="en-US" altLang="en-US" sz="2800" i="1" dirty="0"/>
              <a:t>time value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2800" dirty="0"/>
              <a:t> on which all processes agree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/>
              <a:t>C</a:t>
            </a:r>
            <a:r>
              <a:rPr lang="en-US" altLang="en-US" sz="2400" i="1" dirty="0"/>
              <a:t> </a:t>
            </a:r>
            <a:r>
              <a:rPr lang="en-US" altLang="en-US" sz="2400" dirty="0"/>
              <a:t>corresponds to the process where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400" dirty="0"/>
              <a:t> will happen and gets updated with a new time value when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en-US" sz="2400" dirty="0"/>
              <a:t>happens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time values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</a:t>
            </a:r>
            <a:r>
              <a:rPr lang="en-US" altLang="en-US" sz="2400" baseline="-25000" dirty="0">
                <a:ea typeface="Arial" panose="020B0604020202020204" pitchFamily="34" charset="0"/>
              </a:rPr>
              <a:t>1</a:t>
            </a:r>
            <a:r>
              <a:rPr lang="en-US" altLang="en-US" sz="2400" dirty="0">
                <a:ea typeface="Arial" panose="020B0604020202020204" pitchFamily="34" charset="0"/>
              </a:rPr>
              <a:t>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</a:t>
            </a:r>
            <a:r>
              <a:rPr lang="en-US" altLang="en-US" sz="2400" i="1" dirty="0">
                <a:ea typeface="MS PGothic" panose="020B0600070205080204" pitchFamily="34" charset="-128"/>
              </a:rPr>
              <a:t>same</a:t>
            </a:r>
            <a:r>
              <a:rPr lang="en-US" altLang="en-US" sz="2400" dirty="0">
                <a:ea typeface="MS PGothic" panose="020B0600070205080204" pitchFamily="34" charset="-128"/>
              </a:rPr>
              <a:t> message) at another process (say, P</a:t>
            </a:r>
            <a:r>
              <a:rPr lang="en-US" altLang="en-US" sz="2400" baseline="-25000" dirty="0">
                <a:ea typeface="MS PGothic" panose="020B0600070205080204" pitchFamily="34" charset="-128"/>
              </a:rPr>
              <a:t>2</a:t>
            </a:r>
            <a:r>
              <a:rPr lang="en-US" altLang="en-US" sz="2400" dirty="0">
                <a:ea typeface="MS PGothic" panose="020B0600070205080204" pitchFamily="34" charset="-128"/>
              </a:rPr>
              <a:t>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483352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The 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is correct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Let it carry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  <a:r>
              <a:rPr lang="en-US" baseline="-25000" dirty="0"/>
              <a:t>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Placement of the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770C58-A66C-40D2-A560-9A26B7595A31}"/>
              </a:ext>
            </a:extLst>
          </p:cNvPr>
          <p:cNvCxnSpPr>
            <a:cxnSpLocks/>
          </p:cNvCxnSpPr>
          <p:nvPr/>
        </p:nvCxnSpPr>
        <p:spPr>
          <a:xfrm flipV="1">
            <a:off x="8382000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1362-667C-44DF-9D86-8804C3A8CC50}"/>
              </a:ext>
            </a:extLst>
          </p:cNvPr>
          <p:cNvCxnSpPr>
            <a:cxnSpLocks/>
          </p:cNvCxnSpPr>
          <p:nvPr/>
        </p:nvCxnSpPr>
        <p:spPr>
          <a:xfrm>
            <a:off x="5800725" y="6176962"/>
            <a:ext cx="2581275" cy="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Lamport’s</a:t>
            </a:r>
            <a:r>
              <a:rPr lang="en-US" altLang="en-US" sz="2800" dirty="0"/>
              <a:t> clock ensures that if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ym typeface="Wingdings" panose="05000000000000000000" pitchFamily="2" charset="2"/>
              </a:rPr>
              <a:t>However, it does not say anything about </a:t>
            </a:r>
            <a:r>
              <a:rPr lang="en-US" altLang="en-US" sz="2800" i="1" dirty="0">
                <a:sym typeface="Wingdings" panose="05000000000000000000" pitchFamily="2" charset="2"/>
              </a:rPr>
              <a:t>arbitrary</a:t>
            </a:r>
            <a:r>
              <a:rPr lang="en-US" altLang="en-US" sz="2800" dirty="0">
                <a:sym typeface="Wingdings" panose="05000000000000000000" pitchFamily="2" charset="2"/>
              </a:rPr>
              <a:t> (</a:t>
            </a:r>
            <a:r>
              <a:rPr lang="en-US" altLang="en-US" sz="2800" i="1" dirty="0">
                <a:sym typeface="Wingdings" panose="05000000000000000000" pitchFamily="2" charset="2"/>
              </a:rPr>
              <a:t>concurrent</a:t>
            </a:r>
            <a:r>
              <a:rPr lang="en-US" altLang="en-US" sz="2800" dirty="0">
                <a:sym typeface="Wingdings" panose="05000000000000000000" pitchFamily="2" charset="2"/>
              </a:rPr>
              <a:t> or </a:t>
            </a:r>
            <a:r>
              <a:rPr lang="en-US" altLang="en-US" sz="2800" i="1" dirty="0">
                <a:sym typeface="Wingdings" panose="05000000000000000000" pitchFamily="2" charset="2"/>
              </a:rPr>
              <a:t>independent</a:t>
            </a:r>
            <a:r>
              <a:rPr lang="en-US" altLang="en-US" sz="2800" dirty="0">
                <a:sym typeface="Wingdings" panose="05000000000000000000" pitchFamily="2" charset="2"/>
              </a:rPr>
              <a:t>) events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For any </a:t>
            </a:r>
            <a:r>
              <a:rPr lang="en-US" altLang="en-US" sz="2400" i="1" dirty="0">
                <a:ea typeface="Arial" panose="020B0604020202020204" pitchFamily="34" charset="0"/>
                <a:sym typeface="Wingdings" panose="05000000000000000000" pitchFamily="2" charset="2"/>
              </a:rPr>
              <a:t>two arbitrary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400" b="1" dirty="0">
                <a:solidFill>
                  <a:srgbClr val="EF7273"/>
                </a:solidFill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400" dirty="0">
                <a:solidFill>
                  <a:srgbClr val="EF7273"/>
                </a:solidFill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400" b="1" dirty="0" err="1">
                <a:solidFill>
                  <a:srgbClr val="EF7273"/>
                </a:solidFill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solidFill>
                  <a:srgbClr val="EF7273"/>
                </a:solidFill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4958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7244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9530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51816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4102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6388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8674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6096000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4958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7244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9530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51816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410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6388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8674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60960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4958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7244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9530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51816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4102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6388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867400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6095419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4210050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4210050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</a:t>
            </a:r>
            <a:r>
              <a:rPr lang="en-US" sz="1600" baseline="-25000" dirty="0"/>
              <a:t>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4210050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</a:t>
            </a:r>
            <a:r>
              <a:rPr lang="en-US" sz="1600" baseline="-25000" dirty="0"/>
              <a:t>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6095419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8387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5067300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524500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572001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800601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334001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495800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800600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410200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715000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12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77E1FF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Synchronization - Part 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Physical clock synchronization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Synchronization 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Logical clock synchronization 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EF7273"/>
                </a:solidFill>
              </a:rPr>
              <a:t>Midterm is on October 15</a:t>
            </a:r>
            <a:r>
              <a:rPr lang="en-US" sz="2400" baseline="30000" dirty="0">
                <a:solidFill>
                  <a:srgbClr val="EF7273"/>
                </a:solidFill>
              </a:rPr>
              <a:t>th </a:t>
            </a:r>
            <a:r>
              <a:rPr lang="en-US" sz="2400" dirty="0">
                <a:solidFill>
                  <a:srgbClr val="EF7273"/>
                </a:solidFill>
              </a:rPr>
              <a:t>(</a:t>
            </a:r>
            <a:r>
              <a:rPr lang="en-US" sz="2400" i="1" dirty="0">
                <a:solidFill>
                  <a:srgbClr val="EF7273"/>
                </a:solidFill>
              </a:rPr>
              <a:t>open books, open notes</a:t>
            </a:r>
            <a:r>
              <a:rPr lang="en-US" sz="2400" dirty="0">
                <a:solidFill>
                  <a:srgbClr val="EF7273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We will conduct an overview session for the midterm on October 14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PS3 is due on October 19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893552" cy="524256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Vector clock overcomes the limitation of Lamport</a:t>
            </a:r>
            <a:r>
              <a:rPr lang="ja-JP" altLang="en-US" sz="2800" dirty="0">
                <a:ea typeface="Arial" panose="020B0604020202020204" pitchFamily="34" charset="0"/>
              </a:rPr>
              <a:t>’</a:t>
            </a:r>
            <a:r>
              <a:rPr lang="en-US" altLang="ja-JP" sz="2800" dirty="0">
                <a:ea typeface="Arial" panose="020B0604020202020204" pitchFamily="34" charset="0"/>
              </a:rPr>
              <a:t>s clock</a:t>
            </a:r>
            <a:endParaRPr lang="en-US" altLang="ja-JP" sz="28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A vector clock for a system of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800" dirty="0"/>
              <a:t> processes is an array of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8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Every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stores its own vector clock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8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Lamport</a:t>
            </a:r>
            <a:r>
              <a:rPr lang="ja-JP" altLang="en-US" sz="2400" dirty="0">
                <a:ea typeface="Arial" panose="020B0604020202020204" pitchFamily="34" charset="0"/>
              </a:rPr>
              <a:t>’</a:t>
            </a:r>
            <a:r>
              <a:rPr lang="en-US" altLang="ja-JP" sz="24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4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4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4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4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4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/>
              <a:t>then we can </a:t>
            </a:r>
            <a:r>
              <a:rPr lang="en-US" altLang="en-US" sz="2800" i="1" u="sng" dirty="0"/>
              <a:t>infer</a:t>
            </a:r>
            <a:r>
              <a:rPr lang="en-US" altLang="en-US" sz="2800" dirty="0"/>
              <a:t> that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8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800" i="1" dirty="0">
                <a:solidFill>
                  <a:srgbClr val="EF7273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8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429000"/>
            <a:ext cx="762000" cy="381000"/>
          </a:xfrm>
          <a:prstGeom prst="right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352800"/>
            <a:ext cx="5486400" cy="4572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Increment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410200"/>
            <a:ext cx="762000" cy="381000"/>
          </a:xfrm>
          <a:prstGeom prst="right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334000"/>
            <a:ext cx="5486400" cy="4572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Pass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b="1" dirty="0">
                <a:solidFill>
                  <a:schemeClr val="tx1"/>
                </a:solidFill>
              </a:rPr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at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</a:t>
            </a:r>
            <a:r>
              <a:rPr lang="en-US" altLang="en-US" sz="2400" i="1" dirty="0">
                <a:ea typeface="Arial" panose="020B0604020202020204" pitchFamily="34" charset="0"/>
              </a:rPr>
              <a:t>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</a:t>
            </a:r>
            <a:r>
              <a:rPr lang="en-US" altLang="en-US" sz="2400" i="1" dirty="0">
                <a:solidFill>
                  <a:srgbClr val="EF7273"/>
                </a:solidFill>
                <a:ea typeface="Arial" panose="020B0604020202020204" pitchFamily="34" charset="0"/>
              </a:rPr>
              <a:t>minimum number</a:t>
            </a:r>
            <a:r>
              <a:rPr lang="en-US" altLang="en-US" sz="2400" dirty="0">
                <a:solidFill>
                  <a:srgbClr val="EF7273"/>
                </a:solidFill>
                <a:ea typeface="Arial" panose="020B0604020202020204" pitchFamily="34" charset="0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07530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600" dirty="0"/>
              <a:t>Assume that messages are </a:t>
            </a:r>
            <a:r>
              <a:rPr lang="en-US" altLang="en-US" sz="2600" i="1" dirty="0"/>
              <a:t>multicast</a:t>
            </a:r>
            <a:r>
              <a:rPr lang="en-US" altLang="en-US" sz="2600" dirty="0"/>
              <a:t> within a group of processes, P</a:t>
            </a:r>
            <a:r>
              <a:rPr lang="en-US" altLang="en-US" sz="2600" baseline="-25000" dirty="0"/>
              <a:t>0</a:t>
            </a:r>
            <a:r>
              <a:rPr lang="en-US" altLang="en-US" sz="2600" dirty="0"/>
              <a:t>, P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 and P</a:t>
            </a:r>
            <a:r>
              <a:rPr lang="en-US" altLang="en-US" sz="2600" baseline="-25000" dirty="0"/>
              <a:t>2</a:t>
            </a:r>
            <a:endParaRPr lang="en-US" altLang="en-US" sz="26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6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600" dirty="0"/>
              <a:t>To enforce </a:t>
            </a:r>
            <a:r>
              <a:rPr lang="en-US" altLang="en-US" sz="2600" dirty="0">
                <a:solidFill>
                  <a:srgbClr val="77E1FF"/>
                </a:solidFill>
              </a:rPr>
              <a:t>causally-ordered multicasting</a:t>
            </a:r>
            <a:r>
              <a:rPr lang="en-US" altLang="en-US" sz="2600" dirty="0"/>
              <a:t>, the delivery of a message </a:t>
            </a:r>
            <a:r>
              <a:rPr lang="en-US" altLang="en-US" sz="2600" b="1" i="1" dirty="0"/>
              <a:t>m</a:t>
            </a:r>
            <a:r>
              <a:rPr lang="en-US" altLang="en-US" sz="2600" dirty="0"/>
              <a:t> sent from P</a:t>
            </a:r>
            <a:r>
              <a:rPr lang="en-US" altLang="en-US" sz="2600" baseline="-25000" dirty="0"/>
              <a:t>i</a:t>
            </a:r>
            <a:r>
              <a:rPr lang="en-US" altLang="en-US" sz="2600" dirty="0"/>
              <a:t> to </a:t>
            </a:r>
            <a:r>
              <a:rPr lang="en-US" altLang="en-US" sz="2600" dirty="0" err="1"/>
              <a:t>P</a:t>
            </a:r>
            <a:r>
              <a:rPr lang="en-US" altLang="en-US" sz="2600" baseline="-25000" dirty="0" err="1"/>
              <a:t>j</a:t>
            </a:r>
            <a:r>
              <a:rPr lang="en-US" altLang="en-US" sz="2600" dirty="0"/>
              <a:t> can be </a:t>
            </a:r>
            <a:r>
              <a:rPr lang="en-US" altLang="en-US" sz="2600" i="1" dirty="0"/>
              <a:t>delayed</a:t>
            </a:r>
            <a:r>
              <a:rPr lang="en-US" altLang="en-US" sz="2600" dirty="0"/>
              <a:t>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rgbClr val="92D050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rgbClr val="FFC000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Assuming that P</a:t>
            </a:r>
            <a:r>
              <a:rPr lang="en-US" altLang="en-US" sz="19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9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</a:t>
            </a:r>
            <a:r>
              <a:rPr lang="en-US" altLang="en-US" sz="19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sending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and adjusts </a:t>
            </a:r>
            <a:r>
              <a:rPr lang="en-US" alt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9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9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19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C000"/>
                </a:solidFill>
              </a:rPr>
              <a:t>Condition II </a:t>
            </a:r>
            <a:r>
              <a:rPr lang="en-US" altLang="en-US" sz="1600" dirty="0">
                <a:solidFill>
                  <a:schemeClr val="tx1"/>
                </a:solidFill>
              </a:rPr>
              <a:t>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</a:t>
            </a:r>
            <a:r>
              <a:rPr lang="en-US" altLang="en-US" sz="2800" i="1" dirty="0"/>
              <a:t>relative ordering </a:t>
            </a:r>
            <a:r>
              <a:rPr lang="en-US" altLang="en-US" sz="2800" dirty="0"/>
              <a:t>and not necessarily actual times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77E1FF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4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400" dirty="0">
                <a:ea typeface="Arial" panose="020B0604020202020204" pitchFamily="34" charset="0"/>
              </a:rPr>
              <a:t> relationship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77E1FF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Supports </a:t>
            </a:r>
            <a:r>
              <a:rPr lang="en-US" altLang="en-US" sz="2400" i="1" u="sng" dirty="0">
                <a:ea typeface="Arial" panose="020B0604020202020204" pitchFamily="34" charset="0"/>
              </a:rPr>
              <a:t>causal</a:t>
            </a:r>
            <a:r>
              <a:rPr lang="en-US" altLang="en-US" sz="24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981200" y="2902226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457200" y="4267200"/>
            <a:ext cx="2590800" cy="685800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Physical</a:t>
            </a:r>
            <a:r>
              <a:rPr lang="en-US" sz="2000" dirty="0"/>
              <a:t> Clock Synchronization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3541643" y="4267200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Logical</a:t>
            </a:r>
            <a:r>
              <a:rPr lang="en-US" sz="2000" dirty="0"/>
              <a:t> 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7626628" y="2902226"/>
            <a:ext cx="25908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3276600" y="2286000"/>
            <a:ext cx="270662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293880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752600" y="3588026"/>
            <a:ext cx="1524000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276600" y="3588026"/>
            <a:ext cx="1560443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F18D175-ABE2-07C2-4A03-645168D95BA0}"/>
              </a:ext>
            </a:extLst>
          </p:cNvPr>
          <p:cNvSpPr/>
          <p:nvPr/>
        </p:nvSpPr>
        <p:spPr>
          <a:xfrm>
            <a:off x="7626628" y="4267200"/>
            <a:ext cx="2584172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0F90DCE4-9F4B-45BB-78D1-DC4DE635CEE0}"/>
              </a:ext>
            </a:extLst>
          </p:cNvPr>
          <p:cNvSpPr/>
          <p:nvPr/>
        </p:nvSpPr>
        <p:spPr>
          <a:xfrm rot="5400000">
            <a:off x="8700052" y="5123577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012CD4-3F64-FCC2-9720-8D0AAE6016DB}"/>
              </a:ext>
            </a:extLst>
          </p:cNvPr>
          <p:cNvSpPr/>
          <p:nvPr/>
        </p:nvSpPr>
        <p:spPr>
          <a:xfrm>
            <a:off x="7543800" y="2819400"/>
            <a:ext cx="2743200" cy="2223052"/>
          </a:xfrm>
          <a:prstGeom prst="rect">
            <a:avLst/>
          </a:prstGeom>
          <a:solidFill>
            <a:srgbClr val="FCE873">
              <a:alpha val="1529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709B01-4264-A1B4-E9FD-ADDA8544BAC9}"/>
              </a:ext>
            </a:extLst>
          </p:cNvPr>
          <p:cNvSpPr txBox="1"/>
          <p:nvPr/>
        </p:nvSpPr>
        <p:spPr>
          <a:xfrm>
            <a:off x="7802971" y="5721626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36797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10377678" y="3742944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EF7273"/>
                </a:solidFill>
              </a:rPr>
              <a:t>Time Synchronization</a:t>
            </a:r>
          </a:p>
          <a:p>
            <a:pPr lvl="1"/>
            <a:r>
              <a:rPr lang="en-US" altLang="en-US" sz="2400" dirty="0"/>
              <a:t>Physical Clock Synchronization</a:t>
            </a:r>
          </a:p>
          <a:p>
            <a:pPr lvl="2"/>
            <a:r>
              <a:rPr lang="en-US" altLang="en-US" sz="2000" dirty="0"/>
              <a:t>Here, actual times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>
                <a:solidFill>
                  <a:srgbClr val="FFC000"/>
                </a:solidFill>
              </a:rPr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EF7273"/>
                </a:solidFill>
              </a:rPr>
              <a:t>Time Synchronization</a:t>
            </a:r>
          </a:p>
          <a:p>
            <a:pPr lvl="1"/>
            <a:r>
              <a:rPr lang="en-US" altLang="en-US" sz="2400" dirty="0"/>
              <a:t>Physical Clock Synchronization</a:t>
            </a:r>
          </a:p>
          <a:p>
            <a:pPr lvl="2"/>
            <a:r>
              <a:rPr lang="en-US" altLang="en-US" sz="2000" dirty="0"/>
              <a:t>Here, actual times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>
                <a:solidFill>
                  <a:srgbClr val="FFC000"/>
                </a:solidFill>
              </a:rPr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Last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0267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lecture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3937000"/>
            <a:ext cx="10204704" cy="2260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5796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3EDDA4-9B6E-967F-8CFD-B306AAF12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1175512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5AA7A-30D8-0572-D1E6-72331F64FADA}"/>
              </a:ext>
            </a:extLst>
          </p:cNvPr>
          <p:cNvSpPr txBox="1"/>
          <p:nvPr/>
        </p:nvSpPr>
        <p:spPr>
          <a:xfrm rot="16200000">
            <a:off x="23118" y="319535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17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981200" y="2902226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457200" y="4267200"/>
            <a:ext cx="2590800" cy="685800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Physical</a:t>
            </a:r>
            <a:r>
              <a:rPr lang="en-US" sz="2000" dirty="0"/>
              <a:t> Clock Synchronization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3541643" y="4267200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Logical</a:t>
            </a:r>
            <a:r>
              <a:rPr lang="en-US" sz="2000" dirty="0"/>
              <a:t> 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7626628" y="2902226"/>
            <a:ext cx="25908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3276600" y="2286000"/>
            <a:ext cx="270662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293880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752600" y="3588026"/>
            <a:ext cx="1524000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276600" y="3588026"/>
            <a:ext cx="1560443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F18D175-ABE2-07C2-4A03-645168D95BA0}"/>
              </a:ext>
            </a:extLst>
          </p:cNvPr>
          <p:cNvSpPr/>
          <p:nvPr/>
        </p:nvSpPr>
        <p:spPr>
          <a:xfrm>
            <a:off x="7626628" y="4267200"/>
            <a:ext cx="2584172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0F90DCE4-9F4B-45BB-78D1-DC4DE635CEE0}"/>
              </a:ext>
            </a:extLst>
          </p:cNvPr>
          <p:cNvSpPr/>
          <p:nvPr/>
        </p:nvSpPr>
        <p:spPr>
          <a:xfrm rot="5400000">
            <a:off x="4621695" y="4991100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 err="1"/>
              <a:t>Lamport</a:t>
            </a:r>
            <a:r>
              <a:rPr lang="en-US" altLang="en-US" sz="3400" dirty="0"/>
              <a:t>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 source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</a:t>
            </a:r>
            <a:r>
              <a:rPr lang="en-US" altLang="en-US" sz="3200" i="1" dirty="0"/>
              <a:t>define an order of events</a:t>
            </a:r>
            <a:r>
              <a:rPr lang="en-US" altLang="en-US" sz="3200" dirty="0"/>
              <a:t> without measuring the physical time at which the events have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77E1FF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77E1FF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25456</TotalTime>
  <Words>1999</Words>
  <Application>Microsoft Macintosh PowerPoint</Application>
  <PresentationFormat>Widescreen</PresentationFormat>
  <Paragraphs>404</Paragraphs>
  <Slides>26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Course Map</vt:lpstr>
      <vt:lpstr>Course Map</vt:lpstr>
      <vt:lpstr>Overview</vt:lpstr>
      <vt:lpstr>Overview</vt:lpstr>
      <vt:lpstr>Overview</vt:lpstr>
      <vt:lpstr>Why Logical Clocks?</vt:lpstr>
      <vt:lpstr>Logical Clocks</vt:lpstr>
      <vt:lpstr>Lamport’s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Implementation of Lamport’s Clock</vt:lpstr>
      <vt:lpstr>The Placement of the Logical Clock</vt:lpstr>
      <vt:lpstr>Limitation of Lamport’s Clock</vt:lpstr>
      <vt:lpstr>Summary of Lamport’s Clock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2272</cp:revision>
  <dcterms:created xsi:type="dcterms:W3CDTF">2008-11-03T12:44:07Z</dcterms:created>
  <dcterms:modified xsi:type="dcterms:W3CDTF">2023-10-03T04:51:27Z</dcterms:modified>
</cp:coreProperties>
</file>