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81" r:id="rId4"/>
    <p:sldId id="310" r:id="rId5"/>
    <p:sldId id="309" r:id="rId6"/>
    <p:sldId id="311" r:id="rId7"/>
    <p:sldId id="312" r:id="rId8"/>
    <p:sldId id="313" r:id="rId9"/>
    <p:sldId id="314" r:id="rId10"/>
    <p:sldId id="315" r:id="rId11"/>
    <p:sldId id="317" r:id="rId12"/>
    <p:sldId id="316" r:id="rId13"/>
    <p:sldId id="318" r:id="rId14"/>
    <p:sldId id="319" r:id="rId15"/>
    <p:sldId id="359" r:id="rId16"/>
    <p:sldId id="360" r:id="rId17"/>
    <p:sldId id="361" r:id="rId18"/>
    <p:sldId id="320" r:id="rId19"/>
    <p:sldId id="321" r:id="rId20"/>
    <p:sldId id="322" r:id="rId21"/>
    <p:sldId id="284" r:id="rId22"/>
    <p:sldId id="285" r:id="rId23"/>
    <p:sldId id="286" r:id="rId24"/>
    <p:sldId id="287" r:id="rId25"/>
    <p:sldId id="288" r:id="rId26"/>
    <p:sldId id="289" r:id="rId27"/>
    <p:sldId id="291" r:id="rId28"/>
    <p:sldId id="292" r:id="rId29"/>
    <p:sldId id="296" r:id="rId30"/>
    <p:sldId id="294" r:id="rId31"/>
    <p:sldId id="362" r:id="rId32"/>
    <p:sldId id="363" r:id="rId33"/>
    <p:sldId id="368" r:id="rId34"/>
    <p:sldId id="369" r:id="rId35"/>
    <p:sldId id="364" r:id="rId36"/>
    <p:sldId id="365" r:id="rId37"/>
    <p:sldId id="366" r:id="rId38"/>
    <p:sldId id="367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75"/>
    <p:restoredTop sz="93769"/>
  </p:normalViewPr>
  <p:slideViewPr>
    <p:cSldViewPr snapToGrid="0" snapToObjects="1">
      <p:cViewPr varScale="1">
        <p:scale>
          <a:sx n="105" d="100"/>
          <a:sy n="105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0FCA9-0CFE-42A3-A366-AC257B7FB50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E42C0-23EF-43A4-A898-463C1845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51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EF6F42-0DF6-7F41-A35A-FAD2F3A30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A05118C-DCD0-D744-9617-01D2A9E54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0B4BA3-0746-D94F-BB7F-870DDBE02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17CEF8-1452-9D41-8466-5951F62E5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1786E8-A2DB-B848-B3C9-CA97BCB6F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6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B8CDF9-17F4-B740-85D3-83C240BF0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2D6216F-7B04-2D44-9728-4FFEAC9C2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65E589-A29C-9240-9B7B-DA5B4AA64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D36D8C-BDEF-0A42-9921-042BECC44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5049FE-9981-EA40-B956-84F8C87C0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6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627DB6D-2F93-BB4A-A984-14FA758FB0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FB0E791-A971-0648-A185-CAE72D3DD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D20141-DA3E-4D42-91F1-761296C42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D85213-671C-2342-9274-72F87196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17D649-B5F0-954A-B270-A9E372A2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7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AA9DD6-1992-9043-B714-E15FE04C3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EDF830-82BD-4940-B114-F3475445B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FA5361-471F-A044-BEBB-8CBAA6C2A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941ED1-C88D-EA4F-B978-BEE093B02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952ADA-09B0-AE4B-879E-F1FD87E5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F0DA8A-9BBE-7A41-8D36-6E3401F2B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1CCE368-6C1C-1F4F-9A0B-A5211067B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BD650C-963B-584D-B3F5-6E4FF673A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6231A2-10DA-A141-871E-943A44178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42FE58-E0ED-DF46-B00E-0ABB4AD93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5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33F230-8CA3-FD41-BC35-F16072A51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AA3F09-FA53-FF4B-88EA-8333733C3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C1783F1-26D1-5D40-9A12-02E2C1C4A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0FD1E2F-4257-FD4D-B3D9-E47CF61C7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3E070D5-3DBC-E74F-B653-0BC01C074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1BEBBD4-8056-8844-B52B-D89E3704C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2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A69CCB-7DD4-1D41-A06D-D073F3125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38203ED-564C-1841-9E27-C469AF244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05CAE46-1764-FF4C-B795-77329DDD7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C093BB7-AA0B-AE45-BC43-01AA5988F7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6F500C5-FF8D-4A4F-960F-F0BD75438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9BD551B-73C4-A24B-BA74-6E6C59FE8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B3AA90F-D25B-804A-8992-DAD4A2CCB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B15D27C-2D4C-1D47-BC1A-769018F6F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4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9AD391-3397-354D-B03E-D12F1FC15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92002E7-CCA7-D843-905A-9AEB83059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8C2A30A-0D9D-664D-87CF-2DED1BF36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461BF79-1370-1B43-BD9F-350EC461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0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806B272-B2C5-5C44-A9FF-6C3AFEBA8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0027FDC-6F8C-154B-903B-628A43EE9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F772E17-64B7-BF46-B1C6-65BB18EBD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7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7BBB1C-2678-AA48-9EAF-24F13FE72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97CEB6-1BB9-4A49-ACB0-B294E051A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A9F701C-7C31-464D-92EA-6D3B097AC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2003C05-0FAD-C248-BE05-6ADFB2AC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2BB1321-CA8B-DA4A-9699-565D0453C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CFAA9E-5516-8F4A-89E3-0BA6CCA9F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1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A898A0-2D96-C042-AE94-1F461E90D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E58718D-8B02-6E43-A518-6B8E6AC9E6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8D7EA38-47E1-F74D-BEDD-93FF5F975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F8EDC4A-53DF-9B41-9417-85A9978E6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C2F50B7-038B-4C40-AE33-C462DAA26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DE76079-A2A4-7D43-8D24-D4072D56B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8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F802454-00F4-AD46-96E3-90C0EA9F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FC4A82-1295-4445-851D-A797684F2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9DC530-920B-6043-ACBC-31CFEDE866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96451-C226-B344-86F8-72EFF8FC2C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E86808-1B08-7F46-B091-2263B0972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61DF617-8746-4F49-9226-590B5586C1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3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8AD876-732D-0240-A8A5-4C20AE8DB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15-110: Principles of Computing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05C8C55-FA11-A041-9D33-F4E3D0C99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4738"/>
            <a:ext cx="9144000" cy="239236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Basic Elements of Python Programs</a:t>
            </a:r>
          </a:p>
          <a:p>
            <a:r>
              <a:rPr lang="en-US" sz="2800" dirty="0"/>
              <a:t>Lecture 2, September 04, 2018</a:t>
            </a:r>
          </a:p>
          <a:p>
            <a:endParaRPr lang="en-US" sz="2800" dirty="0"/>
          </a:p>
          <a:p>
            <a:r>
              <a:rPr lang="en-US" sz="2800" b="1" dirty="0"/>
              <a:t>Mohammad Hammoud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Carnegie Mellon University in Qatar</a:t>
            </a:r>
          </a:p>
        </p:txBody>
      </p:sp>
    </p:spTree>
    <p:extLst>
      <p:ext uri="{BB962C8B-B14F-4D97-AF65-F5344CB8AC3E}">
        <p14:creationId xmlns:p14="http://schemas.microsoft.com/office/powerpoint/2010/main" val="281848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811933" cy="4703513"/>
          </a:xfrm>
        </p:spPr>
        <p:txBody>
          <a:bodyPr>
            <a:normAutofit/>
          </a:bodyPr>
          <a:lstStyle/>
          <a:p>
            <a:r>
              <a:rPr lang="en-US" dirty="0"/>
              <a:t>Here is a sample interaction with the Python interpreter: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Notice that whatever the user types is then stored as a string</a:t>
            </a:r>
          </a:p>
          <a:p>
            <a:pPr lvl="1"/>
            <a:r>
              <a:rPr lang="en-US" dirty="0"/>
              <a:t>What happens if the user inputs a number?</a:t>
            </a:r>
          </a:p>
          <a:p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Assigning Input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045E340-AD15-CC4C-B7BE-0B35A4EA8697}"/>
              </a:ext>
            </a:extLst>
          </p:cNvPr>
          <p:cNvSpPr txBox="1"/>
          <p:nvPr/>
        </p:nvSpPr>
        <p:spPr>
          <a:xfrm>
            <a:off x="3589550" y="2653834"/>
            <a:ext cx="5309229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name = input("Enter your name: ")</a:t>
            </a:r>
          </a:p>
          <a:p>
            <a:r>
              <a:rPr lang="en-US" sz="2400" dirty="0"/>
              <a:t>Enter your name: Mohammad </a:t>
            </a:r>
            <a:r>
              <a:rPr lang="en-US" sz="2400" dirty="0" err="1"/>
              <a:t>Hammoud</a:t>
            </a:r>
            <a:endParaRPr lang="en-US" sz="2400" dirty="0"/>
          </a:p>
          <a:p>
            <a:r>
              <a:rPr lang="en-US" sz="2400" dirty="0"/>
              <a:t>&gt;&gt;&gt; name</a:t>
            </a:r>
          </a:p>
          <a:p>
            <a:r>
              <a:rPr lang="en-US" sz="2400" dirty="0"/>
              <a:t>'Mohammad </a:t>
            </a:r>
            <a:r>
              <a:rPr lang="en-US" sz="2400" dirty="0" err="1"/>
              <a:t>Hammoud</a:t>
            </a:r>
            <a:r>
              <a:rPr lang="en-US" sz="2400" dirty="0"/>
              <a:t>'</a:t>
            </a:r>
          </a:p>
          <a:p>
            <a:r>
              <a:rPr lang="en-US" sz="2400" dirty="0"/>
              <a:t>&gt;&gt;&gt; </a:t>
            </a:r>
          </a:p>
        </p:txBody>
      </p:sp>
    </p:spTree>
    <p:extLst>
      <p:ext uri="{BB962C8B-B14F-4D97-AF65-F5344CB8AC3E}">
        <p14:creationId xmlns:p14="http://schemas.microsoft.com/office/powerpoint/2010/main" val="287643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811933" cy="4703513"/>
          </a:xfrm>
        </p:spPr>
        <p:txBody>
          <a:bodyPr>
            <a:normAutofit/>
          </a:bodyPr>
          <a:lstStyle/>
          <a:p>
            <a:r>
              <a:rPr lang="en-US" dirty="0"/>
              <a:t>Here is a sample interaction with the Python interpreter: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can we force an input number to be stored as a number and not as a string?</a:t>
            </a:r>
          </a:p>
          <a:p>
            <a:pPr lvl="1"/>
            <a:r>
              <a:rPr lang="en-US" dirty="0"/>
              <a:t>We can use the built-in </a:t>
            </a:r>
            <a:r>
              <a:rPr lang="en-US" b="1" i="1" dirty="0" err="1">
                <a:solidFill>
                  <a:srgbClr val="00B050"/>
                </a:solidFill>
              </a:rPr>
              <a:t>eval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/>
              <a:t>function, which can be “wrapped around” the </a:t>
            </a:r>
            <a:br>
              <a:rPr lang="en-US" dirty="0"/>
            </a:br>
            <a:r>
              <a:rPr lang="en-US" dirty="0"/>
              <a:t>input function</a:t>
            </a:r>
          </a:p>
          <a:p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Assigning Input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045E340-AD15-CC4C-B7BE-0B35A4EA8697}"/>
              </a:ext>
            </a:extLst>
          </p:cNvPr>
          <p:cNvSpPr txBox="1"/>
          <p:nvPr/>
        </p:nvSpPr>
        <p:spPr>
          <a:xfrm>
            <a:off x="3589550" y="2653834"/>
            <a:ext cx="5309229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number = input("Enter a number: ")</a:t>
            </a:r>
          </a:p>
          <a:p>
            <a:r>
              <a:rPr lang="en-US" sz="2400" dirty="0"/>
              <a:t>Enter a number: 3</a:t>
            </a:r>
          </a:p>
          <a:p>
            <a:r>
              <a:rPr lang="en-US" sz="2400" dirty="0"/>
              <a:t>&gt;&gt;&gt; number</a:t>
            </a:r>
          </a:p>
          <a:p>
            <a:r>
              <a:rPr lang="en-US" sz="2400" dirty="0"/>
              <a:t>'3'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B5C2981-47C1-F143-AABD-C308D939F49A}"/>
              </a:ext>
            </a:extLst>
          </p:cNvPr>
          <p:cNvSpPr txBox="1"/>
          <p:nvPr/>
        </p:nvSpPr>
        <p:spPr>
          <a:xfrm>
            <a:off x="1398543" y="3726706"/>
            <a:ext cx="1777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Still a string!</a:t>
            </a:r>
          </a:p>
          <a:p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41F669CE-6B7A-D54C-89D7-B2CC77F1A3D0}"/>
              </a:ext>
            </a:extLst>
          </p:cNvPr>
          <p:cNvSpPr/>
          <p:nvPr/>
        </p:nvSpPr>
        <p:spPr>
          <a:xfrm>
            <a:off x="3589550" y="3753853"/>
            <a:ext cx="437018" cy="401052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41DC26D9-9C6A-AB43-8FD0-275C6C2D4B38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3176337" y="3954379"/>
            <a:ext cx="413213" cy="0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871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811933" cy="4703513"/>
          </a:xfrm>
        </p:spPr>
        <p:txBody>
          <a:bodyPr>
            <a:normAutofit/>
          </a:bodyPr>
          <a:lstStyle/>
          <a:p>
            <a:r>
              <a:rPr lang="en-US" dirty="0"/>
              <a:t>Here is a sample interaction with the Python interpreter: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Assigning Input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045E340-AD15-CC4C-B7BE-0B35A4EA8697}"/>
              </a:ext>
            </a:extLst>
          </p:cNvPr>
          <p:cNvSpPr txBox="1"/>
          <p:nvPr/>
        </p:nvSpPr>
        <p:spPr>
          <a:xfrm>
            <a:off x="3589550" y="2653834"/>
            <a:ext cx="5309229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number = </a:t>
            </a:r>
            <a:r>
              <a:rPr lang="en-US" sz="2400" dirty="0" err="1">
                <a:solidFill>
                  <a:srgbClr val="00B050"/>
                </a:solidFill>
              </a:rPr>
              <a:t>eval</a:t>
            </a:r>
            <a:r>
              <a:rPr lang="en-US" sz="2400" dirty="0">
                <a:solidFill>
                  <a:srgbClr val="00B050"/>
                </a:solidFill>
              </a:rPr>
              <a:t>(</a:t>
            </a:r>
            <a:r>
              <a:rPr lang="en-US" sz="2400" dirty="0"/>
              <a:t>input("Enter a number: ")</a:t>
            </a:r>
            <a:r>
              <a:rPr lang="en-US" sz="2400" dirty="0">
                <a:solidFill>
                  <a:srgbClr val="00B050"/>
                </a:solidFill>
              </a:rPr>
              <a:t>)</a:t>
            </a:r>
          </a:p>
          <a:p>
            <a:r>
              <a:rPr lang="en-US" sz="2400" dirty="0"/>
              <a:t>Enter a number: 3</a:t>
            </a:r>
          </a:p>
          <a:p>
            <a:r>
              <a:rPr lang="en-US" sz="2400" dirty="0"/>
              <a:t>&gt;&gt;&gt; number</a:t>
            </a:r>
          </a:p>
          <a:p>
            <a:r>
              <a:rPr lang="en-US" sz="2400" dirty="0"/>
              <a:t>3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B5C2981-47C1-F143-AABD-C308D939F49A}"/>
              </a:ext>
            </a:extLst>
          </p:cNvPr>
          <p:cNvSpPr txBox="1"/>
          <p:nvPr/>
        </p:nvSpPr>
        <p:spPr>
          <a:xfrm>
            <a:off x="547621" y="3923888"/>
            <a:ext cx="25645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Now an </a:t>
            </a:r>
            <a:r>
              <a:rPr lang="en-US" sz="2400" b="1" dirty="0" err="1">
                <a:solidFill>
                  <a:srgbClr val="C00000"/>
                </a:solidFill>
              </a:rPr>
              <a:t>int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(no single quotes)!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41F669CE-6B7A-D54C-89D7-B2CC77F1A3D0}"/>
              </a:ext>
            </a:extLst>
          </p:cNvPr>
          <p:cNvSpPr/>
          <p:nvPr/>
        </p:nvSpPr>
        <p:spPr>
          <a:xfrm>
            <a:off x="3525382" y="4138861"/>
            <a:ext cx="437018" cy="401052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41DC26D9-9C6A-AB43-8FD0-275C6C2D4B38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3112169" y="4339387"/>
            <a:ext cx="413213" cy="0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56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811933" cy="4703513"/>
          </a:xfrm>
        </p:spPr>
        <p:txBody>
          <a:bodyPr>
            <a:normAutofit/>
          </a:bodyPr>
          <a:lstStyle/>
          <a:p>
            <a:r>
              <a:rPr lang="en-US" dirty="0"/>
              <a:t>Here is a sample interaction with the Python interpreter: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Assigning Input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045E340-AD15-CC4C-B7BE-0B35A4EA8697}"/>
              </a:ext>
            </a:extLst>
          </p:cNvPr>
          <p:cNvSpPr txBox="1"/>
          <p:nvPr/>
        </p:nvSpPr>
        <p:spPr>
          <a:xfrm>
            <a:off x="3589550" y="2653834"/>
            <a:ext cx="5309229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number = </a:t>
            </a:r>
            <a:r>
              <a:rPr lang="en-US" sz="2400" dirty="0" err="1">
                <a:solidFill>
                  <a:srgbClr val="00B050"/>
                </a:solidFill>
              </a:rPr>
              <a:t>eval</a:t>
            </a:r>
            <a:r>
              <a:rPr lang="en-US" sz="2400" dirty="0">
                <a:solidFill>
                  <a:srgbClr val="00B050"/>
                </a:solidFill>
              </a:rPr>
              <a:t>(</a:t>
            </a:r>
            <a:r>
              <a:rPr lang="en-US" sz="2400" dirty="0"/>
              <a:t>input("Enter a number: ")</a:t>
            </a:r>
            <a:r>
              <a:rPr lang="en-US" sz="2400" dirty="0">
                <a:solidFill>
                  <a:srgbClr val="00B050"/>
                </a:solidFill>
              </a:rPr>
              <a:t>)</a:t>
            </a:r>
          </a:p>
          <a:p>
            <a:r>
              <a:rPr lang="en-US" sz="2400" dirty="0"/>
              <a:t>Enter a number: 3.7</a:t>
            </a:r>
          </a:p>
          <a:p>
            <a:r>
              <a:rPr lang="en-US" sz="2400" dirty="0"/>
              <a:t>&gt;&gt;&gt; number</a:t>
            </a:r>
          </a:p>
          <a:p>
            <a:r>
              <a:rPr lang="en-US" sz="2400" dirty="0"/>
              <a:t>3.7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B5C2981-47C1-F143-AABD-C308D939F49A}"/>
              </a:ext>
            </a:extLst>
          </p:cNvPr>
          <p:cNvSpPr txBox="1"/>
          <p:nvPr/>
        </p:nvSpPr>
        <p:spPr>
          <a:xfrm>
            <a:off x="547621" y="3923888"/>
            <a:ext cx="25645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And now a float 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(no single quotes)!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41F669CE-6B7A-D54C-89D7-B2CC77F1A3D0}"/>
              </a:ext>
            </a:extLst>
          </p:cNvPr>
          <p:cNvSpPr/>
          <p:nvPr/>
        </p:nvSpPr>
        <p:spPr>
          <a:xfrm>
            <a:off x="3525381" y="4138861"/>
            <a:ext cx="629523" cy="401052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41DC26D9-9C6A-AB43-8FD0-275C6C2D4B38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3112171" y="4339387"/>
            <a:ext cx="413210" cy="0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46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811933" cy="4703513"/>
          </a:xfrm>
        </p:spPr>
        <p:txBody>
          <a:bodyPr>
            <a:normAutofit/>
          </a:bodyPr>
          <a:lstStyle/>
          <a:p>
            <a:r>
              <a:rPr lang="en-US" dirty="0"/>
              <a:t>Here is another sample interaction with the Python interpreter: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Assigning Input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045E340-AD15-CC4C-B7BE-0B35A4EA8697}"/>
              </a:ext>
            </a:extLst>
          </p:cNvPr>
          <p:cNvSpPr txBox="1"/>
          <p:nvPr/>
        </p:nvSpPr>
        <p:spPr>
          <a:xfrm>
            <a:off x="3589550" y="2653834"/>
            <a:ext cx="6388639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number = </a:t>
            </a:r>
            <a:r>
              <a:rPr lang="en-US" sz="2400" dirty="0" err="1"/>
              <a:t>eval</a:t>
            </a:r>
            <a:r>
              <a:rPr lang="en-US" sz="2400" dirty="0"/>
              <a:t>(input("Enter an equation: "))</a:t>
            </a:r>
          </a:p>
          <a:p>
            <a:r>
              <a:rPr lang="en-US" sz="2400" dirty="0"/>
              <a:t>Enter an equation: 3 + 2</a:t>
            </a:r>
          </a:p>
          <a:p>
            <a:r>
              <a:rPr lang="en-US" sz="2400" dirty="0"/>
              <a:t>&gt;&gt;&gt; number</a:t>
            </a:r>
          </a:p>
          <a:p>
            <a:r>
              <a:rPr lang="en-US" sz="2400" dirty="0"/>
              <a:t>5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78FA5B4-10CE-334A-BE7A-AFE5F57F06B6}"/>
              </a:ext>
            </a:extLst>
          </p:cNvPr>
          <p:cNvSpPr txBox="1"/>
          <p:nvPr/>
        </p:nvSpPr>
        <p:spPr>
          <a:xfrm>
            <a:off x="2196315" y="5157492"/>
            <a:ext cx="82767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The </a:t>
            </a:r>
            <a:r>
              <a:rPr lang="en-US" sz="2400" b="1" i="1" dirty="0" err="1">
                <a:solidFill>
                  <a:srgbClr val="C00000"/>
                </a:solidFill>
              </a:rPr>
              <a:t>eval</a:t>
            </a:r>
            <a:r>
              <a:rPr lang="en-US" sz="2400" b="1" dirty="0">
                <a:solidFill>
                  <a:srgbClr val="C00000"/>
                </a:solidFill>
              </a:rPr>
              <a:t> function will evaluate this formula and 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return a value, which is then assigned to the variable “number”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5181E943-7287-924D-94E0-84D4FEF0696B}"/>
              </a:ext>
            </a:extLst>
          </p:cNvPr>
          <p:cNvSpPr/>
          <p:nvPr/>
        </p:nvSpPr>
        <p:spPr>
          <a:xfrm>
            <a:off x="5979825" y="3064040"/>
            <a:ext cx="709734" cy="401052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BFA24674-474D-7544-8905-5AC574E2A502}"/>
              </a:ext>
            </a:extLst>
          </p:cNvPr>
          <p:cNvCxnSpPr>
            <a:cxnSpLocks/>
            <a:stCxn id="10" idx="4"/>
          </p:cNvCxnSpPr>
          <p:nvPr/>
        </p:nvCxnSpPr>
        <p:spPr>
          <a:xfrm>
            <a:off x="6334692" y="3465092"/>
            <a:ext cx="0" cy="1459834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97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811933" cy="4703513"/>
          </a:xfrm>
        </p:spPr>
        <p:txBody>
          <a:bodyPr>
            <a:normAutofit/>
          </a:bodyPr>
          <a:lstStyle/>
          <a:p>
            <a:r>
              <a:rPr lang="en-US" dirty="0" smtClean="0"/>
              <a:t>Besides, we </a:t>
            </a:r>
            <a:r>
              <a:rPr lang="en-US" dirty="0"/>
              <a:t>can </a:t>
            </a:r>
            <a:r>
              <a:rPr lang="en-US" dirty="0" smtClean="0"/>
              <a:t>convert </a:t>
            </a:r>
            <a:r>
              <a:rPr lang="en-US" dirty="0"/>
              <a:t>the </a:t>
            </a:r>
            <a:r>
              <a:rPr lang="en-US" dirty="0" smtClean="0"/>
              <a:t>string output </a:t>
            </a:r>
            <a:r>
              <a:rPr lang="en-US" dirty="0"/>
              <a:t>of the </a:t>
            </a:r>
            <a:r>
              <a:rPr lang="en-US" i="1" dirty="0"/>
              <a:t>input</a:t>
            </a:r>
            <a:r>
              <a:rPr lang="en-US" dirty="0"/>
              <a:t> function into an integer or a float using the built-in </a:t>
            </a:r>
            <a:r>
              <a:rPr lang="en-US" b="1" i="1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and </a:t>
            </a:r>
            <a:r>
              <a:rPr lang="en-US" b="1" i="1" dirty="0">
                <a:solidFill>
                  <a:srgbClr val="00B050"/>
                </a:solidFill>
              </a:rPr>
              <a:t>float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/>
              <a:t>functions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Datatype Conversion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2EF3269-38D3-5843-A9D4-1844C85FA642}"/>
              </a:ext>
            </a:extLst>
          </p:cNvPr>
          <p:cNvSpPr txBox="1"/>
          <p:nvPr/>
        </p:nvSpPr>
        <p:spPr>
          <a:xfrm>
            <a:off x="3589550" y="2841402"/>
            <a:ext cx="5730296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number = </a:t>
            </a:r>
            <a:r>
              <a:rPr lang="en-US" sz="2400" dirty="0" err="1">
                <a:solidFill>
                  <a:srgbClr val="00B050"/>
                </a:solidFill>
              </a:rPr>
              <a:t>int</a:t>
            </a:r>
            <a:r>
              <a:rPr lang="en-US" sz="2400" dirty="0">
                <a:solidFill>
                  <a:srgbClr val="00B050"/>
                </a:solidFill>
              </a:rPr>
              <a:t>(</a:t>
            </a:r>
            <a:r>
              <a:rPr lang="en-US" sz="2400" dirty="0"/>
              <a:t>input("Enter a number: ")</a:t>
            </a:r>
            <a:r>
              <a:rPr lang="en-US" sz="2400" dirty="0">
                <a:solidFill>
                  <a:srgbClr val="00B050"/>
                </a:solidFill>
              </a:rPr>
              <a:t>)</a:t>
            </a:r>
          </a:p>
          <a:p>
            <a:r>
              <a:rPr lang="en-US" sz="2400" dirty="0"/>
              <a:t>Enter a number: 3</a:t>
            </a:r>
          </a:p>
          <a:p>
            <a:r>
              <a:rPr lang="en-US" sz="2400" dirty="0"/>
              <a:t>&gt;&gt;&gt; number</a:t>
            </a:r>
          </a:p>
          <a:p>
            <a:r>
              <a:rPr lang="en-US" sz="2400" dirty="0"/>
              <a:t>3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92A4697-BD50-DA47-AA33-066594ABD38F}"/>
              </a:ext>
            </a:extLst>
          </p:cNvPr>
          <p:cNvSpPr txBox="1"/>
          <p:nvPr/>
        </p:nvSpPr>
        <p:spPr>
          <a:xfrm>
            <a:off x="611789" y="3748042"/>
            <a:ext cx="25645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An integer 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(no single quotes)!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597F45DC-84FD-6545-B81D-2896383170A9}"/>
              </a:ext>
            </a:extLst>
          </p:cNvPr>
          <p:cNvSpPr/>
          <p:nvPr/>
        </p:nvSpPr>
        <p:spPr>
          <a:xfrm>
            <a:off x="3589550" y="3963015"/>
            <a:ext cx="437018" cy="401052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187D16AD-9E1E-B04D-B126-F7448F54FADB}"/>
              </a:ext>
            </a:extLst>
          </p:cNvPr>
          <p:cNvCxnSpPr>
            <a:cxnSpLocks/>
            <a:stCxn id="13" idx="2"/>
          </p:cNvCxnSpPr>
          <p:nvPr/>
        </p:nvCxnSpPr>
        <p:spPr>
          <a:xfrm flipH="1">
            <a:off x="3176337" y="4163541"/>
            <a:ext cx="413213" cy="0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10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811933" cy="4703513"/>
          </a:xfrm>
        </p:spPr>
        <p:txBody>
          <a:bodyPr>
            <a:normAutofit/>
          </a:bodyPr>
          <a:lstStyle/>
          <a:p>
            <a:r>
              <a:rPr lang="en-US" dirty="0" smtClean="0"/>
              <a:t>Besides, we </a:t>
            </a:r>
            <a:r>
              <a:rPr lang="en-US" dirty="0"/>
              <a:t>can </a:t>
            </a:r>
            <a:r>
              <a:rPr lang="en-US" dirty="0" smtClean="0"/>
              <a:t>convert </a:t>
            </a:r>
            <a:r>
              <a:rPr lang="en-US" dirty="0"/>
              <a:t>the </a:t>
            </a:r>
            <a:r>
              <a:rPr lang="en-US" dirty="0" smtClean="0"/>
              <a:t>string output </a:t>
            </a:r>
            <a:r>
              <a:rPr lang="en-US" dirty="0"/>
              <a:t>of the </a:t>
            </a:r>
            <a:r>
              <a:rPr lang="en-US" i="1" dirty="0"/>
              <a:t>input</a:t>
            </a:r>
            <a:r>
              <a:rPr lang="en-US" dirty="0"/>
              <a:t> function into an integer or a float using the built-in </a:t>
            </a:r>
            <a:r>
              <a:rPr lang="en-US" b="1" i="1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and </a:t>
            </a:r>
            <a:r>
              <a:rPr lang="en-US" b="1" i="1" dirty="0">
                <a:solidFill>
                  <a:srgbClr val="00B050"/>
                </a:solidFill>
              </a:rPr>
              <a:t>float</a:t>
            </a:r>
            <a:r>
              <a:rPr lang="en-US" dirty="0"/>
              <a:t> functions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Datatype Conversion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2EF3269-38D3-5843-A9D4-1844C85FA642}"/>
              </a:ext>
            </a:extLst>
          </p:cNvPr>
          <p:cNvSpPr txBox="1"/>
          <p:nvPr/>
        </p:nvSpPr>
        <p:spPr>
          <a:xfrm>
            <a:off x="3589549" y="2841402"/>
            <a:ext cx="6105435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number = </a:t>
            </a:r>
            <a:r>
              <a:rPr lang="en-US" sz="2400" dirty="0">
                <a:solidFill>
                  <a:srgbClr val="00B050"/>
                </a:solidFill>
              </a:rPr>
              <a:t>float(</a:t>
            </a:r>
            <a:r>
              <a:rPr lang="en-US" sz="2400" dirty="0"/>
              <a:t>input("Enter a number: ")</a:t>
            </a:r>
            <a:r>
              <a:rPr lang="en-US" sz="2400" dirty="0">
                <a:solidFill>
                  <a:srgbClr val="00B050"/>
                </a:solidFill>
              </a:rPr>
              <a:t>)</a:t>
            </a:r>
          </a:p>
          <a:p>
            <a:r>
              <a:rPr lang="en-US" sz="2400" dirty="0"/>
              <a:t>Enter a number: 3.7</a:t>
            </a:r>
          </a:p>
          <a:p>
            <a:r>
              <a:rPr lang="en-US" sz="2400" dirty="0"/>
              <a:t>&gt;&gt;&gt; number</a:t>
            </a:r>
          </a:p>
          <a:p>
            <a:r>
              <a:rPr lang="en-US" sz="2400" dirty="0"/>
              <a:t>3.7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92A4697-BD50-DA47-AA33-066594ABD38F}"/>
              </a:ext>
            </a:extLst>
          </p:cNvPr>
          <p:cNvSpPr txBox="1"/>
          <p:nvPr/>
        </p:nvSpPr>
        <p:spPr>
          <a:xfrm>
            <a:off x="611789" y="3748042"/>
            <a:ext cx="25645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A float 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(no single quotes)!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597F45DC-84FD-6545-B81D-2896383170A9}"/>
              </a:ext>
            </a:extLst>
          </p:cNvPr>
          <p:cNvSpPr/>
          <p:nvPr/>
        </p:nvSpPr>
        <p:spPr>
          <a:xfrm>
            <a:off x="3589549" y="3963015"/>
            <a:ext cx="583865" cy="401052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187D16AD-9E1E-B04D-B126-F7448F54FADB}"/>
              </a:ext>
            </a:extLst>
          </p:cNvPr>
          <p:cNvCxnSpPr>
            <a:cxnSpLocks/>
            <a:stCxn id="13" idx="2"/>
          </p:cNvCxnSpPr>
          <p:nvPr/>
        </p:nvCxnSpPr>
        <p:spPr>
          <a:xfrm flipH="1">
            <a:off x="3176339" y="4163541"/>
            <a:ext cx="413210" cy="0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11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811933" cy="4703513"/>
          </a:xfrm>
        </p:spPr>
        <p:txBody>
          <a:bodyPr>
            <a:normAutofit/>
          </a:bodyPr>
          <a:lstStyle/>
          <a:p>
            <a:r>
              <a:rPr lang="en-US" dirty="0"/>
              <a:t>As a matter of fact, </a:t>
            </a:r>
            <a:r>
              <a:rPr lang="en-US" dirty="0" smtClean="0"/>
              <a:t>we </a:t>
            </a:r>
            <a:r>
              <a:rPr lang="en-US" dirty="0"/>
              <a:t>can </a:t>
            </a:r>
            <a:r>
              <a:rPr lang="en-US" dirty="0" smtClean="0"/>
              <a:t>do various kinds of conversions </a:t>
            </a:r>
            <a:r>
              <a:rPr lang="en-US" dirty="0"/>
              <a:t>between </a:t>
            </a:r>
            <a:r>
              <a:rPr lang="en-US" dirty="0" smtClean="0"/>
              <a:t>strings, integers and floats using the built-in </a:t>
            </a:r>
            <a:r>
              <a:rPr lang="en-US" b="1" i="1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, </a:t>
            </a:r>
            <a:r>
              <a:rPr lang="en-US" b="1" i="1" dirty="0">
                <a:solidFill>
                  <a:srgbClr val="00B050"/>
                </a:solidFill>
              </a:rPr>
              <a:t>float</a:t>
            </a:r>
            <a:r>
              <a:rPr lang="en-US" dirty="0"/>
              <a:t>, and </a:t>
            </a:r>
            <a:r>
              <a:rPr lang="en-US" b="1" i="1" dirty="0" err="1">
                <a:solidFill>
                  <a:srgbClr val="00B050"/>
                </a:solidFill>
              </a:rPr>
              <a:t>str</a:t>
            </a:r>
            <a:r>
              <a:rPr lang="en-US" dirty="0"/>
              <a:t> </a:t>
            </a:r>
            <a:r>
              <a:rPr lang="en-US" dirty="0" smtClean="0"/>
              <a:t>functions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Datatype Conversion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2EF3269-38D3-5843-A9D4-1844C85FA642}"/>
              </a:ext>
            </a:extLst>
          </p:cNvPr>
          <p:cNvSpPr txBox="1"/>
          <p:nvPr/>
        </p:nvSpPr>
        <p:spPr>
          <a:xfrm>
            <a:off x="2689313" y="2807292"/>
            <a:ext cx="1766583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x = 10</a:t>
            </a:r>
          </a:p>
          <a:p>
            <a:r>
              <a:rPr lang="en-US" sz="2400" dirty="0"/>
              <a:t>&gt;&gt;&gt; float(x)</a:t>
            </a:r>
          </a:p>
          <a:p>
            <a:r>
              <a:rPr lang="en-US" sz="2400" dirty="0"/>
              <a:t>10.0</a:t>
            </a:r>
          </a:p>
          <a:p>
            <a:r>
              <a:rPr lang="en-US" sz="2400" dirty="0"/>
              <a:t>&gt;&gt;&gt; </a:t>
            </a:r>
            <a:r>
              <a:rPr lang="en-US" sz="2400" dirty="0" err="1"/>
              <a:t>str</a:t>
            </a:r>
            <a:r>
              <a:rPr lang="en-US" sz="2400" dirty="0"/>
              <a:t>(x)</a:t>
            </a:r>
          </a:p>
          <a:p>
            <a:r>
              <a:rPr lang="en-US" sz="2400" dirty="0"/>
              <a:t>'10'</a:t>
            </a:r>
          </a:p>
          <a:p>
            <a:r>
              <a:rPr lang="en-US" sz="2400" dirty="0"/>
              <a:t>&gt;&gt;&gt;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8D7ABDE-450A-B04E-B995-EFACA4739562}"/>
              </a:ext>
            </a:extLst>
          </p:cNvPr>
          <p:cNvSpPr txBox="1"/>
          <p:nvPr/>
        </p:nvSpPr>
        <p:spPr>
          <a:xfrm>
            <a:off x="5314154" y="2807292"/>
            <a:ext cx="1766584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y = "20"</a:t>
            </a:r>
          </a:p>
          <a:p>
            <a:r>
              <a:rPr lang="en-US" sz="2400" dirty="0"/>
              <a:t>&gt;&gt;&gt; float(y)</a:t>
            </a:r>
          </a:p>
          <a:p>
            <a:r>
              <a:rPr lang="en-US" sz="2400" dirty="0"/>
              <a:t>20.0</a:t>
            </a:r>
          </a:p>
          <a:p>
            <a:r>
              <a:rPr lang="en-US" sz="2400" dirty="0"/>
              <a:t>&gt;&gt;&gt; </a:t>
            </a:r>
            <a:r>
              <a:rPr lang="en-US" sz="2400" dirty="0" err="1"/>
              <a:t>int</a:t>
            </a:r>
            <a:r>
              <a:rPr lang="en-US" sz="2400" dirty="0"/>
              <a:t>(y)</a:t>
            </a:r>
          </a:p>
          <a:p>
            <a:r>
              <a:rPr lang="en-US" sz="2400" dirty="0"/>
              <a:t>20</a:t>
            </a:r>
          </a:p>
          <a:p>
            <a:r>
              <a:rPr lang="en-US" sz="2400" dirty="0"/>
              <a:t>&gt;&gt;&gt;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997E153-82BD-4146-8C24-5158DF21AA62}"/>
              </a:ext>
            </a:extLst>
          </p:cNvPr>
          <p:cNvSpPr txBox="1"/>
          <p:nvPr/>
        </p:nvSpPr>
        <p:spPr>
          <a:xfrm>
            <a:off x="7938996" y="2807292"/>
            <a:ext cx="1755990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z = 30.0</a:t>
            </a:r>
          </a:p>
          <a:p>
            <a:r>
              <a:rPr lang="en-US" sz="2400" dirty="0"/>
              <a:t>&gt;&gt;&gt; </a:t>
            </a:r>
            <a:r>
              <a:rPr lang="en-US" sz="2400" dirty="0" err="1"/>
              <a:t>int</a:t>
            </a:r>
            <a:r>
              <a:rPr lang="en-US" sz="2400" dirty="0"/>
              <a:t>(z)</a:t>
            </a:r>
          </a:p>
          <a:p>
            <a:r>
              <a:rPr lang="en-US" sz="2400" dirty="0"/>
              <a:t>30</a:t>
            </a:r>
          </a:p>
          <a:p>
            <a:r>
              <a:rPr lang="en-US" sz="2400" dirty="0"/>
              <a:t>&gt;&gt;&gt; </a:t>
            </a:r>
            <a:r>
              <a:rPr lang="en-US" sz="2400" dirty="0" err="1"/>
              <a:t>str</a:t>
            </a:r>
            <a:r>
              <a:rPr lang="en-US" sz="2400" dirty="0"/>
              <a:t>(z)</a:t>
            </a:r>
          </a:p>
          <a:p>
            <a:r>
              <a:rPr lang="en-US" sz="2400" dirty="0"/>
              <a:t>'30.0'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FC7C3E6-D1E7-EC4B-9DDF-AC1DDE899B14}"/>
              </a:ext>
            </a:extLst>
          </p:cNvPr>
          <p:cNvSpPr txBox="1"/>
          <p:nvPr/>
        </p:nvSpPr>
        <p:spPr>
          <a:xfrm>
            <a:off x="2452457" y="5287604"/>
            <a:ext cx="22402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integer </a:t>
            </a:r>
            <a:r>
              <a:rPr lang="en-US" sz="2400" dirty="0">
                <a:solidFill>
                  <a:srgbClr val="00B050"/>
                </a:solidFill>
                <a:sym typeface="Wingdings" pitchFamily="2" charset="2"/>
              </a:rPr>
              <a:t> float</a:t>
            </a:r>
          </a:p>
          <a:p>
            <a:r>
              <a:rPr lang="en-US" sz="2400" dirty="0">
                <a:solidFill>
                  <a:srgbClr val="00B050"/>
                </a:solidFill>
                <a:sym typeface="Wingdings" pitchFamily="2" charset="2"/>
              </a:rPr>
              <a:t>integer  string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E703135-D6CA-2E44-A7AB-DCDEAE8372F8}"/>
              </a:ext>
            </a:extLst>
          </p:cNvPr>
          <p:cNvSpPr txBox="1"/>
          <p:nvPr/>
        </p:nvSpPr>
        <p:spPr>
          <a:xfrm>
            <a:off x="5106967" y="5287603"/>
            <a:ext cx="22402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string </a:t>
            </a:r>
            <a:r>
              <a:rPr lang="en-US" sz="2400" dirty="0">
                <a:solidFill>
                  <a:srgbClr val="00B050"/>
                </a:solidFill>
                <a:sym typeface="Wingdings" pitchFamily="2" charset="2"/>
              </a:rPr>
              <a:t> float</a:t>
            </a:r>
          </a:p>
          <a:p>
            <a:r>
              <a:rPr lang="en-US" sz="2400" dirty="0">
                <a:solidFill>
                  <a:srgbClr val="00B050"/>
                </a:solidFill>
                <a:sym typeface="Wingdings" pitchFamily="2" charset="2"/>
              </a:rPr>
              <a:t>string  integer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58AC1EF-7827-2344-A413-30F5E518A2CD}"/>
              </a:ext>
            </a:extLst>
          </p:cNvPr>
          <p:cNvSpPr txBox="1"/>
          <p:nvPr/>
        </p:nvSpPr>
        <p:spPr>
          <a:xfrm>
            <a:off x="7761477" y="5287604"/>
            <a:ext cx="21110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float </a:t>
            </a:r>
            <a:r>
              <a:rPr lang="en-US" sz="2400" dirty="0">
                <a:solidFill>
                  <a:srgbClr val="00B050"/>
                </a:solidFill>
                <a:sym typeface="Wingdings" pitchFamily="2" charset="2"/>
              </a:rPr>
              <a:t> integer</a:t>
            </a:r>
          </a:p>
          <a:p>
            <a:r>
              <a:rPr lang="en-US" sz="2400" dirty="0">
                <a:solidFill>
                  <a:srgbClr val="00B050"/>
                </a:solidFill>
                <a:sym typeface="Wingdings" pitchFamily="2" charset="2"/>
              </a:rPr>
              <a:t>float  string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91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4" grpId="0"/>
      <p:bldP spid="11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811933" cy="47035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Python allows us also to assign multiple values to multiple variables all at the same time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form of assignment might seem strange at first, but it can prove remarkably useful (e.g., for swapping values)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Simultaneous Assignment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045E340-AD15-CC4C-B7BE-0B35A4EA8697}"/>
              </a:ext>
            </a:extLst>
          </p:cNvPr>
          <p:cNvSpPr txBox="1"/>
          <p:nvPr/>
        </p:nvSpPr>
        <p:spPr>
          <a:xfrm>
            <a:off x="3509340" y="2846756"/>
            <a:ext cx="6388639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x, y = 2, 3</a:t>
            </a:r>
          </a:p>
          <a:p>
            <a:r>
              <a:rPr lang="en-US" sz="2400" dirty="0"/>
              <a:t>&gt;&gt;&gt; x</a:t>
            </a:r>
          </a:p>
          <a:p>
            <a:r>
              <a:rPr lang="en-US" sz="2400" dirty="0"/>
              <a:t>2</a:t>
            </a:r>
          </a:p>
          <a:p>
            <a:r>
              <a:rPr lang="en-US" sz="2400" dirty="0"/>
              <a:t>&gt;&gt;&gt; y</a:t>
            </a:r>
          </a:p>
          <a:p>
            <a:r>
              <a:rPr lang="en-US" sz="2400" dirty="0"/>
              <a:t>3</a:t>
            </a:r>
          </a:p>
          <a:p>
            <a:r>
              <a:rPr lang="en-US" sz="2400" dirty="0"/>
              <a:t>&gt;&gt;&gt; </a:t>
            </a:r>
          </a:p>
        </p:txBody>
      </p:sp>
    </p:spTree>
    <p:extLst>
      <p:ext uri="{BB962C8B-B14F-4D97-AF65-F5344CB8AC3E}">
        <p14:creationId xmlns:p14="http://schemas.microsoft.com/office/powerpoint/2010/main" val="9902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811933" cy="4703513"/>
          </a:xfrm>
        </p:spPr>
        <p:txBody>
          <a:bodyPr>
            <a:normAutofit/>
          </a:bodyPr>
          <a:lstStyle/>
          <a:p>
            <a:r>
              <a:rPr lang="en-US" dirty="0"/>
              <a:t>Suppose you have two variables x and y, and you want to swap their values (</a:t>
            </a:r>
            <a:r>
              <a:rPr lang="en-US" i="1" dirty="0"/>
              <a:t>i.e., you want the value stored in x to be in y and vice versa</a:t>
            </a:r>
            <a:r>
              <a:rPr lang="en-US" dirty="0"/>
              <a:t>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Simultaneous Assignment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045E340-AD15-CC4C-B7BE-0B35A4EA8697}"/>
              </a:ext>
            </a:extLst>
          </p:cNvPr>
          <p:cNvSpPr txBox="1"/>
          <p:nvPr/>
        </p:nvSpPr>
        <p:spPr>
          <a:xfrm>
            <a:off x="3338410" y="2943009"/>
            <a:ext cx="2757590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x = 2</a:t>
            </a:r>
          </a:p>
          <a:p>
            <a:r>
              <a:rPr lang="en-US" sz="2400" dirty="0"/>
              <a:t>&gt;&gt;&gt; y = 3</a:t>
            </a:r>
          </a:p>
          <a:p>
            <a:r>
              <a:rPr lang="en-US" sz="2400" dirty="0"/>
              <a:t>&gt;&gt;&gt; x = y</a:t>
            </a:r>
          </a:p>
          <a:p>
            <a:r>
              <a:rPr lang="en-US" sz="2400" dirty="0"/>
              <a:t>&gt;&gt;&gt; y = x</a:t>
            </a:r>
          </a:p>
          <a:p>
            <a:r>
              <a:rPr lang="en-US" sz="2400" dirty="0"/>
              <a:t>&gt;&gt;&gt; x</a:t>
            </a:r>
          </a:p>
          <a:p>
            <a:r>
              <a:rPr lang="en-US" sz="2400" dirty="0"/>
              <a:t>3</a:t>
            </a:r>
          </a:p>
          <a:p>
            <a:r>
              <a:rPr lang="en-US" sz="2400" dirty="0"/>
              <a:t>&gt;&gt;&gt; y</a:t>
            </a:r>
          </a:p>
          <a:p>
            <a:r>
              <a:rPr lang="en-US" sz="2400" dirty="0"/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37790E4-14A9-054D-9FD0-2EE81C3BE754}"/>
              </a:ext>
            </a:extLst>
          </p:cNvPr>
          <p:cNvSpPr txBox="1"/>
          <p:nvPr/>
        </p:nvSpPr>
        <p:spPr>
          <a:xfrm>
            <a:off x="6372060" y="3955924"/>
            <a:ext cx="5838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AEA805D-DEDC-8C4F-A98E-8217F28100AE}"/>
              </a:ext>
            </a:extLst>
          </p:cNvPr>
          <p:cNvSpPr txBox="1"/>
          <p:nvPr/>
        </p:nvSpPr>
        <p:spPr>
          <a:xfrm>
            <a:off x="6955874" y="4048256"/>
            <a:ext cx="32505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CANNOT be done with </a:t>
            </a:r>
          </a:p>
          <a:p>
            <a:r>
              <a:rPr lang="en-US" sz="2400" b="1" i="1" dirty="0">
                <a:solidFill>
                  <a:srgbClr val="C00000"/>
                </a:solidFill>
              </a:rPr>
              <a:t>two</a:t>
            </a:r>
            <a:r>
              <a:rPr lang="en-US" sz="2400" b="1" dirty="0">
                <a:solidFill>
                  <a:srgbClr val="C00000"/>
                </a:solidFill>
              </a:rPr>
              <a:t> simple assignments</a:t>
            </a:r>
          </a:p>
        </p:txBody>
      </p:sp>
    </p:spTree>
    <p:extLst>
      <p:ext uri="{BB962C8B-B14F-4D97-AF65-F5344CB8AC3E}">
        <p14:creationId xmlns:p14="http://schemas.microsoft.com/office/powerpoint/2010/main" val="57243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Last Session: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Introduction to Hardware </a:t>
            </a:r>
            <a:r>
              <a:rPr lang="en-US" dirty="0"/>
              <a:t>B</a:t>
            </a:r>
            <a:r>
              <a:rPr lang="en-US" dirty="0" smtClean="0"/>
              <a:t>asics &amp; Programming </a:t>
            </a:r>
            <a:r>
              <a:rPr lang="en-US" dirty="0"/>
              <a:t>L</a:t>
            </a:r>
            <a:r>
              <a:rPr lang="en-US" dirty="0" smtClean="0"/>
              <a:t>anguages</a:t>
            </a:r>
          </a:p>
          <a:p>
            <a:pPr lvl="1"/>
            <a:r>
              <a:rPr lang="en-US" dirty="0" smtClean="0"/>
              <a:t>Writing Simple Python Commands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Today’s Session:</a:t>
            </a:r>
          </a:p>
          <a:p>
            <a:pPr lvl="1"/>
            <a:r>
              <a:rPr lang="en-US" dirty="0"/>
              <a:t>Basic Elements of Python </a:t>
            </a:r>
            <a:r>
              <a:rPr lang="en-US" dirty="0" smtClean="0"/>
              <a:t>Programs: </a:t>
            </a:r>
            <a:r>
              <a:rPr lang="en-US" dirty="0"/>
              <a:t>L</a:t>
            </a:r>
            <a:r>
              <a:rPr lang="en-US" dirty="0" smtClean="0"/>
              <a:t>iterals, Assignments, Datatype </a:t>
            </a:r>
            <a:r>
              <a:rPr lang="en-US" dirty="0"/>
              <a:t>C</a:t>
            </a:r>
            <a:r>
              <a:rPr lang="en-US" dirty="0" smtClean="0"/>
              <a:t>onversion, Identifiers, and Expressions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Announcement:</a:t>
            </a:r>
          </a:p>
          <a:p>
            <a:pPr lvl="1"/>
            <a:r>
              <a:rPr lang="en-US" dirty="0" smtClean="0"/>
              <a:t>We will practice on the Python basic elements on Thursday, September 06, 2018 during the recitation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5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811933" cy="4703513"/>
          </a:xfrm>
        </p:spPr>
        <p:txBody>
          <a:bodyPr>
            <a:normAutofit/>
          </a:bodyPr>
          <a:lstStyle/>
          <a:p>
            <a:r>
              <a:rPr lang="en-US" dirty="0"/>
              <a:t>Suppose you have two variables x and y, and you want to swap their values (</a:t>
            </a:r>
            <a:r>
              <a:rPr lang="en-US" i="1" dirty="0"/>
              <a:t>i.e., you want the value stored in x to be in y and vice versa</a:t>
            </a:r>
            <a:r>
              <a:rPr lang="en-US" dirty="0"/>
              <a:t>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Simultaneous Assignment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045E340-AD15-CC4C-B7BE-0B35A4EA8697}"/>
              </a:ext>
            </a:extLst>
          </p:cNvPr>
          <p:cNvSpPr txBox="1"/>
          <p:nvPr/>
        </p:nvSpPr>
        <p:spPr>
          <a:xfrm>
            <a:off x="4247522" y="2743485"/>
            <a:ext cx="2631466" cy="378565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x = 2</a:t>
            </a:r>
          </a:p>
          <a:p>
            <a:r>
              <a:rPr lang="en-US" sz="2400" dirty="0"/>
              <a:t>&gt;&gt;&gt; y = 3</a:t>
            </a:r>
          </a:p>
          <a:p>
            <a:r>
              <a:rPr lang="en-US" sz="2400" dirty="0"/>
              <a:t>&gt;&gt;&gt; </a:t>
            </a:r>
            <a:r>
              <a:rPr lang="en-US" sz="2400" dirty="0">
                <a:solidFill>
                  <a:srgbClr val="C00000"/>
                </a:solidFill>
              </a:rPr>
              <a:t>temp</a:t>
            </a:r>
            <a:r>
              <a:rPr lang="en-US" sz="2400" dirty="0"/>
              <a:t> = x</a:t>
            </a:r>
          </a:p>
          <a:p>
            <a:r>
              <a:rPr lang="en-US" sz="2400" dirty="0"/>
              <a:t>&gt;&gt;&gt; x = y</a:t>
            </a:r>
          </a:p>
          <a:p>
            <a:r>
              <a:rPr lang="en-US" sz="2400" dirty="0"/>
              <a:t>&gt;&gt;&gt; y = </a:t>
            </a:r>
            <a:r>
              <a:rPr lang="en-US" sz="2400" dirty="0">
                <a:solidFill>
                  <a:srgbClr val="C00000"/>
                </a:solidFill>
              </a:rPr>
              <a:t>temp</a:t>
            </a:r>
          </a:p>
          <a:p>
            <a:r>
              <a:rPr lang="en-US" sz="2400" dirty="0"/>
              <a:t>&gt;&gt;&gt; x</a:t>
            </a:r>
          </a:p>
          <a:p>
            <a:r>
              <a:rPr lang="en-US" sz="2400" dirty="0"/>
              <a:t>3</a:t>
            </a:r>
          </a:p>
          <a:p>
            <a:r>
              <a:rPr lang="en-US" sz="2400" dirty="0"/>
              <a:t>&gt;&gt;&gt; y</a:t>
            </a:r>
          </a:p>
          <a:p>
            <a:r>
              <a:rPr lang="en-US" sz="2400" dirty="0"/>
              <a:t>2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37790E4-14A9-054D-9FD0-2EE81C3BE754}"/>
              </a:ext>
            </a:extLst>
          </p:cNvPr>
          <p:cNvSpPr txBox="1"/>
          <p:nvPr/>
        </p:nvSpPr>
        <p:spPr>
          <a:xfrm>
            <a:off x="6971329" y="3955922"/>
            <a:ext cx="12250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57250" indent="-857250">
              <a:buFont typeface="Wingdings" pitchFamily="2" charset="2"/>
              <a:buChar char="ü"/>
            </a:pPr>
            <a:r>
              <a:rPr lang="en-US" sz="60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AEA805D-DEDC-8C4F-A98E-8217F28100AE}"/>
              </a:ext>
            </a:extLst>
          </p:cNvPr>
          <p:cNvSpPr txBox="1"/>
          <p:nvPr/>
        </p:nvSpPr>
        <p:spPr>
          <a:xfrm>
            <a:off x="7791484" y="3433758"/>
            <a:ext cx="35205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CAN be done with </a:t>
            </a:r>
          </a:p>
          <a:p>
            <a:r>
              <a:rPr lang="en-US" sz="2400" b="1" i="1" dirty="0">
                <a:solidFill>
                  <a:srgbClr val="C00000"/>
                </a:solidFill>
              </a:rPr>
              <a:t>three</a:t>
            </a:r>
            <a:r>
              <a:rPr lang="en-US" sz="2400" b="1" dirty="0">
                <a:solidFill>
                  <a:srgbClr val="C00000"/>
                </a:solidFill>
              </a:rPr>
              <a:t> simple assignments,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but more efficiently with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simultaneous assignment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5181E943-7287-924D-94E0-84D4FEF0696B}"/>
              </a:ext>
            </a:extLst>
          </p:cNvPr>
          <p:cNvSpPr/>
          <p:nvPr/>
        </p:nvSpPr>
        <p:spPr>
          <a:xfrm>
            <a:off x="4775365" y="2808144"/>
            <a:ext cx="288835" cy="323939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BFA24674-474D-7544-8905-5AC574E2A502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3759061" y="2970114"/>
            <a:ext cx="1016304" cy="724272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5181E943-7287-924D-94E0-84D4FEF0696B}"/>
              </a:ext>
            </a:extLst>
          </p:cNvPr>
          <p:cNvSpPr/>
          <p:nvPr/>
        </p:nvSpPr>
        <p:spPr>
          <a:xfrm>
            <a:off x="4798360" y="3196742"/>
            <a:ext cx="288835" cy="323939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5181E943-7287-924D-94E0-84D4FEF0696B}"/>
              </a:ext>
            </a:extLst>
          </p:cNvPr>
          <p:cNvSpPr/>
          <p:nvPr/>
        </p:nvSpPr>
        <p:spPr>
          <a:xfrm>
            <a:off x="4805781" y="3548953"/>
            <a:ext cx="738211" cy="323939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BFA24674-474D-7544-8905-5AC574E2A502}"/>
              </a:ext>
            </a:extLst>
          </p:cNvPr>
          <p:cNvCxnSpPr>
            <a:cxnSpLocks/>
            <a:stCxn id="23" idx="2"/>
          </p:cNvCxnSpPr>
          <p:nvPr/>
        </p:nvCxnSpPr>
        <p:spPr>
          <a:xfrm flipH="1">
            <a:off x="3759061" y="3358712"/>
            <a:ext cx="1039299" cy="335674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BFA24674-474D-7544-8905-5AC574E2A502}"/>
              </a:ext>
            </a:extLst>
          </p:cNvPr>
          <p:cNvCxnSpPr>
            <a:cxnSpLocks/>
            <a:stCxn id="24" idx="2"/>
          </p:cNvCxnSpPr>
          <p:nvPr/>
        </p:nvCxnSpPr>
        <p:spPr>
          <a:xfrm flipH="1">
            <a:off x="3759061" y="3710923"/>
            <a:ext cx="1046720" cy="0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09043" y="2970114"/>
            <a:ext cx="377372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Thus far, we have been using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different </a:t>
            </a:r>
            <a:r>
              <a:rPr lang="en-US" sz="2400" i="1" dirty="0">
                <a:solidFill>
                  <a:srgbClr val="00B050"/>
                </a:solidFill>
              </a:rPr>
              <a:t>names </a:t>
            </a:r>
            <a:r>
              <a:rPr lang="en-US" sz="2400" dirty="0">
                <a:solidFill>
                  <a:srgbClr val="00B050"/>
                </a:solidFill>
              </a:rPr>
              <a:t>for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variables. These names</a:t>
            </a:r>
          </a:p>
          <a:p>
            <a:r>
              <a:rPr lang="en-US" sz="2400" dirty="0">
                <a:solidFill>
                  <a:srgbClr val="00B050"/>
                </a:solidFill>
              </a:rPr>
              <a:t>are technically called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b="1" i="1" dirty="0">
                <a:solidFill>
                  <a:srgbClr val="00B050"/>
                </a:solidFill>
              </a:rPr>
              <a:t>identifiers</a:t>
            </a:r>
          </a:p>
        </p:txBody>
      </p:sp>
    </p:spTree>
    <p:extLst>
      <p:ext uri="{BB962C8B-B14F-4D97-AF65-F5344CB8AC3E}">
        <p14:creationId xmlns:p14="http://schemas.microsoft.com/office/powerpoint/2010/main" val="86105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23" grpId="0" animBg="1"/>
      <p:bldP spid="24" grpId="0" animBg="1"/>
      <p:bldP spid="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Python has some rules about how identifiers can be formed</a:t>
            </a:r>
          </a:p>
          <a:p>
            <a:pPr lvl="1"/>
            <a:r>
              <a:rPr lang="en-US" dirty="0"/>
              <a:t>Every identifier must begin with a letter or underscore, which may be followed by any sequence of letters, digits, or underscores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C8E0899-A8B4-E040-8A67-EE0AA045D847}"/>
              </a:ext>
            </a:extLst>
          </p:cNvPr>
          <p:cNvSpPr txBox="1"/>
          <p:nvPr/>
        </p:nvSpPr>
        <p:spPr>
          <a:xfrm>
            <a:off x="3438884" y="3103013"/>
            <a:ext cx="4265783" cy="34163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x1 = 10</a:t>
            </a:r>
          </a:p>
          <a:p>
            <a:r>
              <a:rPr lang="en-US" sz="2400" dirty="0"/>
              <a:t>&gt;&gt;&gt; x2 = 20</a:t>
            </a:r>
          </a:p>
          <a:p>
            <a:r>
              <a:rPr lang="en-US" sz="2400" dirty="0"/>
              <a:t>&gt;&gt;&gt; </a:t>
            </a:r>
            <a:r>
              <a:rPr lang="en-US" sz="2400" dirty="0" err="1"/>
              <a:t>y_effect</a:t>
            </a:r>
            <a:r>
              <a:rPr lang="en-US" sz="2400" dirty="0"/>
              <a:t> = 1.5</a:t>
            </a:r>
          </a:p>
          <a:p>
            <a:r>
              <a:rPr lang="en-US" sz="2400" dirty="0"/>
              <a:t>&gt;&gt;&gt; </a:t>
            </a:r>
            <a:r>
              <a:rPr lang="en-US" sz="2400" dirty="0" err="1"/>
              <a:t>celsius</a:t>
            </a:r>
            <a:r>
              <a:rPr lang="en-US" sz="2400" dirty="0"/>
              <a:t> = 32</a:t>
            </a:r>
          </a:p>
          <a:p>
            <a:r>
              <a:rPr lang="en-US" sz="2400" dirty="0"/>
              <a:t>&gt;&gt;&gt; 2celsius</a:t>
            </a:r>
          </a:p>
          <a:p>
            <a:r>
              <a:rPr lang="en-US" sz="2400" dirty="0"/>
              <a:t>  File "&lt;stdin&gt;", line 1</a:t>
            </a:r>
          </a:p>
          <a:p>
            <a:r>
              <a:rPr lang="en-US" sz="2400" dirty="0"/>
              <a:t>    2celsius</a:t>
            </a:r>
          </a:p>
          <a:p>
            <a:r>
              <a:rPr lang="en-US" sz="2400" dirty="0"/>
              <a:t>           ^</a:t>
            </a:r>
          </a:p>
          <a:p>
            <a:r>
              <a:rPr lang="en-US" sz="2400" dirty="0" err="1"/>
              <a:t>SyntaxError</a:t>
            </a:r>
            <a:r>
              <a:rPr lang="en-US" sz="2400" dirty="0"/>
              <a:t>: invalid syntax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Identifiers</a:t>
            </a:r>
          </a:p>
        </p:txBody>
      </p:sp>
    </p:spTree>
    <p:extLst>
      <p:ext uri="{BB962C8B-B14F-4D97-AF65-F5344CB8AC3E}">
        <p14:creationId xmlns:p14="http://schemas.microsoft.com/office/powerpoint/2010/main" val="178974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Python has some rules about how identifiers can be formed</a:t>
            </a:r>
          </a:p>
          <a:p>
            <a:pPr lvl="1"/>
            <a:r>
              <a:rPr lang="en-US" sz="2800" dirty="0"/>
              <a:t>Identifiers are </a:t>
            </a:r>
            <a:r>
              <a:rPr lang="en-US" sz="2800" i="1" dirty="0">
                <a:solidFill>
                  <a:srgbClr val="C00000"/>
                </a:solidFill>
              </a:rPr>
              <a:t>case-sensitive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C8E0899-A8B4-E040-8A67-EE0AA045D847}"/>
              </a:ext>
            </a:extLst>
          </p:cNvPr>
          <p:cNvSpPr txBox="1"/>
          <p:nvPr/>
        </p:nvSpPr>
        <p:spPr>
          <a:xfrm>
            <a:off x="3438884" y="3103013"/>
            <a:ext cx="4265783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x = 10</a:t>
            </a:r>
          </a:p>
          <a:p>
            <a:r>
              <a:rPr lang="en-US" sz="2400" dirty="0"/>
              <a:t>&gt;&gt;&gt; X = 5.7</a:t>
            </a:r>
          </a:p>
          <a:p>
            <a:r>
              <a:rPr lang="en-US" sz="2400" dirty="0"/>
              <a:t>&gt;&gt;&gt; print(x)</a:t>
            </a:r>
          </a:p>
          <a:p>
            <a:r>
              <a:rPr lang="en-US" sz="2400" dirty="0"/>
              <a:t>10</a:t>
            </a:r>
          </a:p>
          <a:p>
            <a:r>
              <a:rPr lang="en-US" sz="2400" dirty="0"/>
              <a:t>&gt;&gt;&gt; print(X)</a:t>
            </a:r>
          </a:p>
          <a:p>
            <a:r>
              <a:rPr lang="en-US" sz="2400" dirty="0"/>
              <a:t>5.7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Identifiers</a:t>
            </a:r>
          </a:p>
        </p:txBody>
      </p:sp>
    </p:spTree>
    <p:extLst>
      <p:ext uri="{BB962C8B-B14F-4D97-AF65-F5344CB8AC3E}">
        <p14:creationId xmlns:p14="http://schemas.microsoft.com/office/powerpoint/2010/main" val="160425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Python has some rules about how identifiers can be formed</a:t>
            </a:r>
          </a:p>
          <a:p>
            <a:pPr lvl="1"/>
            <a:r>
              <a:rPr lang="en-US" dirty="0"/>
              <a:t>Some identifiers are part of Python itself (they are called </a:t>
            </a:r>
            <a:r>
              <a:rPr lang="en-US" i="1" dirty="0">
                <a:solidFill>
                  <a:srgbClr val="C00000"/>
                </a:solidFill>
              </a:rPr>
              <a:t>reserved words </a:t>
            </a:r>
            <a:r>
              <a:rPr lang="en-US" dirty="0"/>
              <a:t>or </a:t>
            </a:r>
            <a:r>
              <a:rPr lang="en-US" i="1" dirty="0">
                <a:solidFill>
                  <a:srgbClr val="C00000"/>
                </a:solidFill>
              </a:rPr>
              <a:t>keywords</a:t>
            </a:r>
            <a:r>
              <a:rPr lang="en-US" dirty="0"/>
              <a:t>) and cannot be used by programmers as ordinary identifiers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Identifiers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E521DBA5-A3F3-E744-A100-DD027DA55F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906130"/>
              </p:ext>
            </p:extLst>
          </p:nvPr>
        </p:nvGraphicFramePr>
        <p:xfrm>
          <a:off x="2065866" y="3141134"/>
          <a:ext cx="8128000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xmlns="" val="41784981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83642111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39269809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43772490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1782446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class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finally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return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20878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continue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lambda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try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32074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from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nonlocal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while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1014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global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with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09166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elif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yield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43506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assert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else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import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pass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63368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break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except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raise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9035491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EDA9D6F-88DD-354C-A275-8B4710BCF6C4}"/>
              </a:ext>
            </a:extLst>
          </p:cNvPr>
          <p:cNvSpPr txBox="1"/>
          <p:nvPr/>
        </p:nvSpPr>
        <p:spPr>
          <a:xfrm>
            <a:off x="4952556" y="6318133"/>
            <a:ext cx="235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Python Keywords</a:t>
            </a:r>
          </a:p>
        </p:txBody>
      </p:sp>
    </p:spTree>
    <p:extLst>
      <p:ext uri="{BB962C8B-B14F-4D97-AF65-F5344CB8AC3E}">
        <p14:creationId xmlns:p14="http://schemas.microsoft.com/office/powerpoint/2010/main" val="124329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Python has some rules about how identifiers can be formed</a:t>
            </a:r>
          </a:p>
          <a:p>
            <a:pPr lvl="1"/>
            <a:r>
              <a:rPr lang="en-US" dirty="0"/>
              <a:t>Some identifiers are part of Python itself (they are called </a:t>
            </a:r>
            <a:r>
              <a:rPr lang="en-US" i="1" dirty="0">
                <a:solidFill>
                  <a:srgbClr val="C00000"/>
                </a:solidFill>
              </a:rPr>
              <a:t>reserved words </a:t>
            </a:r>
            <a:r>
              <a:rPr lang="en-US" dirty="0"/>
              <a:t>or </a:t>
            </a:r>
            <a:r>
              <a:rPr lang="en-US" i="1" dirty="0">
                <a:solidFill>
                  <a:srgbClr val="C00000"/>
                </a:solidFill>
              </a:rPr>
              <a:t>keywords</a:t>
            </a:r>
            <a:r>
              <a:rPr lang="en-US" dirty="0"/>
              <a:t>) and cannot be used by programmers as ordinary identifiers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Identifiers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8293BC0-D39E-6646-8F67-D91227DC65B3}"/>
              </a:ext>
            </a:extLst>
          </p:cNvPr>
          <p:cNvSpPr txBox="1"/>
          <p:nvPr/>
        </p:nvSpPr>
        <p:spPr>
          <a:xfrm>
            <a:off x="3811417" y="3529548"/>
            <a:ext cx="4265783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for = 4</a:t>
            </a:r>
          </a:p>
          <a:p>
            <a:r>
              <a:rPr lang="en-US" sz="2400" dirty="0"/>
              <a:t>  File "&lt;stdin&gt;", line 1</a:t>
            </a:r>
          </a:p>
          <a:p>
            <a:r>
              <a:rPr lang="en-US" sz="2400" dirty="0"/>
              <a:t>    for = 4</a:t>
            </a:r>
          </a:p>
          <a:p>
            <a:r>
              <a:rPr lang="en-US" sz="2400" dirty="0"/>
              <a:t>        ^</a:t>
            </a:r>
          </a:p>
          <a:p>
            <a:r>
              <a:rPr lang="en-US" sz="2400" dirty="0" err="1"/>
              <a:t>SyntaxError</a:t>
            </a:r>
            <a:r>
              <a:rPr lang="en-US" sz="2400" dirty="0"/>
              <a:t>: invalid syntax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7EF1915-E4F3-8147-9AA6-BBF33FE3F92D}"/>
              </a:ext>
            </a:extLst>
          </p:cNvPr>
          <p:cNvSpPr txBox="1"/>
          <p:nvPr/>
        </p:nvSpPr>
        <p:spPr>
          <a:xfrm>
            <a:off x="1686733" y="4172479"/>
            <a:ext cx="2124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B050"/>
                </a:solidFill>
              </a:rPr>
              <a:t>An example</a:t>
            </a:r>
            <a:r>
              <a:rPr lang="en-US" sz="2800" i="1" dirty="0">
                <a:solidFill>
                  <a:srgbClr val="00B05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003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You can produce new data (numeric or text) values in your program using </a:t>
            </a:r>
            <a:r>
              <a:rPr lang="en-US" i="1" dirty="0"/>
              <a:t>expressions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Expressions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8293BC0-D39E-6646-8F67-D91227DC65B3}"/>
              </a:ext>
            </a:extLst>
          </p:cNvPr>
          <p:cNvSpPr txBox="1"/>
          <p:nvPr/>
        </p:nvSpPr>
        <p:spPr>
          <a:xfrm>
            <a:off x="7088017" y="2715117"/>
            <a:ext cx="4265783" cy="26776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x = 2 </a:t>
            </a:r>
            <a:r>
              <a:rPr lang="en-US" sz="2400" b="1" dirty="0">
                <a:solidFill>
                  <a:srgbClr val="FF0000"/>
                </a:solidFill>
              </a:rPr>
              <a:t>+</a:t>
            </a:r>
            <a:r>
              <a:rPr lang="en-US" sz="2400" dirty="0"/>
              <a:t> 3</a:t>
            </a:r>
          </a:p>
          <a:p>
            <a:r>
              <a:rPr lang="en-US" sz="2400" dirty="0"/>
              <a:t>&gt;&gt;&gt; print(x)</a:t>
            </a:r>
          </a:p>
          <a:p>
            <a:r>
              <a:rPr lang="en-US" sz="2400" dirty="0"/>
              <a:t>5</a:t>
            </a:r>
          </a:p>
          <a:p>
            <a:r>
              <a:rPr lang="en-US" sz="2400" dirty="0"/>
              <a:t>&gt;&gt;&gt; print(5 </a:t>
            </a:r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 7)</a:t>
            </a:r>
          </a:p>
          <a:p>
            <a:r>
              <a:rPr lang="en-US" sz="2400" dirty="0"/>
              <a:t>35</a:t>
            </a:r>
          </a:p>
          <a:p>
            <a:r>
              <a:rPr lang="en-US" sz="2400" dirty="0"/>
              <a:t>&gt;&gt;&gt; print("5" </a:t>
            </a:r>
            <a:r>
              <a:rPr lang="en-US" sz="2400" b="1" dirty="0">
                <a:solidFill>
                  <a:srgbClr val="FF0000"/>
                </a:solidFill>
              </a:rPr>
              <a:t>+</a:t>
            </a:r>
            <a:r>
              <a:rPr lang="en-US" sz="2400" dirty="0"/>
              <a:t> "7")</a:t>
            </a:r>
          </a:p>
          <a:p>
            <a:r>
              <a:rPr lang="en-US" sz="2400" dirty="0"/>
              <a:t>57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8DB0859A-D2AF-3145-97B1-A60E06DC7EE5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5801254" y="2931218"/>
            <a:ext cx="2241966" cy="444137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xmlns="" id="{65603DB3-6C66-7A4C-ADF9-6C5A324043A8}"/>
              </a:ext>
            </a:extLst>
          </p:cNvPr>
          <p:cNvSpPr/>
          <p:nvPr/>
        </p:nvSpPr>
        <p:spPr>
          <a:xfrm>
            <a:off x="8043220" y="2697400"/>
            <a:ext cx="728247" cy="467636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3901CAD-E355-B04C-A3BE-F89C4F060CDE}"/>
              </a:ext>
            </a:extLst>
          </p:cNvPr>
          <p:cNvSpPr txBox="1"/>
          <p:nvPr/>
        </p:nvSpPr>
        <p:spPr>
          <a:xfrm>
            <a:off x="961852" y="2972150"/>
            <a:ext cx="4839402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This is an expression that uses the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i="1" dirty="0">
                <a:solidFill>
                  <a:srgbClr val="00B050"/>
                </a:solidFill>
              </a:rPr>
              <a:t>addition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i="1" dirty="0">
                <a:solidFill>
                  <a:srgbClr val="00B050"/>
                </a:solidFill>
              </a:rPr>
              <a:t>operator</a:t>
            </a:r>
          </a:p>
          <a:p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48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You can produce new data (numeric or text) values in your program using </a:t>
            </a:r>
            <a:r>
              <a:rPr lang="en-US" i="1" dirty="0"/>
              <a:t>expressions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Expressions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8293BC0-D39E-6646-8F67-D91227DC65B3}"/>
              </a:ext>
            </a:extLst>
          </p:cNvPr>
          <p:cNvSpPr txBox="1"/>
          <p:nvPr/>
        </p:nvSpPr>
        <p:spPr>
          <a:xfrm>
            <a:off x="7088017" y="2715117"/>
            <a:ext cx="4265783" cy="26776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x = 2 </a:t>
            </a:r>
            <a:r>
              <a:rPr lang="en-US" sz="2400" b="1" dirty="0">
                <a:solidFill>
                  <a:srgbClr val="FF0000"/>
                </a:solidFill>
              </a:rPr>
              <a:t>+</a:t>
            </a:r>
            <a:r>
              <a:rPr lang="en-US" sz="2400" dirty="0"/>
              <a:t> 3</a:t>
            </a:r>
          </a:p>
          <a:p>
            <a:r>
              <a:rPr lang="en-US" sz="2400" dirty="0"/>
              <a:t>&gt;&gt;&gt; print(x)</a:t>
            </a:r>
          </a:p>
          <a:p>
            <a:r>
              <a:rPr lang="en-US" sz="2400" dirty="0"/>
              <a:t>5</a:t>
            </a:r>
          </a:p>
          <a:p>
            <a:r>
              <a:rPr lang="en-US" sz="2400" dirty="0"/>
              <a:t>&gt;&gt;&gt; print(5 </a:t>
            </a:r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 7)</a:t>
            </a:r>
          </a:p>
          <a:p>
            <a:r>
              <a:rPr lang="en-US" sz="2400" dirty="0"/>
              <a:t>35</a:t>
            </a:r>
          </a:p>
          <a:p>
            <a:r>
              <a:rPr lang="en-US" sz="2400" dirty="0"/>
              <a:t>&gt;&gt;&gt; print("5" </a:t>
            </a:r>
            <a:r>
              <a:rPr lang="en-US" sz="2400" b="1" dirty="0">
                <a:solidFill>
                  <a:srgbClr val="FF0000"/>
                </a:solidFill>
              </a:rPr>
              <a:t>+</a:t>
            </a:r>
            <a:r>
              <a:rPr lang="en-US" sz="2400" dirty="0"/>
              <a:t> "7")</a:t>
            </a:r>
          </a:p>
          <a:p>
            <a:r>
              <a:rPr lang="en-US" sz="2400" dirty="0"/>
              <a:t>57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8DB0859A-D2AF-3145-97B1-A60E06DC7EE5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5801254" y="2931218"/>
            <a:ext cx="2241966" cy="444137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xmlns="" id="{65603DB3-6C66-7A4C-ADF9-6C5A324043A8}"/>
              </a:ext>
            </a:extLst>
          </p:cNvPr>
          <p:cNvSpPr/>
          <p:nvPr/>
        </p:nvSpPr>
        <p:spPr>
          <a:xfrm>
            <a:off x="8043220" y="2697400"/>
            <a:ext cx="728247" cy="467636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3901CAD-E355-B04C-A3BE-F89C4F060CDE}"/>
              </a:ext>
            </a:extLst>
          </p:cNvPr>
          <p:cNvSpPr txBox="1"/>
          <p:nvPr/>
        </p:nvSpPr>
        <p:spPr>
          <a:xfrm>
            <a:off x="961852" y="2972150"/>
            <a:ext cx="548752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This is an expression that uses the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i="1" dirty="0">
                <a:solidFill>
                  <a:srgbClr val="00B050"/>
                </a:solidFill>
              </a:rPr>
              <a:t>addition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i="1" dirty="0">
                <a:solidFill>
                  <a:srgbClr val="00B050"/>
                </a:solidFill>
              </a:rPr>
              <a:t>operator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400" i="1" dirty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This is another expression that uses the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i="1" dirty="0">
                <a:solidFill>
                  <a:srgbClr val="00B050"/>
                </a:solidFill>
              </a:rPr>
              <a:t>multiplication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i="1" dirty="0">
                <a:solidFill>
                  <a:srgbClr val="00B050"/>
                </a:solidFill>
              </a:rPr>
              <a:t>operator</a:t>
            </a:r>
          </a:p>
          <a:p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17579E51-9A7C-B94A-A6CF-8A6AF126CEE3}"/>
              </a:ext>
            </a:extLst>
          </p:cNvPr>
          <p:cNvSpPr/>
          <p:nvPr/>
        </p:nvSpPr>
        <p:spPr>
          <a:xfrm>
            <a:off x="8307216" y="3803194"/>
            <a:ext cx="728247" cy="467636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8B6E3C8B-A0E9-8C47-8F00-F027C4E1C1AC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6449380" y="4037012"/>
            <a:ext cx="1857836" cy="365655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58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You can produce new data (numeric or text) values in your program using </a:t>
            </a:r>
            <a:r>
              <a:rPr lang="en-US" i="1" dirty="0"/>
              <a:t>expressions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Expressions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8293BC0-D39E-6646-8F67-D91227DC65B3}"/>
              </a:ext>
            </a:extLst>
          </p:cNvPr>
          <p:cNvSpPr txBox="1"/>
          <p:nvPr/>
        </p:nvSpPr>
        <p:spPr>
          <a:xfrm>
            <a:off x="7088017" y="2715117"/>
            <a:ext cx="4265783" cy="26776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x = 2 </a:t>
            </a:r>
            <a:r>
              <a:rPr lang="en-US" sz="2400" b="1" dirty="0">
                <a:solidFill>
                  <a:srgbClr val="FF0000"/>
                </a:solidFill>
              </a:rPr>
              <a:t>+</a:t>
            </a:r>
            <a:r>
              <a:rPr lang="en-US" sz="2400" dirty="0"/>
              <a:t> 3</a:t>
            </a:r>
          </a:p>
          <a:p>
            <a:r>
              <a:rPr lang="en-US" sz="2400" dirty="0"/>
              <a:t>&gt;&gt;&gt; print(x)</a:t>
            </a:r>
          </a:p>
          <a:p>
            <a:r>
              <a:rPr lang="en-US" sz="2400" dirty="0"/>
              <a:t>5</a:t>
            </a:r>
          </a:p>
          <a:p>
            <a:r>
              <a:rPr lang="en-US" sz="2400" dirty="0"/>
              <a:t>&gt;&gt;&gt; print(5 </a:t>
            </a:r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 7)</a:t>
            </a:r>
          </a:p>
          <a:p>
            <a:r>
              <a:rPr lang="en-US" sz="2400" dirty="0"/>
              <a:t>35</a:t>
            </a:r>
          </a:p>
          <a:p>
            <a:r>
              <a:rPr lang="en-US" sz="2400" dirty="0"/>
              <a:t>&gt;&gt;&gt; print("5" </a:t>
            </a:r>
            <a:r>
              <a:rPr lang="en-US" sz="2400" b="1" dirty="0">
                <a:solidFill>
                  <a:srgbClr val="FF0000"/>
                </a:solidFill>
              </a:rPr>
              <a:t>+</a:t>
            </a:r>
            <a:r>
              <a:rPr lang="en-US" sz="2400" dirty="0"/>
              <a:t> "7")</a:t>
            </a:r>
          </a:p>
          <a:p>
            <a:r>
              <a:rPr lang="en-US" sz="2400" dirty="0"/>
              <a:t>57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8DB0859A-D2AF-3145-97B1-A60E06DC7EE5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5801254" y="2931218"/>
            <a:ext cx="2241966" cy="444137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xmlns="" id="{65603DB3-6C66-7A4C-ADF9-6C5A324043A8}"/>
              </a:ext>
            </a:extLst>
          </p:cNvPr>
          <p:cNvSpPr/>
          <p:nvPr/>
        </p:nvSpPr>
        <p:spPr>
          <a:xfrm>
            <a:off x="8043220" y="2697400"/>
            <a:ext cx="728247" cy="467636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3901CAD-E355-B04C-A3BE-F89C4F060CDE}"/>
              </a:ext>
            </a:extLst>
          </p:cNvPr>
          <p:cNvSpPr txBox="1"/>
          <p:nvPr/>
        </p:nvSpPr>
        <p:spPr>
          <a:xfrm>
            <a:off x="961852" y="2972150"/>
            <a:ext cx="6349495" cy="378565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This is an expression that uses the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i="1" dirty="0">
                <a:solidFill>
                  <a:srgbClr val="00B050"/>
                </a:solidFill>
              </a:rPr>
              <a:t>addition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i="1" dirty="0">
                <a:solidFill>
                  <a:srgbClr val="00B050"/>
                </a:solidFill>
              </a:rPr>
              <a:t>operator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400" i="1" dirty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This is another expression that uses the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i="1" dirty="0">
                <a:solidFill>
                  <a:srgbClr val="00B050"/>
                </a:solidFill>
              </a:rPr>
              <a:t>multiplication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i="1" dirty="0">
                <a:solidFill>
                  <a:srgbClr val="00B050"/>
                </a:solidFill>
              </a:rPr>
              <a:t>operator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400" dirty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This is yet another expression that uses the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i="1" dirty="0">
                <a:solidFill>
                  <a:srgbClr val="00B050"/>
                </a:solidFill>
              </a:rPr>
              <a:t>addition operator </a:t>
            </a:r>
            <a:r>
              <a:rPr lang="en-US" sz="2400" dirty="0" smtClean="0">
                <a:solidFill>
                  <a:srgbClr val="00B050"/>
                </a:solidFill>
              </a:rPr>
              <a:t>but</a:t>
            </a:r>
            <a:r>
              <a:rPr lang="en-US" sz="2400" i="1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to </a:t>
            </a:r>
            <a:r>
              <a:rPr lang="en-US" sz="2400" i="1" dirty="0">
                <a:solidFill>
                  <a:srgbClr val="00B050"/>
                </a:solidFill>
              </a:rPr>
              <a:t>concatenate</a:t>
            </a:r>
            <a:r>
              <a:rPr lang="en-US" sz="2400" dirty="0">
                <a:solidFill>
                  <a:srgbClr val="00B050"/>
                </a:solidFill>
              </a:rPr>
              <a:t> (or glue)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strings together</a:t>
            </a:r>
          </a:p>
          <a:p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17579E51-9A7C-B94A-A6CF-8A6AF126CEE3}"/>
              </a:ext>
            </a:extLst>
          </p:cNvPr>
          <p:cNvSpPr/>
          <p:nvPr/>
        </p:nvSpPr>
        <p:spPr>
          <a:xfrm>
            <a:off x="8307216" y="3803194"/>
            <a:ext cx="728247" cy="467636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8B6E3C8B-A0E9-8C47-8F00-F027C4E1C1AC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6449380" y="4037012"/>
            <a:ext cx="1857836" cy="365655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748FF88D-9206-BC46-8792-0744095D88B2}"/>
              </a:ext>
            </a:extLst>
          </p:cNvPr>
          <p:cNvSpPr/>
          <p:nvPr/>
        </p:nvSpPr>
        <p:spPr>
          <a:xfrm>
            <a:off x="8366539" y="4444452"/>
            <a:ext cx="1149994" cy="715870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FD58C270-1FDB-4D44-BA3B-FE672F0A688F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6449380" y="4802387"/>
            <a:ext cx="1917159" cy="357935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17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You can produce new data (numeric or text) values in your program using </a:t>
            </a:r>
            <a:r>
              <a:rPr lang="en-US" i="1" dirty="0"/>
              <a:t>expressions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Expressions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8293BC0-D39E-6646-8F67-D91227DC65B3}"/>
              </a:ext>
            </a:extLst>
          </p:cNvPr>
          <p:cNvSpPr txBox="1"/>
          <p:nvPr/>
        </p:nvSpPr>
        <p:spPr>
          <a:xfrm>
            <a:off x="2629014" y="2933651"/>
            <a:ext cx="2631716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x = 6</a:t>
            </a:r>
          </a:p>
          <a:p>
            <a:r>
              <a:rPr lang="en-US" sz="2400" dirty="0"/>
              <a:t>&gt;&gt;&gt; y = 2</a:t>
            </a:r>
          </a:p>
          <a:p>
            <a:r>
              <a:rPr lang="en-US" sz="2400" dirty="0"/>
              <a:t>&gt;&gt;&gt; print(x </a:t>
            </a:r>
            <a:r>
              <a:rPr lang="en-US" sz="2400" b="1" dirty="0">
                <a:solidFill>
                  <a:srgbClr val="FF0000"/>
                </a:solidFill>
              </a:rPr>
              <a:t>-</a:t>
            </a:r>
            <a:r>
              <a:rPr lang="en-US" sz="2400" dirty="0"/>
              <a:t> y)</a:t>
            </a:r>
          </a:p>
          <a:p>
            <a:r>
              <a:rPr lang="en-US" sz="2400" dirty="0"/>
              <a:t>4</a:t>
            </a:r>
          </a:p>
          <a:p>
            <a:r>
              <a:rPr lang="en-US" sz="2400" dirty="0"/>
              <a:t>&gt;&gt;&gt; print(x</a:t>
            </a:r>
            <a:r>
              <a:rPr lang="en-US" sz="2400" b="1" dirty="0">
                <a:solidFill>
                  <a:srgbClr val="FF0000"/>
                </a:solidFill>
              </a:rPr>
              <a:t>/</a:t>
            </a:r>
            <a:r>
              <a:rPr lang="en-US" sz="2400" dirty="0"/>
              <a:t>y)</a:t>
            </a:r>
          </a:p>
          <a:p>
            <a:r>
              <a:rPr lang="en-US" sz="2400" dirty="0"/>
              <a:t>3.0</a:t>
            </a:r>
          </a:p>
          <a:p>
            <a:r>
              <a:rPr lang="en-US" sz="2400" dirty="0"/>
              <a:t>&gt;&gt;&gt; print(x</a:t>
            </a:r>
            <a:r>
              <a:rPr lang="en-US" sz="2400" b="1" dirty="0">
                <a:solidFill>
                  <a:srgbClr val="FF0000"/>
                </a:solidFill>
              </a:rPr>
              <a:t>//</a:t>
            </a:r>
            <a:r>
              <a:rPr lang="en-US" sz="2400" dirty="0"/>
              <a:t>y)</a:t>
            </a:r>
          </a:p>
          <a:p>
            <a:r>
              <a:rPr lang="en-US" sz="2400" dirty="0"/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02BC3C4-4A97-9D40-8DAB-E4131F43C75F}"/>
              </a:ext>
            </a:extLst>
          </p:cNvPr>
          <p:cNvSpPr txBox="1"/>
          <p:nvPr/>
        </p:nvSpPr>
        <p:spPr>
          <a:xfrm>
            <a:off x="7895609" y="2933651"/>
            <a:ext cx="2725501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print(x</a:t>
            </a:r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y)</a:t>
            </a:r>
          </a:p>
          <a:p>
            <a:r>
              <a:rPr lang="en-US" sz="2400" dirty="0"/>
              <a:t>12</a:t>
            </a:r>
          </a:p>
          <a:p>
            <a:r>
              <a:rPr lang="en-US" sz="2400" dirty="0"/>
              <a:t>&gt;&gt;&gt; print(x</a:t>
            </a:r>
            <a:r>
              <a:rPr lang="en-US" sz="2400" b="1" dirty="0">
                <a:solidFill>
                  <a:srgbClr val="FF0000"/>
                </a:solidFill>
              </a:rPr>
              <a:t>**</a:t>
            </a:r>
            <a:r>
              <a:rPr lang="en-US" sz="2400" dirty="0"/>
              <a:t>y)</a:t>
            </a:r>
          </a:p>
          <a:p>
            <a:r>
              <a:rPr lang="en-US" sz="2400" dirty="0"/>
              <a:t>36</a:t>
            </a:r>
          </a:p>
          <a:p>
            <a:r>
              <a:rPr lang="en-US" sz="2400" dirty="0"/>
              <a:t>&gt;&gt;&gt; print(</a:t>
            </a:r>
            <a:r>
              <a:rPr lang="en-US" sz="2400" dirty="0" err="1"/>
              <a:t>x</a:t>
            </a:r>
            <a:r>
              <a:rPr lang="en-US" sz="2400" b="1" dirty="0" err="1">
                <a:solidFill>
                  <a:srgbClr val="FF0000"/>
                </a:solidFill>
              </a:rPr>
              <a:t>%</a:t>
            </a:r>
            <a:r>
              <a:rPr lang="en-US" sz="2400" dirty="0" err="1"/>
              <a:t>y</a:t>
            </a:r>
            <a:r>
              <a:rPr lang="en-US" sz="2400" dirty="0"/>
              <a:t>)</a:t>
            </a:r>
          </a:p>
          <a:p>
            <a:r>
              <a:rPr lang="en-US" sz="2400" dirty="0"/>
              <a:t>0</a:t>
            </a:r>
          </a:p>
          <a:p>
            <a:r>
              <a:rPr lang="en-US" sz="2400" dirty="0"/>
              <a:t>&gt;&gt;&gt; print(</a:t>
            </a:r>
            <a:r>
              <a:rPr lang="en-US" sz="2400" b="1" dirty="0">
                <a:solidFill>
                  <a:srgbClr val="FF0000"/>
                </a:solidFill>
              </a:rPr>
              <a:t>abs(</a:t>
            </a:r>
            <a:r>
              <a:rPr lang="en-US" sz="2400" dirty="0"/>
              <a:t>-x</a:t>
            </a:r>
            <a:r>
              <a:rPr lang="en-US" sz="2400" b="1" dirty="0">
                <a:solidFill>
                  <a:srgbClr val="FF0000"/>
                </a:solidFill>
              </a:rPr>
              <a:t>)</a:t>
            </a:r>
            <a:r>
              <a:rPr lang="en-US" sz="2400" dirty="0"/>
              <a:t>)</a:t>
            </a:r>
          </a:p>
          <a:p>
            <a:r>
              <a:rPr lang="en-US" sz="2400" dirty="0"/>
              <a:t>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336E214-08B9-7948-A696-5A0CDB95C8FC}"/>
              </a:ext>
            </a:extLst>
          </p:cNvPr>
          <p:cNvSpPr txBox="1"/>
          <p:nvPr/>
        </p:nvSpPr>
        <p:spPr>
          <a:xfrm>
            <a:off x="5732587" y="3980091"/>
            <a:ext cx="19899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rgbClr val="00B050"/>
                </a:solidFill>
              </a:rPr>
              <a:t>Yet another </a:t>
            </a:r>
            <a:br>
              <a:rPr lang="en-US" sz="2800" i="1" dirty="0">
                <a:solidFill>
                  <a:srgbClr val="00B050"/>
                </a:solidFill>
              </a:rPr>
            </a:br>
            <a:r>
              <a:rPr lang="en-US" sz="2800" i="1" dirty="0">
                <a:solidFill>
                  <a:srgbClr val="00B050"/>
                </a:solidFill>
              </a:rPr>
              <a:t>example…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7EF1915-E4F3-8147-9AA6-BBF33FE3F92D}"/>
              </a:ext>
            </a:extLst>
          </p:cNvPr>
          <p:cNvSpPr txBox="1"/>
          <p:nvPr/>
        </p:nvSpPr>
        <p:spPr>
          <a:xfrm>
            <a:off x="805765" y="3933924"/>
            <a:ext cx="16501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rgbClr val="00B050"/>
                </a:solidFill>
              </a:rPr>
              <a:t>Another </a:t>
            </a:r>
            <a:br>
              <a:rPr lang="en-US" sz="2800" i="1" dirty="0">
                <a:solidFill>
                  <a:srgbClr val="00B050"/>
                </a:solidFill>
              </a:rPr>
            </a:br>
            <a:r>
              <a:rPr lang="en-US" sz="2800" i="1" dirty="0">
                <a:solidFill>
                  <a:srgbClr val="00B050"/>
                </a:solidFill>
              </a:rPr>
              <a:t>example…</a:t>
            </a:r>
          </a:p>
        </p:txBody>
      </p:sp>
    </p:spTree>
    <p:extLst>
      <p:ext uri="{BB962C8B-B14F-4D97-AF65-F5344CB8AC3E}">
        <p14:creationId xmlns:p14="http://schemas.microsoft.com/office/powerpoint/2010/main" val="306763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Expressions: Summary of Operators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5AD5E2E8-4414-D343-8D98-452F1CC7B7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755669"/>
              </p:ext>
            </p:extLst>
          </p:nvPr>
        </p:nvGraphicFramePr>
        <p:xfrm>
          <a:off x="2031999" y="1954498"/>
          <a:ext cx="8128000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53561814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2705504739"/>
                    </a:ext>
                  </a:extLst>
                </a:gridCol>
              </a:tblGrid>
              <a:tr h="40021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Operator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Operation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3234338"/>
                  </a:ext>
                </a:extLst>
              </a:tr>
              <a:tr h="3468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Addition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0065344"/>
                  </a:ext>
                </a:extLst>
              </a:tr>
              <a:tr h="3468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Subtraction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3171474"/>
                  </a:ext>
                </a:extLst>
              </a:tr>
              <a:tr h="3468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*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Multiplication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2045537"/>
                  </a:ext>
                </a:extLst>
              </a:tr>
              <a:tr h="3468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Float Division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4334827"/>
                  </a:ext>
                </a:extLst>
              </a:tr>
              <a:tr h="3468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Exponentiation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5165321"/>
                  </a:ext>
                </a:extLst>
              </a:tr>
              <a:tr h="3468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abs()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Absolute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141694"/>
                  </a:ext>
                </a:extLst>
              </a:tr>
              <a:tr h="3468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//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Integer Division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5686841"/>
                  </a:ext>
                </a:extLst>
              </a:tr>
              <a:tr h="3468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Remainder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414576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C84AD32-F603-5546-BBFD-C6BB3D2D4468}"/>
              </a:ext>
            </a:extLst>
          </p:cNvPr>
          <p:cNvSpPr txBox="1"/>
          <p:nvPr/>
        </p:nvSpPr>
        <p:spPr>
          <a:xfrm>
            <a:off x="3782384" y="5701303"/>
            <a:ext cx="4627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Python Built-In Numeric Operations</a:t>
            </a:r>
          </a:p>
        </p:txBody>
      </p:sp>
    </p:spTree>
    <p:extLst>
      <p:ext uri="{BB962C8B-B14F-4D97-AF65-F5344CB8AC3E}">
        <p14:creationId xmlns:p14="http://schemas.microsoft.com/office/powerpoint/2010/main" val="427217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7891"/>
          </a:xfrm>
        </p:spPr>
        <p:txBody>
          <a:bodyPr>
            <a:normAutofit/>
          </a:bodyPr>
          <a:lstStyle/>
          <a:p>
            <a:r>
              <a:rPr lang="en-US" dirty="0"/>
              <a:t>In the following example, the parameter values passed to the print function are all technically called </a:t>
            </a:r>
            <a:r>
              <a:rPr lang="en-US" i="1" dirty="0">
                <a:solidFill>
                  <a:srgbClr val="0070C0"/>
                </a:solidFill>
              </a:rPr>
              <a:t>literals</a:t>
            </a:r>
          </a:p>
          <a:p>
            <a:pPr lvl="1"/>
            <a:r>
              <a:rPr lang="en-US" dirty="0"/>
              <a:t>More precisely, “Hello” and “Programming is fun!” are called </a:t>
            </a:r>
            <a:r>
              <a:rPr lang="en-US" i="1" dirty="0">
                <a:solidFill>
                  <a:srgbClr val="0070C0"/>
                </a:solidFill>
              </a:rPr>
              <a:t>textual literals</a:t>
            </a:r>
            <a:r>
              <a:rPr lang="en-US" dirty="0"/>
              <a:t>, while 3 and 2.3 are called </a:t>
            </a:r>
            <a:r>
              <a:rPr lang="en-US" i="1" dirty="0">
                <a:solidFill>
                  <a:srgbClr val="0070C0"/>
                </a:solidFill>
              </a:rPr>
              <a:t>numeric literals</a:t>
            </a:r>
          </a:p>
          <a:p>
            <a:pPr lvl="1"/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C8E0899-A8B4-E040-8A67-EE0AA045D847}"/>
              </a:ext>
            </a:extLst>
          </p:cNvPr>
          <p:cNvSpPr txBox="1"/>
          <p:nvPr/>
        </p:nvSpPr>
        <p:spPr>
          <a:xfrm>
            <a:off x="3381844" y="3547340"/>
            <a:ext cx="6270682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print("Hello")</a:t>
            </a:r>
          </a:p>
          <a:p>
            <a:r>
              <a:rPr lang="en-US" sz="2400" dirty="0"/>
              <a:t>Hello</a:t>
            </a:r>
          </a:p>
          <a:p>
            <a:r>
              <a:rPr lang="en-US" sz="2400" dirty="0"/>
              <a:t>&gt;&gt;&gt; print("Programming is fun!")</a:t>
            </a:r>
          </a:p>
          <a:p>
            <a:r>
              <a:rPr lang="en-US" sz="2400" dirty="0"/>
              <a:t>Programming is fun!</a:t>
            </a:r>
          </a:p>
          <a:p>
            <a:r>
              <a:rPr lang="en-US" sz="2400" dirty="0"/>
              <a:t>&gt;&gt;&gt; print(3)</a:t>
            </a:r>
          </a:p>
          <a:p>
            <a:r>
              <a:rPr lang="en-US" sz="2400" dirty="0"/>
              <a:t>3</a:t>
            </a:r>
          </a:p>
          <a:p>
            <a:r>
              <a:rPr lang="en-US" sz="2400" dirty="0"/>
              <a:t>&gt;&gt;&gt; print(2.3)</a:t>
            </a:r>
          </a:p>
          <a:p>
            <a:r>
              <a:rPr lang="en-US" sz="2400" dirty="0"/>
              <a:t>2.3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Literals</a:t>
            </a:r>
          </a:p>
        </p:txBody>
      </p:sp>
    </p:spTree>
    <p:extLst>
      <p:ext uri="{BB962C8B-B14F-4D97-AF65-F5344CB8AC3E}">
        <p14:creationId xmlns:p14="http://schemas.microsoft.com/office/powerpoint/2010/main" val="203574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14888" cy="4693708"/>
          </a:xfrm>
        </p:spPr>
        <p:txBody>
          <a:bodyPr>
            <a:normAutofit/>
          </a:bodyPr>
          <a:lstStyle/>
          <a:p>
            <a:r>
              <a:rPr lang="en-US" dirty="0"/>
              <a:t>Data conversion can happen in two ways in Python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Explicit</a:t>
            </a:r>
            <a:r>
              <a:rPr lang="en-US" dirty="0"/>
              <a:t> </a:t>
            </a:r>
            <a:r>
              <a:rPr lang="en-US" dirty="0" smtClean="0">
                <a:solidFill>
                  <a:srgbClr val="0070C0"/>
                </a:solidFill>
              </a:rPr>
              <a:t>Data Conversion</a:t>
            </a:r>
            <a:r>
              <a:rPr lang="en-US" dirty="0" smtClean="0"/>
              <a:t> (we </a:t>
            </a:r>
            <a:r>
              <a:rPr lang="en-US" dirty="0"/>
              <a:t>saw this earlier with the </a:t>
            </a:r>
            <a:r>
              <a:rPr lang="en-US" i="1" dirty="0" err="1"/>
              <a:t>int</a:t>
            </a:r>
            <a:r>
              <a:rPr lang="en-US" dirty="0"/>
              <a:t>, </a:t>
            </a:r>
            <a:r>
              <a:rPr lang="en-US" i="1" dirty="0"/>
              <a:t>float</a:t>
            </a:r>
            <a:r>
              <a:rPr lang="en-US" dirty="0"/>
              <a:t>, and </a:t>
            </a:r>
            <a:r>
              <a:rPr lang="en-US" i="1" dirty="0" err="1"/>
              <a:t>str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built-in </a:t>
            </a:r>
            <a:r>
              <a:rPr lang="en-US" dirty="0"/>
              <a:t>functions)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Implicit Data Conversion</a:t>
            </a:r>
            <a:endParaRPr lang="en-US" dirty="0">
              <a:solidFill>
                <a:srgbClr val="0070C0"/>
              </a:solidFill>
            </a:endParaRPr>
          </a:p>
          <a:p>
            <a:pPr lvl="2"/>
            <a:r>
              <a:rPr lang="en-US" sz="2400" dirty="0"/>
              <a:t>Takes place </a:t>
            </a:r>
            <a:r>
              <a:rPr lang="en-US" sz="2400" i="1" dirty="0"/>
              <a:t>automatically</a:t>
            </a:r>
            <a:r>
              <a:rPr lang="en-US" sz="2400" dirty="0"/>
              <a:t> during run time between </a:t>
            </a:r>
            <a:r>
              <a:rPr lang="en-US" sz="2400" i="1" dirty="0"/>
              <a:t>ONLY</a:t>
            </a:r>
            <a:r>
              <a:rPr lang="en-US" sz="2400" dirty="0"/>
              <a:t> numeric values</a:t>
            </a:r>
          </a:p>
          <a:p>
            <a:pPr lvl="3"/>
            <a:r>
              <a:rPr lang="en-US" sz="2400" dirty="0"/>
              <a:t>E.g., </a:t>
            </a:r>
            <a:r>
              <a:rPr lang="en-US" sz="2400" dirty="0" smtClean="0"/>
              <a:t>Adding </a:t>
            </a:r>
            <a:r>
              <a:rPr lang="en-US" sz="2400" dirty="0"/>
              <a:t>a float and an integer will automatically result in a float value </a:t>
            </a:r>
          </a:p>
          <a:p>
            <a:pPr lvl="3"/>
            <a:r>
              <a:rPr lang="en-US" sz="2400" dirty="0"/>
              <a:t>E.g., </a:t>
            </a:r>
            <a:r>
              <a:rPr lang="en-US" sz="2400" dirty="0" smtClean="0"/>
              <a:t>Adding </a:t>
            </a:r>
            <a:r>
              <a:rPr lang="en-US" sz="2400" dirty="0"/>
              <a:t>a string and an integer (or a float) will result in an </a:t>
            </a:r>
            <a:r>
              <a:rPr lang="en-US" sz="2400" i="1" dirty="0"/>
              <a:t>error</a:t>
            </a:r>
            <a:r>
              <a:rPr lang="en-US" sz="2400" dirty="0"/>
              <a:t> since string is not numeric</a:t>
            </a:r>
          </a:p>
          <a:p>
            <a:pPr lvl="2"/>
            <a:r>
              <a:rPr lang="en-US" sz="2400" dirty="0"/>
              <a:t>Applies </a:t>
            </a:r>
            <a:r>
              <a:rPr lang="en-US" sz="2400" i="1" dirty="0"/>
              <a:t>type promotion </a:t>
            </a:r>
            <a:r>
              <a:rPr lang="en-US" sz="2400" dirty="0"/>
              <a:t>to avoid loss of information</a:t>
            </a:r>
          </a:p>
          <a:p>
            <a:pPr lvl="3"/>
            <a:r>
              <a:rPr lang="en-US" sz="2400" dirty="0"/>
              <a:t>Conversion goes from integer to float (e.g., upon adding a float and an integer) and not vice versa so as the fractional part of the float is not lost    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Explicit and Implicit Data Type Conversion</a:t>
            </a:r>
          </a:p>
        </p:txBody>
      </p:sp>
    </p:spTree>
    <p:extLst>
      <p:ext uri="{BB962C8B-B14F-4D97-AF65-F5344CB8AC3E}">
        <p14:creationId xmlns:p14="http://schemas.microsoft.com/office/powerpoint/2010/main" val="413923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Implicit Data Type Conversion: Examples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8293BC0-D39E-6646-8F67-D91227DC65B3}"/>
              </a:ext>
            </a:extLst>
          </p:cNvPr>
          <p:cNvSpPr txBox="1"/>
          <p:nvPr/>
        </p:nvSpPr>
        <p:spPr>
          <a:xfrm>
            <a:off x="7259949" y="2128667"/>
            <a:ext cx="3664650" cy="415498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print(2 + 3.4)</a:t>
            </a:r>
          </a:p>
          <a:p>
            <a:r>
              <a:rPr lang="en-US" sz="2400" dirty="0"/>
              <a:t>5.4</a:t>
            </a:r>
          </a:p>
          <a:p>
            <a:r>
              <a:rPr lang="en-US" sz="2400" dirty="0"/>
              <a:t>&gt;&gt;&gt; print( 2 + 3)</a:t>
            </a:r>
          </a:p>
          <a:p>
            <a:r>
              <a:rPr lang="en-US" sz="2400" dirty="0"/>
              <a:t>5</a:t>
            </a:r>
          </a:p>
          <a:p>
            <a:r>
              <a:rPr lang="en-US" sz="2400" dirty="0"/>
              <a:t>&gt;&gt;&gt; print(9/5 * 27 + 32)</a:t>
            </a:r>
          </a:p>
          <a:p>
            <a:r>
              <a:rPr lang="en-US" sz="2400" dirty="0"/>
              <a:t>80.6</a:t>
            </a:r>
          </a:p>
          <a:p>
            <a:r>
              <a:rPr lang="en-US" sz="2400" dirty="0"/>
              <a:t>&gt;&gt;&gt; print(9//5 * 27 + 32)</a:t>
            </a:r>
          </a:p>
          <a:p>
            <a:r>
              <a:rPr lang="en-US" sz="2400" dirty="0"/>
              <a:t>59</a:t>
            </a:r>
          </a:p>
          <a:p>
            <a:r>
              <a:rPr lang="en-US" sz="2400" dirty="0"/>
              <a:t>&gt;&gt;&gt; print(5.9 + 4.2)</a:t>
            </a:r>
          </a:p>
          <a:p>
            <a:r>
              <a:rPr lang="en-US" sz="2400" dirty="0"/>
              <a:t>10.100000000000001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B4ED30C-85A1-2743-B864-984A223D87C6}"/>
              </a:ext>
            </a:extLst>
          </p:cNvPr>
          <p:cNvSpPr txBox="1"/>
          <p:nvPr/>
        </p:nvSpPr>
        <p:spPr>
          <a:xfrm>
            <a:off x="1032188" y="2319565"/>
            <a:ext cx="56130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The result of an expression that involves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a float number alongside (an) integer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number(s) is a float number </a:t>
            </a:r>
          </a:p>
          <a:p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09B596F1-9FC1-E24A-8E4C-3A061464D43C}"/>
              </a:ext>
            </a:extLst>
          </p:cNvPr>
          <p:cNvSpPr/>
          <p:nvPr/>
        </p:nvSpPr>
        <p:spPr>
          <a:xfrm>
            <a:off x="8521537" y="1998839"/>
            <a:ext cx="879061" cy="715870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B898C52C-F48B-6645-8DC1-0C0A63EC0FEB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6725458" y="2356774"/>
            <a:ext cx="1796079" cy="191042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0358EE71-12F7-CA4D-B7A8-142164E95E78}"/>
              </a:ext>
            </a:extLst>
          </p:cNvPr>
          <p:cNvSpPr/>
          <p:nvPr/>
        </p:nvSpPr>
        <p:spPr>
          <a:xfrm>
            <a:off x="8521537" y="3466012"/>
            <a:ext cx="1708801" cy="715870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AE5617E9-E383-DA45-9C0E-3628A8042B0F}"/>
              </a:ext>
            </a:extLst>
          </p:cNvPr>
          <p:cNvCxnSpPr>
            <a:cxnSpLocks/>
            <a:stCxn id="11" idx="2"/>
          </p:cNvCxnSpPr>
          <p:nvPr/>
        </p:nvCxnSpPr>
        <p:spPr>
          <a:xfrm flipH="1" flipV="1">
            <a:off x="6725459" y="2714709"/>
            <a:ext cx="1796078" cy="1109238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19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Implicit Data Type Conversion: Examples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8293BC0-D39E-6646-8F67-D91227DC65B3}"/>
              </a:ext>
            </a:extLst>
          </p:cNvPr>
          <p:cNvSpPr txBox="1"/>
          <p:nvPr/>
        </p:nvSpPr>
        <p:spPr>
          <a:xfrm>
            <a:off x="7259949" y="2128667"/>
            <a:ext cx="3664650" cy="415498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print(2 + 3.4)</a:t>
            </a:r>
          </a:p>
          <a:p>
            <a:r>
              <a:rPr lang="en-US" sz="2400" dirty="0"/>
              <a:t>5.4</a:t>
            </a:r>
          </a:p>
          <a:p>
            <a:r>
              <a:rPr lang="en-US" sz="2400" dirty="0"/>
              <a:t>&gt;&gt;&gt; print( 2 + 3)</a:t>
            </a:r>
          </a:p>
          <a:p>
            <a:r>
              <a:rPr lang="en-US" sz="2400" dirty="0"/>
              <a:t>5</a:t>
            </a:r>
          </a:p>
          <a:p>
            <a:r>
              <a:rPr lang="en-US" sz="2400" dirty="0"/>
              <a:t>&gt;&gt;&gt; print(9/5 * 27 + 32)</a:t>
            </a:r>
          </a:p>
          <a:p>
            <a:r>
              <a:rPr lang="en-US" sz="2400" dirty="0"/>
              <a:t>80.6</a:t>
            </a:r>
          </a:p>
          <a:p>
            <a:r>
              <a:rPr lang="en-US" sz="2400" dirty="0"/>
              <a:t>&gt;&gt;&gt; print(9//5 * 27 + 32)</a:t>
            </a:r>
          </a:p>
          <a:p>
            <a:r>
              <a:rPr lang="en-US" sz="2400" dirty="0"/>
              <a:t>59</a:t>
            </a:r>
          </a:p>
          <a:p>
            <a:r>
              <a:rPr lang="en-US" sz="2400" dirty="0"/>
              <a:t>&gt;&gt;&gt; print(5.9 + 4.2)</a:t>
            </a:r>
          </a:p>
          <a:p>
            <a:r>
              <a:rPr lang="en-US" sz="2400" dirty="0"/>
              <a:t>10.100000000000001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B4ED30C-85A1-2743-B864-984A223D87C6}"/>
              </a:ext>
            </a:extLst>
          </p:cNvPr>
          <p:cNvSpPr txBox="1"/>
          <p:nvPr/>
        </p:nvSpPr>
        <p:spPr>
          <a:xfrm>
            <a:off x="1032188" y="2319565"/>
            <a:ext cx="589379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The result of an expression that involves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a float number alongside (an) integer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number(s) is a float number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400" dirty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The result of an expression that involves</a:t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en-US" sz="2400" dirty="0">
                <a:solidFill>
                  <a:srgbClr val="C00000"/>
                </a:solidFill>
              </a:rPr>
              <a:t>values of the same data type will not result</a:t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en-US" sz="2400" dirty="0">
                <a:solidFill>
                  <a:srgbClr val="C00000"/>
                </a:solidFill>
              </a:rPr>
              <a:t>in any conversion </a:t>
            </a:r>
            <a:endParaRPr lang="en-US" sz="2400" dirty="0">
              <a:solidFill>
                <a:srgbClr val="00B050"/>
              </a:solidFill>
            </a:endParaRPr>
          </a:p>
          <a:p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C80D9355-2132-A84A-BEEE-9B852B850A94}"/>
              </a:ext>
            </a:extLst>
          </p:cNvPr>
          <p:cNvSpPr/>
          <p:nvPr/>
        </p:nvSpPr>
        <p:spPr>
          <a:xfrm>
            <a:off x="8521537" y="2793770"/>
            <a:ext cx="726668" cy="604861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1717EE0C-8EA4-D045-844A-E907D44D8C49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6881482" y="3096201"/>
            <a:ext cx="1640055" cy="943659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C91C8EC2-E9C4-B742-A1A1-8A2D45E17DCE}"/>
              </a:ext>
            </a:extLst>
          </p:cNvPr>
          <p:cNvSpPr/>
          <p:nvPr/>
        </p:nvSpPr>
        <p:spPr>
          <a:xfrm>
            <a:off x="8521537" y="4192267"/>
            <a:ext cx="1810400" cy="715870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871064E2-85EB-7948-99F3-F83347FBA4F0}"/>
              </a:ext>
            </a:extLst>
          </p:cNvPr>
          <p:cNvCxnSpPr>
            <a:cxnSpLocks/>
            <a:stCxn id="14" idx="2"/>
          </p:cNvCxnSpPr>
          <p:nvPr/>
        </p:nvCxnSpPr>
        <p:spPr>
          <a:xfrm flipH="1" flipV="1">
            <a:off x="6881482" y="4366165"/>
            <a:ext cx="1640055" cy="184037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E94705BD-79A3-0849-9D9F-16452E8A617D}"/>
              </a:ext>
            </a:extLst>
          </p:cNvPr>
          <p:cNvSpPr/>
          <p:nvPr/>
        </p:nvSpPr>
        <p:spPr>
          <a:xfrm>
            <a:off x="8521537" y="5022611"/>
            <a:ext cx="1126555" cy="523683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58E48F87-A4B1-1143-8A77-1B1C99242599}"/>
              </a:ext>
            </a:extLst>
          </p:cNvPr>
          <p:cNvCxnSpPr>
            <a:cxnSpLocks/>
            <a:stCxn id="16" idx="2"/>
          </p:cNvCxnSpPr>
          <p:nvPr/>
        </p:nvCxnSpPr>
        <p:spPr>
          <a:xfrm flipH="1" flipV="1">
            <a:off x="6830749" y="4668737"/>
            <a:ext cx="1690788" cy="615716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8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One problem with entering </a:t>
            </a:r>
            <a:r>
              <a:rPr lang="en-US" dirty="0" smtClean="0"/>
              <a:t>code </a:t>
            </a:r>
            <a:r>
              <a:rPr lang="en-US" dirty="0"/>
              <a:t>interactively into a Python shell is that the definitions are lost when we quit the shell</a:t>
            </a:r>
          </a:p>
          <a:p>
            <a:pPr lvl="1"/>
            <a:r>
              <a:rPr lang="en-US" dirty="0"/>
              <a:t>If we want to use these definitions again, we have to type them all over again!</a:t>
            </a:r>
          </a:p>
          <a:p>
            <a:pPr lvl="1"/>
            <a:endParaRPr lang="en-US" dirty="0"/>
          </a:p>
          <a:p>
            <a:r>
              <a:rPr lang="en-US" dirty="0"/>
              <a:t>To this end, programs are usually created by typing definitions into a separate file called a </a:t>
            </a:r>
            <a:r>
              <a:rPr lang="en-US" i="1" dirty="0"/>
              <a:t>module</a:t>
            </a:r>
            <a:r>
              <a:rPr lang="en-US" dirty="0"/>
              <a:t> or </a:t>
            </a:r>
            <a:r>
              <a:rPr lang="en-US" i="1" dirty="0"/>
              <a:t>script</a:t>
            </a:r>
          </a:p>
          <a:p>
            <a:pPr lvl="1"/>
            <a:r>
              <a:rPr lang="en-US" dirty="0"/>
              <a:t>This file is saved </a:t>
            </a:r>
            <a:r>
              <a:rPr lang="en-US" dirty="0" smtClean="0"/>
              <a:t>on </a:t>
            </a:r>
            <a:r>
              <a:rPr lang="en-US" dirty="0"/>
              <a:t>disk so that it can be used over and over again</a:t>
            </a:r>
          </a:p>
          <a:p>
            <a:pPr lvl="1"/>
            <a:endParaRPr lang="en-US" dirty="0"/>
          </a:p>
          <a:p>
            <a:r>
              <a:rPr lang="en-US" dirty="0"/>
              <a:t>A Python module file is just a text file with a </a:t>
            </a:r>
            <a:r>
              <a:rPr lang="en-US" i="1" dirty="0">
                <a:solidFill>
                  <a:srgbClr val="0070C0"/>
                </a:solidFill>
              </a:rPr>
              <a:t>.</a:t>
            </a:r>
            <a:r>
              <a:rPr lang="en-US" i="1" dirty="0" err="1">
                <a:solidFill>
                  <a:srgbClr val="0070C0"/>
                </a:solidFill>
              </a:rPr>
              <a:t>py</a:t>
            </a:r>
            <a:r>
              <a:rPr lang="en-US" i="1" dirty="0">
                <a:solidFill>
                  <a:srgbClr val="0070C0"/>
                </a:solidFill>
              </a:rPr>
              <a:t> extension</a:t>
            </a:r>
            <a:r>
              <a:rPr lang="en-US" dirty="0"/>
              <a:t>, which can be created using any program for editing text (e.g., notepad or vim) 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Modules</a:t>
            </a:r>
          </a:p>
        </p:txBody>
      </p:sp>
    </p:spTree>
    <p:extLst>
      <p:ext uri="{BB962C8B-B14F-4D97-AF65-F5344CB8AC3E}">
        <p14:creationId xmlns:p14="http://schemas.microsoft.com/office/powerpoint/2010/main" val="254729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A special type of software known as a </a:t>
            </a:r>
            <a:r>
              <a:rPr lang="en-US" i="1" dirty="0">
                <a:solidFill>
                  <a:srgbClr val="0070C0"/>
                </a:solidFill>
              </a:rPr>
              <a:t>programming environment </a:t>
            </a:r>
            <a:r>
              <a:rPr lang="en-US" dirty="0"/>
              <a:t>simplifies the process of creating modules/programs</a:t>
            </a:r>
          </a:p>
          <a:p>
            <a:endParaRPr lang="en-US" dirty="0"/>
          </a:p>
          <a:p>
            <a:r>
              <a:rPr lang="en-US" dirty="0"/>
              <a:t>A programming environment helps programmers write programs and includes features such as automatic indenting, color highlighting, and interactive development</a:t>
            </a:r>
          </a:p>
          <a:p>
            <a:endParaRPr lang="en-US" dirty="0"/>
          </a:p>
          <a:p>
            <a:r>
              <a:rPr lang="en-US" dirty="0"/>
              <a:t>The standard Python distribution includes a </a:t>
            </a:r>
            <a:r>
              <a:rPr lang="en-US" dirty="0" smtClean="0"/>
              <a:t>programming environment </a:t>
            </a:r>
            <a:r>
              <a:rPr lang="en-US" dirty="0"/>
              <a:t>called </a:t>
            </a:r>
            <a:r>
              <a:rPr lang="en-US" dirty="0">
                <a:solidFill>
                  <a:srgbClr val="0070C0"/>
                </a:solidFill>
              </a:rPr>
              <a:t>IDLE</a:t>
            </a:r>
            <a:r>
              <a:rPr lang="en-US" dirty="0"/>
              <a:t> that you can use for working on the programs of this course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Programming Environments and IDLE</a:t>
            </a:r>
          </a:p>
        </p:txBody>
      </p:sp>
    </p:spTree>
    <p:extLst>
      <p:ext uri="{BB962C8B-B14F-4D97-AF65-F5344CB8AC3E}">
        <p14:creationId xmlns:p14="http://schemas.microsoft.com/office/powerpoint/2010/main" val="187335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14888" cy="4693708"/>
          </a:xfrm>
        </p:spPr>
        <p:txBody>
          <a:bodyPr>
            <a:normAutofit/>
          </a:bodyPr>
          <a:lstStyle/>
          <a:p>
            <a:r>
              <a:rPr lang="en-US" dirty="0" smtClean="0"/>
              <a:t>Programs are composed of statements that are built from </a:t>
            </a:r>
            <a:r>
              <a:rPr lang="en-US" i="1" dirty="0" smtClean="0">
                <a:solidFill>
                  <a:srgbClr val="0070C0"/>
                </a:solidFill>
              </a:rPr>
              <a:t>identifiers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0070C0"/>
                </a:solidFill>
              </a:rPr>
              <a:t>expressions</a:t>
            </a:r>
          </a:p>
          <a:p>
            <a:endParaRPr lang="en-US" dirty="0"/>
          </a:p>
          <a:p>
            <a:r>
              <a:rPr lang="en-US" dirty="0" smtClean="0"/>
              <a:t>Identifiers are names </a:t>
            </a:r>
          </a:p>
          <a:p>
            <a:pPr lvl="1"/>
            <a:r>
              <a:rPr lang="en-US" dirty="0" smtClean="0"/>
              <a:t>They begin with an underscore or letter which can be followed by a combination of letter, digit, and/or underscore characters</a:t>
            </a:r>
          </a:p>
          <a:p>
            <a:pPr lvl="1"/>
            <a:r>
              <a:rPr lang="en-US" dirty="0" smtClean="0"/>
              <a:t>They are case sensitive</a:t>
            </a:r>
          </a:p>
          <a:p>
            <a:pPr lvl="1"/>
            <a:endParaRPr lang="en-US" dirty="0"/>
          </a:p>
          <a:p>
            <a:r>
              <a:rPr lang="en-US" dirty="0" smtClean="0"/>
              <a:t>Expressions are the fragments of a program that produce data</a:t>
            </a:r>
          </a:p>
          <a:p>
            <a:pPr lvl="1"/>
            <a:r>
              <a:rPr lang="en-US" dirty="0" smtClean="0"/>
              <a:t>They can be composed of </a:t>
            </a:r>
            <a:r>
              <a:rPr lang="en-US" i="1" dirty="0" smtClean="0">
                <a:solidFill>
                  <a:srgbClr val="0070C0"/>
                </a:solidFill>
              </a:rPr>
              <a:t>literals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0070C0"/>
                </a:solidFill>
              </a:rPr>
              <a:t>variables</a:t>
            </a:r>
            <a:r>
              <a:rPr lang="en-US" dirty="0" smtClean="0"/>
              <a:t>, and </a:t>
            </a:r>
            <a:r>
              <a:rPr lang="en-US" i="1" dirty="0" smtClean="0">
                <a:solidFill>
                  <a:srgbClr val="0070C0"/>
                </a:solidFill>
              </a:rPr>
              <a:t>operators</a:t>
            </a:r>
            <a:endParaRPr lang="en-US" i="1" dirty="0">
              <a:solidFill>
                <a:srgbClr val="0070C0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42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14888" cy="4693708"/>
          </a:xfrm>
        </p:spPr>
        <p:txBody>
          <a:bodyPr>
            <a:normAutofit/>
          </a:bodyPr>
          <a:lstStyle/>
          <a:p>
            <a:r>
              <a:rPr lang="en-US" dirty="0" smtClean="0"/>
              <a:t>A literal is a representation of a specific value (e.g., 3 is a literal representing the number three)</a:t>
            </a:r>
          </a:p>
          <a:p>
            <a:endParaRPr lang="en-US" i="1" dirty="0">
              <a:solidFill>
                <a:srgbClr val="0070C0"/>
              </a:solidFill>
            </a:endParaRPr>
          </a:p>
          <a:p>
            <a:r>
              <a:rPr lang="en-US" dirty="0" smtClean="0"/>
              <a:t>A variable is an identifier that stores </a:t>
            </a:r>
            <a:r>
              <a:rPr lang="en-US" dirty="0"/>
              <a:t>a</a:t>
            </a:r>
            <a:r>
              <a:rPr lang="en-US" dirty="0" smtClean="0"/>
              <a:t> value, which can change (hence, the name </a:t>
            </a:r>
            <a:r>
              <a:rPr lang="en-US" i="1" dirty="0" smtClean="0"/>
              <a:t>variable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Operators are used to </a:t>
            </a:r>
            <a:r>
              <a:rPr lang="en-US" smtClean="0"/>
              <a:t>form and </a:t>
            </a:r>
            <a:r>
              <a:rPr lang="en-US" dirty="0" smtClean="0"/>
              <a:t>combine expressions into more complex expressions (e.g., the expression x + 3 * y combines two expressions together using the + and * operators)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56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14888" cy="46937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Python, </a:t>
            </a:r>
            <a:r>
              <a:rPr lang="en-US" i="1" dirty="0" smtClean="0">
                <a:solidFill>
                  <a:srgbClr val="0070C0"/>
                </a:solidFill>
              </a:rPr>
              <a:t>assignment</a:t>
            </a:r>
            <a:r>
              <a:rPr lang="en-US" dirty="0" smtClean="0"/>
              <a:t> of a value to a variable is done using the equal sign (i.e., =)</a:t>
            </a:r>
          </a:p>
          <a:p>
            <a:endParaRPr lang="en-US" dirty="0"/>
          </a:p>
          <a:p>
            <a:r>
              <a:rPr lang="en-US" dirty="0" smtClean="0"/>
              <a:t>Using assignments, programs can get inputs from users and manipulate them internally</a:t>
            </a:r>
          </a:p>
          <a:p>
            <a:endParaRPr lang="en-US" dirty="0"/>
          </a:p>
          <a:p>
            <a:r>
              <a:rPr lang="en-US" dirty="0" smtClean="0"/>
              <a:t>Python allows </a:t>
            </a:r>
            <a:r>
              <a:rPr lang="en-US" i="1" dirty="0" smtClean="0">
                <a:solidFill>
                  <a:srgbClr val="0070C0"/>
                </a:solidFill>
              </a:rPr>
              <a:t>simultaneous assignments</a:t>
            </a:r>
            <a:r>
              <a:rPr lang="en-US" dirty="0" smtClean="0"/>
              <a:t>, which are useful for swapping values of variables</a:t>
            </a:r>
          </a:p>
          <a:p>
            <a:endParaRPr lang="en-US" dirty="0"/>
          </a:p>
          <a:p>
            <a:r>
              <a:rPr lang="en-US" i="1" dirty="0" smtClean="0">
                <a:solidFill>
                  <a:srgbClr val="0070C0"/>
                </a:solidFill>
              </a:rPr>
              <a:t>Datatype conversion </a:t>
            </a:r>
            <a:r>
              <a:rPr lang="en-US" dirty="0" smtClean="0"/>
              <a:t>involves converting </a:t>
            </a:r>
            <a:r>
              <a:rPr lang="en-US" i="1" dirty="0" smtClean="0">
                <a:solidFill>
                  <a:srgbClr val="0070C0"/>
                </a:solidFill>
              </a:rPr>
              <a:t>implicitly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0070C0"/>
                </a:solidFill>
              </a:rPr>
              <a:t>explicitly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between various datatypes, including integer, float, and string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21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14888" cy="469370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Functions</a:t>
            </a:r>
            <a:r>
              <a:rPr lang="en-US" dirty="0" smtClean="0"/>
              <a:t>- </a:t>
            </a:r>
            <a:r>
              <a:rPr lang="en-US" i="1" dirty="0" smtClean="0"/>
              <a:t>Part I</a:t>
            </a:r>
            <a:endParaRPr lang="en-US" i="1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Lecture…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4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11933" cy="4693708"/>
          </a:xfrm>
        </p:spPr>
        <p:txBody>
          <a:bodyPr>
            <a:normAutofit/>
          </a:bodyPr>
          <a:lstStyle/>
          <a:p>
            <a:r>
              <a:rPr lang="en-US" dirty="0"/>
              <a:t>A literal is used to indicate a specific value, which can be </a:t>
            </a:r>
            <a:r>
              <a:rPr lang="en-US" i="1" dirty="0"/>
              <a:t>assigned</a:t>
            </a:r>
            <a:r>
              <a:rPr lang="en-US" dirty="0"/>
              <a:t> to </a:t>
            </a:r>
            <a:br>
              <a:rPr lang="en-US" dirty="0"/>
            </a:br>
            <a:r>
              <a:rPr lang="en-US" dirty="0"/>
              <a:t>a </a:t>
            </a:r>
            <a:r>
              <a:rPr lang="en-US" i="1" dirty="0">
                <a:solidFill>
                  <a:srgbClr val="0070C0"/>
                </a:solidFill>
              </a:rPr>
              <a:t>variable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C8E0899-A8B4-E040-8A67-EE0AA045D847}"/>
              </a:ext>
            </a:extLst>
          </p:cNvPr>
          <p:cNvSpPr txBox="1"/>
          <p:nvPr/>
        </p:nvSpPr>
        <p:spPr>
          <a:xfrm>
            <a:off x="8085669" y="2927422"/>
            <a:ext cx="2335383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x = 2</a:t>
            </a:r>
          </a:p>
          <a:p>
            <a:r>
              <a:rPr lang="en-US" sz="2400" dirty="0"/>
              <a:t>&gt;&gt;&gt; print(x)</a:t>
            </a:r>
          </a:p>
          <a:p>
            <a:r>
              <a:rPr lang="en-US" sz="2400" dirty="0"/>
              <a:t>2</a:t>
            </a:r>
          </a:p>
          <a:p>
            <a:r>
              <a:rPr lang="en-US" sz="2400" dirty="0"/>
              <a:t>&gt;&gt;&gt; x = 2.3</a:t>
            </a:r>
          </a:p>
          <a:p>
            <a:r>
              <a:rPr lang="en-US" sz="2400" dirty="0"/>
              <a:t>&gt;&gt;&gt; print(x)</a:t>
            </a:r>
          </a:p>
          <a:p>
            <a:r>
              <a:rPr lang="en-US" sz="2400" dirty="0"/>
              <a:t>2.3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Simple Assignment Statements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B385FF47-9B19-754C-B165-81D1A7C79356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7440789" y="3161240"/>
            <a:ext cx="1209030" cy="233818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xmlns="" id="{6B0CDE4E-1516-FB4A-87C1-511DB706F2CB}"/>
              </a:ext>
            </a:extLst>
          </p:cNvPr>
          <p:cNvSpPr/>
          <p:nvPr/>
        </p:nvSpPr>
        <p:spPr>
          <a:xfrm>
            <a:off x="8649819" y="2927422"/>
            <a:ext cx="789100" cy="467636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4BFCF49-84B7-FD46-8386-F1CF1089D4FE}"/>
              </a:ext>
            </a:extLst>
          </p:cNvPr>
          <p:cNvSpPr txBox="1"/>
          <p:nvPr/>
        </p:nvSpPr>
        <p:spPr>
          <a:xfrm>
            <a:off x="2831247" y="3161240"/>
            <a:ext cx="43274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x is a variable and 2 is its value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400" dirty="0">
              <a:solidFill>
                <a:srgbClr val="00B050"/>
              </a:solidFill>
            </a:endParaRPr>
          </a:p>
          <a:p>
            <a:endParaRPr lang="en-US" sz="2400" dirty="0">
              <a:solidFill>
                <a:srgbClr val="00B050"/>
              </a:solidFill>
            </a:endParaRPr>
          </a:p>
          <a:p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76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11933" cy="4693708"/>
          </a:xfrm>
        </p:spPr>
        <p:txBody>
          <a:bodyPr>
            <a:normAutofit/>
          </a:bodyPr>
          <a:lstStyle/>
          <a:p>
            <a:r>
              <a:rPr lang="en-US" dirty="0"/>
              <a:t>A literal is used to indicate a specific value, which can be </a:t>
            </a:r>
            <a:r>
              <a:rPr lang="en-US" i="1" dirty="0"/>
              <a:t>assigned</a:t>
            </a:r>
            <a:r>
              <a:rPr lang="en-US" dirty="0"/>
              <a:t> to </a:t>
            </a:r>
            <a:br>
              <a:rPr lang="en-US" dirty="0"/>
            </a:br>
            <a:r>
              <a:rPr lang="en-US" dirty="0"/>
              <a:t>a </a:t>
            </a:r>
            <a:r>
              <a:rPr lang="en-US" i="1" dirty="0">
                <a:solidFill>
                  <a:srgbClr val="0070C0"/>
                </a:solidFill>
              </a:rPr>
              <a:t>variable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C8E0899-A8B4-E040-8A67-EE0AA045D847}"/>
              </a:ext>
            </a:extLst>
          </p:cNvPr>
          <p:cNvSpPr txBox="1"/>
          <p:nvPr/>
        </p:nvSpPr>
        <p:spPr>
          <a:xfrm>
            <a:off x="8085669" y="2927422"/>
            <a:ext cx="2335383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x = 2</a:t>
            </a:r>
          </a:p>
          <a:p>
            <a:r>
              <a:rPr lang="en-US" sz="2400" dirty="0"/>
              <a:t>&gt;&gt;&gt; print(x)</a:t>
            </a:r>
          </a:p>
          <a:p>
            <a:r>
              <a:rPr lang="en-US" sz="2400" dirty="0"/>
              <a:t>2</a:t>
            </a:r>
          </a:p>
          <a:p>
            <a:r>
              <a:rPr lang="en-US" sz="2400" dirty="0"/>
              <a:t>&gt;&gt;&gt; x = 2.3</a:t>
            </a:r>
          </a:p>
          <a:p>
            <a:r>
              <a:rPr lang="en-US" sz="2400" dirty="0"/>
              <a:t>&gt;&gt;&gt; print(x)</a:t>
            </a:r>
          </a:p>
          <a:p>
            <a:r>
              <a:rPr lang="en-US" sz="2400" dirty="0"/>
              <a:t>2.3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Simple Assignment Statements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B385FF47-9B19-754C-B165-81D1A7C79356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7440789" y="3161240"/>
            <a:ext cx="1209030" cy="233818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xmlns="" id="{6B0CDE4E-1516-FB4A-87C1-511DB706F2CB}"/>
              </a:ext>
            </a:extLst>
          </p:cNvPr>
          <p:cNvSpPr/>
          <p:nvPr/>
        </p:nvSpPr>
        <p:spPr>
          <a:xfrm>
            <a:off x="8649819" y="2927422"/>
            <a:ext cx="789100" cy="467636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FDE305AB-D494-FD42-957E-BD4BB3FB5F37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7440789" y="4261704"/>
            <a:ext cx="1209030" cy="233818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36D57BE0-5221-1E46-986E-F198E63248C9}"/>
              </a:ext>
            </a:extLst>
          </p:cNvPr>
          <p:cNvSpPr/>
          <p:nvPr/>
        </p:nvSpPr>
        <p:spPr>
          <a:xfrm>
            <a:off x="8649819" y="4027886"/>
            <a:ext cx="975367" cy="467636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4BFCF49-84B7-FD46-8386-F1CF1089D4FE}"/>
              </a:ext>
            </a:extLst>
          </p:cNvPr>
          <p:cNvSpPr txBox="1"/>
          <p:nvPr/>
        </p:nvSpPr>
        <p:spPr>
          <a:xfrm>
            <a:off x="2831247" y="3161240"/>
            <a:ext cx="486479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x is a variable and 2 is its value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400" dirty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x can be assigned different values;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hence, it is called a variable</a:t>
            </a:r>
          </a:p>
          <a:p>
            <a:endParaRPr lang="en-US" sz="2400" dirty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400" dirty="0">
              <a:solidFill>
                <a:srgbClr val="00B050"/>
              </a:solidFill>
            </a:endParaRPr>
          </a:p>
          <a:p>
            <a:endParaRPr lang="en-US" sz="2400" dirty="0">
              <a:solidFill>
                <a:srgbClr val="00B050"/>
              </a:solidFill>
            </a:endParaRPr>
          </a:p>
          <a:p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71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11933" cy="4693708"/>
          </a:xfrm>
        </p:spPr>
        <p:txBody>
          <a:bodyPr>
            <a:normAutofit/>
          </a:bodyPr>
          <a:lstStyle/>
          <a:p>
            <a:r>
              <a:rPr lang="en-US" dirty="0"/>
              <a:t>A simple way to view the effect of an assignment is to assume that when a variable changes, its old value is replaced</a:t>
            </a:r>
            <a:endParaRPr lang="en-US" i="1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C8E0899-A8B4-E040-8A67-EE0AA045D847}"/>
              </a:ext>
            </a:extLst>
          </p:cNvPr>
          <p:cNvSpPr txBox="1"/>
          <p:nvPr/>
        </p:nvSpPr>
        <p:spPr>
          <a:xfrm>
            <a:off x="1425437" y="3440769"/>
            <a:ext cx="2335383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x = 2</a:t>
            </a:r>
          </a:p>
          <a:p>
            <a:r>
              <a:rPr lang="en-US" sz="2400" dirty="0"/>
              <a:t>&gt;&gt;&gt; print(x)</a:t>
            </a:r>
          </a:p>
          <a:p>
            <a:r>
              <a:rPr lang="en-US" sz="2400" dirty="0"/>
              <a:t>2</a:t>
            </a:r>
          </a:p>
          <a:p>
            <a:r>
              <a:rPr lang="en-US" sz="2400" dirty="0"/>
              <a:t>&gt;&gt;&gt; x = 2.3</a:t>
            </a:r>
          </a:p>
          <a:p>
            <a:r>
              <a:rPr lang="en-US" sz="2400" dirty="0"/>
              <a:t>&gt;&gt;&gt; print(x)</a:t>
            </a:r>
          </a:p>
          <a:p>
            <a:r>
              <a:rPr lang="en-US" sz="2400" dirty="0"/>
              <a:t>2.3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Simple Assignment Statements: Box View</a:t>
            </a:r>
          </a:p>
        </p:txBody>
      </p:sp>
      <p:sp>
        <p:nvSpPr>
          <p:cNvPr id="5" name="Striped Right Arrow 4">
            <a:extLst>
              <a:ext uri="{FF2B5EF4-FFF2-40B4-BE49-F238E27FC236}">
                <a16:creationId xmlns:a16="http://schemas.microsoft.com/office/drawing/2014/main" xmlns="" id="{27FC23DD-6A5E-2A48-B041-34D6D040EFD2}"/>
              </a:ext>
            </a:extLst>
          </p:cNvPr>
          <p:cNvSpPr/>
          <p:nvPr/>
        </p:nvSpPr>
        <p:spPr>
          <a:xfrm>
            <a:off x="4058649" y="3993352"/>
            <a:ext cx="1010653" cy="1203158"/>
          </a:xfrm>
          <a:prstGeom prst="strip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98954B8-C9B2-5940-BEB5-FB58FDC2E0CA}"/>
              </a:ext>
            </a:extLst>
          </p:cNvPr>
          <p:cNvSpPr/>
          <p:nvPr/>
        </p:nvSpPr>
        <p:spPr>
          <a:xfrm>
            <a:off x="5999745" y="4130788"/>
            <a:ext cx="1010653" cy="83418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160D041-D093-3A48-8C05-218F922B2299}"/>
              </a:ext>
            </a:extLst>
          </p:cNvPr>
          <p:cNvSpPr txBox="1"/>
          <p:nvPr/>
        </p:nvSpPr>
        <p:spPr>
          <a:xfrm>
            <a:off x="5980116" y="3592905"/>
            <a:ext cx="1030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Before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D9C3C63-6F9D-574D-8F38-36B9B9385F88}"/>
              </a:ext>
            </a:extLst>
          </p:cNvPr>
          <p:cNvSpPr txBox="1"/>
          <p:nvPr/>
        </p:nvSpPr>
        <p:spPr>
          <a:xfrm>
            <a:off x="7713024" y="3362072"/>
            <a:ext cx="1010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</a:rPr>
              <a:t>x = 2.3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81DC808-9A67-D649-9648-AF21D98D07C2}"/>
              </a:ext>
            </a:extLst>
          </p:cNvPr>
          <p:cNvSpPr/>
          <p:nvPr/>
        </p:nvSpPr>
        <p:spPr>
          <a:xfrm>
            <a:off x="9436047" y="4130788"/>
            <a:ext cx="1010653" cy="83418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2.3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EC8F8F3-D22C-7E4A-B0CC-266D2CA67CD5}"/>
              </a:ext>
            </a:extLst>
          </p:cNvPr>
          <p:cNvSpPr txBox="1"/>
          <p:nvPr/>
        </p:nvSpPr>
        <p:spPr>
          <a:xfrm>
            <a:off x="9512670" y="3592905"/>
            <a:ext cx="836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After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ED958B4-C551-F044-9C2D-937B8F967F3C}"/>
              </a:ext>
            </a:extLst>
          </p:cNvPr>
          <p:cNvSpPr txBox="1"/>
          <p:nvPr/>
        </p:nvSpPr>
        <p:spPr>
          <a:xfrm>
            <a:off x="5666180" y="4317049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7A62F93-F648-9145-9A8A-EAB8FCD60E75}"/>
              </a:ext>
            </a:extLst>
          </p:cNvPr>
          <p:cNvSpPr txBox="1"/>
          <p:nvPr/>
        </p:nvSpPr>
        <p:spPr>
          <a:xfrm>
            <a:off x="9110317" y="431704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94076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2" grpId="0"/>
      <p:bldP spid="13" grpId="0"/>
      <p:bldP spid="15" grpId="0" animBg="1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11933" cy="4693708"/>
          </a:xfrm>
        </p:spPr>
        <p:txBody>
          <a:bodyPr>
            <a:normAutofit/>
          </a:bodyPr>
          <a:lstStyle/>
          <a:p>
            <a:r>
              <a:rPr lang="en-US" dirty="0"/>
              <a:t>Python assignment statements are actually slightly different from the “variable as a box” model</a:t>
            </a:r>
          </a:p>
          <a:p>
            <a:pPr lvl="1"/>
            <a:r>
              <a:rPr lang="en-US" dirty="0"/>
              <a:t>In Python, values may end up anywhere in memory, and variables are used to refer to them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C8E0899-A8B4-E040-8A67-EE0AA045D847}"/>
              </a:ext>
            </a:extLst>
          </p:cNvPr>
          <p:cNvSpPr txBox="1"/>
          <p:nvPr/>
        </p:nvSpPr>
        <p:spPr>
          <a:xfrm>
            <a:off x="960219" y="3681399"/>
            <a:ext cx="2335383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x = 2</a:t>
            </a:r>
          </a:p>
          <a:p>
            <a:r>
              <a:rPr lang="en-US" sz="2400" dirty="0"/>
              <a:t>&gt;&gt;&gt; print(x)</a:t>
            </a:r>
          </a:p>
          <a:p>
            <a:r>
              <a:rPr lang="en-US" sz="2400" dirty="0"/>
              <a:t>2</a:t>
            </a:r>
          </a:p>
          <a:p>
            <a:r>
              <a:rPr lang="en-US" sz="2400" dirty="0"/>
              <a:t>&gt;&gt;&gt; x = 2.3</a:t>
            </a:r>
          </a:p>
          <a:p>
            <a:r>
              <a:rPr lang="en-US" sz="2400" dirty="0"/>
              <a:t>&gt;&gt;&gt; print(x)</a:t>
            </a:r>
          </a:p>
          <a:p>
            <a:r>
              <a:rPr lang="en-US" sz="2400" dirty="0"/>
              <a:t>2.3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Simple Assignment Statements: Actual View</a:t>
            </a:r>
          </a:p>
        </p:txBody>
      </p:sp>
      <p:sp>
        <p:nvSpPr>
          <p:cNvPr id="5" name="Striped Right Arrow 4">
            <a:extLst>
              <a:ext uri="{FF2B5EF4-FFF2-40B4-BE49-F238E27FC236}">
                <a16:creationId xmlns:a16="http://schemas.microsoft.com/office/drawing/2014/main" xmlns="" id="{27FC23DD-6A5E-2A48-B041-34D6D040EFD2}"/>
              </a:ext>
            </a:extLst>
          </p:cNvPr>
          <p:cNvSpPr/>
          <p:nvPr/>
        </p:nvSpPr>
        <p:spPr>
          <a:xfrm>
            <a:off x="3593431" y="4233982"/>
            <a:ext cx="1010653" cy="1203158"/>
          </a:xfrm>
          <a:prstGeom prst="strip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98954B8-C9B2-5940-BEB5-FB58FDC2E0CA}"/>
              </a:ext>
            </a:extLst>
          </p:cNvPr>
          <p:cNvSpPr/>
          <p:nvPr/>
        </p:nvSpPr>
        <p:spPr>
          <a:xfrm>
            <a:off x="6063913" y="4403502"/>
            <a:ext cx="1010653" cy="83418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160D041-D093-3A48-8C05-218F922B2299}"/>
              </a:ext>
            </a:extLst>
          </p:cNvPr>
          <p:cNvSpPr txBox="1"/>
          <p:nvPr/>
        </p:nvSpPr>
        <p:spPr>
          <a:xfrm>
            <a:off x="6060326" y="3865619"/>
            <a:ext cx="1030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Before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D9C3C63-6F9D-574D-8F38-36B9B9385F88}"/>
              </a:ext>
            </a:extLst>
          </p:cNvPr>
          <p:cNvSpPr txBox="1"/>
          <p:nvPr/>
        </p:nvSpPr>
        <p:spPr>
          <a:xfrm>
            <a:off x="7476826" y="3450566"/>
            <a:ext cx="1010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</a:rPr>
              <a:t>x = 2.3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81DC808-9A67-D649-9648-AF21D98D07C2}"/>
              </a:ext>
            </a:extLst>
          </p:cNvPr>
          <p:cNvSpPr/>
          <p:nvPr/>
        </p:nvSpPr>
        <p:spPr>
          <a:xfrm>
            <a:off x="9066835" y="4371418"/>
            <a:ext cx="1010653" cy="83418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EC8F8F3-D22C-7E4A-B0CC-266D2CA67CD5}"/>
              </a:ext>
            </a:extLst>
          </p:cNvPr>
          <p:cNvSpPr txBox="1"/>
          <p:nvPr/>
        </p:nvSpPr>
        <p:spPr>
          <a:xfrm>
            <a:off x="9143458" y="3833535"/>
            <a:ext cx="836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After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84970AB-88B1-7A4C-A92A-E2F0A6E322EE}"/>
              </a:ext>
            </a:extLst>
          </p:cNvPr>
          <p:cNvSpPr/>
          <p:nvPr/>
        </p:nvSpPr>
        <p:spPr>
          <a:xfrm>
            <a:off x="4847760" y="4503796"/>
            <a:ext cx="661043" cy="6314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x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CEEA37D9-9C73-B348-A765-2D89494D16E6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5508803" y="4819519"/>
            <a:ext cx="555110" cy="10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CA3B366-494F-BA48-A517-E7670DF9FCF9}"/>
              </a:ext>
            </a:extLst>
          </p:cNvPr>
          <p:cNvSpPr/>
          <p:nvPr/>
        </p:nvSpPr>
        <p:spPr>
          <a:xfrm>
            <a:off x="7839346" y="4503796"/>
            <a:ext cx="661043" cy="6314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x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BAA7420F-E169-0943-B48A-22408EC034C1}"/>
              </a:ext>
            </a:extLst>
          </p:cNvPr>
          <p:cNvCxnSpPr>
            <a:cxnSpLocks/>
            <a:stCxn id="19" idx="3"/>
            <a:endCxn id="21" idx="1"/>
          </p:cNvCxnSpPr>
          <p:nvPr/>
        </p:nvCxnSpPr>
        <p:spPr>
          <a:xfrm>
            <a:off x="8500389" y="4819519"/>
            <a:ext cx="598369" cy="11702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739AAB3F-FDCF-B943-9DD9-FBC0AD292365}"/>
              </a:ext>
            </a:extLst>
          </p:cNvPr>
          <p:cNvSpPr/>
          <p:nvPr/>
        </p:nvSpPr>
        <p:spPr>
          <a:xfrm>
            <a:off x="9098758" y="5572628"/>
            <a:ext cx="1010653" cy="83418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2.3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01131" y="4193006"/>
            <a:ext cx="15602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What will </a:t>
            </a:r>
            <a:r>
              <a:rPr lang="en-US" sz="2400" b="1" dirty="0" smtClean="0">
                <a:solidFill>
                  <a:srgbClr val="C00000"/>
                </a:solidFill>
              </a:rPr>
              <a:t/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happen to 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value </a:t>
            </a:r>
            <a:r>
              <a:rPr lang="en-US" sz="2400" b="1" dirty="0">
                <a:solidFill>
                  <a:srgbClr val="C00000"/>
                </a:solidFill>
              </a:rPr>
              <a:t>2?</a:t>
            </a:r>
          </a:p>
        </p:txBody>
      </p:sp>
    </p:spTree>
    <p:extLst>
      <p:ext uri="{BB962C8B-B14F-4D97-AF65-F5344CB8AC3E}">
        <p14:creationId xmlns:p14="http://schemas.microsoft.com/office/powerpoint/2010/main" val="162221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2" grpId="0"/>
      <p:bldP spid="13" grpId="0"/>
      <p:bldP spid="15" grpId="0" animBg="1"/>
      <p:bldP spid="16" grpId="0"/>
      <p:bldP spid="6" grpId="0" animBg="1"/>
      <p:bldP spid="19" grpId="0" animBg="1"/>
      <p:bldP spid="21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11933" cy="4693708"/>
          </a:xfrm>
        </p:spPr>
        <p:txBody>
          <a:bodyPr>
            <a:normAutofit/>
          </a:bodyPr>
          <a:lstStyle/>
          <a:p>
            <a:r>
              <a:rPr lang="en-US" dirty="0"/>
              <a:t>Interestingly, as a Python programmer you do not have to worry about computer memory getting filled up with old values when new values are assigned to variables </a:t>
            </a:r>
          </a:p>
          <a:p>
            <a:endParaRPr lang="en-US" dirty="0"/>
          </a:p>
          <a:p>
            <a:r>
              <a:rPr lang="en-US" dirty="0"/>
              <a:t>Python will automatically clear old </a:t>
            </a:r>
            <a:br>
              <a:rPr lang="en-US" dirty="0"/>
            </a:br>
            <a:r>
              <a:rPr lang="en-US" dirty="0"/>
              <a:t>values out of memory in a process </a:t>
            </a:r>
            <a:br>
              <a:rPr lang="en-US" dirty="0"/>
            </a:br>
            <a:r>
              <a:rPr lang="en-US" dirty="0"/>
              <a:t>known as </a:t>
            </a:r>
            <a:r>
              <a:rPr lang="en-US" i="1" dirty="0">
                <a:solidFill>
                  <a:srgbClr val="0070C0"/>
                </a:solidFill>
              </a:rPr>
              <a:t>garbage collection 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Garbage Collection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81DC808-9A67-D649-9648-AF21D98D07C2}"/>
              </a:ext>
            </a:extLst>
          </p:cNvPr>
          <p:cNvSpPr/>
          <p:nvPr/>
        </p:nvSpPr>
        <p:spPr>
          <a:xfrm>
            <a:off x="7844678" y="3633486"/>
            <a:ext cx="1010653" cy="83418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EC8F8F3-D22C-7E4A-B0CC-266D2CA67CD5}"/>
              </a:ext>
            </a:extLst>
          </p:cNvPr>
          <p:cNvSpPr txBox="1"/>
          <p:nvPr/>
        </p:nvSpPr>
        <p:spPr>
          <a:xfrm>
            <a:off x="7921301" y="3095603"/>
            <a:ext cx="836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After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CA3B366-494F-BA48-A517-E7670DF9FCF9}"/>
              </a:ext>
            </a:extLst>
          </p:cNvPr>
          <p:cNvSpPr/>
          <p:nvPr/>
        </p:nvSpPr>
        <p:spPr>
          <a:xfrm>
            <a:off x="6617189" y="3765864"/>
            <a:ext cx="661043" cy="6314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x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BAA7420F-E169-0943-B48A-22408EC034C1}"/>
              </a:ext>
            </a:extLst>
          </p:cNvPr>
          <p:cNvCxnSpPr>
            <a:cxnSpLocks/>
            <a:stCxn id="19" idx="3"/>
            <a:endCxn id="21" idx="1"/>
          </p:cNvCxnSpPr>
          <p:nvPr/>
        </p:nvCxnSpPr>
        <p:spPr>
          <a:xfrm>
            <a:off x="7278232" y="4081587"/>
            <a:ext cx="598369" cy="11702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739AAB3F-FDCF-B943-9DD9-FBC0AD292365}"/>
              </a:ext>
            </a:extLst>
          </p:cNvPr>
          <p:cNvSpPr/>
          <p:nvPr/>
        </p:nvSpPr>
        <p:spPr>
          <a:xfrm>
            <a:off x="7876601" y="4834696"/>
            <a:ext cx="1010653" cy="83418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2.3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B832E1B-664F-3F45-A660-20232E3FF95D}"/>
              </a:ext>
            </a:extLst>
          </p:cNvPr>
          <p:cNvSpPr txBox="1"/>
          <p:nvPr/>
        </p:nvSpPr>
        <p:spPr>
          <a:xfrm>
            <a:off x="8837963" y="3542748"/>
            <a:ext cx="5838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11672E8-4A96-C143-9C31-EDA9FBBCA354}"/>
              </a:ext>
            </a:extLst>
          </p:cNvPr>
          <p:cNvSpPr txBox="1"/>
          <p:nvPr/>
        </p:nvSpPr>
        <p:spPr>
          <a:xfrm>
            <a:off x="9304883" y="3387649"/>
            <a:ext cx="29116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Memory location </a:t>
            </a:r>
            <a:r>
              <a:rPr lang="en-US" sz="2400" b="1" dirty="0" smtClean="0">
                <a:solidFill>
                  <a:srgbClr val="C00000"/>
                </a:solidFill>
              </a:rPr>
              <a:t/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will be </a:t>
            </a:r>
            <a:r>
              <a:rPr lang="en-US" sz="2400" b="1" dirty="0">
                <a:solidFill>
                  <a:srgbClr val="C00000"/>
                </a:solidFill>
              </a:rPr>
              <a:t>automatically 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reclaimed by the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garbage collector</a:t>
            </a:r>
          </a:p>
        </p:txBody>
      </p:sp>
    </p:spTree>
    <p:extLst>
      <p:ext uri="{BB962C8B-B14F-4D97-AF65-F5344CB8AC3E}">
        <p14:creationId xmlns:p14="http://schemas.microsoft.com/office/powerpoint/2010/main" val="428096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811933" cy="47035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 far, we have been using values specified by programmers and printed or assigned to variables</a:t>
            </a:r>
          </a:p>
          <a:p>
            <a:pPr lvl="1"/>
            <a:r>
              <a:rPr lang="en-US" dirty="0"/>
              <a:t>How can we let users (not programmers) input values? </a:t>
            </a:r>
          </a:p>
          <a:p>
            <a:pPr lvl="1"/>
            <a:endParaRPr lang="en-US" dirty="0"/>
          </a:p>
          <a:p>
            <a:r>
              <a:rPr lang="en-US" dirty="0"/>
              <a:t>In Python, input is accomplished via an assignment statement combined with a built-in function called </a:t>
            </a:r>
            <a:r>
              <a:rPr lang="en-US" i="1" dirty="0"/>
              <a:t>input</a:t>
            </a:r>
          </a:p>
          <a:p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r>
              <a:rPr lang="en-US" dirty="0"/>
              <a:t>When Python encounters a call to </a:t>
            </a:r>
            <a:r>
              <a:rPr lang="en-US" i="1" dirty="0"/>
              <a:t>input</a:t>
            </a:r>
            <a:r>
              <a:rPr lang="en-US" dirty="0"/>
              <a:t>, it prints &lt;prompt&gt; (which is a string literal) then pauses and waits for the user to type some text and press the &lt;Enter&gt; key</a:t>
            </a:r>
          </a:p>
          <a:p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Assigning Input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89092AB-DCA5-5549-8750-256E38AFAA40}"/>
              </a:ext>
            </a:extLst>
          </p:cNvPr>
          <p:cNvSpPr txBox="1"/>
          <p:nvPr/>
        </p:nvSpPr>
        <p:spPr>
          <a:xfrm>
            <a:off x="3545305" y="4315327"/>
            <a:ext cx="4575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&lt;variable&gt; = input(&lt;prompt&gt;)</a:t>
            </a:r>
          </a:p>
        </p:txBody>
      </p:sp>
    </p:spTree>
    <p:extLst>
      <p:ext uri="{BB962C8B-B14F-4D97-AF65-F5344CB8AC3E}">
        <p14:creationId xmlns:p14="http://schemas.microsoft.com/office/powerpoint/2010/main" val="13154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11611</TotalTime>
  <Words>2091</Words>
  <Application>Microsoft Office PowerPoint</Application>
  <PresentationFormat>Widescreen</PresentationFormat>
  <Paragraphs>698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Calibri Light</vt:lpstr>
      <vt:lpstr>Wingdings</vt:lpstr>
      <vt:lpstr>Office Theme</vt:lpstr>
      <vt:lpstr>15-110: Principles of Computing</vt:lpstr>
      <vt:lpstr>Today…</vt:lpstr>
      <vt:lpstr>Literals</vt:lpstr>
      <vt:lpstr>Simple Assignment Statements</vt:lpstr>
      <vt:lpstr>Simple Assignment Statements</vt:lpstr>
      <vt:lpstr>Simple Assignment Statements: Box View</vt:lpstr>
      <vt:lpstr>Simple Assignment Statements: Actual View</vt:lpstr>
      <vt:lpstr>Garbage Collection</vt:lpstr>
      <vt:lpstr>Assigning Input</vt:lpstr>
      <vt:lpstr>Assigning Input</vt:lpstr>
      <vt:lpstr>Assigning Input</vt:lpstr>
      <vt:lpstr>Assigning Input</vt:lpstr>
      <vt:lpstr>Assigning Input</vt:lpstr>
      <vt:lpstr>Assigning Input</vt:lpstr>
      <vt:lpstr>Datatype Conversion</vt:lpstr>
      <vt:lpstr>Datatype Conversion</vt:lpstr>
      <vt:lpstr>Datatype Conversion</vt:lpstr>
      <vt:lpstr>Simultaneous Assignment</vt:lpstr>
      <vt:lpstr>Simultaneous Assignment</vt:lpstr>
      <vt:lpstr>Simultaneous Assignment</vt:lpstr>
      <vt:lpstr>Identifiers</vt:lpstr>
      <vt:lpstr>Identifiers</vt:lpstr>
      <vt:lpstr>Identifiers</vt:lpstr>
      <vt:lpstr>Identifiers</vt:lpstr>
      <vt:lpstr>Expressions</vt:lpstr>
      <vt:lpstr>Expressions</vt:lpstr>
      <vt:lpstr>Expressions</vt:lpstr>
      <vt:lpstr>Expressions</vt:lpstr>
      <vt:lpstr>Expressions: Summary of Operators</vt:lpstr>
      <vt:lpstr>Explicit and Implicit Data Type Conversion</vt:lpstr>
      <vt:lpstr>Implicit Data Type Conversion: Examples</vt:lpstr>
      <vt:lpstr>Implicit Data Type Conversion: Examples</vt:lpstr>
      <vt:lpstr>Modules</vt:lpstr>
      <vt:lpstr>Programming Environments and IDLE</vt:lpstr>
      <vt:lpstr>Summary</vt:lpstr>
      <vt:lpstr>Summary</vt:lpstr>
      <vt:lpstr>Summary</vt:lpstr>
      <vt:lpstr>Next Lecture…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372</cp:revision>
  <dcterms:created xsi:type="dcterms:W3CDTF">2018-08-24T21:11:55Z</dcterms:created>
  <dcterms:modified xsi:type="dcterms:W3CDTF">2018-09-09T18:30:22Z</dcterms:modified>
</cp:coreProperties>
</file>