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308" r:id="rId3"/>
    <p:sldId id="358" r:id="rId4"/>
    <p:sldId id="359" r:id="rId5"/>
    <p:sldId id="360" r:id="rId6"/>
    <p:sldId id="361" r:id="rId7"/>
    <p:sldId id="362" r:id="rId8"/>
    <p:sldId id="369" r:id="rId9"/>
    <p:sldId id="376" r:id="rId10"/>
    <p:sldId id="371" r:id="rId11"/>
    <p:sldId id="373" r:id="rId12"/>
    <p:sldId id="279" r:id="rId13"/>
    <p:sldId id="309" r:id="rId14"/>
    <p:sldId id="312" r:id="rId15"/>
    <p:sldId id="313" r:id="rId16"/>
    <p:sldId id="284" r:id="rId17"/>
    <p:sldId id="285" r:id="rId18"/>
    <p:sldId id="286" r:id="rId19"/>
    <p:sldId id="287" r:id="rId20"/>
    <p:sldId id="288" r:id="rId21"/>
    <p:sldId id="292" r:id="rId22"/>
    <p:sldId id="296" r:id="rId23"/>
    <p:sldId id="372" r:id="rId24"/>
    <p:sldId id="374" r:id="rId25"/>
    <p:sldId id="304" r:id="rId26"/>
    <p:sldId id="375" r:id="rId27"/>
    <p:sldId id="370" r:id="rId28"/>
    <p:sldId id="331" r:id="rId29"/>
  </p:sldIdLst>
  <p:sldSz cx="12192000" cy="6858000"/>
  <p:notesSz cx="6858000" cy="9144000"/>
  <p:defaultTextStyle>
    <a:defPPr>
      <a:defRPr lang="en-Q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467"/>
    <p:restoredTop sz="96405"/>
  </p:normalViewPr>
  <p:slideViewPr>
    <p:cSldViewPr snapToGrid="0" snapToObjects="1">
      <p:cViewPr varScale="1">
        <p:scale>
          <a:sx n="107" d="100"/>
          <a:sy n="107" d="100"/>
        </p:scale>
        <p:origin x="192" y="6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5197F-85C9-2C43-9921-AA85108126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Q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0BD9EF-EB97-E447-90E0-1204804561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Q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8010A3-4F08-8246-B568-7E822F31B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BF40B-6D67-2A48-B64A-5C7D8D8ED4B1}" type="datetimeFigureOut">
              <a:rPr lang="en-QA" smtClean="0"/>
              <a:t>9/1/20</a:t>
            </a:fld>
            <a:endParaRPr lang="en-Q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F46F5B-2B86-E445-8D13-DD71B3CF3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Q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C2ABEB-5E92-DF40-9B54-A0373075D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99C8-4396-B94F-9CA5-BB4395B10E18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2638284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7CEF4-F546-704C-AAA5-2108BB62D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Q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141E69-067C-2D4C-96F7-642F1C8F8B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Q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2C1832-9087-4D41-AAE0-754090D2D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BF40B-6D67-2A48-B64A-5C7D8D8ED4B1}" type="datetimeFigureOut">
              <a:rPr lang="en-QA" smtClean="0"/>
              <a:t>9/1/20</a:t>
            </a:fld>
            <a:endParaRPr lang="en-Q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61C066-29DA-744B-A1D0-D526E36A7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Q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2A97A5-507F-C24C-975B-D68B3E73A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99C8-4396-B94F-9CA5-BB4395B10E18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4133051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815EF7-5C0A-A74C-9FE5-C1CBA66BB6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Q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CE6176-EA65-B749-943F-585035AB12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Q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04AA67-43A0-4B4C-BAF7-4A5F95E66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BF40B-6D67-2A48-B64A-5C7D8D8ED4B1}" type="datetimeFigureOut">
              <a:rPr lang="en-QA" smtClean="0"/>
              <a:t>9/1/20</a:t>
            </a:fld>
            <a:endParaRPr lang="en-Q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A393FD-C159-2B4B-891B-CB5010F96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Q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0E2DF8-6A3C-6640-AF11-5B10FAB2C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99C8-4396-B94F-9CA5-BB4395B10E18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675797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92F66-F607-7540-B40F-BAD2A1CD8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Q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97EFFE-1AFD-0D41-AC26-B33623640B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Q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3B7D7B-12F8-4E47-B48A-0DB042FE9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BF40B-6D67-2A48-B64A-5C7D8D8ED4B1}" type="datetimeFigureOut">
              <a:rPr lang="en-QA" smtClean="0"/>
              <a:t>9/1/20</a:t>
            </a:fld>
            <a:endParaRPr lang="en-Q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917F7A-D58B-B741-BDDE-0B31BC5A1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Q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710CDE-24F1-144E-9009-E38EFF1E3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99C8-4396-B94F-9CA5-BB4395B10E18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2846633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55847-149B-D041-9F7A-8E10A088A2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Q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294E26-45CC-7849-8A5D-5578F1088B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7E5131-5B9C-7842-85F2-B7D636933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BF40B-6D67-2A48-B64A-5C7D8D8ED4B1}" type="datetimeFigureOut">
              <a:rPr lang="en-QA" smtClean="0"/>
              <a:t>9/1/20</a:t>
            </a:fld>
            <a:endParaRPr lang="en-Q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19D65F-6A1A-924F-801A-10D5CB3D1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Q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244756-B26A-7346-BF4C-7BD235415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99C8-4396-B94F-9CA5-BB4395B10E18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3285773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4AF1D-F35F-B84A-91FD-D46797DDC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Q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EA93B4-E773-9645-8DE1-44D458F59E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Q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7E41E3-AB16-DB47-8F7C-68E0D251E4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Q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68504F-392C-BF49-BF02-C9F63DC9D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BF40B-6D67-2A48-B64A-5C7D8D8ED4B1}" type="datetimeFigureOut">
              <a:rPr lang="en-QA" smtClean="0"/>
              <a:t>9/1/20</a:t>
            </a:fld>
            <a:endParaRPr lang="en-Q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8BA3D8-86B0-2446-87F8-CFC62FDEA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Q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1FB7D8-16DD-DB49-90A4-FA934F01E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99C8-4396-B94F-9CA5-BB4395B10E18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437499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FEBE6-7CB4-714E-929B-FB2105645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Q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636DA9-369B-F44F-87FB-67D2A43240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32B892-9153-234D-8135-310E391F44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Q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855AF1-4E64-BB48-9080-E05719B4A4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0C0A66-55B9-2B45-8843-DDDC45A3DB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Q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046C18A-CD77-8F43-B9BA-8A305F717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BF40B-6D67-2A48-B64A-5C7D8D8ED4B1}" type="datetimeFigureOut">
              <a:rPr lang="en-QA" smtClean="0"/>
              <a:t>9/1/20</a:t>
            </a:fld>
            <a:endParaRPr lang="en-Q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986BACF-4227-0842-9178-9D1DEB593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Q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B00D66-4BB9-E64E-B486-B28ECE85F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99C8-4396-B94F-9CA5-BB4395B10E18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1589859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4C297-0652-994F-B61F-C6F08BABF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Q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14D351-22FB-5649-A2A8-C5A44CDFC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BF40B-6D67-2A48-B64A-5C7D8D8ED4B1}" type="datetimeFigureOut">
              <a:rPr lang="en-QA" smtClean="0"/>
              <a:t>9/1/20</a:t>
            </a:fld>
            <a:endParaRPr lang="en-Q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BFDC99-56B8-C14E-A4B4-F4BAE9F7E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Q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6439F2-AA52-D04D-844D-E63C79EDB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99C8-4396-B94F-9CA5-BB4395B10E18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661553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57D614-EFCE-4D43-9C4E-C87D2312F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BF40B-6D67-2A48-B64A-5C7D8D8ED4B1}" type="datetimeFigureOut">
              <a:rPr lang="en-QA" smtClean="0"/>
              <a:t>9/1/20</a:t>
            </a:fld>
            <a:endParaRPr lang="en-Q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EA7952-DBB8-BE42-97A7-1F6A575BE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Q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275132-D24A-4B4B-AED0-21730F099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99C8-4396-B94F-9CA5-BB4395B10E18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3217265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1C390-627B-7944-BF3E-0B9B80294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Q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DBDED-BA09-BB41-8274-636B6929CA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Q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DDAF24-4A55-1341-A06E-36238C6DE2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7C0C42-FE14-9F43-A1FA-98D4780D6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BF40B-6D67-2A48-B64A-5C7D8D8ED4B1}" type="datetimeFigureOut">
              <a:rPr lang="en-QA" smtClean="0"/>
              <a:t>9/1/20</a:t>
            </a:fld>
            <a:endParaRPr lang="en-Q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A780B3-3D27-B940-AC6E-B864B9C50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Q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B3D725-34E8-F04F-85EE-5C4C383F7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99C8-4396-B94F-9CA5-BB4395B10E18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2770486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2749E-4E32-3641-92FB-AE864CFC4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Q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C9791D-2F26-B94A-A6E4-675F4D7BE7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Q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8EC5F3-1D6B-D246-88FD-52A9C95FE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91D3D2-D282-854C-8B8F-99E5BCA72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BF40B-6D67-2A48-B64A-5C7D8D8ED4B1}" type="datetimeFigureOut">
              <a:rPr lang="en-QA" smtClean="0"/>
              <a:t>9/1/20</a:t>
            </a:fld>
            <a:endParaRPr lang="en-Q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54B9F4-B03E-214C-AC46-7A8673B40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Q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8884E2-278A-FB40-BF45-FDE3B1180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99C8-4396-B94F-9CA5-BB4395B10E18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2251227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4576C2-BFF6-EA4B-9919-54E9691E4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Q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87D02E-B2F9-EE46-AEBF-39127E4F49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Q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BFED13-D1CA-6C4D-893E-E336D0433D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BF40B-6D67-2A48-B64A-5C7D8D8ED4B1}" type="datetimeFigureOut">
              <a:rPr lang="en-QA" smtClean="0"/>
              <a:t>9/1/20</a:t>
            </a:fld>
            <a:endParaRPr lang="en-Q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050197-667D-3049-B113-F93636B550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Q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EC00F2-FE18-284E-A356-BA82CC9E45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C99C8-4396-B94F-9CA5-BB4395B10E18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3645660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Q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68C12-F230-584F-BACD-44BE534647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9432" y="308916"/>
            <a:ext cx="10153135" cy="2387600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15-110: Principles of Computing</a:t>
            </a:r>
            <a:endParaRPr lang="en-Q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94045D-C422-3D47-A4D7-2CD607B122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150973"/>
            <a:ext cx="9144000" cy="3089189"/>
          </a:xfrm>
        </p:spPr>
        <p:txBody>
          <a:bodyPr>
            <a:normAutofit fontScale="92500" lnSpcReduction="10000"/>
          </a:bodyPr>
          <a:lstStyle/>
          <a:p>
            <a:r>
              <a:rPr lang="en-QA" sz="3700" dirty="0"/>
              <a:t>Lecture 4: From Algorithms to Python</a:t>
            </a:r>
          </a:p>
          <a:p>
            <a:endParaRPr lang="en-QA" sz="3200" dirty="0"/>
          </a:p>
          <a:p>
            <a:r>
              <a:rPr lang="en-QA" sz="3200" dirty="0"/>
              <a:t>September 01, 2020</a:t>
            </a:r>
          </a:p>
          <a:p>
            <a:endParaRPr lang="en-QA" sz="3200" dirty="0"/>
          </a:p>
          <a:p>
            <a:r>
              <a:rPr lang="en-US" sz="3200" b="1" dirty="0"/>
              <a:t>Mohammad </a:t>
            </a:r>
            <a:r>
              <a:rPr lang="en-US" sz="3200" b="1" dirty="0" err="1"/>
              <a:t>Hammoud</a:t>
            </a:r>
            <a:endParaRPr lang="en-US" sz="3200" b="1" dirty="0"/>
          </a:p>
          <a:p>
            <a:r>
              <a:rPr lang="en-US" sz="3200" b="1" dirty="0">
                <a:solidFill>
                  <a:srgbClr val="C00000"/>
                </a:solidFill>
              </a:rPr>
              <a:t>Carnegie Mellon University in Qatar</a:t>
            </a:r>
          </a:p>
          <a:p>
            <a:endParaRPr lang="en-QA" sz="3200" dirty="0"/>
          </a:p>
        </p:txBody>
      </p:sp>
    </p:spTree>
    <p:extLst>
      <p:ext uri="{BB962C8B-B14F-4D97-AF65-F5344CB8AC3E}">
        <p14:creationId xmlns:p14="http://schemas.microsoft.com/office/powerpoint/2010/main" val="34178220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93708"/>
          </a:xfrm>
        </p:spPr>
        <p:txBody>
          <a:bodyPr>
            <a:normAutofit/>
          </a:bodyPr>
          <a:lstStyle/>
          <a:p>
            <a:r>
              <a:rPr lang="en-US" dirty="0"/>
              <a:t>Let us translate the compounding algorithm into a </a:t>
            </a:r>
            <a:r>
              <a:rPr lang="en-US" i="1" dirty="0">
                <a:solidFill>
                  <a:srgbClr val="00B0F0"/>
                </a:solidFill>
              </a:rPr>
              <a:t>program</a:t>
            </a:r>
            <a:r>
              <a:rPr lang="en-US" dirty="0"/>
              <a:t> using </a:t>
            </a:r>
            <a:r>
              <a:rPr lang="en-US" i="1" dirty="0">
                <a:solidFill>
                  <a:srgbClr val="00B0F0"/>
                </a:solidFill>
              </a:rPr>
              <a:t>Python</a:t>
            </a:r>
          </a:p>
          <a:p>
            <a:endParaRPr lang="en-US" dirty="0"/>
          </a:p>
          <a:p>
            <a:r>
              <a:rPr lang="en-US" dirty="0"/>
              <a:t>But, what is a program?</a:t>
            </a:r>
          </a:p>
          <a:p>
            <a:pPr lvl="1"/>
            <a:r>
              <a:rPr lang="en-US" sz="2200" dirty="0"/>
              <a:t>A program is just a sequence of instructions telling the computer what to do</a:t>
            </a:r>
          </a:p>
          <a:p>
            <a:pPr lvl="1"/>
            <a:r>
              <a:rPr lang="en-US" sz="2200" dirty="0"/>
              <a:t>These instructions need to be written in a </a:t>
            </a:r>
            <a:r>
              <a:rPr lang="en-US" sz="2200" i="1" dirty="0">
                <a:solidFill>
                  <a:srgbClr val="00B0F0"/>
                </a:solidFill>
              </a:rPr>
              <a:t>language</a:t>
            </a:r>
            <a:r>
              <a:rPr lang="en-US" sz="2200" dirty="0"/>
              <a:t> that computers can understand</a:t>
            </a:r>
          </a:p>
          <a:p>
            <a:pPr lvl="1"/>
            <a:r>
              <a:rPr lang="en-US" sz="2200" dirty="0"/>
              <a:t>This kind of a language is referred to as a </a:t>
            </a:r>
            <a:r>
              <a:rPr lang="en-US" sz="2200" i="1" dirty="0">
                <a:solidFill>
                  <a:srgbClr val="00B0F0"/>
                </a:solidFill>
              </a:rPr>
              <a:t>programming language</a:t>
            </a:r>
            <a:r>
              <a:rPr lang="en-US" sz="2200" dirty="0"/>
              <a:t> </a:t>
            </a:r>
          </a:p>
          <a:p>
            <a:pPr lvl="1"/>
            <a:r>
              <a:rPr lang="en-US" sz="2200" dirty="0"/>
              <a:t>Python is an example of a programming language</a:t>
            </a:r>
          </a:p>
          <a:p>
            <a:pPr marL="457200" lvl="1" indent="0">
              <a:buNone/>
            </a:pPr>
            <a:endParaRPr lang="en-US" sz="2000" dirty="0"/>
          </a:p>
          <a:p>
            <a:r>
              <a:rPr lang="en-US" dirty="0"/>
              <a:t>Every structure in a programming language has an exact form (i.e., </a:t>
            </a:r>
            <a:r>
              <a:rPr lang="en-US" i="1" dirty="0">
                <a:solidFill>
                  <a:srgbClr val="00B0F0"/>
                </a:solidFill>
              </a:rPr>
              <a:t>syntax</a:t>
            </a:r>
            <a:r>
              <a:rPr lang="en-US" dirty="0"/>
              <a:t>) and a precise meaning (i.e., </a:t>
            </a:r>
            <a:r>
              <a:rPr lang="en-US" i="1" dirty="0">
                <a:solidFill>
                  <a:srgbClr val="00B0F0"/>
                </a:solidFill>
              </a:rPr>
              <a:t>semantic</a:t>
            </a:r>
            <a:r>
              <a:rPr lang="en-US" dirty="0"/>
              <a:t>)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Moving to Programming…</a:t>
            </a:r>
          </a:p>
        </p:txBody>
      </p:sp>
    </p:spTree>
    <p:extLst>
      <p:ext uri="{BB962C8B-B14F-4D97-AF65-F5344CB8AC3E}">
        <p14:creationId xmlns:p14="http://schemas.microsoft.com/office/powerpoint/2010/main" val="3662596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93708"/>
          </a:xfrm>
        </p:spPr>
        <p:txBody>
          <a:bodyPr>
            <a:normAutofit/>
          </a:bodyPr>
          <a:lstStyle/>
          <a:p>
            <a:r>
              <a:rPr lang="en-US" dirty="0"/>
              <a:t>A special type of software known as a </a:t>
            </a:r>
            <a:r>
              <a:rPr lang="en-US" i="1" dirty="0">
                <a:solidFill>
                  <a:srgbClr val="C00000"/>
                </a:solidFill>
              </a:rPr>
              <a:t>Integrated Development Environment (IDE)</a:t>
            </a:r>
            <a:r>
              <a:rPr lang="en-US" i="1" dirty="0">
                <a:solidFill>
                  <a:srgbClr val="0070C0"/>
                </a:solidFill>
              </a:rPr>
              <a:t> </a:t>
            </a:r>
            <a:r>
              <a:rPr lang="en-US" dirty="0"/>
              <a:t>simplifies the process of writing (or </a:t>
            </a:r>
            <a:r>
              <a:rPr lang="en-US" i="1" dirty="0"/>
              <a:t>developing</a:t>
            </a:r>
            <a:r>
              <a:rPr lang="en-US" dirty="0"/>
              <a:t>) programs</a:t>
            </a:r>
          </a:p>
          <a:p>
            <a:endParaRPr lang="en-US" dirty="0"/>
          </a:p>
          <a:p>
            <a:r>
              <a:rPr lang="en-US" dirty="0"/>
              <a:t>In this course, we will use an IDE named </a:t>
            </a:r>
            <a:r>
              <a:rPr lang="en-US" dirty="0">
                <a:solidFill>
                  <a:srgbClr val="00B050"/>
                </a:solidFill>
              </a:rPr>
              <a:t>Spyder</a:t>
            </a:r>
          </a:p>
          <a:p>
            <a:pPr lvl="1"/>
            <a:r>
              <a:rPr lang="en-US" dirty="0"/>
              <a:t>It comes with </a:t>
            </a:r>
            <a:r>
              <a:rPr lang="en-US" dirty="0">
                <a:solidFill>
                  <a:srgbClr val="00B050"/>
                </a:solidFill>
              </a:rPr>
              <a:t>Anaconda</a:t>
            </a:r>
            <a:r>
              <a:rPr lang="en-US" dirty="0"/>
              <a:t>, a free and open-source distribution of Python for scientific computing (data science, machine learning applications, etc.,)</a:t>
            </a:r>
          </a:p>
          <a:p>
            <a:pPr lvl="1"/>
            <a:r>
              <a:rPr lang="en-US" dirty="0"/>
              <a:t>Let us download Anaconda and familiarize ourselves with Spyder 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Integrated Development Environment</a:t>
            </a:r>
          </a:p>
        </p:txBody>
      </p:sp>
    </p:spTree>
    <p:extLst>
      <p:ext uri="{BB962C8B-B14F-4D97-AF65-F5344CB8AC3E}">
        <p14:creationId xmlns:p14="http://schemas.microsoft.com/office/powerpoint/2010/main" val="1188671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93708"/>
          </a:xfrm>
        </p:spPr>
        <p:txBody>
          <a:bodyPr>
            <a:normAutofit/>
          </a:bodyPr>
          <a:lstStyle/>
          <a:p>
            <a:r>
              <a:rPr lang="en-US" dirty="0"/>
              <a:t>Here is a very simple Python program: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i="1" dirty="0">
              <a:solidFill>
                <a:srgbClr val="00B0F0"/>
              </a:solidFill>
            </a:endParaRPr>
          </a:p>
          <a:p>
            <a:pPr lvl="1"/>
            <a:r>
              <a:rPr lang="en-US" i="1" dirty="0">
                <a:solidFill>
                  <a:srgbClr val="00B0F0"/>
                </a:solidFill>
              </a:rPr>
              <a:t>print(…)</a:t>
            </a:r>
            <a:r>
              <a:rPr lang="en-US" dirty="0"/>
              <a:t> is a built-in </a:t>
            </a:r>
            <a:r>
              <a:rPr lang="en-US" i="1" dirty="0">
                <a:solidFill>
                  <a:srgbClr val="FF0000"/>
                </a:solidFill>
              </a:rPr>
              <a:t>function</a:t>
            </a:r>
            <a:r>
              <a:rPr lang="en-US" dirty="0"/>
              <a:t> that allows displaying information on screen</a:t>
            </a:r>
          </a:p>
          <a:p>
            <a:pPr lvl="1"/>
            <a:r>
              <a:rPr lang="en-US" dirty="0"/>
              <a:t>When you call (or invoke) the print function, the </a:t>
            </a:r>
            <a:r>
              <a:rPr lang="en-US" i="1" dirty="0"/>
              <a:t>parameters</a:t>
            </a:r>
            <a:r>
              <a:rPr lang="en-US" dirty="0"/>
              <a:t> in the parentheses tell the function what to print</a:t>
            </a:r>
          </a:p>
          <a:p>
            <a:pPr lvl="1"/>
            <a:r>
              <a:rPr lang="en-US" dirty="0"/>
              <a:t>There is only one parameter passed to the print function here, which is either a </a:t>
            </a:r>
            <a:r>
              <a:rPr lang="en-US" i="1" dirty="0"/>
              <a:t>textual data (</a:t>
            </a:r>
            <a:r>
              <a:rPr lang="en-US" dirty="0"/>
              <a:t>or what is denoted as a </a:t>
            </a:r>
            <a:r>
              <a:rPr lang="en-US" i="1" dirty="0">
                <a:solidFill>
                  <a:srgbClr val="00B050"/>
                </a:solidFill>
              </a:rPr>
              <a:t>string </a:t>
            </a:r>
            <a:r>
              <a:rPr lang="en-US" dirty="0"/>
              <a:t>like “Hello”), or integer (e.g., 3), or float (e.g., 2.3)</a:t>
            </a:r>
          </a:p>
          <a:p>
            <a:endParaRPr lang="en-US" dirty="0">
              <a:solidFill>
                <a:srgbClr val="C00000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C8E0899-A8B4-E040-8A67-EE0AA045D847}"/>
              </a:ext>
            </a:extLst>
          </p:cNvPr>
          <p:cNvSpPr txBox="1"/>
          <p:nvPr/>
        </p:nvSpPr>
        <p:spPr>
          <a:xfrm>
            <a:off x="3698566" y="2451792"/>
            <a:ext cx="4188322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B0F0"/>
                </a:solidFill>
              </a:rPr>
              <a:t>print</a:t>
            </a:r>
            <a:r>
              <a:rPr lang="en-US" sz="2400" dirty="0"/>
              <a:t>("Hello")</a:t>
            </a:r>
          </a:p>
          <a:p>
            <a:r>
              <a:rPr lang="en-US" sz="2400" dirty="0">
                <a:solidFill>
                  <a:srgbClr val="00B0F0"/>
                </a:solidFill>
              </a:rPr>
              <a:t>print</a:t>
            </a:r>
            <a:r>
              <a:rPr lang="en-US" sz="2400" dirty="0"/>
              <a:t>("Programming is fun!")</a:t>
            </a:r>
          </a:p>
          <a:p>
            <a:r>
              <a:rPr lang="en-US" sz="2400" dirty="0">
                <a:solidFill>
                  <a:srgbClr val="00B0F0"/>
                </a:solidFill>
              </a:rPr>
              <a:t>print</a:t>
            </a:r>
            <a:r>
              <a:rPr lang="en-US" sz="2400" dirty="0"/>
              <a:t>(3)</a:t>
            </a:r>
          </a:p>
          <a:p>
            <a:r>
              <a:rPr lang="en-US" sz="2400" dirty="0">
                <a:solidFill>
                  <a:srgbClr val="00B0F0"/>
                </a:solidFill>
              </a:rPr>
              <a:t>print</a:t>
            </a:r>
            <a:r>
              <a:rPr lang="en-US" sz="2400" dirty="0"/>
              <a:t>(2.3)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Writing Python Programs</a:t>
            </a:r>
          </a:p>
        </p:txBody>
      </p:sp>
    </p:spTree>
    <p:extLst>
      <p:ext uri="{BB962C8B-B14F-4D97-AF65-F5344CB8AC3E}">
        <p14:creationId xmlns:p14="http://schemas.microsoft.com/office/powerpoint/2010/main" val="2588376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811933" cy="4693708"/>
          </a:xfrm>
        </p:spPr>
        <p:txBody>
          <a:bodyPr>
            <a:normAutofit/>
          </a:bodyPr>
          <a:lstStyle/>
          <a:p>
            <a:r>
              <a:rPr lang="en-US" dirty="0"/>
              <a:t>We can also define </a:t>
            </a:r>
            <a:r>
              <a:rPr lang="en-US" i="1" dirty="0"/>
              <a:t>variables</a:t>
            </a:r>
            <a:r>
              <a:rPr lang="en-US" dirty="0"/>
              <a:t> and assign them </a:t>
            </a:r>
            <a:r>
              <a:rPr lang="en-US" i="1" dirty="0"/>
              <a:t>values</a:t>
            </a:r>
            <a:endParaRPr lang="en-US" i="1" dirty="0">
              <a:solidFill>
                <a:srgbClr val="0070C0"/>
              </a:solidFill>
            </a:endParaRP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C8E0899-A8B4-E040-8A67-EE0AA045D847}"/>
              </a:ext>
            </a:extLst>
          </p:cNvPr>
          <p:cNvSpPr txBox="1"/>
          <p:nvPr/>
        </p:nvSpPr>
        <p:spPr>
          <a:xfrm>
            <a:off x="8085669" y="2509131"/>
            <a:ext cx="2335383" cy="120032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x = 2</a:t>
            </a:r>
          </a:p>
          <a:p>
            <a:r>
              <a:rPr lang="en-US" sz="2400" dirty="0"/>
              <a:t>x = 2.3</a:t>
            </a:r>
          </a:p>
          <a:p>
            <a:r>
              <a:rPr lang="en-US" sz="2400" dirty="0"/>
              <a:t>print(x)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Simple Assignment Statements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B385FF47-9B19-754C-B165-81D1A7C79356}"/>
              </a:ext>
            </a:extLst>
          </p:cNvPr>
          <p:cNvCxnSpPr>
            <a:cxnSpLocks/>
            <a:stCxn id="8" idx="2"/>
          </p:cNvCxnSpPr>
          <p:nvPr/>
        </p:nvCxnSpPr>
        <p:spPr>
          <a:xfrm flipH="1">
            <a:off x="7373566" y="2733221"/>
            <a:ext cx="712050" cy="107256"/>
          </a:xfrm>
          <a:prstGeom prst="straightConnector1">
            <a:avLst/>
          </a:prstGeom>
          <a:ln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6B0CDE4E-1516-FB4A-87C1-511DB706F2CB}"/>
              </a:ext>
            </a:extLst>
          </p:cNvPr>
          <p:cNvSpPr/>
          <p:nvPr/>
        </p:nvSpPr>
        <p:spPr>
          <a:xfrm>
            <a:off x="8085616" y="2499403"/>
            <a:ext cx="789100" cy="467636"/>
          </a:xfrm>
          <a:prstGeom prst="ellipse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DE305AB-D494-FD42-957E-BD4BB3FB5F37}"/>
              </a:ext>
            </a:extLst>
          </p:cNvPr>
          <p:cNvCxnSpPr>
            <a:cxnSpLocks/>
            <a:stCxn id="11" idx="2"/>
          </p:cNvCxnSpPr>
          <p:nvPr/>
        </p:nvCxnSpPr>
        <p:spPr>
          <a:xfrm flipH="1">
            <a:off x="7616757" y="3122630"/>
            <a:ext cx="468859" cy="311182"/>
          </a:xfrm>
          <a:prstGeom prst="straightConnector1">
            <a:avLst/>
          </a:prstGeom>
          <a:ln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id="{36D57BE0-5221-1E46-986E-F198E63248C9}"/>
              </a:ext>
            </a:extLst>
          </p:cNvPr>
          <p:cNvSpPr/>
          <p:nvPr/>
        </p:nvSpPr>
        <p:spPr>
          <a:xfrm>
            <a:off x="8085616" y="2967039"/>
            <a:ext cx="975367" cy="311182"/>
          </a:xfrm>
          <a:prstGeom prst="ellipse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4BFCF49-84B7-FD46-8386-F1CF1089D4FE}"/>
              </a:ext>
            </a:extLst>
          </p:cNvPr>
          <p:cNvSpPr txBox="1"/>
          <p:nvPr/>
        </p:nvSpPr>
        <p:spPr>
          <a:xfrm>
            <a:off x="2919139" y="2616973"/>
            <a:ext cx="4980210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+mj-lt"/>
              <a:buAutoNum type="alphaLcPeriod"/>
            </a:pPr>
            <a:r>
              <a:rPr lang="en-US" sz="2400" dirty="0"/>
              <a:t>x is a variable and 2 is its value</a:t>
            </a:r>
          </a:p>
          <a:p>
            <a:pPr marL="342900" indent="-342900">
              <a:buFont typeface="Wingdings" pitchFamily="2" charset="2"/>
              <a:buChar char="§"/>
            </a:pPr>
            <a:endParaRPr lang="en-US" sz="2400" dirty="0"/>
          </a:p>
          <a:p>
            <a:pPr marL="457200" indent="-457200">
              <a:buFont typeface="+mj-lt"/>
              <a:buAutoNum type="alphaLcPeriod" startAt="2"/>
            </a:pPr>
            <a:r>
              <a:rPr lang="en-US" sz="2400" dirty="0"/>
              <a:t>x can be assigned different values; </a:t>
            </a:r>
            <a:br>
              <a:rPr lang="en-US" sz="2400" dirty="0"/>
            </a:br>
            <a:r>
              <a:rPr lang="en-US" sz="2400" dirty="0"/>
              <a:t>hence, it is called a variable</a:t>
            </a:r>
          </a:p>
          <a:p>
            <a:endParaRPr lang="en-US" sz="2400" dirty="0">
              <a:solidFill>
                <a:srgbClr val="00B050"/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endParaRPr lang="en-US" sz="2400" dirty="0">
              <a:solidFill>
                <a:srgbClr val="00B050"/>
              </a:solidFill>
            </a:endParaRPr>
          </a:p>
          <a:p>
            <a:endParaRPr lang="en-US" sz="2400" dirty="0">
              <a:solidFill>
                <a:srgbClr val="00B050"/>
              </a:solidFill>
            </a:endParaRPr>
          </a:p>
          <a:p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DE4060F-02DB-6C4B-B6B1-EA2EE589BB6D}"/>
              </a:ext>
            </a:extLst>
          </p:cNvPr>
          <p:cNvSpPr txBox="1"/>
          <p:nvPr/>
        </p:nvSpPr>
        <p:spPr>
          <a:xfrm>
            <a:off x="8085669" y="4378379"/>
            <a:ext cx="2335383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2.3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D365F52-995D-624F-8AB4-D7F7331C3B21}"/>
              </a:ext>
            </a:extLst>
          </p:cNvPr>
          <p:cNvSpPr txBox="1"/>
          <p:nvPr/>
        </p:nvSpPr>
        <p:spPr>
          <a:xfrm>
            <a:off x="8015204" y="3955801"/>
            <a:ext cx="934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QA" b="1" dirty="0">
                <a:solidFill>
                  <a:srgbClr val="C00000"/>
                </a:solidFill>
              </a:rPr>
              <a:t>Output:</a:t>
            </a:r>
          </a:p>
        </p:txBody>
      </p:sp>
    </p:spTree>
    <p:extLst>
      <p:ext uri="{BB962C8B-B14F-4D97-AF65-F5344CB8AC3E}">
        <p14:creationId xmlns:p14="http://schemas.microsoft.com/office/powerpoint/2010/main" val="202023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11" grpId="0" animBg="1"/>
      <p:bldP spid="20" grpId="0" animBg="1"/>
      <p:bldP spid="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811933" cy="4693708"/>
          </a:xfrm>
        </p:spPr>
        <p:txBody>
          <a:bodyPr>
            <a:normAutofit/>
          </a:bodyPr>
          <a:lstStyle/>
          <a:p>
            <a:r>
              <a:rPr lang="en-US" dirty="0"/>
              <a:t>In Python, values may end up anywhere in computer </a:t>
            </a:r>
            <a:r>
              <a:rPr lang="en-US" i="1" dirty="0"/>
              <a:t>memory</a:t>
            </a:r>
            <a:r>
              <a:rPr lang="en-US" dirty="0"/>
              <a:t>, and variables are used to refer to them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C8E0899-A8B4-E040-8A67-EE0AA045D847}"/>
              </a:ext>
            </a:extLst>
          </p:cNvPr>
          <p:cNvSpPr txBox="1"/>
          <p:nvPr/>
        </p:nvSpPr>
        <p:spPr>
          <a:xfrm>
            <a:off x="656861" y="3686094"/>
            <a:ext cx="2335383" cy="120032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x = 2</a:t>
            </a:r>
          </a:p>
          <a:p>
            <a:r>
              <a:rPr lang="en-US" sz="2400" dirty="0"/>
              <a:t>x = 2.3</a:t>
            </a:r>
          </a:p>
          <a:p>
            <a:r>
              <a:rPr lang="en-US" sz="2400" dirty="0"/>
              <a:t>print(x)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Simple Assignment Statements</a:t>
            </a:r>
          </a:p>
        </p:txBody>
      </p:sp>
      <p:sp>
        <p:nvSpPr>
          <p:cNvPr id="5" name="Striped Right Arrow 4">
            <a:extLst>
              <a:ext uri="{FF2B5EF4-FFF2-40B4-BE49-F238E27FC236}">
                <a16:creationId xmlns:a16="http://schemas.microsoft.com/office/drawing/2014/main" id="{27FC23DD-6A5E-2A48-B041-34D6D040EFD2}"/>
              </a:ext>
            </a:extLst>
          </p:cNvPr>
          <p:cNvSpPr/>
          <p:nvPr/>
        </p:nvSpPr>
        <p:spPr>
          <a:xfrm>
            <a:off x="3593431" y="3747597"/>
            <a:ext cx="1010653" cy="1203158"/>
          </a:xfrm>
          <a:prstGeom prst="stripedRight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98954B8-C9B2-5940-BEB5-FB58FDC2E0CA}"/>
              </a:ext>
            </a:extLst>
          </p:cNvPr>
          <p:cNvSpPr/>
          <p:nvPr/>
        </p:nvSpPr>
        <p:spPr>
          <a:xfrm>
            <a:off x="6063913" y="3917117"/>
            <a:ext cx="1010653" cy="834189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160D041-D093-3A48-8C05-218F922B2299}"/>
              </a:ext>
            </a:extLst>
          </p:cNvPr>
          <p:cNvSpPr txBox="1"/>
          <p:nvPr/>
        </p:nvSpPr>
        <p:spPr>
          <a:xfrm>
            <a:off x="6060326" y="3379234"/>
            <a:ext cx="10302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Before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D9C3C63-6F9D-574D-8F38-36B9B9385F88}"/>
              </a:ext>
            </a:extLst>
          </p:cNvPr>
          <p:cNvSpPr txBox="1"/>
          <p:nvPr/>
        </p:nvSpPr>
        <p:spPr>
          <a:xfrm>
            <a:off x="7476826" y="2964181"/>
            <a:ext cx="10102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>
                <a:solidFill>
                  <a:srgbClr val="00B050"/>
                </a:solidFill>
              </a:rPr>
              <a:t>x = 2.3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81DC808-9A67-D649-9648-AF21D98D07C2}"/>
              </a:ext>
            </a:extLst>
          </p:cNvPr>
          <p:cNvSpPr/>
          <p:nvPr/>
        </p:nvSpPr>
        <p:spPr>
          <a:xfrm>
            <a:off x="9066835" y="3885033"/>
            <a:ext cx="1010653" cy="834189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EC8F8F3-D22C-7E4A-B0CC-266D2CA67CD5}"/>
              </a:ext>
            </a:extLst>
          </p:cNvPr>
          <p:cNvSpPr txBox="1"/>
          <p:nvPr/>
        </p:nvSpPr>
        <p:spPr>
          <a:xfrm>
            <a:off x="9143458" y="3347150"/>
            <a:ext cx="8365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After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84970AB-88B1-7A4C-A92A-E2F0A6E322EE}"/>
              </a:ext>
            </a:extLst>
          </p:cNvPr>
          <p:cNvSpPr/>
          <p:nvPr/>
        </p:nvSpPr>
        <p:spPr>
          <a:xfrm>
            <a:off x="4847760" y="4017411"/>
            <a:ext cx="661043" cy="63144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x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EEA37D9-9C73-B348-A765-2D89494D16E6}"/>
              </a:ext>
            </a:extLst>
          </p:cNvPr>
          <p:cNvCxnSpPr>
            <a:cxnSpLocks/>
            <a:stCxn id="6" idx="3"/>
            <a:endCxn id="7" idx="1"/>
          </p:cNvCxnSpPr>
          <p:nvPr/>
        </p:nvCxnSpPr>
        <p:spPr>
          <a:xfrm>
            <a:off x="5508803" y="4333134"/>
            <a:ext cx="555110" cy="107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ACA3B366-494F-BA48-A517-E7670DF9FCF9}"/>
              </a:ext>
            </a:extLst>
          </p:cNvPr>
          <p:cNvSpPr/>
          <p:nvPr/>
        </p:nvSpPr>
        <p:spPr>
          <a:xfrm>
            <a:off x="7839346" y="4017411"/>
            <a:ext cx="661043" cy="63144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x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BAA7420F-E169-0943-B48A-22408EC034C1}"/>
              </a:ext>
            </a:extLst>
          </p:cNvPr>
          <p:cNvCxnSpPr>
            <a:cxnSpLocks/>
            <a:stCxn id="19" idx="3"/>
            <a:endCxn id="21" idx="1"/>
          </p:cNvCxnSpPr>
          <p:nvPr/>
        </p:nvCxnSpPr>
        <p:spPr>
          <a:xfrm>
            <a:off x="8500389" y="4333134"/>
            <a:ext cx="598369" cy="117020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739AAB3F-FDCF-B943-9DD9-FBC0AD292365}"/>
              </a:ext>
            </a:extLst>
          </p:cNvPr>
          <p:cNvSpPr/>
          <p:nvPr/>
        </p:nvSpPr>
        <p:spPr>
          <a:xfrm>
            <a:off x="9098758" y="5086243"/>
            <a:ext cx="1010653" cy="834189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2.3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301131" y="3706621"/>
            <a:ext cx="156023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What will </a:t>
            </a:r>
            <a:br>
              <a:rPr lang="en-US" sz="2400" b="1" dirty="0">
                <a:solidFill>
                  <a:srgbClr val="C00000"/>
                </a:solidFill>
              </a:rPr>
            </a:br>
            <a:r>
              <a:rPr lang="en-US" sz="2400" b="1" dirty="0">
                <a:solidFill>
                  <a:srgbClr val="C00000"/>
                </a:solidFill>
              </a:rPr>
              <a:t>happen to </a:t>
            </a:r>
            <a:br>
              <a:rPr lang="en-US" sz="2400" b="1" dirty="0">
                <a:solidFill>
                  <a:srgbClr val="C00000"/>
                </a:solidFill>
              </a:rPr>
            </a:br>
            <a:r>
              <a:rPr lang="en-US" sz="2400" b="1" dirty="0">
                <a:solidFill>
                  <a:srgbClr val="C00000"/>
                </a:solidFill>
              </a:rPr>
              <a:t>value 2?</a:t>
            </a:r>
          </a:p>
        </p:txBody>
      </p:sp>
    </p:spTree>
    <p:extLst>
      <p:ext uri="{BB962C8B-B14F-4D97-AF65-F5344CB8AC3E}">
        <p14:creationId xmlns:p14="http://schemas.microsoft.com/office/powerpoint/2010/main" val="2589187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12" grpId="0"/>
      <p:bldP spid="13" grpId="0"/>
      <p:bldP spid="15" grpId="0" animBg="1"/>
      <p:bldP spid="16" grpId="0"/>
      <p:bldP spid="6" grpId="0" animBg="1"/>
      <p:bldP spid="19" grpId="0" animBg="1"/>
      <p:bldP spid="21" grpId="0" animBg="1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811933" cy="4693708"/>
          </a:xfrm>
        </p:spPr>
        <p:txBody>
          <a:bodyPr>
            <a:normAutofit/>
          </a:bodyPr>
          <a:lstStyle/>
          <a:p>
            <a:r>
              <a:rPr lang="en-US" dirty="0"/>
              <a:t>Interestingly, as a Python programmer you do not have to worry about computer memory getting filled up with old values when new values are assigned to variables </a:t>
            </a:r>
          </a:p>
          <a:p>
            <a:endParaRPr lang="en-US" dirty="0"/>
          </a:p>
          <a:p>
            <a:r>
              <a:rPr lang="en-US" dirty="0"/>
              <a:t>Python will automatically clear old </a:t>
            </a:r>
            <a:br>
              <a:rPr lang="en-US" dirty="0"/>
            </a:br>
            <a:r>
              <a:rPr lang="en-US" dirty="0"/>
              <a:t>values out of memory in a process </a:t>
            </a:r>
            <a:br>
              <a:rPr lang="en-US" dirty="0"/>
            </a:br>
            <a:r>
              <a:rPr lang="en-US" dirty="0"/>
              <a:t>known as </a:t>
            </a:r>
            <a:r>
              <a:rPr lang="en-US" i="1" dirty="0">
                <a:solidFill>
                  <a:srgbClr val="0070C0"/>
                </a:solidFill>
              </a:rPr>
              <a:t>garbage collection </a:t>
            </a:r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Garbage Collection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81DC808-9A67-D649-9648-AF21D98D07C2}"/>
              </a:ext>
            </a:extLst>
          </p:cNvPr>
          <p:cNvSpPr/>
          <p:nvPr/>
        </p:nvSpPr>
        <p:spPr>
          <a:xfrm>
            <a:off x="7844678" y="3633486"/>
            <a:ext cx="1010653" cy="834189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EC8F8F3-D22C-7E4A-B0CC-266D2CA67CD5}"/>
              </a:ext>
            </a:extLst>
          </p:cNvPr>
          <p:cNvSpPr txBox="1"/>
          <p:nvPr/>
        </p:nvSpPr>
        <p:spPr>
          <a:xfrm>
            <a:off x="7921301" y="3095603"/>
            <a:ext cx="8365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After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CA3B366-494F-BA48-A517-E7670DF9FCF9}"/>
              </a:ext>
            </a:extLst>
          </p:cNvPr>
          <p:cNvSpPr/>
          <p:nvPr/>
        </p:nvSpPr>
        <p:spPr>
          <a:xfrm>
            <a:off x="6617189" y="3765864"/>
            <a:ext cx="661043" cy="63144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x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BAA7420F-E169-0943-B48A-22408EC034C1}"/>
              </a:ext>
            </a:extLst>
          </p:cNvPr>
          <p:cNvCxnSpPr>
            <a:cxnSpLocks/>
            <a:stCxn id="19" idx="3"/>
            <a:endCxn id="21" idx="1"/>
          </p:cNvCxnSpPr>
          <p:nvPr/>
        </p:nvCxnSpPr>
        <p:spPr>
          <a:xfrm>
            <a:off x="7278232" y="4081587"/>
            <a:ext cx="598369" cy="117020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739AAB3F-FDCF-B943-9DD9-FBC0AD292365}"/>
              </a:ext>
            </a:extLst>
          </p:cNvPr>
          <p:cNvSpPr/>
          <p:nvPr/>
        </p:nvSpPr>
        <p:spPr>
          <a:xfrm>
            <a:off x="7876601" y="4834696"/>
            <a:ext cx="1010653" cy="834189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2.3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B832E1B-664F-3F45-A660-20232E3FF95D}"/>
              </a:ext>
            </a:extLst>
          </p:cNvPr>
          <p:cNvSpPr txBox="1"/>
          <p:nvPr/>
        </p:nvSpPr>
        <p:spPr>
          <a:xfrm>
            <a:off x="8837963" y="3542748"/>
            <a:ext cx="58381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solidFill>
                  <a:srgbClr val="C00000"/>
                </a:solidFill>
              </a:rPr>
              <a:t>X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11672E8-4A96-C143-9C31-EDA9FBBCA354}"/>
              </a:ext>
            </a:extLst>
          </p:cNvPr>
          <p:cNvSpPr txBox="1"/>
          <p:nvPr/>
        </p:nvSpPr>
        <p:spPr>
          <a:xfrm>
            <a:off x="9304883" y="3387649"/>
            <a:ext cx="291169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Memory location </a:t>
            </a:r>
            <a:br>
              <a:rPr lang="en-US" sz="2400" b="1" dirty="0">
                <a:solidFill>
                  <a:srgbClr val="C00000"/>
                </a:solidFill>
              </a:rPr>
            </a:br>
            <a:r>
              <a:rPr lang="en-US" sz="2400" b="1" dirty="0">
                <a:solidFill>
                  <a:srgbClr val="C00000"/>
                </a:solidFill>
              </a:rPr>
              <a:t>will be automatically </a:t>
            </a:r>
          </a:p>
          <a:p>
            <a:r>
              <a:rPr lang="en-US" sz="2400" b="1" dirty="0">
                <a:solidFill>
                  <a:srgbClr val="C00000"/>
                </a:solidFill>
              </a:rPr>
              <a:t>reclaimed by the</a:t>
            </a:r>
            <a:br>
              <a:rPr lang="en-US" sz="2400" b="1" dirty="0">
                <a:solidFill>
                  <a:srgbClr val="C00000"/>
                </a:solidFill>
              </a:rPr>
            </a:br>
            <a:r>
              <a:rPr lang="en-US" sz="2400" b="1" dirty="0">
                <a:solidFill>
                  <a:srgbClr val="C00000"/>
                </a:solidFill>
              </a:rPr>
              <a:t>garbage collector</a:t>
            </a:r>
          </a:p>
        </p:txBody>
      </p:sp>
    </p:spTree>
    <p:extLst>
      <p:ext uri="{BB962C8B-B14F-4D97-AF65-F5344CB8AC3E}">
        <p14:creationId xmlns:p14="http://schemas.microsoft.com/office/powerpoint/2010/main" val="2590378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93708"/>
          </a:xfrm>
        </p:spPr>
        <p:txBody>
          <a:bodyPr>
            <a:normAutofit/>
          </a:bodyPr>
          <a:lstStyle/>
          <a:p>
            <a:r>
              <a:rPr lang="en-US" dirty="0"/>
              <a:t>Python has some rules about how variable names can be written</a:t>
            </a:r>
          </a:p>
          <a:p>
            <a:pPr lvl="1"/>
            <a:r>
              <a:rPr lang="en-US" dirty="0"/>
              <a:t>Every variable name must begin with a letter or underscore, which may be followed by any sequence of letters, digits, or underscores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C8E0899-A8B4-E040-8A67-EE0AA045D847}"/>
              </a:ext>
            </a:extLst>
          </p:cNvPr>
          <p:cNvSpPr txBox="1"/>
          <p:nvPr/>
        </p:nvSpPr>
        <p:spPr>
          <a:xfrm>
            <a:off x="3438884" y="3103013"/>
            <a:ext cx="4265783" cy="193899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x1 = 10</a:t>
            </a:r>
          </a:p>
          <a:p>
            <a:r>
              <a:rPr lang="en-US" sz="2400" dirty="0"/>
              <a:t>x2 = 20</a:t>
            </a:r>
          </a:p>
          <a:p>
            <a:r>
              <a:rPr lang="en-US" sz="2400" dirty="0" err="1"/>
              <a:t>y_effect</a:t>
            </a:r>
            <a:r>
              <a:rPr lang="en-US" sz="2400" dirty="0"/>
              <a:t> = 1.5</a:t>
            </a:r>
          </a:p>
          <a:p>
            <a:r>
              <a:rPr lang="en-US" sz="2400" dirty="0" err="1"/>
              <a:t>celsius</a:t>
            </a:r>
            <a:r>
              <a:rPr lang="en-US" sz="2400" dirty="0"/>
              <a:t> = 32</a:t>
            </a:r>
          </a:p>
          <a:p>
            <a:r>
              <a:rPr lang="en-US" sz="2400" dirty="0"/>
              <a:t>2celsius = 2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Variable Names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4FEB888-35CE-AA4E-B5F9-4985C34B698C}"/>
              </a:ext>
            </a:extLst>
          </p:cNvPr>
          <p:cNvSpPr txBox="1"/>
          <p:nvPr/>
        </p:nvSpPr>
        <p:spPr>
          <a:xfrm>
            <a:off x="3365771" y="5239834"/>
            <a:ext cx="2634054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/>
              <a:t>SyntaxError</a:t>
            </a:r>
            <a:r>
              <a:rPr lang="en-US" dirty="0"/>
              <a:t>: invalid syntax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137B198-FB91-2841-A24A-4A14FDE3B763}"/>
              </a:ext>
            </a:extLst>
          </p:cNvPr>
          <p:cNvSpPr/>
          <p:nvPr/>
        </p:nvSpPr>
        <p:spPr>
          <a:xfrm>
            <a:off x="3365771" y="4598682"/>
            <a:ext cx="1210937" cy="382456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QA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266AB18-9682-CF46-BCD2-B3A43DA92FA8}"/>
              </a:ext>
            </a:extLst>
          </p:cNvPr>
          <p:cNvCxnSpPr>
            <a:stCxn id="6" idx="4"/>
          </p:cNvCxnSpPr>
          <p:nvPr/>
        </p:nvCxnSpPr>
        <p:spPr>
          <a:xfrm>
            <a:off x="3971240" y="4981138"/>
            <a:ext cx="56011" cy="25869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0362FF2F-5B9D-0A4F-AE27-0D22F0622581}"/>
              </a:ext>
            </a:extLst>
          </p:cNvPr>
          <p:cNvSpPr txBox="1"/>
          <p:nvPr/>
        </p:nvSpPr>
        <p:spPr>
          <a:xfrm>
            <a:off x="6658215" y="5239834"/>
            <a:ext cx="4128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</a:t>
            </a:r>
            <a:r>
              <a:rPr lang="en-QA" b="1" dirty="0"/>
              <a:t> varilable name cannot start with a digit</a:t>
            </a:r>
          </a:p>
        </p:txBody>
      </p:sp>
      <p:sp>
        <p:nvSpPr>
          <p:cNvPr id="10" name="Striped Right Arrow 9">
            <a:extLst>
              <a:ext uri="{FF2B5EF4-FFF2-40B4-BE49-F238E27FC236}">
                <a16:creationId xmlns:a16="http://schemas.microsoft.com/office/drawing/2014/main" id="{F7BB89F3-DAE6-3348-9E92-D1155272C8B9}"/>
              </a:ext>
            </a:extLst>
          </p:cNvPr>
          <p:cNvSpPr/>
          <p:nvPr/>
        </p:nvSpPr>
        <p:spPr>
          <a:xfrm>
            <a:off x="6192177" y="5239834"/>
            <a:ext cx="413117" cy="369332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729153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9" grpId="0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93708"/>
          </a:xfrm>
        </p:spPr>
        <p:txBody>
          <a:bodyPr>
            <a:normAutofit/>
          </a:bodyPr>
          <a:lstStyle/>
          <a:p>
            <a:r>
              <a:rPr lang="en-US" dirty="0"/>
              <a:t>Python has some rules about how variable names can be written</a:t>
            </a:r>
          </a:p>
          <a:p>
            <a:pPr lvl="1"/>
            <a:r>
              <a:rPr lang="en-US" sz="2800" dirty="0"/>
              <a:t>Variable names are also </a:t>
            </a:r>
            <a:r>
              <a:rPr lang="en-US" sz="2800" i="1" dirty="0">
                <a:solidFill>
                  <a:srgbClr val="00B050"/>
                </a:solidFill>
              </a:rPr>
              <a:t>case-sensitive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C8E0899-A8B4-E040-8A67-EE0AA045D847}"/>
              </a:ext>
            </a:extLst>
          </p:cNvPr>
          <p:cNvSpPr txBox="1"/>
          <p:nvPr/>
        </p:nvSpPr>
        <p:spPr>
          <a:xfrm>
            <a:off x="3438884" y="3103013"/>
            <a:ext cx="4265783" cy="156966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x = 10</a:t>
            </a:r>
          </a:p>
          <a:p>
            <a:r>
              <a:rPr lang="en-US" sz="2400" dirty="0"/>
              <a:t>X = 5.7</a:t>
            </a:r>
          </a:p>
          <a:p>
            <a:r>
              <a:rPr lang="en-US" sz="2400" dirty="0"/>
              <a:t>print(x)</a:t>
            </a:r>
          </a:p>
          <a:p>
            <a:r>
              <a:rPr lang="en-US" sz="2400" dirty="0"/>
              <a:t>print(X)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Variable Names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DE07C9F-8399-8144-91F6-90A458725FE9}"/>
              </a:ext>
            </a:extLst>
          </p:cNvPr>
          <p:cNvSpPr txBox="1"/>
          <p:nvPr/>
        </p:nvSpPr>
        <p:spPr>
          <a:xfrm>
            <a:off x="3438884" y="5230188"/>
            <a:ext cx="4265783" cy="83099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10</a:t>
            </a:r>
          </a:p>
          <a:p>
            <a:r>
              <a:rPr lang="en-US" sz="2400" dirty="0"/>
              <a:t>5.7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61FD763-EEEB-5F47-8181-9E6D55951AC5}"/>
              </a:ext>
            </a:extLst>
          </p:cNvPr>
          <p:cNvSpPr txBox="1"/>
          <p:nvPr/>
        </p:nvSpPr>
        <p:spPr>
          <a:xfrm>
            <a:off x="3368419" y="4807610"/>
            <a:ext cx="934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QA" b="1" dirty="0">
                <a:solidFill>
                  <a:srgbClr val="C00000"/>
                </a:solidFill>
              </a:rPr>
              <a:t>Output:</a:t>
            </a:r>
          </a:p>
        </p:txBody>
      </p:sp>
    </p:spTree>
    <p:extLst>
      <p:ext uri="{BB962C8B-B14F-4D97-AF65-F5344CB8AC3E}">
        <p14:creationId xmlns:p14="http://schemas.microsoft.com/office/powerpoint/2010/main" val="1282434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93708"/>
          </a:xfrm>
        </p:spPr>
        <p:txBody>
          <a:bodyPr>
            <a:normAutofit/>
          </a:bodyPr>
          <a:lstStyle/>
          <a:p>
            <a:r>
              <a:rPr lang="en-US" dirty="0"/>
              <a:t>Python has some rules about how variable names can be written</a:t>
            </a:r>
          </a:p>
          <a:p>
            <a:pPr lvl="1"/>
            <a:r>
              <a:rPr lang="en-US" dirty="0"/>
              <a:t>Some names are part of Python itself (they are called </a:t>
            </a:r>
            <a:r>
              <a:rPr lang="en-US" i="1" dirty="0">
                <a:solidFill>
                  <a:srgbClr val="C00000"/>
                </a:solidFill>
              </a:rPr>
              <a:t>reserved words </a:t>
            </a:r>
            <a:r>
              <a:rPr lang="en-US" dirty="0"/>
              <a:t>or </a:t>
            </a:r>
            <a:r>
              <a:rPr lang="en-US" i="1" dirty="0">
                <a:solidFill>
                  <a:srgbClr val="C00000"/>
                </a:solidFill>
              </a:rPr>
              <a:t>keywords</a:t>
            </a:r>
            <a:r>
              <a:rPr lang="en-US" dirty="0"/>
              <a:t>) and cannot be used by programmers as ordinary names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Variable Names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521DBA5-A3F3-E744-A100-DD027DA55FE9}"/>
              </a:ext>
            </a:extLst>
          </p:cNvPr>
          <p:cNvGraphicFramePr>
            <a:graphicFrameLocks noGrp="1"/>
          </p:cNvGraphicFramePr>
          <p:nvPr/>
        </p:nvGraphicFramePr>
        <p:xfrm>
          <a:off x="2065866" y="3141134"/>
          <a:ext cx="8128000" cy="3200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417849812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83642111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392698092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437724904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7824468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False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class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finally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is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return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20878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continue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for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lambda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try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320741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True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def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from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nonlocal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while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610148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and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del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global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not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with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091663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elif</a:t>
                      </a:r>
                      <a:endParaRPr 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if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or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yield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35065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assert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else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import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pass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633687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break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except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in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raise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9035491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CEDA9D6F-88DD-354C-A275-8B4710BCF6C4}"/>
              </a:ext>
            </a:extLst>
          </p:cNvPr>
          <p:cNvSpPr txBox="1"/>
          <p:nvPr/>
        </p:nvSpPr>
        <p:spPr>
          <a:xfrm>
            <a:off x="4952556" y="6318133"/>
            <a:ext cx="2354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B0F0"/>
                </a:solidFill>
              </a:rPr>
              <a:t>Python Keywords</a:t>
            </a:r>
          </a:p>
        </p:txBody>
      </p:sp>
    </p:spTree>
    <p:extLst>
      <p:ext uri="{BB962C8B-B14F-4D97-AF65-F5344CB8AC3E}">
        <p14:creationId xmlns:p14="http://schemas.microsoft.com/office/powerpoint/2010/main" val="1507027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93708"/>
          </a:xfrm>
        </p:spPr>
        <p:txBody>
          <a:bodyPr>
            <a:normAutofit/>
          </a:bodyPr>
          <a:lstStyle/>
          <a:p>
            <a:r>
              <a:rPr lang="en-US" dirty="0"/>
              <a:t>Python has some rules about how variable names can be written</a:t>
            </a:r>
          </a:p>
          <a:p>
            <a:pPr lvl="1"/>
            <a:r>
              <a:rPr lang="en-US" dirty="0"/>
              <a:t>Some names are part of Python itself (they are called </a:t>
            </a:r>
            <a:r>
              <a:rPr lang="en-US" i="1" dirty="0">
                <a:solidFill>
                  <a:srgbClr val="C00000"/>
                </a:solidFill>
              </a:rPr>
              <a:t>reserved words </a:t>
            </a:r>
            <a:r>
              <a:rPr lang="en-US" dirty="0"/>
              <a:t>or </a:t>
            </a:r>
            <a:r>
              <a:rPr lang="en-US" i="1" dirty="0">
                <a:solidFill>
                  <a:srgbClr val="C00000"/>
                </a:solidFill>
              </a:rPr>
              <a:t>keywords</a:t>
            </a:r>
            <a:r>
              <a:rPr lang="en-US" dirty="0"/>
              <a:t>) and cannot be used by programmers as ordinary names</a:t>
            </a:r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Variable Names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293BC0-D39E-6646-8F67-D91227DC65B3}"/>
              </a:ext>
            </a:extLst>
          </p:cNvPr>
          <p:cNvSpPr txBox="1"/>
          <p:nvPr/>
        </p:nvSpPr>
        <p:spPr>
          <a:xfrm>
            <a:off x="3811417" y="3529548"/>
            <a:ext cx="4265783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for = 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7EF1915-E4F3-8147-9AA6-BBF33FE3F92D}"/>
              </a:ext>
            </a:extLst>
          </p:cNvPr>
          <p:cNvSpPr txBox="1"/>
          <p:nvPr/>
        </p:nvSpPr>
        <p:spPr>
          <a:xfrm>
            <a:off x="1180453" y="3506222"/>
            <a:ext cx="21246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>
                <a:solidFill>
                  <a:srgbClr val="00B050"/>
                </a:solidFill>
              </a:rPr>
              <a:t>An example…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3143B0C-788F-5C44-A92F-B5F4E7C06E14}"/>
              </a:ext>
            </a:extLst>
          </p:cNvPr>
          <p:cNvSpPr txBox="1"/>
          <p:nvPr/>
        </p:nvSpPr>
        <p:spPr>
          <a:xfrm>
            <a:off x="3735422" y="4217756"/>
            <a:ext cx="2634054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/>
              <a:t>SyntaxError</a:t>
            </a:r>
            <a:r>
              <a:rPr lang="en-US" dirty="0"/>
              <a:t>: invalid syntax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3203EC3-DBDD-B44F-AB0B-E98FA021F565}"/>
              </a:ext>
            </a:extLst>
          </p:cNvPr>
          <p:cNvSpPr/>
          <p:nvPr/>
        </p:nvSpPr>
        <p:spPr>
          <a:xfrm>
            <a:off x="3735422" y="3576604"/>
            <a:ext cx="1210937" cy="382456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QA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CCF0C1A-6925-7742-9927-51BE300D40BF}"/>
              </a:ext>
            </a:extLst>
          </p:cNvPr>
          <p:cNvCxnSpPr>
            <a:stCxn id="8" idx="4"/>
          </p:cNvCxnSpPr>
          <p:nvPr/>
        </p:nvCxnSpPr>
        <p:spPr>
          <a:xfrm>
            <a:off x="4340891" y="3959060"/>
            <a:ext cx="56011" cy="25869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BABE498E-CA7B-FC48-B9B4-B06C55587F3C}"/>
              </a:ext>
            </a:extLst>
          </p:cNvPr>
          <p:cNvSpPr txBox="1"/>
          <p:nvPr/>
        </p:nvSpPr>
        <p:spPr>
          <a:xfrm>
            <a:off x="7027866" y="4217756"/>
            <a:ext cx="4567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</a:t>
            </a:r>
            <a:r>
              <a:rPr lang="en-QA" b="1" dirty="0"/>
              <a:t> varilable name cannot be a Python keyword</a:t>
            </a:r>
          </a:p>
        </p:txBody>
      </p:sp>
      <p:sp>
        <p:nvSpPr>
          <p:cNvPr id="11" name="Striped Right Arrow 10">
            <a:extLst>
              <a:ext uri="{FF2B5EF4-FFF2-40B4-BE49-F238E27FC236}">
                <a16:creationId xmlns:a16="http://schemas.microsoft.com/office/drawing/2014/main" id="{ACDC9886-4C13-8845-82C6-387F0ED92DA4}"/>
              </a:ext>
            </a:extLst>
          </p:cNvPr>
          <p:cNvSpPr/>
          <p:nvPr/>
        </p:nvSpPr>
        <p:spPr>
          <a:xfrm>
            <a:off x="6561828" y="4217756"/>
            <a:ext cx="413117" cy="369332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4234041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Today…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541B7-C49F-F24E-8885-AAB50FCD8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90655" cy="4822310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Last session</a:t>
            </a:r>
            <a:r>
              <a:rPr lang="en-GB" dirty="0"/>
              <a:t>:</a:t>
            </a:r>
          </a:p>
          <a:p>
            <a:pPr lvl="1"/>
            <a:r>
              <a:rPr lang="en-GB" dirty="0"/>
              <a:t>Abstractions</a:t>
            </a:r>
          </a:p>
          <a:p>
            <a:pPr lvl="1"/>
            <a:endParaRPr lang="en-GB" dirty="0"/>
          </a:p>
          <a:p>
            <a:r>
              <a:rPr lang="en-GB" dirty="0">
                <a:solidFill>
                  <a:srgbClr val="00B0F0"/>
                </a:solidFill>
              </a:rPr>
              <a:t>Today’s session</a:t>
            </a:r>
            <a:r>
              <a:rPr lang="en-GB" dirty="0"/>
              <a:t>:</a:t>
            </a:r>
          </a:p>
          <a:p>
            <a:pPr lvl="1"/>
            <a:r>
              <a:rPr lang="en-GB" dirty="0"/>
              <a:t>Python </a:t>
            </a:r>
            <a:endParaRPr lang="en-GB" i="1" dirty="0"/>
          </a:p>
          <a:p>
            <a:pPr lvl="1"/>
            <a:endParaRPr lang="en-GB" i="1" dirty="0"/>
          </a:p>
          <a:p>
            <a:r>
              <a:rPr lang="en-GB" dirty="0">
                <a:solidFill>
                  <a:srgbClr val="00B0F0"/>
                </a:solidFill>
              </a:rPr>
              <a:t>Announcements</a:t>
            </a:r>
            <a:r>
              <a:rPr lang="en-GB" dirty="0"/>
              <a:t>:</a:t>
            </a:r>
          </a:p>
          <a:p>
            <a:pPr lvl="1"/>
            <a:r>
              <a:rPr lang="en-GB" dirty="0"/>
              <a:t>HW1 is due on Sunday, September 6</a:t>
            </a:r>
          </a:p>
          <a:p>
            <a:pPr lvl="1"/>
            <a:r>
              <a:rPr lang="en-GB" dirty="0"/>
              <a:t>Quiz I grades are out</a:t>
            </a:r>
          </a:p>
        </p:txBody>
      </p:sp>
    </p:spTree>
    <p:extLst>
      <p:ext uri="{BB962C8B-B14F-4D97-AF65-F5344CB8AC3E}">
        <p14:creationId xmlns:p14="http://schemas.microsoft.com/office/powerpoint/2010/main" val="24425386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93708"/>
          </a:xfrm>
        </p:spPr>
        <p:txBody>
          <a:bodyPr>
            <a:normAutofit/>
          </a:bodyPr>
          <a:lstStyle/>
          <a:p>
            <a:r>
              <a:rPr lang="en-US" dirty="0"/>
              <a:t>You can produce new data (numeric or text) values in your program using </a:t>
            </a:r>
            <a:r>
              <a:rPr lang="en-US" i="1" dirty="0"/>
              <a:t>expressions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Expressions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293BC0-D39E-6646-8F67-D91227DC65B3}"/>
              </a:ext>
            </a:extLst>
          </p:cNvPr>
          <p:cNvSpPr txBox="1"/>
          <p:nvPr/>
        </p:nvSpPr>
        <p:spPr>
          <a:xfrm>
            <a:off x="7088017" y="2715117"/>
            <a:ext cx="4265783" cy="156966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x = 2 </a:t>
            </a:r>
            <a:r>
              <a:rPr lang="en-US" sz="2400" b="1" dirty="0">
                <a:solidFill>
                  <a:srgbClr val="FF0000"/>
                </a:solidFill>
              </a:rPr>
              <a:t>+</a:t>
            </a:r>
            <a:r>
              <a:rPr lang="en-US" sz="2400" dirty="0"/>
              <a:t> 3</a:t>
            </a:r>
          </a:p>
          <a:p>
            <a:r>
              <a:rPr lang="en-US" sz="2400" dirty="0"/>
              <a:t>print(x)</a:t>
            </a:r>
          </a:p>
          <a:p>
            <a:r>
              <a:rPr lang="en-US" sz="2400" dirty="0"/>
              <a:t>print(5 </a:t>
            </a:r>
            <a:r>
              <a:rPr lang="en-US" sz="2400" b="1" dirty="0">
                <a:solidFill>
                  <a:srgbClr val="FF0000"/>
                </a:solidFill>
              </a:rPr>
              <a:t>*</a:t>
            </a:r>
            <a:r>
              <a:rPr lang="en-US" sz="2400" dirty="0"/>
              <a:t> 7)</a:t>
            </a:r>
          </a:p>
          <a:p>
            <a:r>
              <a:rPr lang="en-US" sz="2400" dirty="0"/>
              <a:t>print("5" </a:t>
            </a:r>
            <a:r>
              <a:rPr lang="en-US" sz="2400" b="1" dirty="0">
                <a:solidFill>
                  <a:srgbClr val="FF0000"/>
                </a:solidFill>
              </a:rPr>
              <a:t>+</a:t>
            </a:r>
            <a:r>
              <a:rPr lang="en-US" sz="2400" dirty="0"/>
              <a:t> "7")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8DB0859A-D2AF-3145-97B1-A60E06DC7EE5}"/>
              </a:ext>
            </a:extLst>
          </p:cNvPr>
          <p:cNvCxnSpPr>
            <a:cxnSpLocks/>
            <a:stCxn id="6" idx="2"/>
          </p:cNvCxnSpPr>
          <p:nvPr/>
        </p:nvCxnSpPr>
        <p:spPr>
          <a:xfrm flipH="1">
            <a:off x="5858885" y="2948935"/>
            <a:ext cx="1229132" cy="233818"/>
          </a:xfrm>
          <a:prstGeom prst="straightConnector1">
            <a:avLst/>
          </a:prstGeom>
          <a:ln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>
            <a:extLst>
              <a:ext uri="{FF2B5EF4-FFF2-40B4-BE49-F238E27FC236}">
                <a16:creationId xmlns:a16="http://schemas.microsoft.com/office/drawing/2014/main" id="{65603DB3-6C66-7A4C-ADF9-6C5A324043A8}"/>
              </a:ext>
            </a:extLst>
          </p:cNvPr>
          <p:cNvSpPr/>
          <p:nvPr/>
        </p:nvSpPr>
        <p:spPr>
          <a:xfrm>
            <a:off x="7088017" y="2715117"/>
            <a:ext cx="1229132" cy="467636"/>
          </a:xfrm>
          <a:prstGeom prst="ellipse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3901CAD-E355-B04C-A3BE-F89C4F060CDE}"/>
              </a:ext>
            </a:extLst>
          </p:cNvPr>
          <p:cNvSpPr txBox="1"/>
          <p:nvPr/>
        </p:nvSpPr>
        <p:spPr>
          <a:xfrm>
            <a:off x="1448235" y="2828835"/>
            <a:ext cx="4493153" cy="120032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This is an expression that uses the </a:t>
            </a:r>
            <a:br>
              <a:rPr lang="en-US" sz="2400" dirty="0"/>
            </a:br>
            <a:r>
              <a:rPr lang="en-US" sz="2400" i="1" dirty="0">
                <a:solidFill>
                  <a:srgbClr val="00B050"/>
                </a:solidFill>
              </a:rPr>
              <a:t>addition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en-US" sz="2400" i="1" dirty="0">
                <a:solidFill>
                  <a:srgbClr val="00B050"/>
                </a:solidFill>
              </a:rPr>
              <a:t>operator</a:t>
            </a:r>
          </a:p>
          <a:p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B3995A8-F58F-D74F-A444-C22D88C40D4F}"/>
              </a:ext>
            </a:extLst>
          </p:cNvPr>
          <p:cNvSpPr txBox="1"/>
          <p:nvPr/>
        </p:nvSpPr>
        <p:spPr>
          <a:xfrm>
            <a:off x="1448235" y="3898980"/>
            <a:ext cx="518084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This is another expression that uses the </a:t>
            </a:r>
            <a:br>
              <a:rPr lang="en-US" sz="2400" dirty="0">
                <a:solidFill>
                  <a:srgbClr val="00B050"/>
                </a:solidFill>
              </a:rPr>
            </a:br>
            <a:r>
              <a:rPr lang="en-US" sz="2400" i="1" dirty="0">
                <a:solidFill>
                  <a:srgbClr val="00B050"/>
                </a:solidFill>
              </a:rPr>
              <a:t>multiplication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en-US" sz="2400" i="1" dirty="0">
                <a:solidFill>
                  <a:srgbClr val="00B050"/>
                </a:solidFill>
              </a:rPr>
              <a:t>operator</a:t>
            </a:r>
          </a:p>
          <a:p>
            <a:endParaRPr lang="en-QA" dirty="0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5E8CDB5-E129-F346-9497-668426794922}"/>
              </a:ext>
            </a:extLst>
          </p:cNvPr>
          <p:cNvCxnSpPr>
            <a:cxnSpLocks/>
            <a:stCxn id="12" idx="2"/>
          </p:cNvCxnSpPr>
          <p:nvPr/>
        </p:nvCxnSpPr>
        <p:spPr>
          <a:xfrm flipH="1">
            <a:off x="6551423" y="3675248"/>
            <a:ext cx="1306786" cy="353916"/>
          </a:xfrm>
          <a:prstGeom prst="straightConnector1">
            <a:avLst/>
          </a:prstGeom>
          <a:ln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4309DB52-6311-EC4F-A83B-8D7CC8360199}"/>
              </a:ext>
            </a:extLst>
          </p:cNvPr>
          <p:cNvSpPr/>
          <p:nvPr/>
        </p:nvSpPr>
        <p:spPr>
          <a:xfrm>
            <a:off x="7858209" y="3441430"/>
            <a:ext cx="643765" cy="467636"/>
          </a:xfrm>
          <a:prstGeom prst="ellipse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04C05B5-7A90-8648-959B-731C80A83DDC}"/>
              </a:ext>
            </a:extLst>
          </p:cNvPr>
          <p:cNvSpPr/>
          <p:nvPr/>
        </p:nvSpPr>
        <p:spPr>
          <a:xfrm>
            <a:off x="1448235" y="4947891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/>
              <a:t>This is yet another expression that uses the </a:t>
            </a:r>
            <a:br>
              <a:rPr lang="en-US" sz="2400" dirty="0">
                <a:solidFill>
                  <a:srgbClr val="00B050"/>
                </a:solidFill>
              </a:rPr>
            </a:br>
            <a:r>
              <a:rPr lang="en-US" sz="2400" dirty="0"/>
              <a:t>addition operator but</a:t>
            </a:r>
            <a:r>
              <a:rPr lang="en-US" sz="2400" i="1" dirty="0"/>
              <a:t> </a:t>
            </a:r>
            <a:r>
              <a:rPr lang="en-US" sz="2400" dirty="0"/>
              <a:t>to </a:t>
            </a:r>
            <a:r>
              <a:rPr lang="en-US" sz="2400" i="1" dirty="0">
                <a:solidFill>
                  <a:srgbClr val="00B050"/>
                </a:solidFill>
              </a:rPr>
              <a:t>concatenate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en-US" sz="2400" dirty="0"/>
              <a:t>(or glue) </a:t>
            </a:r>
            <a:br>
              <a:rPr lang="en-US" sz="2400" dirty="0"/>
            </a:br>
            <a:r>
              <a:rPr lang="en-US" sz="2400" dirty="0"/>
              <a:t>strings together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E95A923F-B936-A24C-BF22-E60C52CC497C}"/>
              </a:ext>
            </a:extLst>
          </p:cNvPr>
          <p:cNvCxnSpPr>
            <a:cxnSpLocks/>
            <a:stCxn id="17" idx="2"/>
          </p:cNvCxnSpPr>
          <p:nvPr/>
        </p:nvCxnSpPr>
        <p:spPr>
          <a:xfrm flipH="1">
            <a:off x="6809362" y="4043897"/>
            <a:ext cx="1048847" cy="960131"/>
          </a:xfrm>
          <a:prstGeom prst="straightConnector1">
            <a:avLst/>
          </a:prstGeom>
          <a:ln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>
            <a:extLst>
              <a:ext uri="{FF2B5EF4-FFF2-40B4-BE49-F238E27FC236}">
                <a16:creationId xmlns:a16="http://schemas.microsoft.com/office/drawing/2014/main" id="{13CE0ADD-4865-DA43-95A7-A4812C46D617}"/>
              </a:ext>
            </a:extLst>
          </p:cNvPr>
          <p:cNvSpPr/>
          <p:nvPr/>
        </p:nvSpPr>
        <p:spPr>
          <a:xfrm>
            <a:off x="7858209" y="3810079"/>
            <a:ext cx="1146629" cy="467636"/>
          </a:xfrm>
          <a:prstGeom prst="ellipse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629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8" grpId="0"/>
      <p:bldP spid="10" grpId="0"/>
      <p:bldP spid="12" grpId="0" animBg="1"/>
      <p:bldP spid="14" grpId="0"/>
      <p:bldP spid="1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93708"/>
          </a:xfrm>
        </p:spPr>
        <p:txBody>
          <a:bodyPr>
            <a:normAutofit/>
          </a:bodyPr>
          <a:lstStyle/>
          <a:p>
            <a:r>
              <a:rPr lang="en-US" dirty="0"/>
              <a:t>You can produce new data (numeric or text) values in your program using </a:t>
            </a:r>
            <a:r>
              <a:rPr lang="en-US" i="1" dirty="0"/>
              <a:t>expressions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Expressions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293BC0-D39E-6646-8F67-D91227DC65B3}"/>
              </a:ext>
            </a:extLst>
          </p:cNvPr>
          <p:cNvSpPr txBox="1"/>
          <p:nvPr/>
        </p:nvSpPr>
        <p:spPr>
          <a:xfrm>
            <a:off x="2629014" y="2933651"/>
            <a:ext cx="2631716" cy="193899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x = 6</a:t>
            </a:r>
          </a:p>
          <a:p>
            <a:r>
              <a:rPr lang="en-US" sz="2400" dirty="0"/>
              <a:t>y = 2</a:t>
            </a:r>
          </a:p>
          <a:p>
            <a:r>
              <a:rPr lang="en-US" sz="2400" dirty="0"/>
              <a:t>print(x </a:t>
            </a:r>
            <a:r>
              <a:rPr lang="en-US" sz="2400" b="1" dirty="0">
                <a:solidFill>
                  <a:srgbClr val="FF0000"/>
                </a:solidFill>
              </a:rPr>
              <a:t>-</a:t>
            </a:r>
            <a:r>
              <a:rPr lang="en-US" sz="2400" dirty="0"/>
              <a:t> y)</a:t>
            </a:r>
          </a:p>
          <a:p>
            <a:r>
              <a:rPr lang="en-US" sz="2400" dirty="0"/>
              <a:t>print(x</a:t>
            </a:r>
            <a:r>
              <a:rPr lang="en-US" sz="2400" b="1" dirty="0">
                <a:solidFill>
                  <a:srgbClr val="FF0000"/>
                </a:solidFill>
              </a:rPr>
              <a:t>/</a:t>
            </a:r>
            <a:r>
              <a:rPr lang="en-US" sz="2400" dirty="0"/>
              <a:t>y)</a:t>
            </a:r>
          </a:p>
          <a:p>
            <a:r>
              <a:rPr lang="en-US" sz="2400" dirty="0"/>
              <a:t>print(x</a:t>
            </a:r>
            <a:r>
              <a:rPr lang="en-US" sz="2400" b="1" dirty="0">
                <a:solidFill>
                  <a:srgbClr val="FF0000"/>
                </a:solidFill>
              </a:rPr>
              <a:t>//</a:t>
            </a:r>
            <a:r>
              <a:rPr lang="en-US" sz="2400" dirty="0"/>
              <a:t>y)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02BC3C4-4A97-9D40-8DAB-E4131F43C75F}"/>
              </a:ext>
            </a:extLst>
          </p:cNvPr>
          <p:cNvSpPr txBox="1"/>
          <p:nvPr/>
        </p:nvSpPr>
        <p:spPr>
          <a:xfrm>
            <a:off x="7895609" y="2933651"/>
            <a:ext cx="2725501" cy="156966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print(x</a:t>
            </a:r>
            <a:r>
              <a:rPr lang="en-US" sz="2400" b="1" dirty="0">
                <a:solidFill>
                  <a:srgbClr val="FF0000"/>
                </a:solidFill>
              </a:rPr>
              <a:t>*</a:t>
            </a:r>
            <a:r>
              <a:rPr lang="en-US" sz="2400" dirty="0"/>
              <a:t>y)</a:t>
            </a:r>
          </a:p>
          <a:p>
            <a:r>
              <a:rPr lang="en-US" sz="2400" dirty="0"/>
              <a:t>print(x</a:t>
            </a:r>
            <a:r>
              <a:rPr lang="en-US" sz="2400" b="1" dirty="0">
                <a:solidFill>
                  <a:srgbClr val="FF0000"/>
                </a:solidFill>
              </a:rPr>
              <a:t>**</a:t>
            </a:r>
            <a:r>
              <a:rPr lang="en-US" sz="2400" dirty="0"/>
              <a:t>y)</a:t>
            </a:r>
          </a:p>
          <a:p>
            <a:r>
              <a:rPr lang="en-US" sz="2400" dirty="0"/>
              <a:t>print(</a:t>
            </a:r>
            <a:r>
              <a:rPr lang="en-US" sz="2400" dirty="0" err="1"/>
              <a:t>x</a:t>
            </a:r>
            <a:r>
              <a:rPr lang="en-US" sz="2400" b="1" dirty="0" err="1">
                <a:solidFill>
                  <a:srgbClr val="FF0000"/>
                </a:solidFill>
              </a:rPr>
              <a:t>%</a:t>
            </a:r>
            <a:r>
              <a:rPr lang="en-US" sz="2400" dirty="0" err="1"/>
              <a:t>y</a:t>
            </a:r>
            <a:r>
              <a:rPr lang="en-US" sz="2400" dirty="0"/>
              <a:t>)</a:t>
            </a:r>
          </a:p>
          <a:p>
            <a:r>
              <a:rPr lang="en-US" sz="2400" dirty="0"/>
              <a:t>print(</a:t>
            </a:r>
            <a:r>
              <a:rPr lang="en-US" sz="2400" b="1" dirty="0">
                <a:solidFill>
                  <a:srgbClr val="FF0000"/>
                </a:solidFill>
              </a:rPr>
              <a:t>abs(</a:t>
            </a:r>
            <a:r>
              <a:rPr lang="en-US" sz="2400" dirty="0"/>
              <a:t>-x</a:t>
            </a:r>
            <a:r>
              <a:rPr lang="en-US" sz="2400" b="1" dirty="0">
                <a:solidFill>
                  <a:srgbClr val="FF0000"/>
                </a:solidFill>
              </a:rPr>
              <a:t>)</a:t>
            </a:r>
            <a:r>
              <a:rPr lang="en-US" sz="2400" dirty="0"/>
              <a:t>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336E214-08B9-7948-A696-5A0CDB95C8FC}"/>
              </a:ext>
            </a:extLst>
          </p:cNvPr>
          <p:cNvSpPr txBox="1"/>
          <p:nvPr/>
        </p:nvSpPr>
        <p:spPr>
          <a:xfrm>
            <a:off x="5814723" y="3241427"/>
            <a:ext cx="198996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>
                <a:solidFill>
                  <a:srgbClr val="00B050"/>
                </a:solidFill>
              </a:rPr>
              <a:t>Yet another </a:t>
            </a:r>
            <a:br>
              <a:rPr lang="en-US" sz="2800" i="1" dirty="0">
                <a:solidFill>
                  <a:srgbClr val="00B050"/>
                </a:solidFill>
              </a:rPr>
            </a:br>
            <a:r>
              <a:rPr lang="en-US" sz="2800" i="1" dirty="0">
                <a:solidFill>
                  <a:srgbClr val="00B050"/>
                </a:solidFill>
              </a:rPr>
              <a:t>example…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7EF1915-E4F3-8147-9AA6-BBF33FE3F92D}"/>
              </a:ext>
            </a:extLst>
          </p:cNvPr>
          <p:cNvSpPr txBox="1"/>
          <p:nvPr/>
        </p:nvSpPr>
        <p:spPr>
          <a:xfrm>
            <a:off x="656363" y="3241427"/>
            <a:ext cx="165019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>
                <a:solidFill>
                  <a:srgbClr val="00B050"/>
                </a:solidFill>
              </a:rPr>
              <a:t>Another </a:t>
            </a:r>
            <a:br>
              <a:rPr lang="en-US" sz="2800" i="1" dirty="0">
                <a:solidFill>
                  <a:srgbClr val="00B050"/>
                </a:solidFill>
              </a:rPr>
            </a:br>
            <a:r>
              <a:rPr lang="en-US" sz="2800" i="1" dirty="0">
                <a:solidFill>
                  <a:srgbClr val="00B050"/>
                </a:solidFill>
              </a:rPr>
              <a:t>example…</a:t>
            </a:r>
          </a:p>
        </p:txBody>
      </p:sp>
    </p:spTree>
    <p:extLst>
      <p:ext uri="{BB962C8B-B14F-4D97-AF65-F5344CB8AC3E}">
        <p14:creationId xmlns:p14="http://schemas.microsoft.com/office/powerpoint/2010/main" val="327448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93708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Expressions: Summary of Operators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AD5E2E8-4414-D343-8D98-452F1CC7B78A}"/>
              </a:ext>
            </a:extLst>
          </p:cNvPr>
          <p:cNvGraphicFramePr>
            <a:graphicFrameLocks noGrp="1"/>
          </p:cNvGraphicFramePr>
          <p:nvPr/>
        </p:nvGraphicFramePr>
        <p:xfrm>
          <a:off x="2031999" y="1954498"/>
          <a:ext cx="8128000" cy="3627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535618149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705504739"/>
                    </a:ext>
                  </a:extLst>
                </a:gridCol>
              </a:tblGrid>
              <a:tr h="40021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Operator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Operation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3234338"/>
                  </a:ext>
                </a:extLst>
              </a:tr>
              <a:tr h="34684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Addition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0065344"/>
                  </a:ext>
                </a:extLst>
              </a:tr>
              <a:tr h="34684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-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Subtraction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3171474"/>
                  </a:ext>
                </a:extLst>
              </a:tr>
              <a:tr h="34684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*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Multiplication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2045537"/>
                  </a:ext>
                </a:extLst>
              </a:tr>
              <a:tr h="34684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Float Division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4334827"/>
                  </a:ext>
                </a:extLst>
              </a:tr>
              <a:tr h="34684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Exponentiation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5165321"/>
                  </a:ext>
                </a:extLst>
              </a:tr>
              <a:tr h="34684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abs()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Absolute 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6141694"/>
                  </a:ext>
                </a:extLst>
              </a:tr>
              <a:tr h="34684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//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Integer Division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5686841"/>
                  </a:ext>
                </a:extLst>
              </a:tr>
              <a:tr h="34684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%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Remainder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4145766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7C84AD32-F603-5546-BBFD-C6BB3D2D4468}"/>
              </a:ext>
            </a:extLst>
          </p:cNvPr>
          <p:cNvSpPr txBox="1"/>
          <p:nvPr/>
        </p:nvSpPr>
        <p:spPr>
          <a:xfrm>
            <a:off x="3782384" y="5701303"/>
            <a:ext cx="46272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Python Built-In Numeric Operations</a:t>
            </a:r>
          </a:p>
        </p:txBody>
      </p:sp>
    </p:spTree>
    <p:extLst>
      <p:ext uri="{BB962C8B-B14F-4D97-AF65-F5344CB8AC3E}">
        <p14:creationId xmlns:p14="http://schemas.microsoft.com/office/powerpoint/2010/main" val="31861419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Functions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Python allows putting a sequence of instructions (or </a:t>
            </a:r>
            <a:r>
              <a:rPr lang="en-US" i="1" dirty="0"/>
              <a:t>statements</a:t>
            </a:r>
            <a:r>
              <a:rPr lang="en-US" dirty="0"/>
              <a:t>) together to create a brand-new command or </a:t>
            </a:r>
            <a:r>
              <a:rPr lang="en-US" i="1" dirty="0">
                <a:solidFill>
                  <a:srgbClr val="00B0F0"/>
                </a:solidFill>
              </a:rPr>
              <a:t>function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332F0F8-8F98-CC45-9E08-EED9377837BE}"/>
              </a:ext>
            </a:extLst>
          </p:cNvPr>
          <p:cNvSpPr txBox="1"/>
          <p:nvPr/>
        </p:nvSpPr>
        <p:spPr>
          <a:xfrm>
            <a:off x="6722408" y="2903176"/>
            <a:ext cx="4460523" cy="120032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def hello():</a:t>
            </a:r>
          </a:p>
          <a:p>
            <a:r>
              <a:rPr lang="en-US" sz="2400" dirty="0"/>
              <a:t>       print("Hello")</a:t>
            </a:r>
          </a:p>
          <a:p>
            <a:r>
              <a:rPr lang="en-US" sz="2400" dirty="0"/>
              <a:t>       print("Programming is fun!")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89B9F7CD-CCC5-A244-8BAD-1F25DF556FB1}"/>
              </a:ext>
            </a:extLst>
          </p:cNvPr>
          <p:cNvCxnSpPr>
            <a:cxnSpLocks/>
          </p:cNvCxnSpPr>
          <p:nvPr/>
        </p:nvCxnSpPr>
        <p:spPr>
          <a:xfrm flipH="1">
            <a:off x="6146690" y="3664116"/>
            <a:ext cx="860909" cy="134937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ight Brace 5">
            <a:extLst>
              <a:ext uri="{FF2B5EF4-FFF2-40B4-BE49-F238E27FC236}">
                <a16:creationId xmlns:a16="http://schemas.microsoft.com/office/drawing/2014/main" id="{A6210A7B-4196-6641-A748-548F05596999}"/>
              </a:ext>
            </a:extLst>
          </p:cNvPr>
          <p:cNvSpPr/>
          <p:nvPr/>
        </p:nvSpPr>
        <p:spPr>
          <a:xfrm rot="5400000">
            <a:off x="6907665" y="3298232"/>
            <a:ext cx="196762" cy="567283"/>
          </a:xfrm>
          <a:prstGeom prst="rightBrac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id="{8C291BB5-B6B7-C14D-8411-E4D3A2E0C484}"/>
              </a:ext>
            </a:extLst>
          </p:cNvPr>
          <p:cNvSpPr/>
          <p:nvPr/>
        </p:nvSpPr>
        <p:spPr>
          <a:xfrm rot="5400000">
            <a:off x="6938577" y="3701677"/>
            <a:ext cx="134937" cy="567281"/>
          </a:xfrm>
          <a:prstGeom prst="rightBrac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CF839F8-842A-744C-A44F-8195428DB4CB}"/>
              </a:ext>
            </a:extLst>
          </p:cNvPr>
          <p:cNvCxnSpPr>
            <a:cxnSpLocks/>
            <a:stCxn id="7" idx="1"/>
          </p:cNvCxnSpPr>
          <p:nvPr/>
        </p:nvCxnSpPr>
        <p:spPr>
          <a:xfrm flipH="1">
            <a:off x="6121085" y="4052786"/>
            <a:ext cx="884960" cy="180625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026FA17C-DBBB-4241-BCE4-FDAAC6B9AC31}"/>
              </a:ext>
            </a:extLst>
          </p:cNvPr>
          <p:cNvSpPr txBox="1"/>
          <p:nvPr/>
        </p:nvSpPr>
        <p:spPr>
          <a:xfrm>
            <a:off x="1622175" y="3127099"/>
            <a:ext cx="473078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These </a:t>
            </a:r>
            <a:r>
              <a:rPr lang="en-US" sz="2400" i="1" dirty="0">
                <a:solidFill>
                  <a:srgbClr val="00B050"/>
                </a:solidFill>
              </a:rPr>
              <a:t>indentations</a:t>
            </a:r>
            <a:r>
              <a:rPr lang="en-US" sz="2400" dirty="0"/>
              <a:t> are necessary to </a:t>
            </a:r>
            <a:br>
              <a:rPr lang="en-US" sz="2400" dirty="0"/>
            </a:br>
            <a:r>
              <a:rPr lang="en-US" sz="2400" dirty="0"/>
              <a:t>indicate that these two statements </a:t>
            </a:r>
            <a:br>
              <a:rPr lang="en-US" sz="2400" dirty="0"/>
            </a:br>
            <a:r>
              <a:rPr lang="en-US" sz="2400" dirty="0"/>
              <a:t>belong to the same </a:t>
            </a:r>
            <a:r>
              <a:rPr lang="en-US" sz="2400" i="1" dirty="0">
                <a:solidFill>
                  <a:srgbClr val="00B050"/>
                </a:solidFill>
              </a:rPr>
              <a:t>scope</a:t>
            </a:r>
            <a:r>
              <a:rPr lang="en-US" sz="2400" dirty="0"/>
              <a:t> or </a:t>
            </a:r>
            <a:br>
              <a:rPr lang="en-US" sz="2400" dirty="0"/>
            </a:br>
            <a:r>
              <a:rPr lang="en-US" sz="2400" i="1" u="sng" dirty="0"/>
              <a:t>block of code</a:t>
            </a:r>
            <a:r>
              <a:rPr lang="en-US" sz="2400" dirty="0"/>
              <a:t>, which belongs </a:t>
            </a:r>
            <a:br>
              <a:rPr lang="en-US" sz="2400" dirty="0"/>
            </a:br>
            <a:r>
              <a:rPr lang="en-US" sz="2400" dirty="0"/>
              <a:t>to this function</a:t>
            </a:r>
          </a:p>
        </p:txBody>
      </p:sp>
    </p:spTree>
    <p:extLst>
      <p:ext uri="{BB962C8B-B14F-4D97-AF65-F5344CB8AC3E}">
        <p14:creationId xmlns:p14="http://schemas.microsoft.com/office/powerpoint/2010/main" val="563657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Python allows putting a sequence of instructions (or </a:t>
            </a:r>
            <a:r>
              <a:rPr lang="en-US" i="1" dirty="0"/>
              <a:t>statements</a:t>
            </a:r>
            <a:r>
              <a:rPr lang="en-US" dirty="0"/>
              <a:t>) together to create a brand-new command or </a:t>
            </a:r>
            <a:r>
              <a:rPr lang="en-US" i="1" dirty="0">
                <a:solidFill>
                  <a:srgbClr val="00B0F0"/>
                </a:solidFill>
              </a:rPr>
              <a:t>function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26FA17C-DBBB-4241-BCE4-FDAAC6B9AC31}"/>
              </a:ext>
            </a:extLst>
          </p:cNvPr>
          <p:cNvSpPr txBox="1"/>
          <p:nvPr/>
        </p:nvSpPr>
        <p:spPr>
          <a:xfrm>
            <a:off x="1622175" y="3127099"/>
            <a:ext cx="10515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lphaLcPeriod"/>
            </a:pPr>
            <a:r>
              <a:rPr lang="en-US" sz="2400" dirty="0"/>
              <a:t>The first indentation is </a:t>
            </a:r>
            <a:r>
              <a:rPr lang="en-US" sz="2400" i="1" dirty="0"/>
              <a:t>mandatory</a:t>
            </a:r>
            <a:r>
              <a:rPr lang="en-US" sz="2400" dirty="0"/>
              <a:t> </a:t>
            </a:r>
            <a:br>
              <a:rPr lang="en-US" sz="2400" dirty="0"/>
            </a:br>
            <a:r>
              <a:rPr lang="en-US" sz="2400" dirty="0"/>
              <a:t>(not providing it will cause a </a:t>
            </a:r>
            <a:br>
              <a:rPr lang="en-US" sz="2400" dirty="0"/>
            </a:br>
            <a:r>
              <a:rPr lang="en-US" sz="2400" dirty="0"/>
              <a:t>syntax error)</a:t>
            </a:r>
          </a:p>
          <a:p>
            <a:endParaRPr lang="en-US" sz="2400" dirty="0"/>
          </a:p>
          <a:p>
            <a:pPr marL="457200" indent="-457200">
              <a:buFont typeface="+mj-lt"/>
              <a:buAutoNum type="alphaLcPeriod" startAt="2"/>
            </a:pPr>
            <a:r>
              <a:rPr lang="en-US" sz="2400" dirty="0"/>
              <a:t>If the second indentation is not provided, print(“Programming is fun!”) will </a:t>
            </a:r>
            <a:br>
              <a:rPr lang="en-US" sz="2400" dirty="0"/>
            </a:br>
            <a:r>
              <a:rPr lang="en-US" sz="2400" dirty="0"/>
              <a:t>not be considered part of the hello() function, but rather an independent statement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Functions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332F0F8-8F98-CC45-9E08-EED9377837BE}"/>
              </a:ext>
            </a:extLst>
          </p:cNvPr>
          <p:cNvSpPr txBox="1"/>
          <p:nvPr/>
        </p:nvSpPr>
        <p:spPr>
          <a:xfrm>
            <a:off x="6722408" y="2903176"/>
            <a:ext cx="4460523" cy="120032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def hello():</a:t>
            </a:r>
          </a:p>
          <a:p>
            <a:r>
              <a:rPr lang="en-US" sz="2400" dirty="0"/>
              <a:t>       print("Hello")</a:t>
            </a:r>
          </a:p>
          <a:p>
            <a:r>
              <a:rPr lang="en-US" sz="2400" dirty="0"/>
              <a:t>       print("Programming is fun!")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89B9F7CD-CCC5-A244-8BAD-1F25DF556FB1}"/>
              </a:ext>
            </a:extLst>
          </p:cNvPr>
          <p:cNvCxnSpPr>
            <a:cxnSpLocks/>
          </p:cNvCxnSpPr>
          <p:nvPr/>
        </p:nvCxnSpPr>
        <p:spPr>
          <a:xfrm flipH="1">
            <a:off x="6146690" y="3664116"/>
            <a:ext cx="860909" cy="134937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ight Brace 5">
            <a:extLst>
              <a:ext uri="{FF2B5EF4-FFF2-40B4-BE49-F238E27FC236}">
                <a16:creationId xmlns:a16="http://schemas.microsoft.com/office/drawing/2014/main" id="{A6210A7B-4196-6641-A748-548F05596999}"/>
              </a:ext>
            </a:extLst>
          </p:cNvPr>
          <p:cNvSpPr/>
          <p:nvPr/>
        </p:nvSpPr>
        <p:spPr>
          <a:xfrm rot="5400000">
            <a:off x="6911861" y="3302428"/>
            <a:ext cx="188374" cy="567279"/>
          </a:xfrm>
          <a:prstGeom prst="rightBrac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id="{8C291BB5-B6B7-C14D-8411-E4D3A2E0C484}"/>
              </a:ext>
            </a:extLst>
          </p:cNvPr>
          <p:cNvSpPr/>
          <p:nvPr/>
        </p:nvSpPr>
        <p:spPr>
          <a:xfrm rot="5400000">
            <a:off x="6965739" y="3674519"/>
            <a:ext cx="134935" cy="621598"/>
          </a:xfrm>
          <a:prstGeom prst="rightBrac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CF839F8-842A-744C-A44F-8195428DB4CB}"/>
              </a:ext>
            </a:extLst>
          </p:cNvPr>
          <p:cNvCxnSpPr>
            <a:cxnSpLocks/>
            <a:stCxn id="7" idx="1"/>
          </p:cNvCxnSpPr>
          <p:nvPr/>
        </p:nvCxnSpPr>
        <p:spPr>
          <a:xfrm flipH="1">
            <a:off x="6096000" y="4052786"/>
            <a:ext cx="937207" cy="661718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7005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93708"/>
          </a:xfrm>
        </p:spPr>
        <p:txBody>
          <a:bodyPr>
            <a:normAutofit/>
          </a:bodyPr>
          <a:lstStyle/>
          <a:p>
            <a:r>
              <a:rPr lang="en-US" dirty="0"/>
              <a:t>After defining a function, you can call (or </a:t>
            </a:r>
            <a:r>
              <a:rPr lang="en-US" i="1" dirty="0"/>
              <a:t>invoke</a:t>
            </a:r>
            <a:r>
              <a:rPr lang="en-US" dirty="0"/>
              <a:t>) it by typing its name followed by parentheses</a:t>
            </a:r>
            <a:endParaRPr lang="en-US" i="1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Calling Functions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9A39DCC-B3C8-6D48-B406-A834F6E420E9}"/>
              </a:ext>
            </a:extLst>
          </p:cNvPr>
          <p:cNvSpPr txBox="1"/>
          <p:nvPr/>
        </p:nvSpPr>
        <p:spPr>
          <a:xfrm>
            <a:off x="5116326" y="2984393"/>
            <a:ext cx="6311200" cy="193899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def hello():</a:t>
            </a:r>
          </a:p>
          <a:p>
            <a:r>
              <a:rPr lang="en-US" sz="2400" dirty="0"/>
              <a:t>     print("Hello")</a:t>
            </a:r>
          </a:p>
          <a:p>
            <a:r>
              <a:rPr lang="en-US" sz="2400" dirty="0"/>
              <a:t>     print("Programming is fun!")</a:t>
            </a:r>
          </a:p>
          <a:p>
            <a:endParaRPr lang="en-US" sz="2400" dirty="0"/>
          </a:p>
          <a:p>
            <a:r>
              <a:rPr lang="en-US" sz="2400" dirty="0"/>
              <a:t>hello()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429E5B-567C-6648-B074-ACD750DE5A8D}"/>
              </a:ext>
            </a:extLst>
          </p:cNvPr>
          <p:cNvSpPr txBox="1"/>
          <p:nvPr/>
        </p:nvSpPr>
        <p:spPr>
          <a:xfrm>
            <a:off x="405052" y="3115588"/>
            <a:ext cx="39651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Font typeface="+mj-lt"/>
              <a:buAutoNum type="alphaLcPeriod"/>
            </a:pPr>
            <a:r>
              <a:rPr lang="en-US" sz="2400" dirty="0"/>
              <a:t>This is how we invoke our </a:t>
            </a:r>
            <a:br>
              <a:rPr lang="en-US" sz="2400" dirty="0"/>
            </a:br>
            <a:r>
              <a:rPr lang="en-US" sz="2400" dirty="0"/>
              <a:t>defined function </a:t>
            </a:r>
            <a:r>
              <a:rPr lang="en-US" sz="2400" i="1" dirty="0"/>
              <a:t>hello()</a:t>
            </a:r>
            <a:endParaRPr lang="en-US" sz="2400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925C6BB-D053-1143-834C-380A94C9450C}"/>
              </a:ext>
            </a:extLst>
          </p:cNvPr>
          <p:cNvSpPr/>
          <p:nvPr/>
        </p:nvSpPr>
        <p:spPr>
          <a:xfrm>
            <a:off x="5152573" y="4395850"/>
            <a:ext cx="943427" cy="511870"/>
          </a:xfrm>
          <a:prstGeom prst="ellipse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95EC21FD-B445-A14B-9942-90E82E93B503}"/>
              </a:ext>
            </a:extLst>
          </p:cNvPr>
          <p:cNvCxnSpPr>
            <a:cxnSpLocks/>
            <a:stCxn id="8" idx="2"/>
          </p:cNvCxnSpPr>
          <p:nvPr/>
        </p:nvCxnSpPr>
        <p:spPr>
          <a:xfrm flipH="1" flipV="1">
            <a:off x="4310311" y="4013749"/>
            <a:ext cx="842262" cy="638036"/>
          </a:xfrm>
          <a:prstGeom prst="straightConnector1">
            <a:avLst/>
          </a:prstGeom>
          <a:ln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745F5F8A-8629-9B4E-AB0B-CB6A17F8B03B}"/>
              </a:ext>
            </a:extLst>
          </p:cNvPr>
          <p:cNvSpPr txBox="1"/>
          <p:nvPr/>
        </p:nvSpPr>
        <p:spPr>
          <a:xfrm>
            <a:off x="480353" y="4651785"/>
            <a:ext cx="411805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lphaLcPeriod" startAt="2"/>
            </a:pPr>
            <a:r>
              <a:rPr lang="en-US" sz="2400" dirty="0"/>
              <a:t>Notice that the two print </a:t>
            </a:r>
            <a:br>
              <a:rPr lang="en-US" sz="2400" dirty="0"/>
            </a:br>
            <a:r>
              <a:rPr lang="en-US" sz="2400" dirty="0"/>
              <a:t>statements (which form one </a:t>
            </a:r>
            <a:br>
              <a:rPr lang="en-US" sz="2400" dirty="0"/>
            </a:br>
            <a:r>
              <a:rPr lang="en-US" sz="2400" dirty="0"/>
              <a:t>code </a:t>
            </a:r>
            <a:r>
              <a:rPr lang="en-US" sz="2400" i="1" dirty="0"/>
              <a:t>block</a:t>
            </a:r>
            <a:r>
              <a:rPr lang="en-US" sz="2400" dirty="0"/>
              <a:t>) were executed </a:t>
            </a:r>
            <a:br>
              <a:rPr lang="en-US" sz="2400" dirty="0"/>
            </a:br>
            <a:r>
              <a:rPr lang="en-US" sz="2400" dirty="0"/>
              <a:t>in sequence</a:t>
            </a:r>
            <a:endParaRPr lang="en-QA" sz="2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801C3CA-0283-3B46-B76D-45B2772CE619}"/>
              </a:ext>
            </a:extLst>
          </p:cNvPr>
          <p:cNvSpPr txBox="1"/>
          <p:nvPr/>
        </p:nvSpPr>
        <p:spPr>
          <a:xfrm>
            <a:off x="5116326" y="5549946"/>
            <a:ext cx="6311200" cy="83099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Hello</a:t>
            </a:r>
          </a:p>
          <a:p>
            <a:r>
              <a:rPr lang="en-US" sz="2400" dirty="0"/>
              <a:t>Programming is fun!	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878951B-E47F-6940-9208-344123308618}"/>
              </a:ext>
            </a:extLst>
          </p:cNvPr>
          <p:cNvSpPr txBox="1"/>
          <p:nvPr/>
        </p:nvSpPr>
        <p:spPr>
          <a:xfrm>
            <a:off x="5045861" y="5127368"/>
            <a:ext cx="934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QA" b="1" dirty="0">
                <a:solidFill>
                  <a:srgbClr val="C00000"/>
                </a:solidFill>
              </a:rPr>
              <a:t>Output: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1EBF5E2-5D73-9042-B9D0-CBF91AC4D832}"/>
              </a:ext>
            </a:extLst>
          </p:cNvPr>
          <p:cNvCxnSpPr>
            <a:cxnSpLocks/>
          </p:cNvCxnSpPr>
          <p:nvPr/>
        </p:nvCxnSpPr>
        <p:spPr>
          <a:xfrm flipH="1" flipV="1">
            <a:off x="4436234" y="5496700"/>
            <a:ext cx="680092" cy="461977"/>
          </a:xfrm>
          <a:prstGeom prst="straightConnector1">
            <a:avLst/>
          </a:prstGeom>
          <a:ln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4263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4" grpId="0"/>
      <p:bldP spid="8" grpId="0" animBg="1"/>
      <p:bldP spid="5" grpId="0"/>
      <p:bldP spid="11" grpId="0" animBg="1"/>
      <p:bldP spid="1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Compounding Algorithm in Python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9A39DCC-B3C8-6D48-B406-A834F6E420E9}"/>
              </a:ext>
            </a:extLst>
          </p:cNvPr>
          <p:cNvSpPr txBox="1"/>
          <p:nvPr/>
        </p:nvSpPr>
        <p:spPr>
          <a:xfrm>
            <a:off x="3050019" y="2088992"/>
            <a:ext cx="6311200" cy="193899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﻿def </a:t>
            </a:r>
            <a:r>
              <a:rPr lang="en-US" sz="2400" dirty="0" err="1">
                <a:solidFill>
                  <a:srgbClr val="00B050"/>
                </a:solidFill>
              </a:rPr>
              <a:t>compound_interest</a:t>
            </a:r>
            <a:r>
              <a:rPr lang="en-US" sz="2400" dirty="0"/>
              <a:t>(P, r, t, n):</a:t>
            </a:r>
          </a:p>
          <a:p>
            <a:r>
              <a:rPr lang="en-US" sz="2400" dirty="0"/>
              <a:t>    c = P * (1+r/t) ** (t*n)</a:t>
            </a:r>
          </a:p>
          <a:p>
            <a:r>
              <a:rPr lang="en-US" sz="2400" dirty="0"/>
              <a:t>    print(c)</a:t>
            </a:r>
          </a:p>
          <a:p>
            <a:r>
              <a:rPr lang="en-US" sz="2400" dirty="0"/>
              <a:t>    </a:t>
            </a:r>
          </a:p>
          <a:p>
            <a:r>
              <a:rPr lang="en-US" sz="2400" dirty="0" err="1">
                <a:solidFill>
                  <a:srgbClr val="00B050"/>
                </a:solidFill>
              </a:rPr>
              <a:t>compound_interest</a:t>
            </a:r>
            <a:r>
              <a:rPr lang="en-US" sz="2400" dirty="0"/>
              <a:t>(100, 0.1, 12, 4)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801C3CA-0283-3B46-B76D-45B2772CE619}"/>
              </a:ext>
            </a:extLst>
          </p:cNvPr>
          <p:cNvSpPr txBox="1"/>
          <p:nvPr/>
        </p:nvSpPr>
        <p:spPr>
          <a:xfrm>
            <a:off x="3050019" y="4564294"/>
            <a:ext cx="6311200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﻿148.9354098607162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878951B-E47F-6940-9208-344123308618}"/>
              </a:ext>
            </a:extLst>
          </p:cNvPr>
          <p:cNvSpPr txBox="1"/>
          <p:nvPr/>
        </p:nvSpPr>
        <p:spPr>
          <a:xfrm>
            <a:off x="2979554" y="4141716"/>
            <a:ext cx="934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QA" b="1" dirty="0">
                <a:solidFill>
                  <a:srgbClr val="C00000"/>
                </a:solidFill>
              </a:rPr>
              <a:t>Output:</a:t>
            </a:r>
          </a:p>
        </p:txBody>
      </p:sp>
    </p:spTree>
    <p:extLst>
      <p:ext uri="{BB962C8B-B14F-4D97-AF65-F5344CB8AC3E}">
        <p14:creationId xmlns:p14="http://schemas.microsoft.com/office/powerpoint/2010/main" val="9080119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93708"/>
          </a:xfrm>
        </p:spPr>
        <p:txBody>
          <a:bodyPr>
            <a:normAutofit/>
          </a:bodyPr>
          <a:lstStyle/>
          <a:p>
            <a:r>
              <a:rPr lang="en-US" dirty="0"/>
              <a:t>Now that you know how to translate algorithms into code, translate the following sequence of instructions or steps into Python: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/>
              <a:t>Start with the number 7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/>
              <a:t>Multiply by the current month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/>
              <a:t>Subtract 1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/>
              <a:t>Multiply by 13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/>
              <a:t>Add today’s day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/>
              <a:t>Add 3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/>
              <a:t>Multiply by 11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/>
              <a:t>Subtract the current month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/>
              <a:t>Subtract the current day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/>
              <a:t>Divide by 10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/>
              <a:t>Add 11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/>
              <a:t>Divide by 100</a:t>
            </a:r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Exercise </a:t>
            </a:r>
          </a:p>
        </p:txBody>
      </p:sp>
    </p:spTree>
    <p:extLst>
      <p:ext uri="{BB962C8B-B14F-4D97-AF65-F5344CB8AC3E}">
        <p14:creationId xmlns:p14="http://schemas.microsoft.com/office/powerpoint/2010/main" val="2534671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Next Class…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541B7-C49F-F24E-8885-AAB50FCD8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90655" cy="4822310"/>
          </a:xfrm>
        </p:spPr>
        <p:txBody>
          <a:bodyPr>
            <a:normAutofit/>
          </a:bodyPr>
          <a:lstStyle/>
          <a:p>
            <a:r>
              <a:rPr lang="en-GB" dirty="0"/>
              <a:t>Quiz + using </a:t>
            </a:r>
            <a:r>
              <a:rPr lang="en-GB" dirty="0" err="1"/>
              <a:t>Autolab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6542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Compounding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5032375"/>
          </a:xfrm>
        </p:spPr>
        <p:txBody>
          <a:bodyPr>
            <a:normAutofit/>
          </a:bodyPr>
          <a:lstStyle/>
          <a:p>
            <a:r>
              <a:rPr lang="en-US" dirty="0"/>
              <a:t>Assume you want to deposit $100 in a bank that offers a 10% interest rate that is </a:t>
            </a:r>
            <a:r>
              <a:rPr lang="en-US" i="1" dirty="0"/>
              <a:t>compounded </a:t>
            </a:r>
            <a:r>
              <a:rPr lang="en-US" i="1" u="sng" dirty="0"/>
              <a:t>annually</a:t>
            </a:r>
          </a:p>
          <a:p>
            <a:pPr lvl="1"/>
            <a:r>
              <a:rPr lang="en-US" dirty="0"/>
              <a:t>What would be your total amount of money after 3 years?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i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85158" y="3210616"/>
          <a:ext cx="8128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9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600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Year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Your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Money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$100 + ($100×0.1) = $100 × (1+0.1) = $100 × 1.1 = $110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$110 × 1.1 = ($100 × 1.1)</a:t>
                      </a:r>
                      <a:r>
                        <a:rPr lang="en-US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</a:t>
                      </a:r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× 1.1 = $100 × 1.1</a:t>
                      </a:r>
                      <a:r>
                        <a:rPr lang="en-US" baseline="30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</a:t>
                      </a:r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= $121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$121 × 1.1 = (($100 × 1.1)</a:t>
                      </a:r>
                      <a:r>
                        <a:rPr lang="en-US" baseline="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</a:t>
                      </a:r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× 1.1) × 1.1 = $100 × 1.1</a:t>
                      </a:r>
                      <a:r>
                        <a:rPr lang="en-US" baseline="30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3</a:t>
                      </a:r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= 133.1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685158" y="3210616"/>
          <a:ext cx="8128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9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600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Year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Your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Money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$100 + ($100×0.1) = $100 × (1+0.1) = $100 × 1.1 = $110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$110 × 1.1 = ($100 × 1.1)</a:t>
                      </a:r>
                      <a:r>
                        <a:rPr lang="en-US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</a:t>
                      </a:r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× 1.1 = $100 × 1.1</a:t>
                      </a:r>
                      <a:r>
                        <a:rPr lang="en-US" baseline="30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</a:t>
                      </a:r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= $121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$121 × 1.1 = (($100 × 1.1)</a:t>
                      </a:r>
                      <a:r>
                        <a:rPr lang="en-US" baseline="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</a:t>
                      </a:r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× 1.1) × 1.1 = $100 × 1.1</a:t>
                      </a:r>
                      <a:r>
                        <a:rPr lang="en-US" baseline="30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3</a:t>
                      </a:r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= 133.1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685158" y="3212246"/>
          <a:ext cx="8128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9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600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Year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Your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Money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$100 + ($100×0.1) = $100 × (1+0.1) = $100 × 1.1 = $110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$110 × 1.1 = ($100 × 1.1)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× 1.1 = $100 × 1.1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= $121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$121 × 1.1 = (($100 × 1.1)</a:t>
                      </a:r>
                      <a:r>
                        <a:rPr lang="en-US" baseline="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</a:t>
                      </a:r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× 1.1) × 1.1 = $100 × 1.1</a:t>
                      </a:r>
                      <a:r>
                        <a:rPr lang="en-US" baseline="30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3</a:t>
                      </a:r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= 133.1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Oval 7"/>
          <p:cNvSpPr/>
          <p:nvPr/>
        </p:nvSpPr>
        <p:spPr>
          <a:xfrm>
            <a:off x="7894749" y="3923197"/>
            <a:ext cx="540913" cy="429038"/>
          </a:xfrm>
          <a:prstGeom prst="ellipse">
            <a:avLst/>
          </a:prstGeom>
          <a:noFill/>
          <a:ln w="22225"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217572" y="4290116"/>
            <a:ext cx="540913" cy="429038"/>
          </a:xfrm>
          <a:prstGeom prst="ellipse">
            <a:avLst/>
          </a:prstGeom>
          <a:noFill/>
          <a:ln w="22225"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8" idx="6"/>
          </p:cNvCxnSpPr>
          <p:nvPr/>
        </p:nvCxnSpPr>
        <p:spPr>
          <a:xfrm>
            <a:off x="8435662" y="4137716"/>
            <a:ext cx="1571223" cy="0"/>
          </a:xfrm>
          <a:prstGeom prst="straightConnector1">
            <a:avLst/>
          </a:prstGeom>
          <a:ln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9" idx="7"/>
          </p:cNvCxnSpPr>
          <p:nvPr/>
        </p:nvCxnSpPr>
        <p:spPr>
          <a:xfrm flipV="1">
            <a:off x="3679270" y="4352235"/>
            <a:ext cx="6327615" cy="712"/>
          </a:xfrm>
          <a:prstGeom prst="straightConnector1">
            <a:avLst/>
          </a:prstGeom>
          <a:ln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>
            <a:off x="10006885" y="3208985"/>
            <a:ext cx="1957590" cy="1855831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Interest is accrued on interest; hence, the name </a:t>
            </a:r>
            <a:r>
              <a:rPr lang="en-US" sz="2000" b="1" i="1" dirty="0">
                <a:solidFill>
                  <a:schemeClr val="bg1"/>
                </a:solidFill>
              </a:rPr>
              <a:t>compounded</a:t>
            </a:r>
            <a:r>
              <a:rPr lang="en-US" sz="2000" b="1" dirty="0">
                <a:solidFill>
                  <a:schemeClr val="bg1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62351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Compounding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5100469"/>
          </a:xfrm>
        </p:spPr>
        <p:txBody>
          <a:bodyPr>
            <a:normAutofit/>
          </a:bodyPr>
          <a:lstStyle/>
          <a:p>
            <a:r>
              <a:rPr lang="en-US" dirty="0"/>
              <a:t>Assume you want to deposit $100 in a bank that offers a 10% interest rate that is </a:t>
            </a:r>
            <a:r>
              <a:rPr lang="en-US" i="1" dirty="0"/>
              <a:t>compounded </a:t>
            </a:r>
            <a:r>
              <a:rPr lang="en-US" i="1" u="sng" dirty="0"/>
              <a:t>annually</a:t>
            </a:r>
          </a:p>
          <a:p>
            <a:pPr lvl="1"/>
            <a:r>
              <a:rPr lang="en-US" dirty="0"/>
              <a:t>What would be your total amount of money after 3 years?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85158" y="3210616"/>
          <a:ext cx="8128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9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600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Year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Your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Money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$100 + ($100×0.1) = $100 × (1+0.1) = $100 × 1.1 = $110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$110 × 1.1 = ($100 × 1.1)</a:t>
                      </a:r>
                      <a:r>
                        <a:rPr lang="en-US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</a:t>
                      </a:r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× 1.1 = $100 × 1.1</a:t>
                      </a:r>
                      <a:r>
                        <a:rPr lang="en-US" baseline="30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</a:t>
                      </a:r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= $121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$121 × 1.1 = (($100 × 1.1)</a:t>
                      </a:r>
                      <a:r>
                        <a:rPr lang="en-US" baseline="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</a:t>
                      </a:r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× 1.1) × 1.1 = $100 × 1.1</a:t>
                      </a:r>
                      <a:r>
                        <a:rPr lang="en-US" baseline="30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3</a:t>
                      </a:r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= 133.1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685158" y="3210616"/>
          <a:ext cx="8128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9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600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Year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Your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Money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$100 + ($100×0.1) = $100 × (1+0.1) = $100 × 1.1 = $110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$110 × 1.1 = ($100 × 1.1)</a:t>
                      </a:r>
                      <a:r>
                        <a:rPr lang="en-US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</a:t>
                      </a:r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× 1.1 = $100 × 1.1</a:t>
                      </a:r>
                      <a:r>
                        <a:rPr lang="en-US" baseline="30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</a:t>
                      </a:r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= $121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$121 × 1.1 = (($100 × 1.1)</a:t>
                      </a:r>
                      <a:r>
                        <a:rPr lang="en-US" baseline="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</a:t>
                      </a:r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× 1.1) × 1.1 = $100 × 1.1</a:t>
                      </a:r>
                      <a:r>
                        <a:rPr lang="en-US" baseline="30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3</a:t>
                      </a:r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= 133.1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685158" y="3212246"/>
          <a:ext cx="8128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9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600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Year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Your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Money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$100 + ($100×0.1) = $100 × (1+0.1) = $100 × 1.1 = $110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$110 × 1.1 = ($100 × 1.1)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× 1.1 = $100 × 1.1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= $121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$121 × 1.1 = (($100 × 1.1)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× 1.1) × 1.1 = $100 × 1.1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= 133.1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8099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Compounding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5100469"/>
          </a:xfrm>
        </p:spPr>
        <p:txBody>
          <a:bodyPr>
            <a:normAutofit/>
          </a:bodyPr>
          <a:lstStyle/>
          <a:p>
            <a:r>
              <a:rPr lang="en-US" dirty="0"/>
              <a:t>In general, your initial capital will become: </a:t>
            </a:r>
          </a:p>
          <a:p>
            <a:pPr lvl="1"/>
            <a:r>
              <a:rPr lang="en-US" b="1" dirty="0"/>
              <a:t>P</a:t>
            </a:r>
            <a:r>
              <a:rPr lang="en-US" dirty="0"/>
              <a:t> = </a:t>
            </a:r>
            <a:r>
              <a:rPr lang="en-US" b="1" dirty="0"/>
              <a:t>P</a:t>
            </a:r>
            <a:r>
              <a:rPr lang="en-US" dirty="0"/>
              <a:t>×(1+</a:t>
            </a:r>
            <a:r>
              <a:rPr lang="en-US" b="1" dirty="0"/>
              <a:t>r</a:t>
            </a:r>
            <a:r>
              <a:rPr lang="en-US" dirty="0"/>
              <a:t>/</a:t>
            </a:r>
            <a:r>
              <a:rPr lang="en-US" b="1" dirty="0"/>
              <a:t>t</a:t>
            </a:r>
            <a:r>
              <a:rPr lang="en-US" dirty="0"/>
              <a:t>)</a:t>
            </a:r>
            <a:r>
              <a:rPr lang="en-US" b="1" baseline="30000" dirty="0" err="1"/>
              <a:t>t</a:t>
            </a:r>
            <a:r>
              <a:rPr lang="en-US" baseline="30000" dirty="0" err="1"/>
              <a:t>×</a:t>
            </a:r>
            <a:r>
              <a:rPr lang="en-US" b="1" baseline="30000" dirty="0" err="1"/>
              <a:t>n</a:t>
            </a:r>
            <a:r>
              <a:rPr lang="en-US" dirty="0"/>
              <a:t>, where:</a:t>
            </a:r>
          </a:p>
          <a:p>
            <a:pPr lvl="2"/>
            <a:r>
              <a:rPr lang="en-US" sz="2400" b="1" i="1" dirty="0"/>
              <a:t>P</a:t>
            </a:r>
            <a:r>
              <a:rPr lang="en-US" sz="2400" dirty="0"/>
              <a:t> is your initial capital</a:t>
            </a:r>
          </a:p>
          <a:p>
            <a:pPr lvl="2"/>
            <a:r>
              <a:rPr lang="en-US" sz="2400" b="1" i="1" dirty="0"/>
              <a:t>r</a:t>
            </a:r>
            <a:r>
              <a:rPr lang="en-US" sz="2400" dirty="0"/>
              <a:t> is the interest rate</a:t>
            </a:r>
          </a:p>
          <a:p>
            <a:pPr lvl="2"/>
            <a:r>
              <a:rPr lang="en-US" sz="2400" b="1" i="1" dirty="0"/>
              <a:t>t</a:t>
            </a:r>
            <a:r>
              <a:rPr lang="en-US" sz="2400" dirty="0"/>
              <a:t> is the number of times P is compounded per year</a:t>
            </a:r>
          </a:p>
          <a:p>
            <a:pPr lvl="2"/>
            <a:r>
              <a:rPr lang="en-US" sz="2400" dirty="0"/>
              <a:t>And, </a:t>
            </a:r>
            <a:r>
              <a:rPr lang="en-US" sz="2400" b="1" i="1" dirty="0"/>
              <a:t>n</a:t>
            </a:r>
            <a:r>
              <a:rPr lang="en-US" sz="2400" dirty="0"/>
              <a:t> is the number of years</a:t>
            </a:r>
          </a:p>
        </p:txBody>
      </p:sp>
    </p:spTree>
    <p:extLst>
      <p:ext uri="{BB962C8B-B14F-4D97-AF65-F5344CB8AC3E}">
        <p14:creationId xmlns:p14="http://schemas.microsoft.com/office/powerpoint/2010/main" val="3226798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Compounding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r>
              <a:rPr lang="en-US" dirty="0"/>
              <a:t>The trick of </a:t>
            </a:r>
            <a:r>
              <a:rPr lang="en-US" i="1" dirty="0"/>
              <a:t>period</a:t>
            </a:r>
            <a:r>
              <a:rPr lang="en-US" dirty="0"/>
              <a:t> (i.e., </a:t>
            </a:r>
            <a:r>
              <a:rPr lang="en-US" b="1" i="1" dirty="0"/>
              <a:t>t</a:t>
            </a:r>
            <a:r>
              <a:rPr lang="en-US" dirty="0"/>
              <a:t>) and the magical </a:t>
            </a:r>
            <a:r>
              <a:rPr lang="en-US" b="1" i="1" dirty="0"/>
              <a:t>e</a:t>
            </a:r>
          </a:p>
          <a:p>
            <a:endParaRPr lang="en-US" i="1" dirty="0"/>
          </a:p>
          <a:p>
            <a:endParaRPr lang="en-US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023295" y="2976253"/>
            <a:ext cx="923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$1 Loan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485120" y="3345585"/>
            <a:ext cx="6413" cy="2059611"/>
          </a:xfrm>
          <a:prstGeom prst="straightConnector1">
            <a:avLst/>
          </a:prstGeom>
          <a:ln w="317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458477" y="3792663"/>
            <a:ext cx="14053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00B050"/>
                </a:solidFill>
              </a:rPr>
              <a:t>100% </a:t>
            </a:r>
          </a:p>
          <a:p>
            <a:pPr algn="ctr"/>
            <a:r>
              <a:rPr lang="en-US" b="1" dirty="0">
                <a:solidFill>
                  <a:srgbClr val="00B050"/>
                </a:solidFill>
              </a:rPr>
              <a:t>interest rate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6001" y="3908635"/>
            <a:ext cx="853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1 YEAR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081800" y="2924618"/>
            <a:ext cx="923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$1 Loan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543625" y="3318233"/>
            <a:ext cx="0" cy="847147"/>
          </a:xfrm>
          <a:prstGeom prst="straightConnector1">
            <a:avLst/>
          </a:prstGeom>
          <a:ln w="317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522979" y="3436367"/>
            <a:ext cx="14053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50% </a:t>
            </a:r>
          </a:p>
          <a:p>
            <a:pPr algn="ctr"/>
            <a:r>
              <a:rPr lang="en-US" b="1" dirty="0">
                <a:solidFill>
                  <a:srgbClr val="C00000"/>
                </a:solidFill>
              </a:rPr>
              <a:t>interest rate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860160" y="3479758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1/2 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449198" y="5418314"/>
            <a:ext cx="2401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1.5×1.5= 1×1.5</a:t>
            </a:r>
            <a:r>
              <a:rPr lang="en-US" b="1" baseline="30000" dirty="0"/>
              <a:t>2</a:t>
            </a:r>
            <a:r>
              <a:rPr lang="en-US" b="1" dirty="0"/>
              <a:t> = $2.25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931885" y="4200832"/>
            <a:ext cx="1285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1×1.5= $1.5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551279" y="4514902"/>
            <a:ext cx="14053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50% </a:t>
            </a:r>
          </a:p>
          <a:p>
            <a:pPr algn="ctr"/>
            <a:r>
              <a:rPr lang="en-US" b="1" dirty="0">
                <a:solidFill>
                  <a:srgbClr val="C00000"/>
                </a:solidFill>
              </a:rPr>
              <a:t>interest rate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870043" y="4706624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1/2 Y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966134" y="2976253"/>
            <a:ext cx="923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$1 Loan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7427959" y="3429665"/>
            <a:ext cx="0" cy="282309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531613" y="3224053"/>
            <a:ext cx="14053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accent2"/>
                </a:solidFill>
              </a:rPr>
              <a:t>100%/12 </a:t>
            </a:r>
          </a:p>
          <a:p>
            <a:pPr algn="ctr"/>
            <a:r>
              <a:rPr lang="en-US" b="1" dirty="0">
                <a:solidFill>
                  <a:schemeClr val="accent2"/>
                </a:solidFill>
              </a:rPr>
              <a:t>interest rate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639988" y="3356971"/>
            <a:ext cx="808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1/12 Y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678171" y="3806852"/>
            <a:ext cx="1754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1×1.083= $1.083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4548802" y="4512863"/>
            <a:ext cx="0" cy="847147"/>
          </a:xfrm>
          <a:prstGeom prst="straightConnector1">
            <a:avLst/>
          </a:prstGeom>
          <a:ln w="317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7325815" y="4021323"/>
            <a:ext cx="24558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.</a:t>
            </a:r>
          </a:p>
          <a:p>
            <a:r>
              <a:rPr lang="en-US" b="1" dirty="0"/>
              <a:t>.</a:t>
            </a:r>
          </a:p>
          <a:p>
            <a:r>
              <a:rPr lang="en-US" b="1" dirty="0"/>
              <a:t>.</a:t>
            </a:r>
          </a:p>
          <a:p>
            <a:endParaRPr lang="en-US" b="1" dirty="0"/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7442634" y="5068479"/>
            <a:ext cx="0" cy="282309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7546288" y="4862867"/>
            <a:ext cx="14053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accent2"/>
                </a:solidFill>
              </a:rPr>
              <a:t>100%/12 </a:t>
            </a:r>
          </a:p>
          <a:p>
            <a:pPr algn="ctr"/>
            <a:r>
              <a:rPr lang="en-US" b="1" dirty="0">
                <a:solidFill>
                  <a:schemeClr val="accent2"/>
                </a:solidFill>
              </a:rPr>
              <a:t>interest rate 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654663" y="4995785"/>
            <a:ext cx="808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1/12 Y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692846" y="5445666"/>
            <a:ext cx="1677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1×1.083</a:t>
            </a:r>
            <a:r>
              <a:rPr lang="en-US" b="1" baseline="30000" dirty="0"/>
              <a:t>12</a:t>
            </a:r>
            <a:r>
              <a:rPr lang="en-US" b="1" dirty="0"/>
              <a:t>= $2.6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84089" y="6073396"/>
            <a:ext cx="1630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1×(1+1/1)</a:t>
            </a:r>
            <a:r>
              <a:rPr lang="en-US" b="1" baseline="30000" dirty="0"/>
              <a:t>1 </a:t>
            </a:r>
            <a:r>
              <a:rPr lang="en-US" b="1" dirty="0"/>
              <a:t>= $2</a:t>
            </a:r>
            <a:endParaRPr lang="en-US" b="1" baseline="30000" dirty="0"/>
          </a:p>
        </p:txBody>
      </p:sp>
      <p:sp>
        <p:nvSpPr>
          <p:cNvPr id="43" name="TextBox 42"/>
          <p:cNvSpPr txBox="1"/>
          <p:nvPr/>
        </p:nvSpPr>
        <p:spPr>
          <a:xfrm>
            <a:off x="3579114" y="6027546"/>
            <a:ext cx="19223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1×(1+1/2)</a:t>
            </a:r>
            <a:r>
              <a:rPr lang="en-US" b="1" baseline="30000" dirty="0"/>
              <a:t>2 </a:t>
            </a:r>
            <a:r>
              <a:rPr lang="en-US" b="1" dirty="0"/>
              <a:t>= $2.25</a:t>
            </a:r>
            <a:endParaRPr lang="en-US" b="1" baseline="30000" dirty="0"/>
          </a:p>
        </p:txBody>
      </p:sp>
      <p:sp>
        <p:nvSpPr>
          <p:cNvPr id="44" name="TextBox 43"/>
          <p:cNvSpPr txBox="1"/>
          <p:nvPr/>
        </p:nvSpPr>
        <p:spPr>
          <a:xfrm>
            <a:off x="6345444" y="6030251"/>
            <a:ext cx="2234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1×(1+1/12)</a:t>
            </a:r>
            <a:r>
              <a:rPr lang="en-US" b="1" baseline="30000" dirty="0"/>
              <a:t>12 </a:t>
            </a:r>
            <a:r>
              <a:rPr lang="en-US" b="1" dirty="0"/>
              <a:t>= $2.613</a:t>
            </a:r>
            <a:endParaRPr lang="en-US" b="1" baseline="30000" dirty="0"/>
          </a:p>
        </p:txBody>
      </p:sp>
      <p:sp>
        <p:nvSpPr>
          <p:cNvPr id="45" name="TextBox 44"/>
          <p:cNvSpPr txBox="1"/>
          <p:nvPr/>
        </p:nvSpPr>
        <p:spPr>
          <a:xfrm>
            <a:off x="9991705" y="2973256"/>
            <a:ext cx="923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$1 Loan</a:t>
            </a:r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10453530" y="3426668"/>
            <a:ext cx="0" cy="144151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10581060" y="3200315"/>
            <a:ext cx="14053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100%/365 </a:t>
            </a:r>
          </a:p>
          <a:p>
            <a:pPr algn="ctr"/>
            <a:r>
              <a:rPr lang="en-US" b="1" dirty="0">
                <a:solidFill>
                  <a:srgbClr val="0070C0"/>
                </a:solidFill>
              </a:rPr>
              <a:t>interest rate 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9264606" y="3353974"/>
            <a:ext cx="925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1/365 Y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9499715" y="3792663"/>
            <a:ext cx="2222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1×1.00273= $1.00273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0351386" y="4018326"/>
            <a:ext cx="24558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.</a:t>
            </a:r>
          </a:p>
          <a:p>
            <a:r>
              <a:rPr lang="en-US" b="1" dirty="0"/>
              <a:t>.</a:t>
            </a:r>
          </a:p>
          <a:p>
            <a:r>
              <a:rPr lang="en-US" b="1" dirty="0"/>
              <a:t>.</a:t>
            </a:r>
          </a:p>
          <a:p>
            <a:endParaRPr lang="en-US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9166313" y="6081246"/>
            <a:ext cx="2767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1×(1+1/365)</a:t>
            </a:r>
            <a:r>
              <a:rPr lang="en-US" b="1" baseline="30000" dirty="0"/>
              <a:t>365 </a:t>
            </a:r>
            <a:r>
              <a:rPr lang="en-US" b="1" dirty="0"/>
              <a:t>= $2.714 = </a:t>
            </a:r>
            <a:r>
              <a:rPr lang="en-US" b="1" i="1" dirty="0"/>
              <a:t>e</a:t>
            </a:r>
            <a:endParaRPr lang="en-US" b="1" i="1" baseline="30000" dirty="0"/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10487260" y="5073706"/>
            <a:ext cx="0" cy="144151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10614790" y="4847353"/>
            <a:ext cx="14053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100%/365 </a:t>
            </a:r>
          </a:p>
          <a:p>
            <a:pPr algn="ctr"/>
            <a:r>
              <a:rPr lang="en-US" b="1" dirty="0">
                <a:solidFill>
                  <a:srgbClr val="0070C0"/>
                </a:solidFill>
              </a:rPr>
              <a:t>interest rate 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9298336" y="5001012"/>
            <a:ext cx="925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1/365 Y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9533445" y="5439701"/>
            <a:ext cx="2042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1×1.00273</a:t>
            </a:r>
            <a:r>
              <a:rPr lang="en-US" b="1" baseline="30000" dirty="0"/>
              <a:t>365</a:t>
            </a:r>
            <a:r>
              <a:rPr lang="en-US" b="1" dirty="0"/>
              <a:t> = $2.7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3474777" y="2366834"/>
            <a:ext cx="2202739" cy="563621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Compound Semi-annually</a:t>
            </a:r>
          </a:p>
        </p:txBody>
      </p:sp>
      <p:sp>
        <p:nvSpPr>
          <p:cNvPr id="63" name="Rounded Rectangle 62"/>
          <p:cNvSpPr/>
          <p:nvPr/>
        </p:nvSpPr>
        <p:spPr>
          <a:xfrm>
            <a:off x="512588" y="2376176"/>
            <a:ext cx="2202739" cy="563621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Compound Annually</a:t>
            </a:r>
          </a:p>
        </p:txBody>
      </p:sp>
      <p:sp>
        <p:nvSpPr>
          <p:cNvPr id="64" name="Rounded Rectangle 63"/>
          <p:cNvSpPr/>
          <p:nvPr/>
        </p:nvSpPr>
        <p:spPr>
          <a:xfrm>
            <a:off x="6425635" y="2376176"/>
            <a:ext cx="2202739" cy="563621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Compound Monthly</a:t>
            </a:r>
          </a:p>
        </p:txBody>
      </p:sp>
      <p:sp>
        <p:nvSpPr>
          <p:cNvPr id="65" name="Rounded Rectangle 64"/>
          <p:cNvSpPr/>
          <p:nvPr/>
        </p:nvSpPr>
        <p:spPr>
          <a:xfrm>
            <a:off x="9385890" y="2369603"/>
            <a:ext cx="2202739" cy="563621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Compound Daily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1032752" y="5445666"/>
            <a:ext cx="93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1×2= $2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1315041" y="5764312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ym typeface="Mathematica1" panose="05000502060100000001" pitchFamily="2" charset="2"/>
              </a:rPr>
              <a:t>≣</a:t>
            </a:r>
            <a:endParaRPr lang="en-US" b="1" dirty="0"/>
          </a:p>
        </p:txBody>
      </p:sp>
      <p:sp>
        <p:nvSpPr>
          <p:cNvPr id="69" name="TextBox 68"/>
          <p:cNvSpPr txBox="1"/>
          <p:nvPr/>
        </p:nvSpPr>
        <p:spPr>
          <a:xfrm>
            <a:off x="4370196" y="5738962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ym typeface="Mathematica1" panose="05000502060100000001" pitchFamily="2" charset="2"/>
              </a:rPr>
              <a:t>≣</a:t>
            </a:r>
            <a:endParaRPr lang="en-US" b="1" dirty="0"/>
          </a:p>
        </p:txBody>
      </p:sp>
      <p:sp>
        <p:nvSpPr>
          <p:cNvPr id="70" name="TextBox 69"/>
          <p:cNvSpPr txBox="1"/>
          <p:nvPr/>
        </p:nvSpPr>
        <p:spPr>
          <a:xfrm>
            <a:off x="7285065" y="5769236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ym typeface="Mathematica1" panose="05000502060100000001" pitchFamily="2" charset="2"/>
              </a:rPr>
              <a:t>≣</a:t>
            </a:r>
            <a:endParaRPr lang="en-US" b="1" dirty="0"/>
          </a:p>
        </p:txBody>
      </p:sp>
      <p:sp>
        <p:nvSpPr>
          <p:cNvPr id="71" name="TextBox 70"/>
          <p:cNvSpPr txBox="1"/>
          <p:nvPr/>
        </p:nvSpPr>
        <p:spPr>
          <a:xfrm>
            <a:off x="10317181" y="5769749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ym typeface="Mathematica1" panose="05000502060100000001" pitchFamily="2" charset="2"/>
              </a:rPr>
              <a:t>≣</a:t>
            </a:r>
            <a:endParaRPr lang="en-US" b="1" dirty="0"/>
          </a:p>
        </p:txBody>
      </p:sp>
      <p:sp>
        <p:nvSpPr>
          <p:cNvPr id="72" name="Oval 71"/>
          <p:cNvSpPr/>
          <p:nvPr/>
        </p:nvSpPr>
        <p:spPr>
          <a:xfrm>
            <a:off x="1288452" y="6135646"/>
            <a:ext cx="143436" cy="263937"/>
          </a:xfrm>
          <a:prstGeom prst="ellipse">
            <a:avLst/>
          </a:prstGeom>
          <a:noFill/>
          <a:ln w="22225">
            <a:solidFill>
              <a:srgbClr val="7030A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4" name="Straight Arrow Connector 73"/>
          <p:cNvCxnSpPr/>
          <p:nvPr/>
        </p:nvCxnSpPr>
        <p:spPr>
          <a:xfrm flipH="1">
            <a:off x="1058998" y="6412622"/>
            <a:ext cx="296725" cy="91314"/>
          </a:xfrm>
          <a:prstGeom prst="straightConnector1">
            <a:avLst/>
          </a:prstGeom>
          <a:ln w="22225">
            <a:solidFill>
              <a:srgbClr val="7030A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88990" y="6406033"/>
            <a:ext cx="1803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7030A0"/>
                </a:solidFill>
              </a:rPr>
              <a:t>r or Interest Rate</a:t>
            </a:r>
          </a:p>
        </p:txBody>
      </p:sp>
      <p:sp>
        <p:nvSpPr>
          <p:cNvPr id="76" name="Oval 75"/>
          <p:cNvSpPr/>
          <p:nvPr/>
        </p:nvSpPr>
        <p:spPr>
          <a:xfrm>
            <a:off x="1495431" y="6142825"/>
            <a:ext cx="143436" cy="263937"/>
          </a:xfrm>
          <a:prstGeom prst="ellipse">
            <a:avLst/>
          </a:prstGeom>
          <a:noFill/>
          <a:ln w="222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1692713" y="6075530"/>
            <a:ext cx="143436" cy="263937"/>
          </a:xfrm>
          <a:prstGeom prst="ellipse">
            <a:avLst/>
          </a:prstGeom>
          <a:noFill/>
          <a:ln w="222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8" name="Straight Arrow Connector 77"/>
          <p:cNvCxnSpPr>
            <a:stCxn id="76" idx="5"/>
          </p:cNvCxnSpPr>
          <p:nvPr/>
        </p:nvCxnSpPr>
        <p:spPr>
          <a:xfrm>
            <a:off x="1617861" y="6368109"/>
            <a:ext cx="345002" cy="145916"/>
          </a:xfrm>
          <a:prstGeom prst="straightConnector1">
            <a:avLst/>
          </a:prstGeom>
          <a:ln w="22225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stCxn id="77" idx="4"/>
          </p:cNvCxnSpPr>
          <p:nvPr/>
        </p:nvCxnSpPr>
        <p:spPr>
          <a:xfrm>
            <a:off x="1764431" y="6339467"/>
            <a:ext cx="195887" cy="174558"/>
          </a:xfrm>
          <a:prstGeom prst="straightConnector1">
            <a:avLst/>
          </a:prstGeom>
          <a:ln w="22225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1946581" y="6379158"/>
            <a:ext cx="1229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t or Period</a:t>
            </a:r>
          </a:p>
        </p:txBody>
      </p:sp>
    </p:spTree>
    <p:extLst>
      <p:ext uri="{BB962C8B-B14F-4D97-AF65-F5344CB8AC3E}">
        <p14:creationId xmlns:p14="http://schemas.microsoft.com/office/powerpoint/2010/main" val="3439150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11" grpId="0"/>
      <p:bldP spid="13" grpId="0"/>
      <p:bldP spid="14" grpId="0"/>
      <p:bldP spid="15" grpId="0"/>
      <p:bldP spid="19" grpId="0"/>
      <p:bldP spid="21" grpId="0"/>
      <p:bldP spid="22" grpId="0"/>
      <p:bldP spid="23" grpId="0"/>
      <p:bldP spid="25" grpId="0"/>
      <p:bldP spid="26" grpId="0"/>
      <p:bldP spid="29" grpId="0"/>
      <p:bldP spid="37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7" grpId="0"/>
      <p:bldP spid="48" grpId="0"/>
      <p:bldP spid="50" grpId="0"/>
      <p:bldP spid="51" grpId="0"/>
      <p:bldP spid="56" grpId="0"/>
      <p:bldP spid="59" grpId="0"/>
      <p:bldP spid="60" grpId="0"/>
      <p:bldP spid="61" grpId="0"/>
      <p:bldP spid="62" grpId="0" animBg="1"/>
      <p:bldP spid="63" grpId="0" animBg="1"/>
      <p:bldP spid="64" grpId="0" animBg="1"/>
      <p:bldP spid="65" grpId="0" animBg="1"/>
      <p:bldP spid="67" grpId="0"/>
      <p:bldP spid="68" grpId="0"/>
      <p:bldP spid="69" grpId="0"/>
      <p:bldP spid="70" grpId="0"/>
      <p:bldP spid="71" grpId="0"/>
      <p:bldP spid="72" grpId="0" animBg="1"/>
      <p:bldP spid="75" grpId="0"/>
      <p:bldP spid="76" grpId="0" animBg="1"/>
      <p:bldP spid="77" grpId="0" animBg="1"/>
      <p:bldP spid="8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Compounding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r>
              <a:rPr lang="en-US" dirty="0"/>
              <a:t>The trick of </a:t>
            </a:r>
            <a:r>
              <a:rPr lang="en-US" i="1" dirty="0"/>
              <a:t>period</a:t>
            </a:r>
            <a:r>
              <a:rPr lang="en-US" dirty="0"/>
              <a:t> (i.e., </a:t>
            </a:r>
            <a:r>
              <a:rPr lang="en-US" b="1" i="1" dirty="0"/>
              <a:t>t</a:t>
            </a:r>
            <a:r>
              <a:rPr lang="en-US" dirty="0"/>
              <a:t>) and the magical </a:t>
            </a:r>
            <a:r>
              <a:rPr lang="en-US" b="1" i="1" dirty="0"/>
              <a:t>e</a:t>
            </a:r>
          </a:p>
          <a:p>
            <a:endParaRPr lang="en-US" i="1" dirty="0"/>
          </a:p>
          <a:p>
            <a:endParaRPr lang="en-US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023295" y="2976253"/>
            <a:ext cx="923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$1 Loan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485120" y="3345585"/>
            <a:ext cx="6413" cy="2059611"/>
          </a:xfrm>
          <a:prstGeom prst="straightConnector1">
            <a:avLst/>
          </a:prstGeom>
          <a:ln w="317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458477" y="3792663"/>
            <a:ext cx="14053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00B050"/>
                </a:solidFill>
              </a:rPr>
              <a:t>100% </a:t>
            </a:r>
          </a:p>
          <a:p>
            <a:pPr algn="ctr"/>
            <a:r>
              <a:rPr lang="en-US" b="1" dirty="0">
                <a:solidFill>
                  <a:srgbClr val="00B050"/>
                </a:solidFill>
              </a:rPr>
              <a:t>interest rate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6001" y="3908635"/>
            <a:ext cx="853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1 YEAR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081800" y="2924618"/>
            <a:ext cx="923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$1 Loan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543625" y="3318233"/>
            <a:ext cx="0" cy="847147"/>
          </a:xfrm>
          <a:prstGeom prst="straightConnector1">
            <a:avLst/>
          </a:prstGeom>
          <a:ln w="317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522979" y="3436367"/>
            <a:ext cx="14053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50% </a:t>
            </a:r>
          </a:p>
          <a:p>
            <a:pPr algn="ctr"/>
            <a:r>
              <a:rPr lang="en-US" b="1" dirty="0">
                <a:solidFill>
                  <a:srgbClr val="C00000"/>
                </a:solidFill>
              </a:rPr>
              <a:t>interest rate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860160" y="3479758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1/2 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449198" y="5418314"/>
            <a:ext cx="2401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1.5×1.5= 1×1.5</a:t>
            </a:r>
            <a:r>
              <a:rPr lang="en-US" b="1" baseline="30000" dirty="0"/>
              <a:t>2</a:t>
            </a:r>
            <a:r>
              <a:rPr lang="en-US" b="1" dirty="0"/>
              <a:t> = $2.25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931885" y="4200832"/>
            <a:ext cx="1285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1×1.5= $1.5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551279" y="4514902"/>
            <a:ext cx="14053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50% </a:t>
            </a:r>
          </a:p>
          <a:p>
            <a:pPr algn="ctr"/>
            <a:r>
              <a:rPr lang="en-US" b="1" dirty="0">
                <a:solidFill>
                  <a:srgbClr val="C00000"/>
                </a:solidFill>
              </a:rPr>
              <a:t>interest rate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870043" y="4706624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1/2 Y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966134" y="2976253"/>
            <a:ext cx="923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$1 Loan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7427959" y="3429665"/>
            <a:ext cx="0" cy="282309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531613" y="3224053"/>
            <a:ext cx="14053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accent2"/>
                </a:solidFill>
              </a:rPr>
              <a:t>100%/12 </a:t>
            </a:r>
          </a:p>
          <a:p>
            <a:pPr algn="ctr"/>
            <a:r>
              <a:rPr lang="en-US" b="1" dirty="0">
                <a:solidFill>
                  <a:schemeClr val="accent2"/>
                </a:solidFill>
              </a:rPr>
              <a:t>interest rate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639988" y="3356971"/>
            <a:ext cx="808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1/12 Y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678171" y="3806852"/>
            <a:ext cx="1754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1×1.083= $1.083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4548802" y="4512863"/>
            <a:ext cx="0" cy="847147"/>
          </a:xfrm>
          <a:prstGeom prst="straightConnector1">
            <a:avLst/>
          </a:prstGeom>
          <a:ln w="317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7325815" y="4021323"/>
            <a:ext cx="24558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.</a:t>
            </a:r>
          </a:p>
          <a:p>
            <a:r>
              <a:rPr lang="en-US" b="1" dirty="0"/>
              <a:t>.</a:t>
            </a:r>
          </a:p>
          <a:p>
            <a:r>
              <a:rPr lang="en-US" b="1" dirty="0"/>
              <a:t>.</a:t>
            </a:r>
          </a:p>
          <a:p>
            <a:endParaRPr lang="en-US" b="1" dirty="0"/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7442634" y="5068479"/>
            <a:ext cx="0" cy="282309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7546288" y="4862867"/>
            <a:ext cx="14053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accent2"/>
                </a:solidFill>
              </a:rPr>
              <a:t>100%/12 </a:t>
            </a:r>
          </a:p>
          <a:p>
            <a:pPr algn="ctr"/>
            <a:r>
              <a:rPr lang="en-US" b="1" dirty="0">
                <a:solidFill>
                  <a:schemeClr val="accent2"/>
                </a:solidFill>
              </a:rPr>
              <a:t>interest rate 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654663" y="4995785"/>
            <a:ext cx="808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1/12 Y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692846" y="5445666"/>
            <a:ext cx="1677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1×1.083</a:t>
            </a:r>
            <a:r>
              <a:rPr lang="en-US" b="1" baseline="30000" dirty="0"/>
              <a:t>12</a:t>
            </a:r>
            <a:r>
              <a:rPr lang="en-US" b="1" dirty="0"/>
              <a:t>= $2.6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84089" y="6073396"/>
            <a:ext cx="1630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1×(1+1/1)</a:t>
            </a:r>
            <a:r>
              <a:rPr lang="en-US" b="1" baseline="30000" dirty="0"/>
              <a:t>1 </a:t>
            </a:r>
            <a:r>
              <a:rPr lang="en-US" b="1" dirty="0"/>
              <a:t>= $2</a:t>
            </a:r>
            <a:endParaRPr lang="en-US" b="1" baseline="30000" dirty="0"/>
          </a:p>
        </p:txBody>
      </p:sp>
      <p:sp>
        <p:nvSpPr>
          <p:cNvPr id="43" name="TextBox 42"/>
          <p:cNvSpPr txBox="1"/>
          <p:nvPr/>
        </p:nvSpPr>
        <p:spPr>
          <a:xfrm>
            <a:off x="3579114" y="6027546"/>
            <a:ext cx="19223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1×(1+1/2)</a:t>
            </a:r>
            <a:r>
              <a:rPr lang="en-US" b="1" baseline="30000" dirty="0"/>
              <a:t>2 </a:t>
            </a:r>
            <a:r>
              <a:rPr lang="en-US" b="1" dirty="0"/>
              <a:t>= $2.25</a:t>
            </a:r>
            <a:endParaRPr lang="en-US" b="1" baseline="30000" dirty="0"/>
          </a:p>
        </p:txBody>
      </p:sp>
      <p:sp>
        <p:nvSpPr>
          <p:cNvPr id="44" name="TextBox 43"/>
          <p:cNvSpPr txBox="1"/>
          <p:nvPr/>
        </p:nvSpPr>
        <p:spPr>
          <a:xfrm>
            <a:off x="6345444" y="6030251"/>
            <a:ext cx="2234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1×(1+1/12)</a:t>
            </a:r>
            <a:r>
              <a:rPr lang="en-US" b="1" baseline="30000" dirty="0"/>
              <a:t>12 </a:t>
            </a:r>
            <a:r>
              <a:rPr lang="en-US" b="1" dirty="0"/>
              <a:t>= $2.613</a:t>
            </a:r>
            <a:endParaRPr lang="en-US" b="1" baseline="30000" dirty="0"/>
          </a:p>
        </p:txBody>
      </p:sp>
      <p:sp>
        <p:nvSpPr>
          <p:cNvPr id="45" name="TextBox 44"/>
          <p:cNvSpPr txBox="1"/>
          <p:nvPr/>
        </p:nvSpPr>
        <p:spPr>
          <a:xfrm>
            <a:off x="9991705" y="2973256"/>
            <a:ext cx="923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$1 Loan</a:t>
            </a:r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10453530" y="3426668"/>
            <a:ext cx="0" cy="144151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10581060" y="3200315"/>
            <a:ext cx="14053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100%/365 </a:t>
            </a:r>
          </a:p>
          <a:p>
            <a:pPr algn="ctr"/>
            <a:r>
              <a:rPr lang="en-US" b="1" dirty="0">
                <a:solidFill>
                  <a:srgbClr val="0070C0"/>
                </a:solidFill>
              </a:rPr>
              <a:t>interest rate 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9264606" y="3353974"/>
            <a:ext cx="925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1/365 Y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9499715" y="3792663"/>
            <a:ext cx="2222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1×1.00273= $1.00273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0351386" y="4018326"/>
            <a:ext cx="24558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.</a:t>
            </a:r>
          </a:p>
          <a:p>
            <a:r>
              <a:rPr lang="en-US" b="1" dirty="0"/>
              <a:t>.</a:t>
            </a:r>
          </a:p>
          <a:p>
            <a:r>
              <a:rPr lang="en-US" b="1" dirty="0"/>
              <a:t>.</a:t>
            </a:r>
          </a:p>
          <a:p>
            <a:endParaRPr lang="en-US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9166313" y="6081246"/>
            <a:ext cx="2767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1×(1+1/365)</a:t>
            </a:r>
            <a:r>
              <a:rPr lang="en-US" b="1" baseline="30000" dirty="0"/>
              <a:t>365 </a:t>
            </a:r>
            <a:r>
              <a:rPr lang="en-US" b="1" dirty="0"/>
              <a:t>= $2.714 = </a:t>
            </a:r>
            <a:r>
              <a:rPr lang="en-US" b="1" i="1" dirty="0"/>
              <a:t>e</a:t>
            </a:r>
            <a:endParaRPr lang="en-US" b="1" i="1" baseline="30000" dirty="0"/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10487260" y="5073706"/>
            <a:ext cx="0" cy="144151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10614790" y="4847353"/>
            <a:ext cx="14053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100%/365 </a:t>
            </a:r>
          </a:p>
          <a:p>
            <a:pPr algn="ctr"/>
            <a:r>
              <a:rPr lang="en-US" b="1" dirty="0">
                <a:solidFill>
                  <a:srgbClr val="0070C0"/>
                </a:solidFill>
              </a:rPr>
              <a:t>interest rate 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9298336" y="5001012"/>
            <a:ext cx="925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1/365 Y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9533445" y="5439701"/>
            <a:ext cx="2042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1×1.00273</a:t>
            </a:r>
            <a:r>
              <a:rPr lang="en-US" b="1" baseline="30000" dirty="0"/>
              <a:t>365</a:t>
            </a:r>
            <a:r>
              <a:rPr lang="en-US" b="1" dirty="0"/>
              <a:t> = $2.7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3474777" y="2366834"/>
            <a:ext cx="2202739" cy="563621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Compound Semi-annually</a:t>
            </a:r>
          </a:p>
        </p:txBody>
      </p:sp>
      <p:sp>
        <p:nvSpPr>
          <p:cNvPr id="63" name="Rounded Rectangle 62"/>
          <p:cNvSpPr/>
          <p:nvPr/>
        </p:nvSpPr>
        <p:spPr>
          <a:xfrm>
            <a:off x="512588" y="2376176"/>
            <a:ext cx="2202739" cy="563621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Compound Annually</a:t>
            </a:r>
          </a:p>
        </p:txBody>
      </p:sp>
      <p:sp>
        <p:nvSpPr>
          <p:cNvPr id="64" name="Rounded Rectangle 63"/>
          <p:cNvSpPr/>
          <p:nvPr/>
        </p:nvSpPr>
        <p:spPr>
          <a:xfrm>
            <a:off x="6425635" y="2376176"/>
            <a:ext cx="2202739" cy="563621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Compound Monthly</a:t>
            </a:r>
          </a:p>
        </p:txBody>
      </p:sp>
      <p:sp>
        <p:nvSpPr>
          <p:cNvPr id="65" name="Rounded Rectangle 64"/>
          <p:cNvSpPr/>
          <p:nvPr/>
        </p:nvSpPr>
        <p:spPr>
          <a:xfrm>
            <a:off x="9385890" y="2369603"/>
            <a:ext cx="2202739" cy="563621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Compound Daily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1032752" y="5445666"/>
            <a:ext cx="93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1×2= $2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1315041" y="5764312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ym typeface="Mathematica1" panose="05000502060100000001" pitchFamily="2" charset="2"/>
              </a:rPr>
              <a:t>≣</a:t>
            </a:r>
            <a:endParaRPr lang="en-US" b="1" dirty="0"/>
          </a:p>
        </p:txBody>
      </p:sp>
      <p:sp>
        <p:nvSpPr>
          <p:cNvPr id="69" name="TextBox 68"/>
          <p:cNvSpPr txBox="1"/>
          <p:nvPr/>
        </p:nvSpPr>
        <p:spPr>
          <a:xfrm>
            <a:off x="4370196" y="5738962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ym typeface="Mathematica1" panose="05000502060100000001" pitchFamily="2" charset="2"/>
              </a:rPr>
              <a:t>≣</a:t>
            </a:r>
            <a:endParaRPr lang="en-US" b="1" dirty="0"/>
          </a:p>
        </p:txBody>
      </p:sp>
      <p:sp>
        <p:nvSpPr>
          <p:cNvPr id="70" name="TextBox 69"/>
          <p:cNvSpPr txBox="1"/>
          <p:nvPr/>
        </p:nvSpPr>
        <p:spPr>
          <a:xfrm>
            <a:off x="7285065" y="5769236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ym typeface="Mathematica1" panose="05000502060100000001" pitchFamily="2" charset="2"/>
              </a:rPr>
              <a:t>≣</a:t>
            </a:r>
            <a:endParaRPr lang="en-US" b="1" dirty="0"/>
          </a:p>
        </p:txBody>
      </p:sp>
      <p:sp>
        <p:nvSpPr>
          <p:cNvPr id="71" name="TextBox 70"/>
          <p:cNvSpPr txBox="1"/>
          <p:nvPr/>
        </p:nvSpPr>
        <p:spPr>
          <a:xfrm>
            <a:off x="10317181" y="5769749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ym typeface="Mathematica1" panose="05000502060100000001" pitchFamily="2" charset="2"/>
              </a:rPr>
              <a:t>≣</a:t>
            </a:r>
            <a:endParaRPr lang="en-US" b="1" dirty="0"/>
          </a:p>
        </p:txBody>
      </p:sp>
      <p:sp>
        <p:nvSpPr>
          <p:cNvPr id="72" name="Oval 71"/>
          <p:cNvSpPr/>
          <p:nvPr/>
        </p:nvSpPr>
        <p:spPr>
          <a:xfrm>
            <a:off x="1288452" y="6135646"/>
            <a:ext cx="143436" cy="263937"/>
          </a:xfrm>
          <a:prstGeom prst="ellipse">
            <a:avLst/>
          </a:prstGeom>
          <a:noFill/>
          <a:ln w="22225">
            <a:solidFill>
              <a:srgbClr val="7030A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4" name="Straight Arrow Connector 73"/>
          <p:cNvCxnSpPr/>
          <p:nvPr/>
        </p:nvCxnSpPr>
        <p:spPr>
          <a:xfrm flipH="1">
            <a:off x="1058998" y="6412622"/>
            <a:ext cx="296725" cy="91314"/>
          </a:xfrm>
          <a:prstGeom prst="straightConnector1">
            <a:avLst/>
          </a:prstGeom>
          <a:ln w="22225">
            <a:solidFill>
              <a:srgbClr val="7030A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88990" y="6406033"/>
            <a:ext cx="1410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7030A0"/>
                </a:solidFill>
              </a:rPr>
              <a:t>Interest Rate</a:t>
            </a:r>
          </a:p>
        </p:txBody>
      </p:sp>
      <p:sp>
        <p:nvSpPr>
          <p:cNvPr id="76" name="Oval 75"/>
          <p:cNvSpPr/>
          <p:nvPr/>
        </p:nvSpPr>
        <p:spPr>
          <a:xfrm>
            <a:off x="1495431" y="6142825"/>
            <a:ext cx="143436" cy="263937"/>
          </a:xfrm>
          <a:prstGeom prst="ellipse">
            <a:avLst/>
          </a:prstGeom>
          <a:noFill/>
          <a:ln w="222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1692713" y="6075530"/>
            <a:ext cx="143436" cy="263937"/>
          </a:xfrm>
          <a:prstGeom prst="ellipse">
            <a:avLst/>
          </a:prstGeom>
          <a:noFill/>
          <a:ln w="222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8" name="Straight Arrow Connector 77"/>
          <p:cNvCxnSpPr>
            <a:stCxn id="76" idx="5"/>
          </p:cNvCxnSpPr>
          <p:nvPr/>
        </p:nvCxnSpPr>
        <p:spPr>
          <a:xfrm>
            <a:off x="1617861" y="6368109"/>
            <a:ext cx="345002" cy="145916"/>
          </a:xfrm>
          <a:prstGeom prst="straightConnector1">
            <a:avLst/>
          </a:prstGeom>
          <a:ln w="22225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stCxn id="77" idx="4"/>
          </p:cNvCxnSpPr>
          <p:nvPr/>
        </p:nvCxnSpPr>
        <p:spPr>
          <a:xfrm>
            <a:off x="1764431" y="6339467"/>
            <a:ext cx="195887" cy="174558"/>
          </a:xfrm>
          <a:prstGeom prst="straightConnector1">
            <a:avLst/>
          </a:prstGeom>
          <a:ln w="22225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1946581" y="6379158"/>
            <a:ext cx="804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Period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167996" y="2256817"/>
            <a:ext cx="5868102" cy="4343729"/>
          </a:xfrm>
          <a:prstGeom prst="round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i="1" dirty="0">
                <a:solidFill>
                  <a:schemeClr val="tx1"/>
                </a:solidFill>
              </a:rPr>
              <a:t>Most banks compound interest monthly or daily (this is referred to as </a:t>
            </a:r>
            <a:r>
              <a:rPr lang="en-US" sz="3200" b="1" i="1" u="sng" dirty="0">
                <a:solidFill>
                  <a:schemeClr val="tx1"/>
                </a:solidFill>
              </a:rPr>
              <a:t>continuous</a:t>
            </a:r>
            <a:r>
              <a:rPr lang="en-US" sz="3200" b="1" i="1" dirty="0">
                <a:solidFill>
                  <a:schemeClr val="tx1"/>
                </a:solidFill>
              </a:rPr>
              <a:t> compounding</a:t>
            </a:r>
            <a:r>
              <a:rPr lang="en-US" sz="3200" i="1" dirty="0">
                <a:solidFill>
                  <a:schemeClr val="tx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99726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9370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Input: P (initial capital)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Input: r (interest rate – in percentage)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Input: t (number of times to compound per year)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Input: n (number of years)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x = r/t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y = 1 + x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z =  </a:t>
            </a:r>
            <a:r>
              <a:rPr lang="en-US" dirty="0" err="1"/>
              <a:t>y</a:t>
            </a:r>
            <a:r>
              <a:rPr lang="en-US" baseline="30000" dirty="0" err="1"/>
              <a:t>t×n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 = P × z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Output (the answer): c</a:t>
            </a:r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Compounding Algorithm: Version 1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73BA0F32-E656-474D-B11D-3C61A69ED557}"/>
              </a:ext>
            </a:extLst>
          </p:cNvPr>
          <p:cNvSpPr/>
          <p:nvPr/>
        </p:nvSpPr>
        <p:spPr>
          <a:xfrm>
            <a:off x="9513652" y="1690688"/>
            <a:ext cx="2344366" cy="859209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P</a:t>
            </a:r>
            <a:r>
              <a:rPr lang="en-US" sz="2400" dirty="0"/>
              <a:t> = </a:t>
            </a:r>
            <a:r>
              <a:rPr lang="en-US" sz="2400" b="1" dirty="0"/>
              <a:t>P</a:t>
            </a:r>
            <a:r>
              <a:rPr lang="en-US" sz="2400" dirty="0"/>
              <a:t>×(1+</a:t>
            </a:r>
            <a:r>
              <a:rPr lang="en-US" sz="2400" b="1" dirty="0"/>
              <a:t>r</a:t>
            </a:r>
            <a:r>
              <a:rPr lang="en-US" sz="2400" dirty="0"/>
              <a:t>/</a:t>
            </a:r>
            <a:r>
              <a:rPr lang="en-US" sz="2400" b="1" dirty="0"/>
              <a:t>t</a:t>
            </a:r>
            <a:r>
              <a:rPr lang="en-US" sz="2400" dirty="0"/>
              <a:t>)</a:t>
            </a:r>
            <a:r>
              <a:rPr lang="en-US" sz="2400" b="1" baseline="30000" dirty="0" err="1"/>
              <a:t>t</a:t>
            </a:r>
            <a:r>
              <a:rPr lang="en-US" sz="2400" baseline="30000" dirty="0" err="1"/>
              <a:t>×</a:t>
            </a:r>
            <a:r>
              <a:rPr lang="en-US" sz="2400" b="1" baseline="30000" dirty="0" err="1"/>
              <a:t>n</a:t>
            </a:r>
            <a:endParaRPr lang="en-QA" sz="2400" dirty="0"/>
          </a:p>
        </p:txBody>
      </p:sp>
    </p:spTree>
    <p:extLst>
      <p:ext uri="{BB962C8B-B14F-4D97-AF65-F5344CB8AC3E}">
        <p14:creationId xmlns:p14="http://schemas.microsoft.com/office/powerpoint/2010/main" val="46193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9370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Input: P (initial capital)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Input: r (interest rate – in percentage)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Input: t (number of times to compound per year)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Input: n (number of years)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 = P × (1+r/t)</a:t>
            </a:r>
            <a:r>
              <a:rPr lang="en-US" baseline="30000" dirty="0" err="1"/>
              <a:t>t×n</a:t>
            </a:r>
            <a:endParaRPr lang="en-US" baseline="30000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Output (the answer): c</a:t>
            </a:r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Compounding Algorithm: Version 2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73BA0F32-E656-474D-B11D-3C61A69ED557}"/>
              </a:ext>
            </a:extLst>
          </p:cNvPr>
          <p:cNvSpPr/>
          <p:nvPr/>
        </p:nvSpPr>
        <p:spPr>
          <a:xfrm>
            <a:off x="9513652" y="1690688"/>
            <a:ext cx="2344366" cy="859209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P</a:t>
            </a:r>
            <a:r>
              <a:rPr lang="en-US" sz="2400" dirty="0"/>
              <a:t> = </a:t>
            </a:r>
            <a:r>
              <a:rPr lang="en-US" sz="2400" b="1" dirty="0"/>
              <a:t>P</a:t>
            </a:r>
            <a:r>
              <a:rPr lang="en-US" sz="2400" dirty="0"/>
              <a:t>×(1+</a:t>
            </a:r>
            <a:r>
              <a:rPr lang="en-US" sz="2400" b="1" dirty="0"/>
              <a:t>r</a:t>
            </a:r>
            <a:r>
              <a:rPr lang="en-US" sz="2400" dirty="0"/>
              <a:t>/</a:t>
            </a:r>
            <a:r>
              <a:rPr lang="en-US" sz="2400" b="1" dirty="0"/>
              <a:t>t</a:t>
            </a:r>
            <a:r>
              <a:rPr lang="en-US" sz="2400" dirty="0"/>
              <a:t>)</a:t>
            </a:r>
            <a:r>
              <a:rPr lang="en-US" sz="2400" b="1" baseline="30000" dirty="0" err="1"/>
              <a:t>t</a:t>
            </a:r>
            <a:r>
              <a:rPr lang="en-US" sz="2400" baseline="30000" dirty="0" err="1"/>
              <a:t>×</a:t>
            </a:r>
            <a:r>
              <a:rPr lang="en-US" sz="2400" b="1" baseline="30000" dirty="0" err="1"/>
              <a:t>n</a:t>
            </a:r>
            <a:endParaRPr lang="en-QA" sz="2400" dirty="0"/>
          </a:p>
        </p:txBody>
      </p:sp>
    </p:spTree>
    <p:extLst>
      <p:ext uri="{BB962C8B-B14F-4D97-AF65-F5344CB8AC3E}">
        <p14:creationId xmlns:p14="http://schemas.microsoft.com/office/powerpoint/2010/main" val="3528936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6351</TotalTime>
  <Words>2334</Words>
  <Application>Microsoft Macintosh PowerPoint</Application>
  <PresentationFormat>Widescreen</PresentationFormat>
  <Paragraphs>543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Calibri Light</vt:lpstr>
      <vt:lpstr>Wingdings</vt:lpstr>
      <vt:lpstr>Office Theme</vt:lpstr>
      <vt:lpstr>15-110: Principles of Computing</vt:lpstr>
      <vt:lpstr>Today…</vt:lpstr>
      <vt:lpstr>The Compounding Process</vt:lpstr>
      <vt:lpstr>The Compounding Process</vt:lpstr>
      <vt:lpstr>The Compounding Process</vt:lpstr>
      <vt:lpstr>The Compounding Process</vt:lpstr>
      <vt:lpstr>The Compounding Process</vt:lpstr>
      <vt:lpstr>The Compounding Algorithm: Version 1</vt:lpstr>
      <vt:lpstr>The Compounding Algorithm: Version 2</vt:lpstr>
      <vt:lpstr>Moving to Programming…</vt:lpstr>
      <vt:lpstr>Integrated Development Environment</vt:lpstr>
      <vt:lpstr>Writing Python Programs</vt:lpstr>
      <vt:lpstr>Simple Assignment Statements</vt:lpstr>
      <vt:lpstr>Simple Assignment Statements</vt:lpstr>
      <vt:lpstr>Garbage Collection</vt:lpstr>
      <vt:lpstr>Variable Names</vt:lpstr>
      <vt:lpstr>Variable Names</vt:lpstr>
      <vt:lpstr>Variable Names</vt:lpstr>
      <vt:lpstr>Variable Names</vt:lpstr>
      <vt:lpstr>Expressions</vt:lpstr>
      <vt:lpstr>Expressions</vt:lpstr>
      <vt:lpstr>Expressions: Summary of Operators</vt:lpstr>
      <vt:lpstr>Functions </vt:lpstr>
      <vt:lpstr>Functions </vt:lpstr>
      <vt:lpstr>Calling Functions</vt:lpstr>
      <vt:lpstr>The Compounding Algorithm in Python</vt:lpstr>
      <vt:lpstr>Exercise </vt:lpstr>
      <vt:lpstr>Next Class…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234</cp:revision>
  <dcterms:created xsi:type="dcterms:W3CDTF">2020-08-22T09:55:32Z</dcterms:created>
  <dcterms:modified xsi:type="dcterms:W3CDTF">2020-09-01T18:34:14Z</dcterms:modified>
</cp:coreProperties>
</file>