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firstSlideNum="0" showSpecialPlsOnTitleSld="0" strictFirstAndLastChars="0" saveSubsetFonts="1">
  <p:sldMasterIdLst>
    <p:sldMasterId id="2147483648" r:id="rId1"/>
  </p:sldMasterIdLst>
  <p:notesMasterIdLst>
    <p:notesMasterId r:id="rId86"/>
  </p:notesMasterIdLst>
  <p:handoutMasterIdLst>
    <p:handoutMasterId r:id="rId87"/>
  </p:handoutMasterIdLst>
  <p:sldIdLst>
    <p:sldId id="657" r:id="rId2"/>
    <p:sldId id="658" r:id="rId3"/>
    <p:sldId id="389" r:id="rId4"/>
    <p:sldId id="590" r:id="rId5"/>
    <p:sldId id="564" r:id="rId6"/>
    <p:sldId id="591" r:id="rId7"/>
    <p:sldId id="592" r:id="rId8"/>
    <p:sldId id="593" r:id="rId9"/>
    <p:sldId id="596" r:id="rId10"/>
    <p:sldId id="640" r:id="rId11"/>
    <p:sldId id="594" r:id="rId12"/>
    <p:sldId id="566" r:id="rId13"/>
    <p:sldId id="567" r:id="rId14"/>
    <p:sldId id="568" r:id="rId15"/>
    <p:sldId id="595" r:id="rId16"/>
    <p:sldId id="569" r:id="rId17"/>
    <p:sldId id="570" r:id="rId18"/>
    <p:sldId id="597" r:id="rId19"/>
    <p:sldId id="648" r:id="rId20"/>
    <p:sldId id="651" r:id="rId21"/>
    <p:sldId id="653" r:id="rId22"/>
    <p:sldId id="650" r:id="rId23"/>
    <p:sldId id="654" r:id="rId24"/>
    <p:sldId id="649" r:id="rId25"/>
    <p:sldId id="655" r:id="rId26"/>
    <p:sldId id="656" r:id="rId27"/>
    <p:sldId id="642" r:id="rId28"/>
    <p:sldId id="643" r:id="rId29"/>
    <p:sldId id="644" r:id="rId30"/>
    <p:sldId id="639" r:id="rId31"/>
    <p:sldId id="645" r:id="rId32"/>
    <p:sldId id="646" r:id="rId33"/>
    <p:sldId id="647" r:id="rId34"/>
    <p:sldId id="600" r:id="rId35"/>
    <p:sldId id="575" r:id="rId36"/>
    <p:sldId id="601" r:id="rId37"/>
    <p:sldId id="602" r:id="rId38"/>
    <p:sldId id="603" r:id="rId39"/>
    <p:sldId id="563" r:id="rId40"/>
    <p:sldId id="605" r:id="rId41"/>
    <p:sldId id="604" r:id="rId42"/>
    <p:sldId id="589" r:id="rId43"/>
    <p:sldId id="607" r:id="rId44"/>
    <p:sldId id="606" r:id="rId45"/>
    <p:sldId id="588" r:id="rId46"/>
    <p:sldId id="608" r:id="rId47"/>
    <p:sldId id="578" r:id="rId48"/>
    <p:sldId id="609" r:id="rId49"/>
    <p:sldId id="610" r:id="rId50"/>
    <p:sldId id="611" r:id="rId51"/>
    <p:sldId id="612" r:id="rId52"/>
    <p:sldId id="613" r:id="rId53"/>
    <p:sldId id="614" r:id="rId54"/>
    <p:sldId id="615" r:id="rId55"/>
    <p:sldId id="617" r:id="rId56"/>
    <p:sldId id="616" r:id="rId57"/>
    <p:sldId id="619" r:id="rId58"/>
    <p:sldId id="618" r:id="rId59"/>
    <p:sldId id="620" r:id="rId60"/>
    <p:sldId id="621" r:id="rId61"/>
    <p:sldId id="622" r:id="rId62"/>
    <p:sldId id="623" r:id="rId63"/>
    <p:sldId id="624" r:id="rId64"/>
    <p:sldId id="579" r:id="rId65"/>
    <p:sldId id="582" r:id="rId66"/>
    <p:sldId id="583" r:id="rId67"/>
    <p:sldId id="625" r:id="rId68"/>
    <p:sldId id="626" r:id="rId69"/>
    <p:sldId id="586" r:id="rId70"/>
    <p:sldId id="628" r:id="rId71"/>
    <p:sldId id="627" r:id="rId72"/>
    <p:sldId id="584" r:id="rId73"/>
    <p:sldId id="585" r:id="rId74"/>
    <p:sldId id="631" r:id="rId75"/>
    <p:sldId id="629" r:id="rId76"/>
    <p:sldId id="630" r:id="rId77"/>
    <p:sldId id="587" r:id="rId78"/>
    <p:sldId id="580" r:id="rId79"/>
    <p:sldId id="632" r:id="rId80"/>
    <p:sldId id="581" r:id="rId81"/>
    <p:sldId id="633" r:id="rId82"/>
    <p:sldId id="634" r:id="rId83"/>
    <p:sldId id="635" r:id="rId84"/>
    <p:sldId id="637" r:id="rId85"/>
  </p:sldIdLst>
  <p:sldSz cx="13004800" cy="9753600"/>
  <p:notesSz cx="7010400" cy="9296400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1pPr>
    <a:lvl2pPr marL="457200" indent="-228600" algn="ctr" defTabSz="584200" rtl="0" fontAlgn="base" hangingPunct="0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marL="914400" indent="-457200" algn="ctr" defTabSz="584200" rtl="0" fontAlgn="base" hangingPunct="0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marL="1371600" indent="-685800" algn="ctr" defTabSz="584200" rtl="0" fontAlgn="base" hangingPunct="0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marL="1828800" indent="-914400" algn="ctr" defTabSz="584200" rtl="0" fontAlgn="base" hangingPunct="0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0" hangingPunct="1">
      <a:defRPr sz="2400" b="1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6pPr>
    <a:lvl7pPr marL="2743200" algn="l" defTabSz="914400" rtl="0" eaLnBrk="1" latinLnBrk="0" hangingPunct="1">
      <a:defRPr sz="2400" b="1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7pPr>
    <a:lvl8pPr marL="3200400" algn="l" defTabSz="914400" rtl="0" eaLnBrk="1" latinLnBrk="0" hangingPunct="1">
      <a:defRPr sz="2400" b="1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8pPr>
    <a:lvl9pPr marL="3657600" algn="l" defTabSz="914400" rtl="0" eaLnBrk="1" latinLnBrk="0" hangingPunct="1">
      <a:defRPr sz="2400" b="1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E0FF"/>
    <a:srgbClr val="FF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74554" autoAdjust="0"/>
  </p:normalViewPr>
  <p:slideViewPr>
    <p:cSldViewPr>
      <p:cViewPr varScale="1">
        <p:scale>
          <a:sx n="90" d="100"/>
          <a:sy n="90" d="100"/>
        </p:scale>
        <p:origin x="1744" y="20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264" cy="465138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548" y="0"/>
            <a:ext cx="3038264" cy="465138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r">
              <a:defRPr sz="1200"/>
            </a:lvl1pPr>
          </a:lstStyle>
          <a:p>
            <a:pPr>
              <a:defRPr/>
            </a:pPr>
            <a:fld id="{231B3D12-EB5E-4DBD-B1D2-B9BE0915A721}" type="datetimeFigureOut">
              <a:rPr lang="en-US"/>
              <a:pPr>
                <a:defRPr/>
              </a:pPr>
              <a:t>4/11/23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264" cy="465138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548" y="8829675"/>
            <a:ext cx="3038264" cy="465138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r">
              <a:defRPr sz="1200"/>
            </a:lvl1pPr>
          </a:lstStyle>
          <a:p>
            <a:pPr>
              <a:defRPr/>
            </a:pPr>
            <a:fld id="{9689D15F-4C94-4BB4-A061-5F06739A4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35462" y="4416426"/>
            <a:ext cx="5139478" cy="418306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noProof="0">
                <a:sym typeface="Helvetica Neue" charset="0"/>
              </a:rPr>
              <a:t>Second level</a:t>
            </a:r>
          </a:p>
          <a:p>
            <a:pPr lvl="2"/>
            <a:r>
              <a:rPr lang="en-US" noProof="0">
                <a:sym typeface="Helvetica Neue" charset="0"/>
              </a:rPr>
              <a:t>Third level</a:t>
            </a:r>
          </a:p>
          <a:p>
            <a:pPr lvl="3"/>
            <a:r>
              <a:rPr lang="en-US" noProof="0">
                <a:sym typeface="Helvetica Neue" charset="0"/>
              </a:rPr>
              <a:t>Fourth level</a:t>
            </a:r>
          </a:p>
          <a:p>
            <a:pPr lvl="4"/>
            <a:r>
              <a:rPr lang="en-US" noProof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1pPr>
    <a:lvl2pPr indent="2286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indent="4572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indent="6858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indent="9144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1BF73-A674-4D7B-B1DA-2178CF8CE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1498600"/>
          </a:xfrm>
        </p:spPr>
        <p:txBody>
          <a:bodyPr/>
          <a:lstStyle>
            <a:lvl1pPr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981200"/>
            <a:ext cx="11099800" cy="6896100"/>
          </a:xfrm>
        </p:spPr>
        <p:txBody>
          <a:bodyPr anchor="t"/>
          <a:lstStyle>
            <a:lvl1pPr marL="457200" indent="-457200">
              <a:spcBef>
                <a:spcPts val="800"/>
              </a:spcBef>
              <a:buClr>
                <a:schemeClr val="tx1"/>
              </a:buClr>
              <a:buSzPct val="100000"/>
              <a:buFont typeface="Wingdings" pitchFamily="2" charset="2"/>
              <a:buChar char="l"/>
              <a:defRPr/>
            </a:lvl1pPr>
            <a:lvl2pPr marL="800100" indent="-342900">
              <a:spcBef>
                <a:spcPts val="700"/>
              </a:spcBef>
              <a:buClr>
                <a:schemeClr val="tx1"/>
              </a:buClr>
              <a:buSzPct val="125000"/>
              <a:buFont typeface="Courier New" pitchFamily="49" charset="0"/>
              <a:buChar char="o"/>
              <a:defRPr sz="2800"/>
            </a:lvl2pPr>
            <a:lvl3pPr marL="1092200" indent="-292100" defTabSz="6223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  <a:defRPr sz="2400"/>
            </a:lvl3pPr>
            <a:lvl4pPr marL="1435100" indent="-342900">
              <a:spcBef>
                <a:spcPts val="480"/>
              </a:spcBef>
              <a:buClr>
                <a:schemeClr val="tx1"/>
              </a:buClr>
              <a:buSzPct val="90000"/>
              <a:buFont typeface="Wingdings" pitchFamily="2" charset="2"/>
              <a:buChar char="q"/>
              <a:defRPr sz="2000"/>
            </a:lvl4pPr>
            <a:lvl5pPr marL="1663700" indent="-228600">
              <a:spcBef>
                <a:spcPts val="48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1600" y="9353550"/>
            <a:ext cx="341313" cy="323850"/>
          </a:xfrm>
        </p:spPr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4083050"/>
            <a:ext cx="11053762" cy="1936750"/>
          </a:xfrm>
        </p:spPr>
        <p:txBody>
          <a:bodyPr anchor="t"/>
          <a:lstStyle>
            <a:lvl1pPr algn="ctr">
              <a:defRPr sz="44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594360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1600" y="9353550"/>
            <a:ext cx="341313" cy="323850"/>
          </a:xfrm>
        </p:spPr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25908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08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 bwMode="auto">
          <a:xfrm>
            <a:off x="101600" y="9353550"/>
            <a:ext cx="341313" cy="32385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C490D4-7A1B-45D2-B551-E1B1E148D9B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pPr marL="0" marR="0" lvl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 charset="0"/>
              <a:ea typeface="Helvetica Neue Light" charset="0"/>
              <a:cs typeface="Helvetica Neue Light" charset="0"/>
              <a:sym typeface="Helvetica Neue Light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 bwMode="auto">
          <a:xfrm>
            <a:off x="101600" y="9353550"/>
            <a:ext cx="341313" cy="32385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C490D4-7A1B-45D2-B551-E1B1E148D9B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pPr marL="0" marR="0" lvl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 charset="0"/>
              <a:ea typeface="Helvetica Neue Light" charset="0"/>
              <a:cs typeface="Helvetica Neue Light" charset="0"/>
              <a:sym typeface="Helvetica Neue Light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 txBox="1">
            <a:spLocks/>
          </p:cNvSpPr>
          <p:nvPr userDrawn="1"/>
        </p:nvSpPr>
        <p:spPr bwMode="auto">
          <a:xfrm>
            <a:off x="101600" y="9353550"/>
            <a:ext cx="341313" cy="32385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C490D4-7A1B-45D2-B551-E1B1E148D9B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pPr marL="0" marR="0" lvl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 charset="0"/>
              <a:ea typeface="Helvetica Neue Light" charset="0"/>
              <a:cs typeface="Helvetica Neue Light" charset="0"/>
              <a:sym typeface="Helvetica Neue Light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 txBox="1">
            <a:spLocks/>
          </p:cNvSpPr>
          <p:nvPr userDrawn="1"/>
        </p:nvSpPr>
        <p:spPr bwMode="auto">
          <a:xfrm>
            <a:off x="101600" y="9353550"/>
            <a:ext cx="341313" cy="32385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C490D4-7A1B-45D2-B551-E1B1E148D9B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pPr marL="0" marR="0" lvl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 charset="0"/>
              <a:ea typeface="Helvetica Neue Light" charset="0"/>
              <a:cs typeface="Helvetica Neue Light" charset="0"/>
              <a:sym typeface="Helvetica Neue Light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952500" y="254000"/>
            <a:ext cx="11099800" cy="2159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Medium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952500" y="2590800"/>
            <a:ext cx="11099800" cy="62865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2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6327775" y="9296400"/>
            <a:ext cx="341313" cy="32385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</a:bodyPr>
          <a:lstStyle>
            <a:lvl1pPr>
              <a:defRPr sz="1600" b="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1pPr>
          </a:lstStyle>
          <a:p>
            <a:pPr>
              <a:defRPr/>
            </a:pPr>
            <a:fld id="{25C490D4-7A1B-45D2-B551-E1B1E148D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4" r:id="rId2"/>
    <p:sldLayoutId id="2147483685" r:id="rId3"/>
    <p:sldLayoutId id="2147483676" r:id="rId4"/>
    <p:sldLayoutId id="2147483677" r:id="rId5"/>
    <p:sldLayoutId id="2147483678" r:id="rId6"/>
    <p:sldLayoutId id="2147483679" r:id="rId7"/>
  </p:sldLayoutIdLst>
  <p:hf hdr="0" ftr="0" dt="0"/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Neue Medium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  <a:sym typeface="Helvetica Neue Medium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  <a:sym typeface="Helvetica Neue Medium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  <a:sym typeface="Helvetica Neue Medium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  <a:sym typeface="Helvetica Neue Medium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  <a:sym typeface="Helvetica Neue Medium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  <a:sym typeface="Helvetica Neue Medium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  <a:sym typeface="Helvetica Neue Medium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  <a:sym typeface="Helvetica Neue Medium" charset="0"/>
        </a:defRPr>
      </a:lvl9pPr>
    </p:titleStyle>
    <p:bodyStyle>
      <a:lvl1pPr marL="444500" indent="-444500" algn="l" defTabSz="584200" rtl="0" eaLnBrk="0" fontAlgn="base" hangingPunct="0">
        <a:spcBef>
          <a:spcPts val="4200"/>
        </a:spcBef>
        <a:spcAft>
          <a:spcPct val="0"/>
        </a:spcAft>
        <a:buSzPct val="145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1pPr>
      <a:lvl2pPr marL="889000" indent="-444500" algn="l" defTabSz="584200" rtl="0" eaLnBrk="0" fontAlgn="base" hangingPunct="0">
        <a:spcBef>
          <a:spcPts val="4200"/>
        </a:spcBef>
        <a:spcAft>
          <a:spcPct val="0"/>
        </a:spcAft>
        <a:buSzPct val="145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2pPr>
      <a:lvl3pPr marL="1333500" indent="-444500" algn="l" defTabSz="584200" rtl="0" eaLnBrk="0" fontAlgn="base" hangingPunct="0">
        <a:spcBef>
          <a:spcPts val="4200"/>
        </a:spcBef>
        <a:spcAft>
          <a:spcPct val="0"/>
        </a:spcAft>
        <a:buSzPct val="145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3pPr>
      <a:lvl4pPr marL="1778000" indent="-444500" algn="l" defTabSz="584200" rtl="0" eaLnBrk="0" fontAlgn="base" hangingPunct="0">
        <a:spcBef>
          <a:spcPts val="4200"/>
        </a:spcBef>
        <a:spcAft>
          <a:spcPct val="0"/>
        </a:spcAft>
        <a:buSzPct val="145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4pPr>
      <a:lvl5pPr marL="2222500" indent="-444500" algn="l" defTabSz="584200" rtl="0" eaLnBrk="0" fontAlgn="base" hangingPunct="0">
        <a:spcBef>
          <a:spcPts val="4200"/>
        </a:spcBef>
        <a:spcAft>
          <a:spcPct val="0"/>
        </a:spcAft>
        <a:buSzPct val="145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5pPr>
      <a:lvl6pPr marL="2679700" indent="-444500" algn="l" defTabSz="584200" rtl="0" fontAlgn="base" hangingPunct="0">
        <a:spcBef>
          <a:spcPts val="4200"/>
        </a:spcBef>
        <a:spcAft>
          <a:spcPct val="0"/>
        </a:spcAft>
        <a:buSzPct val="145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6pPr>
      <a:lvl7pPr marL="3136900" indent="-444500" algn="l" defTabSz="584200" rtl="0" fontAlgn="base" hangingPunct="0">
        <a:spcBef>
          <a:spcPts val="4200"/>
        </a:spcBef>
        <a:spcAft>
          <a:spcPct val="0"/>
        </a:spcAft>
        <a:buSzPct val="145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7pPr>
      <a:lvl8pPr marL="3594100" indent="-444500" algn="l" defTabSz="584200" rtl="0" fontAlgn="base" hangingPunct="0">
        <a:spcBef>
          <a:spcPts val="4200"/>
        </a:spcBef>
        <a:spcAft>
          <a:spcPct val="0"/>
        </a:spcAft>
        <a:buSzPct val="145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8pPr>
      <a:lvl9pPr marL="4051300" indent="-444500" algn="l" defTabSz="584200" rtl="0" fontAlgn="base" hangingPunct="0">
        <a:spcBef>
          <a:spcPts val="4200"/>
        </a:spcBef>
        <a:spcAft>
          <a:spcPct val="0"/>
        </a:spcAft>
        <a:buSzPct val="145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15-122: Principles of </a:t>
            </a:r>
            <a:br>
              <a:rPr lang="en-US" sz="6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6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Imperative Computation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27039"/>
            <a:ext cx="13004800" cy="357933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7E0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Lecture 22: Graphs</a:t>
            </a:r>
          </a:p>
          <a:p>
            <a:endParaRPr lang="en-US" b="1" dirty="0">
              <a:solidFill>
                <a:srgbClr val="77E0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3413" b="1" dirty="0">
                <a:solidFill>
                  <a:srgbClr val="ED727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April 10, 2023</a:t>
            </a:r>
            <a:r>
              <a:rPr lang="en-US" sz="3413" b="1" dirty="0">
                <a:solidFill>
                  <a:srgbClr val="ED7273"/>
                </a:solidFill>
                <a:latin typeface="Helvetica" pitchFamily="2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446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431212" y="8174317"/>
            <a:ext cx="356188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J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853583" y="6781800"/>
            <a:ext cx="372217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85716" y="4452352"/>
            <a:ext cx="407484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801557" y="2471152"/>
            <a:ext cx="389850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1342998" y="1828800"/>
            <a:ext cx="407484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13775" y="4226160"/>
            <a:ext cx="269625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37917" y="2547352"/>
            <a:ext cx="407483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609517" y="6895233"/>
            <a:ext cx="407483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037517" y="8414752"/>
            <a:ext cx="407483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296747" y="9176752"/>
            <a:ext cx="423514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88" name="Title 8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Graph?</a:t>
            </a:r>
          </a:p>
        </p:txBody>
      </p:sp>
      <p:sp>
        <p:nvSpPr>
          <p:cNvPr id="89" name="Content Placeholder 8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neighbors</a:t>
            </a:r>
            <a:r>
              <a:rPr lang="en-US" dirty="0"/>
              <a:t> of a vertex</a:t>
            </a:r>
            <a:br>
              <a:rPr lang="en-US" dirty="0"/>
            </a:br>
            <a:r>
              <a:rPr lang="en-US" dirty="0"/>
              <a:t>are all the vertices</a:t>
            </a:r>
            <a:br>
              <a:rPr lang="en-US" dirty="0"/>
            </a:br>
            <a:r>
              <a:rPr lang="en-US" dirty="0"/>
              <a:t>connected to it with an</a:t>
            </a:r>
            <a:br>
              <a:rPr lang="en-US" dirty="0"/>
            </a:br>
            <a:r>
              <a:rPr lang="en-US" dirty="0"/>
              <a:t>edge</a:t>
            </a:r>
          </a:p>
        </p:txBody>
      </p:sp>
      <p:cxnSp>
        <p:nvCxnSpPr>
          <p:cNvPr id="41" name="Straight Connector 40"/>
          <p:cNvCxnSpPr>
            <a:stCxn id="103" idx="6"/>
            <a:endCxn id="104" idx="2"/>
          </p:cNvCxnSpPr>
          <p:nvPr/>
        </p:nvCxnSpPr>
        <p:spPr>
          <a:xfrm>
            <a:off x="543132" y="8099842"/>
            <a:ext cx="3063352" cy="37664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03" idx="7"/>
            <a:endCxn id="95" idx="2"/>
          </p:cNvCxnSpPr>
          <p:nvPr/>
        </p:nvCxnSpPr>
        <p:spPr>
          <a:xfrm rot="5400000" flipH="1" flipV="1">
            <a:off x="1597985" y="6386465"/>
            <a:ext cx="485333" cy="269572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04" idx="1"/>
            <a:endCxn id="95" idx="4"/>
          </p:cNvCxnSpPr>
          <p:nvPr/>
        </p:nvCxnSpPr>
        <p:spPr>
          <a:xfrm rot="16200000" flipV="1">
            <a:off x="3163831" y="7861954"/>
            <a:ext cx="689554" cy="29643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97" idx="7"/>
            <a:endCxn id="96" idx="3"/>
          </p:cNvCxnSpPr>
          <p:nvPr/>
        </p:nvCxnSpPr>
        <p:spPr>
          <a:xfrm flipV="1">
            <a:off x="7272780" y="3378947"/>
            <a:ext cx="268737" cy="107613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99" idx="1"/>
            <a:endCxn id="96" idx="5"/>
          </p:cNvCxnSpPr>
          <p:nvPr/>
        </p:nvCxnSpPr>
        <p:spPr>
          <a:xfrm rot="16200000" flipV="1">
            <a:off x="7662604" y="3500931"/>
            <a:ext cx="877009" cy="63303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99" idx="7"/>
            <a:endCxn id="98" idx="4"/>
          </p:cNvCxnSpPr>
          <p:nvPr/>
        </p:nvCxnSpPr>
        <p:spPr>
          <a:xfrm flipV="1">
            <a:off x="8660698" y="3391263"/>
            <a:ext cx="482315" cy="86469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98" idx="2"/>
            <a:endCxn id="96" idx="6"/>
          </p:cNvCxnSpPr>
          <p:nvPr/>
        </p:nvCxnSpPr>
        <p:spPr>
          <a:xfrm flipH="1">
            <a:off x="7834931" y="3219386"/>
            <a:ext cx="1136206" cy="3802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02" idx="1"/>
            <a:endCxn id="104" idx="4"/>
          </p:cNvCxnSpPr>
          <p:nvPr/>
        </p:nvCxnSpPr>
        <p:spPr>
          <a:xfrm flipH="1" flipV="1">
            <a:off x="3778361" y="8648362"/>
            <a:ext cx="145402" cy="5951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99" idx="3"/>
            <a:endCxn id="104" idx="7"/>
          </p:cNvCxnSpPr>
          <p:nvPr/>
        </p:nvCxnSpPr>
        <p:spPr>
          <a:xfrm flipH="1">
            <a:off x="3899897" y="4499027"/>
            <a:ext cx="4517729" cy="38559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97" idx="3"/>
            <a:endCxn id="95" idx="7"/>
          </p:cNvCxnSpPr>
          <p:nvPr/>
        </p:nvCxnSpPr>
        <p:spPr>
          <a:xfrm rot="5400000">
            <a:off x="3920487" y="4259588"/>
            <a:ext cx="2670660" cy="35477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01" idx="2"/>
            <a:endCxn id="104" idx="6"/>
          </p:cNvCxnSpPr>
          <p:nvPr/>
        </p:nvCxnSpPr>
        <p:spPr>
          <a:xfrm rot="10800000" flipV="1">
            <a:off x="3950239" y="6972300"/>
            <a:ext cx="4129895" cy="150418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97" idx="5"/>
            <a:endCxn id="101" idx="1"/>
          </p:cNvCxnSpPr>
          <p:nvPr/>
        </p:nvCxnSpPr>
        <p:spPr>
          <a:xfrm rot="16200000" flipH="1">
            <a:off x="6672730" y="5298197"/>
            <a:ext cx="2085566" cy="88547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99" idx="4"/>
            <a:endCxn id="101" idx="0"/>
          </p:cNvCxnSpPr>
          <p:nvPr/>
        </p:nvCxnSpPr>
        <p:spPr>
          <a:xfrm rot="5400000">
            <a:off x="7364882" y="5531319"/>
            <a:ext cx="2156233" cy="19232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100" idx="2"/>
            <a:endCxn id="98" idx="6"/>
          </p:cNvCxnSpPr>
          <p:nvPr/>
        </p:nvCxnSpPr>
        <p:spPr>
          <a:xfrm flipH="1">
            <a:off x="9314890" y="2504193"/>
            <a:ext cx="2308548" cy="71519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00" idx="3"/>
            <a:endCxn id="99" idx="6"/>
          </p:cNvCxnSpPr>
          <p:nvPr/>
        </p:nvCxnSpPr>
        <p:spPr>
          <a:xfrm flipH="1">
            <a:off x="8711039" y="2625730"/>
            <a:ext cx="2962741" cy="175176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100" idx="4"/>
            <a:endCxn id="101" idx="7"/>
          </p:cNvCxnSpPr>
          <p:nvPr/>
        </p:nvCxnSpPr>
        <p:spPr>
          <a:xfrm rot="5400000">
            <a:off x="8111545" y="3099944"/>
            <a:ext cx="4107645" cy="325989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97" idx="6"/>
            <a:endCxn id="99" idx="2"/>
          </p:cNvCxnSpPr>
          <p:nvPr/>
        </p:nvCxnSpPr>
        <p:spPr>
          <a:xfrm flipV="1">
            <a:off x="7323120" y="4377491"/>
            <a:ext cx="1044164" cy="19912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3188513" y="7317923"/>
            <a:ext cx="343754" cy="3474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7491176" y="3085534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979366" y="4404737"/>
            <a:ext cx="343754" cy="34375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8971136" y="3047509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8367285" y="4205613"/>
            <a:ext cx="343754" cy="34375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11623438" y="2332316"/>
            <a:ext cx="343754" cy="34375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8080133" y="6705600"/>
            <a:ext cx="533400" cy="533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3873422" y="9193205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199378" y="7926106"/>
            <a:ext cx="343754" cy="347472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3606484" y="8304607"/>
            <a:ext cx="343754" cy="34375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05" name="Rectangular Callout 104"/>
          <p:cNvSpPr/>
          <p:nvPr/>
        </p:nvSpPr>
        <p:spPr bwMode="auto">
          <a:xfrm>
            <a:off x="8788400" y="7848600"/>
            <a:ext cx="3806683" cy="400110"/>
          </a:xfrm>
          <a:prstGeom prst="wedgeRectCallout">
            <a:avLst>
              <a:gd name="adj1" fmla="val -51183"/>
              <a:gd name="adj2" fmla="val -130796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l"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The neighbors of 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A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are </a:t>
            </a:r>
            <a:r>
              <a:rPr lang="en-US" sz="2000" b="0" dirty="0">
                <a:solidFill>
                  <a:srgbClr val="FF0000"/>
                </a:solidFill>
                <a:latin typeface="Helvetica Neue"/>
              </a:rPr>
              <a:t>H, I, C, B</a:t>
            </a:r>
            <a:endParaRPr lang="en-US" sz="1600" b="0" dirty="0">
              <a:solidFill>
                <a:srgbClr val="FF000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30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Graphs Good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Graphs are a convenient </a:t>
            </a:r>
            <a:r>
              <a:rPr lang="en-US" b="1" dirty="0"/>
              <a:t>abstraction</a:t>
            </a:r>
            <a:r>
              <a:rPr lang="en-US" dirty="0"/>
              <a:t> that brings out commonalities between different domains</a:t>
            </a:r>
          </a:p>
          <a:p>
            <a:pPr lvl="1"/>
            <a:endParaRPr lang="en-US" dirty="0"/>
          </a:p>
          <a:p>
            <a:r>
              <a:rPr lang="en-US" dirty="0"/>
              <a:t>Once we understand a problem in terms of a graph, we can use </a:t>
            </a:r>
            <a:r>
              <a:rPr lang="en-US" b="1" dirty="0"/>
              <a:t>general graph algorithms</a:t>
            </a:r>
            <a:r>
              <a:rPr lang="en-US" dirty="0"/>
              <a:t> to solve it</a:t>
            </a:r>
          </a:p>
          <a:p>
            <a:pPr lvl="1"/>
            <a:r>
              <a:rPr lang="en-US" dirty="0"/>
              <a:t>No need to reinvent the wheel every time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Graphs are everywhere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rcRect l="29538" t="5816" r="2163" b="11397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55" y="8174317"/>
            <a:ext cx="1160895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Juarez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33097" y="6781800"/>
            <a:ext cx="1749903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Fort Worth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83600" y="4452352"/>
            <a:ext cx="1688283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Columbus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01557" y="2471152"/>
            <a:ext cx="766557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Erie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342998" y="1828800"/>
            <a:ext cx="1244251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Boston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24578" y="4226160"/>
            <a:ext cx="2054789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Indianapolis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40038" y="2547352"/>
            <a:ext cx="1176925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Detroit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66894" y="6895233"/>
            <a:ext cx="1228221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Atlanta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23764" y="8414752"/>
            <a:ext cx="1431802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Houston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96747" y="9176752"/>
            <a:ext cx="1672253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Galveston</a:t>
            </a:r>
          </a:p>
        </p:txBody>
      </p:sp>
      <p:cxnSp>
        <p:nvCxnSpPr>
          <p:cNvPr id="41" name="Straight Connector 40"/>
          <p:cNvCxnSpPr>
            <a:stCxn id="36" idx="6"/>
            <a:endCxn id="34" idx="2"/>
          </p:cNvCxnSpPr>
          <p:nvPr/>
        </p:nvCxnSpPr>
        <p:spPr>
          <a:xfrm>
            <a:off x="543132" y="8099842"/>
            <a:ext cx="3063352" cy="37664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6" idx="7"/>
            <a:endCxn id="27" idx="2"/>
          </p:cNvCxnSpPr>
          <p:nvPr/>
        </p:nvCxnSpPr>
        <p:spPr>
          <a:xfrm rot="5400000" flipH="1" flipV="1">
            <a:off x="1597985" y="6386465"/>
            <a:ext cx="485333" cy="269572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4" idx="1"/>
            <a:endCxn id="27" idx="4"/>
          </p:cNvCxnSpPr>
          <p:nvPr/>
        </p:nvCxnSpPr>
        <p:spPr>
          <a:xfrm rot="16200000" flipV="1">
            <a:off x="3163831" y="7861954"/>
            <a:ext cx="689554" cy="29643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29" idx="7"/>
            <a:endCxn id="28" idx="3"/>
          </p:cNvCxnSpPr>
          <p:nvPr/>
        </p:nvCxnSpPr>
        <p:spPr>
          <a:xfrm flipV="1">
            <a:off x="7272780" y="3378947"/>
            <a:ext cx="268737" cy="107613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31" idx="1"/>
            <a:endCxn id="28" idx="5"/>
          </p:cNvCxnSpPr>
          <p:nvPr/>
        </p:nvCxnSpPr>
        <p:spPr>
          <a:xfrm rot="16200000" flipV="1">
            <a:off x="7662604" y="3500931"/>
            <a:ext cx="877009" cy="63303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1" idx="7"/>
            <a:endCxn id="30" idx="4"/>
          </p:cNvCxnSpPr>
          <p:nvPr/>
        </p:nvCxnSpPr>
        <p:spPr>
          <a:xfrm flipV="1">
            <a:off x="8660698" y="3391263"/>
            <a:ext cx="482315" cy="86469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30" idx="2"/>
            <a:endCxn id="28" idx="6"/>
          </p:cNvCxnSpPr>
          <p:nvPr/>
        </p:nvCxnSpPr>
        <p:spPr>
          <a:xfrm flipH="1">
            <a:off x="7834931" y="3219386"/>
            <a:ext cx="1136206" cy="3802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35" idx="1"/>
            <a:endCxn id="34" idx="4"/>
          </p:cNvCxnSpPr>
          <p:nvPr/>
        </p:nvCxnSpPr>
        <p:spPr>
          <a:xfrm flipH="1" flipV="1">
            <a:off x="3778361" y="8648362"/>
            <a:ext cx="145402" cy="5951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31" idx="3"/>
            <a:endCxn id="34" idx="7"/>
          </p:cNvCxnSpPr>
          <p:nvPr/>
        </p:nvCxnSpPr>
        <p:spPr>
          <a:xfrm flipH="1">
            <a:off x="3899897" y="4499027"/>
            <a:ext cx="4517729" cy="38559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29" idx="3"/>
            <a:endCxn id="27" idx="7"/>
          </p:cNvCxnSpPr>
          <p:nvPr/>
        </p:nvCxnSpPr>
        <p:spPr>
          <a:xfrm rot="5400000">
            <a:off x="3920487" y="4259588"/>
            <a:ext cx="2670660" cy="35477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33" idx="2"/>
            <a:endCxn id="34" idx="6"/>
          </p:cNvCxnSpPr>
          <p:nvPr/>
        </p:nvCxnSpPr>
        <p:spPr>
          <a:xfrm flipH="1">
            <a:off x="3950238" y="6993518"/>
            <a:ext cx="4245936" cy="14829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29" idx="5"/>
            <a:endCxn id="33" idx="1"/>
          </p:cNvCxnSpPr>
          <p:nvPr/>
        </p:nvCxnSpPr>
        <p:spPr>
          <a:xfrm>
            <a:off x="7272779" y="4698151"/>
            <a:ext cx="973736" cy="217383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31" idx="4"/>
            <a:endCxn id="33" idx="0"/>
          </p:cNvCxnSpPr>
          <p:nvPr/>
        </p:nvCxnSpPr>
        <p:spPr>
          <a:xfrm flipH="1">
            <a:off x="8368051" y="4549368"/>
            <a:ext cx="171110" cy="227227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32" idx="2"/>
            <a:endCxn id="30" idx="6"/>
          </p:cNvCxnSpPr>
          <p:nvPr/>
        </p:nvCxnSpPr>
        <p:spPr>
          <a:xfrm flipH="1">
            <a:off x="9314890" y="2504193"/>
            <a:ext cx="2308548" cy="71519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32" idx="3"/>
            <a:endCxn id="31" idx="6"/>
          </p:cNvCxnSpPr>
          <p:nvPr/>
        </p:nvCxnSpPr>
        <p:spPr>
          <a:xfrm flipH="1">
            <a:off x="8711039" y="2625730"/>
            <a:ext cx="2962741" cy="175176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32" idx="4"/>
            <a:endCxn id="33" idx="7"/>
          </p:cNvCxnSpPr>
          <p:nvPr/>
        </p:nvCxnSpPr>
        <p:spPr>
          <a:xfrm flipH="1">
            <a:off x="8489587" y="2676070"/>
            <a:ext cx="3305728" cy="419591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29" idx="6"/>
            <a:endCxn id="31" idx="2"/>
          </p:cNvCxnSpPr>
          <p:nvPr/>
        </p:nvCxnSpPr>
        <p:spPr>
          <a:xfrm flipV="1">
            <a:off x="7323120" y="4377491"/>
            <a:ext cx="1044164" cy="19912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188513" y="7317923"/>
            <a:ext cx="343754" cy="3474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491176" y="3085534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979366" y="4404737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971136" y="3047509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367285" y="4205613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1623438" y="2332316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196174" y="6821641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873422" y="9193205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99378" y="7926106"/>
            <a:ext cx="343754" cy="347472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606484" y="8304607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66" name="Rectangular Callout 65"/>
          <p:cNvSpPr/>
          <p:nvPr/>
        </p:nvSpPr>
        <p:spPr bwMode="auto">
          <a:xfrm>
            <a:off x="482600" y="838200"/>
            <a:ext cx="4895507" cy="1015663"/>
          </a:xfrm>
          <a:prstGeom prst="wedgeRectCallout">
            <a:avLst>
              <a:gd name="adj1" fmla="val 40310"/>
              <a:gd name="adj2" fmla="val 152810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l"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Our graph could represent a road network</a:t>
            </a:r>
          </a:p>
          <a:p>
            <a:pPr marL="225425" indent="-163513" algn="l">
              <a:buFont typeface="Arial" pitchFamily="34" charset="0"/>
              <a:buChar char="•"/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Vertices are cities</a:t>
            </a:r>
          </a:p>
          <a:p>
            <a:pPr marL="225425" indent="-163513" algn="l">
              <a:buFont typeface="Arial" pitchFamily="34" charset="0"/>
              <a:buChar char="•"/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Edges are major highways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13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801557" y="2389354"/>
            <a:ext cx="1038104" cy="656590"/>
          </a:xfrm>
          <a:prstGeom prst="rect">
            <a:avLst/>
          </a:prstGeom>
          <a:noFill/>
          <a:effectLst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3400" dirty="0"/>
              <a:t>E</a:t>
            </a:r>
          </a:p>
        </p:txBody>
      </p:sp>
      <p:cxnSp>
        <p:nvCxnSpPr>
          <p:cNvPr id="41" name="Straight Connector 40"/>
          <p:cNvCxnSpPr>
            <a:stCxn id="36" idx="6"/>
            <a:endCxn id="34" idx="2"/>
          </p:cNvCxnSpPr>
          <p:nvPr/>
        </p:nvCxnSpPr>
        <p:spPr>
          <a:xfrm>
            <a:off x="543133" y="8078378"/>
            <a:ext cx="3063351" cy="39810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6" idx="7"/>
            <a:endCxn id="27" idx="2"/>
          </p:cNvCxnSpPr>
          <p:nvPr/>
        </p:nvCxnSpPr>
        <p:spPr>
          <a:xfrm flipV="1">
            <a:off x="492792" y="7470195"/>
            <a:ext cx="2695721" cy="50051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4" idx="1"/>
            <a:endCxn id="27" idx="4"/>
          </p:cNvCxnSpPr>
          <p:nvPr/>
        </p:nvCxnSpPr>
        <p:spPr>
          <a:xfrm flipH="1" flipV="1">
            <a:off x="3360391" y="7622467"/>
            <a:ext cx="296435" cy="73248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29" idx="7"/>
            <a:endCxn id="28" idx="3"/>
          </p:cNvCxnSpPr>
          <p:nvPr/>
        </p:nvCxnSpPr>
        <p:spPr>
          <a:xfrm flipV="1">
            <a:off x="7272780" y="3378947"/>
            <a:ext cx="268737" cy="107613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31" idx="1"/>
            <a:endCxn id="28" idx="4"/>
          </p:cNvCxnSpPr>
          <p:nvPr/>
        </p:nvCxnSpPr>
        <p:spPr>
          <a:xfrm flipH="1" flipV="1">
            <a:off x="7663053" y="3429288"/>
            <a:ext cx="754573" cy="8266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1" idx="7"/>
            <a:endCxn id="30" idx="4"/>
          </p:cNvCxnSpPr>
          <p:nvPr/>
        </p:nvCxnSpPr>
        <p:spPr>
          <a:xfrm flipV="1">
            <a:off x="8660698" y="3391263"/>
            <a:ext cx="482315" cy="86469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30" idx="2"/>
            <a:endCxn id="28" idx="6"/>
          </p:cNvCxnSpPr>
          <p:nvPr/>
        </p:nvCxnSpPr>
        <p:spPr>
          <a:xfrm flipH="1">
            <a:off x="7834931" y="3219386"/>
            <a:ext cx="1136206" cy="3802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31" idx="3"/>
            <a:endCxn id="34" idx="7"/>
          </p:cNvCxnSpPr>
          <p:nvPr/>
        </p:nvCxnSpPr>
        <p:spPr>
          <a:xfrm flipH="1">
            <a:off x="3899897" y="4499027"/>
            <a:ext cx="4517729" cy="38559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29" idx="3"/>
            <a:endCxn id="27" idx="7"/>
          </p:cNvCxnSpPr>
          <p:nvPr/>
        </p:nvCxnSpPr>
        <p:spPr>
          <a:xfrm flipH="1">
            <a:off x="3481926" y="4698151"/>
            <a:ext cx="3547782" cy="266437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33" idx="2"/>
            <a:endCxn id="34" idx="6"/>
          </p:cNvCxnSpPr>
          <p:nvPr/>
        </p:nvCxnSpPr>
        <p:spPr>
          <a:xfrm flipH="1">
            <a:off x="3950238" y="6993518"/>
            <a:ext cx="4245936" cy="14829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29" idx="5"/>
            <a:endCxn id="33" idx="1"/>
          </p:cNvCxnSpPr>
          <p:nvPr/>
        </p:nvCxnSpPr>
        <p:spPr>
          <a:xfrm>
            <a:off x="7272779" y="4698151"/>
            <a:ext cx="973736" cy="217383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31" idx="4"/>
            <a:endCxn id="33" idx="0"/>
          </p:cNvCxnSpPr>
          <p:nvPr/>
        </p:nvCxnSpPr>
        <p:spPr>
          <a:xfrm flipH="1">
            <a:off x="8368051" y="4549368"/>
            <a:ext cx="171110" cy="227227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32" idx="2"/>
            <a:endCxn id="30" idx="6"/>
          </p:cNvCxnSpPr>
          <p:nvPr/>
        </p:nvCxnSpPr>
        <p:spPr>
          <a:xfrm flipH="1">
            <a:off x="9314890" y="2504193"/>
            <a:ext cx="2308548" cy="71519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32" idx="3"/>
            <a:endCxn id="31" idx="6"/>
          </p:cNvCxnSpPr>
          <p:nvPr/>
        </p:nvCxnSpPr>
        <p:spPr>
          <a:xfrm flipH="1">
            <a:off x="8711039" y="2625730"/>
            <a:ext cx="2962741" cy="175176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32" idx="4"/>
            <a:endCxn id="33" idx="7"/>
          </p:cNvCxnSpPr>
          <p:nvPr/>
        </p:nvCxnSpPr>
        <p:spPr>
          <a:xfrm flipH="1">
            <a:off x="8489587" y="2676070"/>
            <a:ext cx="3305728" cy="419591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29" idx="6"/>
            <a:endCxn id="31" idx="2"/>
          </p:cNvCxnSpPr>
          <p:nvPr/>
        </p:nvCxnSpPr>
        <p:spPr>
          <a:xfrm flipV="1">
            <a:off x="7323120" y="4377491"/>
            <a:ext cx="1044164" cy="19912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188513" y="7317924"/>
            <a:ext cx="343754" cy="304543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491176" y="3085534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979366" y="4404737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971136" y="3047509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367285" y="4205613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1623438" y="2332316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196174" y="6821641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99378" y="7926107"/>
            <a:ext cx="343754" cy="304543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606484" y="8304607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pic>
        <p:nvPicPr>
          <p:cNvPr id="43" name="Picture 42" descr="bu00372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200013"/>
            <a:ext cx="724092" cy="2309871"/>
          </a:xfrm>
          <a:prstGeom prst="rect">
            <a:avLst/>
          </a:prstGeom>
          <a:effectLst/>
        </p:spPr>
      </p:pic>
      <p:pic>
        <p:nvPicPr>
          <p:cNvPr id="44" name="Picture 43" descr="rbsb2_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0" y="6392142"/>
            <a:ext cx="888405" cy="2066058"/>
          </a:xfrm>
          <a:prstGeom prst="rect">
            <a:avLst/>
          </a:prstGeom>
          <a:effectLst/>
        </p:spPr>
      </p:pic>
      <p:pic>
        <p:nvPicPr>
          <p:cNvPr id="45" name="Picture 44" descr="AA05384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1810" y="7572904"/>
            <a:ext cx="713101" cy="2180696"/>
          </a:xfrm>
          <a:prstGeom prst="rect">
            <a:avLst/>
          </a:prstGeom>
          <a:effectLst/>
        </p:spPr>
      </p:pic>
      <p:pic>
        <p:nvPicPr>
          <p:cNvPr id="46" name="Picture 45" descr="skd182715sd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075" y="6227889"/>
            <a:ext cx="621456" cy="1850490"/>
          </a:xfrm>
          <a:prstGeom prst="rect">
            <a:avLst/>
          </a:prstGeom>
          <a:effectLst/>
        </p:spPr>
      </p:pic>
      <p:pic>
        <p:nvPicPr>
          <p:cNvPr id="47" name="Picture 46" descr="7321018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690" y="1627700"/>
            <a:ext cx="998178" cy="2122287"/>
          </a:xfrm>
          <a:prstGeom prst="rect">
            <a:avLst/>
          </a:prstGeom>
          <a:effectLst/>
        </p:spPr>
      </p:pic>
      <p:pic>
        <p:nvPicPr>
          <p:cNvPr id="49" name="Picture 48" descr="aa0538400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714" y="2080555"/>
            <a:ext cx="790700" cy="2353711"/>
          </a:xfrm>
          <a:prstGeom prst="rect">
            <a:avLst/>
          </a:prstGeom>
          <a:effectLst/>
        </p:spPr>
      </p:pic>
      <p:pic>
        <p:nvPicPr>
          <p:cNvPr id="50" name="Picture 49" descr="rbsb2_18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049" y="3440522"/>
            <a:ext cx="774962" cy="1716093"/>
          </a:xfrm>
          <a:prstGeom prst="rect">
            <a:avLst/>
          </a:prstGeom>
          <a:effectLst/>
        </p:spPr>
      </p:pic>
      <p:pic>
        <p:nvPicPr>
          <p:cNvPr id="51" name="Picture 50" descr="AA05384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408" y="3978936"/>
            <a:ext cx="713101" cy="2180696"/>
          </a:xfrm>
          <a:prstGeom prst="rect">
            <a:avLst/>
          </a:prstGeom>
          <a:effectLst/>
        </p:spPr>
      </p:pic>
      <p:pic>
        <p:nvPicPr>
          <p:cNvPr id="52" name="Picture 51" descr="bu00372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4387" y="1958423"/>
            <a:ext cx="724092" cy="2309871"/>
          </a:xfrm>
          <a:prstGeom prst="rect">
            <a:avLst/>
          </a:prstGeom>
          <a:effectLst/>
        </p:spPr>
      </p:pic>
      <p:sp>
        <p:nvSpPr>
          <p:cNvPr id="37" name="Rectangular Callout 36"/>
          <p:cNvSpPr/>
          <p:nvPr/>
        </p:nvSpPr>
        <p:spPr bwMode="auto">
          <a:xfrm>
            <a:off x="482600" y="838200"/>
            <a:ext cx="4082208" cy="1015663"/>
          </a:xfrm>
          <a:prstGeom prst="wedgeRectCallout">
            <a:avLst>
              <a:gd name="adj1" fmla="val 40310"/>
              <a:gd name="adj2" fmla="val 152810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l"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It could represent a social network</a:t>
            </a:r>
          </a:p>
          <a:p>
            <a:pPr marL="225425" indent="-163513" algn="l">
              <a:buFont typeface="Arial" pitchFamily="34" charset="0"/>
              <a:buChar char="•"/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Vertices are people</a:t>
            </a:r>
          </a:p>
          <a:p>
            <a:pPr marL="225425" indent="-163513" algn="l">
              <a:buFont typeface="Arial" pitchFamily="34" charset="0"/>
              <a:buChar char="•"/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Edges are social connections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49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" name="avey-research-graph" descr="avey-research-graph">
            <a:hlinkClick r:id="" action="ppaction://media"/>
            <a:extLst>
              <a:ext uri="{FF2B5EF4-FFF2-40B4-BE49-F238E27FC236}">
                <a16:creationId xmlns:a16="http://schemas.microsoft.com/office/drawing/2014/main" id="{8D2CC44D-B5ED-1736-96BA-32022B039BE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73200" y="1133475"/>
            <a:ext cx="10515600" cy="8382000"/>
          </a:xfrm>
          <a:prstGeom prst="rect">
            <a:avLst/>
          </a:prstGeom>
        </p:spPr>
      </p:pic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1D8280E7-D5F5-075E-9FF2-D7613CF93D21}"/>
              </a:ext>
            </a:extLst>
          </p:cNvPr>
          <p:cNvSpPr/>
          <p:nvPr/>
        </p:nvSpPr>
        <p:spPr bwMode="auto">
          <a:xfrm>
            <a:off x="101600" y="230088"/>
            <a:ext cx="8001000" cy="1323439"/>
          </a:xfrm>
          <a:prstGeom prst="wedgeRectCallout">
            <a:avLst>
              <a:gd name="adj1" fmla="val -2259"/>
              <a:gd name="adj2" fmla="val 70741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square" lIns="45720" rIns="45720" anchor="ctr">
            <a:spAutoFit/>
          </a:bodyPr>
          <a:lstStyle/>
          <a:p>
            <a:pPr algn="l"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It could represent a medical diagnostic engine</a:t>
            </a:r>
          </a:p>
          <a:p>
            <a:pPr marL="225425" indent="-163513" algn="l">
              <a:buFont typeface="Arial" pitchFamily="34" charset="0"/>
              <a:buChar char="•"/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Vertices are medical concepts (e.g., headache, common cold, etc.,) </a:t>
            </a:r>
          </a:p>
          <a:p>
            <a:pPr marL="225425" indent="-163513" algn="l">
              <a:buFont typeface="Arial" pitchFamily="34" charset="0"/>
              <a:buChar char="•"/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Edges are relationships between medical concepts (e.g., common cold presents with headache, etc.,)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E41663-A680-5DAC-46C7-AD8AD35CC8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7200" y="8830858"/>
            <a:ext cx="2101205" cy="684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Lightsout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Lightsout</a:t>
            </a:r>
            <a:r>
              <a:rPr lang="en-US" dirty="0"/>
              <a:t> is a </a:t>
            </a:r>
            <a:r>
              <a:rPr lang="en-US" i="1" dirty="0"/>
              <a:t>game</a:t>
            </a:r>
            <a:r>
              <a:rPr lang="en-US" dirty="0"/>
              <a:t> played on</a:t>
            </a:r>
            <a:br>
              <a:rPr lang="en-US" dirty="0"/>
            </a:br>
            <a:r>
              <a:rPr lang="en-US" dirty="0"/>
              <a:t>boards consisting of </a:t>
            </a:r>
            <a:r>
              <a:rPr lang="en-US" i="1" dirty="0"/>
              <a:t>n x n </a:t>
            </a:r>
            <a:r>
              <a:rPr lang="en-US" dirty="0"/>
              <a:t>lights</a:t>
            </a:r>
          </a:p>
          <a:p>
            <a:pPr lvl="1"/>
            <a:r>
              <a:rPr lang="en-US" dirty="0"/>
              <a:t>Each light can be either on or off</a:t>
            </a:r>
          </a:p>
          <a:p>
            <a:pPr lvl="4"/>
            <a:endParaRPr lang="en-US" dirty="0"/>
          </a:p>
          <a:p>
            <a:r>
              <a:rPr lang="en-US" dirty="0"/>
              <a:t>We make a </a:t>
            </a:r>
            <a:r>
              <a:rPr lang="en-US" i="1" dirty="0"/>
              <a:t>move</a:t>
            </a:r>
            <a:r>
              <a:rPr lang="en-US" dirty="0"/>
              <a:t> by pressing a</a:t>
            </a:r>
            <a:br>
              <a:rPr lang="en-US" dirty="0"/>
            </a:br>
            <a:r>
              <a:rPr lang="en-US" dirty="0"/>
              <a:t>light, which toggles it and its</a:t>
            </a:r>
            <a:br>
              <a:rPr lang="en-US" dirty="0"/>
            </a:br>
            <a:r>
              <a:rPr lang="en-US" dirty="0"/>
              <a:t>cardinal neighbors</a:t>
            </a:r>
          </a:p>
          <a:p>
            <a:pPr lvl="4"/>
            <a:endParaRPr lang="en-US" dirty="0"/>
          </a:p>
          <a:p>
            <a:r>
              <a:rPr lang="en-US" dirty="0"/>
              <a:t>From a given configuration, the</a:t>
            </a:r>
            <a:br>
              <a:rPr lang="en-US" dirty="0"/>
            </a:br>
            <a:r>
              <a:rPr lang="en-US" i="1" dirty="0"/>
              <a:t>goal</a:t>
            </a:r>
            <a:r>
              <a:rPr lang="en-US" dirty="0"/>
              <a:t> of the game is to turn off</a:t>
            </a:r>
            <a:br>
              <a:rPr lang="en-US" dirty="0"/>
            </a:br>
            <a:r>
              <a:rPr lang="en-US" dirty="0"/>
              <a:t>all light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31200" y="1828800"/>
          <a:ext cx="2194560" cy="2194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31200" y="5806440"/>
          <a:ext cx="2194560" cy="2194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ular Callout 5"/>
          <p:cNvSpPr/>
          <p:nvPr/>
        </p:nvSpPr>
        <p:spPr bwMode="auto">
          <a:xfrm>
            <a:off x="10305416" y="152400"/>
            <a:ext cx="1759584" cy="707886"/>
          </a:xfrm>
          <a:prstGeom prst="wedgeRectCallout">
            <a:avLst>
              <a:gd name="adj1" fmla="val -61358"/>
              <a:gd name="adj2" fmla="val 14203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A 6x6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lightsout</a:t>
            </a:r>
            <a:br>
              <a:rPr lang="en-US" sz="2000" b="0" dirty="0">
                <a:solidFill>
                  <a:schemeClr val="tx1"/>
                </a:solidFill>
                <a:latin typeface="Helvetica Neue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configuration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11226800" y="1676400"/>
            <a:ext cx="648574" cy="707886"/>
          </a:xfrm>
          <a:prstGeom prst="wedgeRectCallout">
            <a:avLst>
              <a:gd name="adj1" fmla="val -181100"/>
              <a:gd name="adj2" fmla="val 94257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Light</a:t>
            </a:r>
            <a:br>
              <a:rPr lang="en-US" sz="2000" b="0" dirty="0">
                <a:solidFill>
                  <a:schemeClr val="tx1"/>
                </a:solidFill>
                <a:latin typeface="Helvetica Neue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is on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11226800" y="2514600"/>
            <a:ext cx="648574" cy="707886"/>
          </a:xfrm>
          <a:prstGeom prst="wedgeRectCallout">
            <a:avLst>
              <a:gd name="adj1" fmla="val -181100"/>
              <a:gd name="adj2" fmla="val 3763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Light</a:t>
            </a:r>
            <a:br>
              <a:rPr lang="en-US" sz="2000" b="0" dirty="0">
                <a:solidFill>
                  <a:schemeClr val="tx1"/>
                </a:solidFill>
                <a:latin typeface="Helvetica Neue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is off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pic>
        <p:nvPicPr>
          <p:cNvPr id="1030" name="Picture 6" descr="https://i.ya-webdesign.com/images/cursor-click-png-3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 l="27586" r="26897"/>
          <a:stretch>
            <a:fillRect/>
          </a:stretch>
        </p:blipFill>
        <p:spPr bwMode="auto">
          <a:xfrm>
            <a:off x="9093200" y="3352800"/>
            <a:ext cx="457200" cy="628650"/>
          </a:xfrm>
          <a:prstGeom prst="rect">
            <a:avLst/>
          </a:prstGeom>
          <a:noFill/>
        </p:spPr>
      </p:pic>
      <p:sp>
        <p:nvSpPr>
          <p:cNvPr id="13" name="Down Arrow 12"/>
          <p:cNvSpPr/>
          <p:nvPr/>
        </p:nvSpPr>
        <p:spPr bwMode="auto">
          <a:xfrm>
            <a:off x="9169400" y="4343400"/>
            <a:ext cx="533400" cy="1143000"/>
          </a:xfrm>
          <a:prstGeom prst="downArrow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4" name="Rectangular Callout 13"/>
          <p:cNvSpPr/>
          <p:nvPr/>
        </p:nvSpPr>
        <p:spPr bwMode="auto">
          <a:xfrm>
            <a:off x="10617200" y="4572000"/>
            <a:ext cx="2129750" cy="707886"/>
          </a:xfrm>
          <a:prstGeom prst="wedgeRectCallout">
            <a:avLst>
              <a:gd name="adj1" fmla="val -97203"/>
              <a:gd name="adj2" fmla="val 302039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The move toggles</a:t>
            </a:r>
            <a:br>
              <a:rPr lang="en-US" sz="2000" b="0" dirty="0">
                <a:solidFill>
                  <a:schemeClr val="tx1"/>
                </a:solidFill>
                <a:latin typeface="Helvetica Neue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these 5 lights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>
            <a:off x="543133" y="8078378"/>
            <a:ext cx="3063351" cy="39810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52" idx="4"/>
          </p:cNvCxnSpPr>
          <p:nvPr/>
        </p:nvCxnSpPr>
        <p:spPr>
          <a:xfrm flipH="1" flipV="1">
            <a:off x="3360391" y="7622467"/>
            <a:ext cx="296435" cy="73248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52" idx="7"/>
          </p:cNvCxnSpPr>
          <p:nvPr/>
        </p:nvCxnSpPr>
        <p:spPr>
          <a:xfrm flipH="1">
            <a:off x="3481926" y="4698151"/>
            <a:ext cx="3547782" cy="266437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3188513" y="7317924"/>
            <a:ext cx="343754" cy="30454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>
            <a:stCxn id="31" idx="3"/>
            <a:endCxn id="34" idx="7"/>
          </p:cNvCxnSpPr>
          <p:nvPr/>
        </p:nvCxnSpPr>
        <p:spPr>
          <a:xfrm flipH="1">
            <a:off x="3899897" y="4499027"/>
            <a:ext cx="4517729" cy="38559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33" idx="2"/>
            <a:endCxn id="34" idx="6"/>
          </p:cNvCxnSpPr>
          <p:nvPr/>
        </p:nvCxnSpPr>
        <p:spPr>
          <a:xfrm flipH="1">
            <a:off x="3950238" y="6993518"/>
            <a:ext cx="4245936" cy="14829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32" idx="3"/>
            <a:endCxn id="31" idx="6"/>
          </p:cNvCxnSpPr>
          <p:nvPr/>
        </p:nvCxnSpPr>
        <p:spPr>
          <a:xfrm flipH="1">
            <a:off x="8711039" y="2625730"/>
            <a:ext cx="2962741" cy="175176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cxnSpLocks/>
          </p:cNvCxnSpPr>
          <p:nvPr/>
        </p:nvCxnSpPr>
        <p:spPr>
          <a:xfrm flipH="1">
            <a:off x="8485632" y="2676070"/>
            <a:ext cx="3305728" cy="419591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29" idx="6"/>
            <a:endCxn id="31" idx="2"/>
          </p:cNvCxnSpPr>
          <p:nvPr/>
        </p:nvCxnSpPr>
        <p:spPr>
          <a:xfrm flipV="1">
            <a:off x="7323120" y="4377491"/>
            <a:ext cx="1044164" cy="19912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979366" y="4404737"/>
            <a:ext cx="343754" cy="3437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367285" y="4205613"/>
            <a:ext cx="343754" cy="3437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1623438" y="2332316"/>
            <a:ext cx="343754" cy="3437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196174" y="6821641"/>
            <a:ext cx="343754" cy="3437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606484" y="8304607"/>
            <a:ext cx="343754" cy="3437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406144"/>
              </p:ext>
            </p:extLst>
          </p:nvPr>
        </p:nvGraphicFramePr>
        <p:xfrm>
          <a:off x="3292204" y="8122751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94475"/>
              </p:ext>
            </p:extLst>
          </p:nvPr>
        </p:nvGraphicFramePr>
        <p:xfrm>
          <a:off x="7949628" y="6603374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852858"/>
              </p:ext>
            </p:extLst>
          </p:nvPr>
        </p:nvGraphicFramePr>
        <p:xfrm>
          <a:off x="11435880" y="1996275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333496"/>
              </p:ext>
            </p:extLst>
          </p:nvPr>
        </p:nvGraphicFramePr>
        <p:xfrm>
          <a:off x="8179726" y="3883369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789173"/>
              </p:ext>
            </p:extLst>
          </p:nvPr>
        </p:nvGraphicFramePr>
        <p:xfrm>
          <a:off x="6728459" y="4183036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48156"/>
              </p:ext>
            </p:extLst>
          </p:nvPr>
        </p:nvGraphicFramePr>
        <p:xfrm>
          <a:off x="2937954" y="6949801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684567"/>
              </p:ext>
            </p:extLst>
          </p:nvPr>
        </p:nvGraphicFramePr>
        <p:xfrm>
          <a:off x="183697" y="7622467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Lightsout</a:t>
            </a:r>
            <a:r>
              <a:rPr lang="en-US" dirty="0"/>
              <a:t> as a Graph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vertex</a:t>
            </a:r>
            <a:r>
              <a:rPr lang="en-US" dirty="0"/>
              <a:t> is a board configuration</a:t>
            </a:r>
          </a:p>
          <a:p>
            <a:r>
              <a:rPr lang="en-US" dirty="0"/>
              <a:t>An </a:t>
            </a:r>
            <a:r>
              <a:rPr lang="en-US" b="1" dirty="0"/>
              <a:t>edge</a:t>
            </a:r>
            <a:r>
              <a:rPr lang="en-US" dirty="0"/>
              <a:t> is a move</a:t>
            </a:r>
          </a:p>
          <a:p>
            <a:pPr lvl="1"/>
            <a:r>
              <a:rPr lang="en-US" dirty="0"/>
              <a:t>Pressing a light takes us</a:t>
            </a:r>
            <a:br>
              <a:rPr lang="en-US" dirty="0"/>
            </a:br>
            <a:r>
              <a:rPr lang="en-US" dirty="0"/>
              <a:t>to a new configuration</a:t>
            </a:r>
          </a:p>
          <a:p>
            <a:pPr lvl="2"/>
            <a:r>
              <a:rPr lang="en-US" dirty="0"/>
              <a:t>No self-edges</a:t>
            </a:r>
          </a:p>
          <a:p>
            <a:pPr lvl="1"/>
            <a:r>
              <a:rPr lang="en-US" dirty="0"/>
              <a:t>Pressing a light twice brings </a:t>
            </a:r>
            <a:br>
              <a:rPr lang="en-US" dirty="0"/>
            </a:br>
            <a:r>
              <a:rPr lang="en-US" dirty="0"/>
              <a:t>us back to where we were</a:t>
            </a:r>
          </a:p>
          <a:p>
            <a:pPr lvl="2"/>
            <a:r>
              <a:rPr lang="en-US" dirty="0"/>
              <a:t>The graph is undirected</a:t>
            </a:r>
          </a:p>
          <a:p>
            <a:pPr lvl="1"/>
            <a:endParaRPr lang="en-US" dirty="0"/>
          </a:p>
        </p:txBody>
      </p:sp>
      <p:sp>
        <p:nvSpPr>
          <p:cNvPr id="25" name="Rectangular Callout 24"/>
          <p:cNvSpPr/>
          <p:nvPr/>
        </p:nvSpPr>
        <p:spPr bwMode="auto">
          <a:xfrm>
            <a:off x="10541000" y="7924800"/>
            <a:ext cx="1688924" cy="707886"/>
          </a:xfrm>
          <a:prstGeom prst="wedgeRectCallout">
            <a:avLst>
              <a:gd name="adj1" fmla="val -62070"/>
              <a:gd name="adj2" fmla="val -123392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2x2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lightsout</a:t>
            </a:r>
            <a:br>
              <a:rPr lang="en-US" sz="2000" b="0" dirty="0">
                <a:solidFill>
                  <a:schemeClr val="tx1"/>
                </a:solidFill>
                <a:latin typeface="Helvetica Neue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configurations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3A8641F-0A8C-BC86-0DB6-C82651B15E21}"/>
              </a:ext>
            </a:extLst>
          </p:cNvPr>
          <p:cNvCxnSpPr>
            <a:cxnSpLocks/>
          </p:cNvCxnSpPr>
          <p:nvPr/>
        </p:nvCxnSpPr>
        <p:spPr>
          <a:xfrm flipH="1">
            <a:off x="8711038" y="2808494"/>
            <a:ext cx="2975236" cy="3794880"/>
          </a:xfrm>
          <a:prstGeom prst="line">
            <a:avLst/>
          </a:prstGeom>
          <a:ln>
            <a:tailEnd type="none"/>
          </a:ln>
          <a:effectLst>
            <a:glow rad="38100">
              <a:srgbClr val="00B050">
                <a:alpha val="60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D7734DA-9F3F-68E1-C6C3-3A069AB8BB63}"/>
              </a:ext>
            </a:extLst>
          </p:cNvPr>
          <p:cNvSpPr/>
          <p:nvPr/>
        </p:nvSpPr>
        <p:spPr bwMode="auto">
          <a:xfrm>
            <a:off x="11435880" y="2386419"/>
            <a:ext cx="355480" cy="390144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3ACEBB-2B0B-0561-50E5-0FFBBB087775}"/>
              </a:ext>
            </a:extLst>
          </p:cNvPr>
          <p:cNvSpPr/>
          <p:nvPr/>
        </p:nvSpPr>
        <p:spPr bwMode="auto">
          <a:xfrm>
            <a:off x="7959576" y="6996707"/>
            <a:ext cx="355480" cy="390144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55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2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solve a given board, we must find a sequence</a:t>
            </a:r>
            <a:br>
              <a:rPr lang="en-US" dirty="0"/>
            </a:br>
            <a:r>
              <a:rPr lang="en-US" dirty="0"/>
              <a:t>of moves that takes us to the board</a:t>
            </a:r>
            <a:br>
              <a:rPr lang="en-US" dirty="0"/>
            </a:br>
            <a:r>
              <a:rPr lang="en-US" dirty="0"/>
              <a:t>with all the lights out</a:t>
            </a:r>
          </a:p>
          <a:p>
            <a:pPr lvl="1"/>
            <a:r>
              <a:rPr lang="en-US" dirty="0"/>
              <a:t>Find a series of vertices</a:t>
            </a:r>
            <a:br>
              <a:rPr lang="en-US" dirty="0"/>
            </a:br>
            <a:r>
              <a:rPr lang="en-US" dirty="0"/>
              <a:t>connected by edges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128077" y="7939679"/>
            <a:ext cx="1028271" cy="1101494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1289761" y="1837632"/>
            <a:ext cx="1028271" cy="1101494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543133" y="8078378"/>
            <a:ext cx="3063351" cy="39810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507009"/>
              </p:ext>
            </p:extLst>
          </p:nvPr>
        </p:nvGraphicFramePr>
        <p:xfrm>
          <a:off x="183697" y="7622467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0" name="Straight Connector 49"/>
          <p:cNvCxnSpPr>
            <a:endCxn id="52" idx="4"/>
          </p:cNvCxnSpPr>
          <p:nvPr/>
        </p:nvCxnSpPr>
        <p:spPr>
          <a:xfrm flipH="1" flipV="1">
            <a:off x="3360391" y="7622467"/>
            <a:ext cx="296435" cy="73248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52" idx="7"/>
          </p:cNvCxnSpPr>
          <p:nvPr/>
        </p:nvCxnSpPr>
        <p:spPr>
          <a:xfrm flipH="1">
            <a:off x="3481926" y="4698151"/>
            <a:ext cx="3547782" cy="266437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3188513" y="7317924"/>
            <a:ext cx="343754" cy="30454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>
            <a:stCxn id="31" idx="3"/>
            <a:endCxn id="34" idx="7"/>
          </p:cNvCxnSpPr>
          <p:nvPr/>
        </p:nvCxnSpPr>
        <p:spPr>
          <a:xfrm flipH="1">
            <a:off x="3899897" y="4499027"/>
            <a:ext cx="4517729" cy="38559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33" idx="2"/>
            <a:endCxn id="34" idx="6"/>
          </p:cNvCxnSpPr>
          <p:nvPr/>
        </p:nvCxnSpPr>
        <p:spPr>
          <a:xfrm flipH="1">
            <a:off x="3950238" y="6993518"/>
            <a:ext cx="4245936" cy="14829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32" idx="3"/>
            <a:endCxn id="31" idx="6"/>
          </p:cNvCxnSpPr>
          <p:nvPr/>
        </p:nvCxnSpPr>
        <p:spPr>
          <a:xfrm flipH="1">
            <a:off x="8711039" y="2625730"/>
            <a:ext cx="2962741" cy="175176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32" idx="4"/>
            <a:endCxn id="33" idx="7"/>
          </p:cNvCxnSpPr>
          <p:nvPr/>
        </p:nvCxnSpPr>
        <p:spPr>
          <a:xfrm flipH="1">
            <a:off x="8489587" y="2676070"/>
            <a:ext cx="3305728" cy="419591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29" idx="6"/>
            <a:endCxn id="31" idx="2"/>
          </p:cNvCxnSpPr>
          <p:nvPr/>
        </p:nvCxnSpPr>
        <p:spPr>
          <a:xfrm flipV="1">
            <a:off x="7323120" y="4377491"/>
            <a:ext cx="1044164" cy="19912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979366" y="4404737"/>
            <a:ext cx="343754" cy="3437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367285" y="4205613"/>
            <a:ext cx="343754" cy="3437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1623438" y="2332316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196174" y="6821641"/>
            <a:ext cx="343754" cy="3437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606484" y="8304607"/>
            <a:ext cx="343754" cy="3437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348679"/>
              </p:ext>
            </p:extLst>
          </p:nvPr>
        </p:nvGraphicFramePr>
        <p:xfrm>
          <a:off x="3292204" y="8122751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197133"/>
              </p:ext>
            </p:extLst>
          </p:nvPr>
        </p:nvGraphicFramePr>
        <p:xfrm>
          <a:off x="7949628" y="6603374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341630"/>
              </p:ext>
            </p:extLst>
          </p:nvPr>
        </p:nvGraphicFramePr>
        <p:xfrm>
          <a:off x="11435880" y="1996275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708539"/>
              </p:ext>
            </p:extLst>
          </p:nvPr>
        </p:nvGraphicFramePr>
        <p:xfrm>
          <a:off x="8179726" y="3883369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381606"/>
              </p:ext>
            </p:extLst>
          </p:nvPr>
        </p:nvGraphicFramePr>
        <p:xfrm>
          <a:off x="6728459" y="4183036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135096"/>
              </p:ext>
            </p:extLst>
          </p:nvPr>
        </p:nvGraphicFramePr>
        <p:xfrm>
          <a:off x="2937954" y="6949801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Lightsout</a:t>
            </a:r>
            <a:r>
              <a:rPr lang="en-US" dirty="0"/>
              <a:t> as a Graph</a:t>
            </a:r>
          </a:p>
        </p:txBody>
      </p:sp>
      <p:sp>
        <p:nvSpPr>
          <p:cNvPr id="30" name="Rectangular Callout 29"/>
          <p:cNvSpPr/>
          <p:nvPr/>
        </p:nvSpPr>
        <p:spPr bwMode="auto">
          <a:xfrm>
            <a:off x="10867320" y="5200327"/>
            <a:ext cx="1594347" cy="707886"/>
          </a:xfrm>
          <a:prstGeom prst="wedgeRectCallout">
            <a:avLst>
              <a:gd name="adj1" fmla="val 13393"/>
              <a:gd name="adj2" fmla="val -341124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Given</a:t>
            </a:r>
            <a:br>
              <a:rPr lang="en-US" sz="2000" b="0" dirty="0">
                <a:solidFill>
                  <a:schemeClr val="tx1"/>
                </a:solidFill>
                <a:latin typeface="Helvetica Neue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configuration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35" name="Rectangular Callout 34"/>
          <p:cNvSpPr/>
          <p:nvPr/>
        </p:nvSpPr>
        <p:spPr bwMode="auto">
          <a:xfrm>
            <a:off x="6502400" y="8391115"/>
            <a:ext cx="1594347" cy="707886"/>
          </a:xfrm>
          <a:prstGeom prst="wedgeRectCallout">
            <a:avLst>
              <a:gd name="adj1" fmla="val -179069"/>
              <a:gd name="adj2" fmla="val -1722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Solved</a:t>
            </a:r>
            <a:br>
              <a:rPr lang="en-US" sz="2000" b="0" dirty="0">
                <a:solidFill>
                  <a:schemeClr val="tx1"/>
                </a:solidFill>
                <a:latin typeface="Helvetica Neue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configuration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70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30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C5E67F-9439-6795-A9DE-447F4998E679}"/>
              </a:ext>
            </a:extLst>
          </p:cNvPr>
          <p:cNvCxnSpPr/>
          <p:nvPr/>
        </p:nvCxnSpPr>
        <p:spPr>
          <a:xfrm flipH="1">
            <a:off x="3961655" y="6987127"/>
            <a:ext cx="4245936" cy="14829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344210-EA70-5A8B-3730-F4C40E88971D}"/>
              </a:ext>
            </a:extLst>
          </p:cNvPr>
          <p:cNvCxnSpPr/>
          <p:nvPr/>
        </p:nvCxnSpPr>
        <p:spPr>
          <a:xfrm flipH="1">
            <a:off x="8501004" y="2669679"/>
            <a:ext cx="3305728" cy="419591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series of vertices connected by edges</a:t>
            </a:r>
            <a:br>
              <a:rPr lang="en-US" dirty="0"/>
            </a:br>
            <a:r>
              <a:rPr lang="en-US" dirty="0"/>
              <a:t>is called a </a:t>
            </a:r>
            <a:r>
              <a:rPr lang="en-US" b="1" dirty="0"/>
              <a:t>path</a:t>
            </a:r>
          </a:p>
          <a:p>
            <a:pPr lvl="1"/>
            <a:r>
              <a:rPr lang="en-US" dirty="0"/>
              <a:t>Solving </a:t>
            </a:r>
            <a:r>
              <a:rPr lang="en-US" dirty="0" err="1"/>
              <a:t>lightsout</a:t>
            </a:r>
            <a:r>
              <a:rPr lang="en-US" dirty="0"/>
              <a:t> is the same as </a:t>
            </a:r>
            <a:r>
              <a:rPr lang="en-US" b="1" dirty="0"/>
              <a:t>finding</a:t>
            </a:r>
            <a:br>
              <a:rPr lang="en-US" b="1" dirty="0"/>
            </a:br>
            <a:r>
              <a:rPr lang="en-US" b="1" dirty="0"/>
              <a:t>a path</a:t>
            </a:r>
            <a:r>
              <a:rPr lang="en-US" dirty="0"/>
              <a:t> from the given configuration</a:t>
            </a:r>
            <a:br>
              <a:rPr lang="en-US" dirty="0"/>
            </a:br>
            <a:r>
              <a:rPr lang="en-US" dirty="0"/>
              <a:t>to the solved configuration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128077" y="7939679"/>
            <a:ext cx="1028271" cy="1101494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1289761" y="1837632"/>
            <a:ext cx="1028271" cy="1101494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543133" y="8078378"/>
            <a:ext cx="3063351" cy="39810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507009"/>
              </p:ext>
            </p:extLst>
          </p:nvPr>
        </p:nvGraphicFramePr>
        <p:xfrm>
          <a:off x="183697" y="7622467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0" name="Straight Connector 49"/>
          <p:cNvCxnSpPr>
            <a:endCxn id="52" idx="4"/>
          </p:cNvCxnSpPr>
          <p:nvPr/>
        </p:nvCxnSpPr>
        <p:spPr>
          <a:xfrm flipH="1" flipV="1">
            <a:off x="3360391" y="7622467"/>
            <a:ext cx="296435" cy="73248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52" idx="7"/>
          </p:cNvCxnSpPr>
          <p:nvPr/>
        </p:nvCxnSpPr>
        <p:spPr>
          <a:xfrm flipH="1">
            <a:off x="3481926" y="4698151"/>
            <a:ext cx="3547782" cy="266437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3188513" y="7317924"/>
            <a:ext cx="343754" cy="30454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>
            <a:stCxn id="31" idx="3"/>
            <a:endCxn id="34" idx="7"/>
          </p:cNvCxnSpPr>
          <p:nvPr/>
        </p:nvCxnSpPr>
        <p:spPr>
          <a:xfrm flipH="1">
            <a:off x="3899897" y="4499027"/>
            <a:ext cx="4517729" cy="38559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33" idx="2"/>
            <a:endCxn id="34" idx="6"/>
          </p:cNvCxnSpPr>
          <p:nvPr/>
        </p:nvCxnSpPr>
        <p:spPr>
          <a:xfrm flipH="1">
            <a:off x="3950238" y="6993518"/>
            <a:ext cx="4245936" cy="1482967"/>
          </a:xfrm>
          <a:prstGeom prst="line">
            <a:avLst/>
          </a:prstGeom>
          <a:effectLst>
            <a:glow rad="101600">
              <a:srgbClr val="FFC000">
                <a:alpha val="60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32" idx="3"/>
            <a:endCxn id="31" idx="6"/>
          </p:cNvCxnSpPr>
          <p:nvPr/>
        </p:nvCxnSpPr>
        <p:spPr>
          <a:xfrm flipH="1">
            <a:off x="8711039" y="2625730"/>
            <a:ext cx="2962741" cy="175176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32" idx="4"/>
            <a:endCxn id="33" idx="7"/>
          </p:cNvCxnSpPr>
          <p:nvPr/>
        </p:nvCxnSpPr>
        <p:spPr>
          <a:xfrm flipH="1">
            <a:off x="8489587" y="2676070"/>
            <a:ext cx="3305728" cy="4195911"/>
          </a:xfrm>
          <a:prstGeom prst="line">
            <a:avLst/>
          </a:prstGeom>
          <a:effectLst>
            <a:glow rad="101600">
              <a:srgbClr val="FFC000">
                <a:alpha val="60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29" idx="6"/>
            <a:endCxn id="31" idx="2"/>
          </p:cNvCxnSpPr>
          <p:nvPr/>
        </p:nvCxnSpPr>
        <p:spPr>
          <a:xfrm flipV="1">
            <a:off x="7323120" y="4377491"/>
            <a:ext cx="1044164" cy="19912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979366" y="4404737"/>
            <a:ext cx="343754" cy="3437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367285" y="4205613"/>
            <a:ext cx="343754" cy="3437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1623438" y="2332316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196174" y="6821641"/>
            <a:ext cx="343754" cy="3437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606484" y="8304607"/>
            <a:ext cx="343754" cy="3437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348679"/>
              </p:ext>
            </p:extLst>
          </p:nvPr>
        </p:nvGraphicFramePr>
        <p:xfrm>
          <a:off x="3292204" y="8122751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197133"/>
              </p:ext>
            </p:extLst>
          </p:nvPr>
        </p:nvGraphicFramePr>
        <p:xfrm>
          <a:off x="7949628" y="6603374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341630"/>
              </p:ext>
            </p:extLst>
          </p:nvPr>
        </p:nvGraphicFramePr>
        <p:xfrm>
          <a:off x="11435880" y="1996275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708539"/>
              </p:ext>
            </p:extLst>
          </p:nvPr>
        </p:nvGraphicFramePr>
        <p:xfrm>
          <a:off x="8179726" y="3883369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381606"/>
              </p:ext>
            </p:extLst>
          </p:nvPr>
        </p:nvGraphicFramePr>
        <p:xfrm>
          <a:off x="6728459" y="4183036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135096"/>
              </p:ext>
            </p:extLst>
          </p:nvPr>
        </p:nvGraphicFramePr>
        <p:xfrm>
          <a:off x="2937954" y="6949801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Lightsout</a:t>
            </a:r>
            <a:r>
              <a:rPr lang="en-US" dirty="0"/>
              <a:t> as a Graph</a:t>
            </a:r>
          </a:p>
        </p:txBody>
      </p:sp>
      <p:sp>
        <p:nvSpPr>
          <p:cNvPr id="36" name="Rectangular Callout 35"/>
          <p:cNvSpPr/>
          <p:nvPr/>
        </p:nvSpPr>
        <p:spPr bwMode="auto">
          <a:xfrm>
            <a:off x="9016999" y="7744361"/>
            <a:ext cx="3453271" cy="1323439"/>
          </a:xfrm>
          <a:prstGeom prst="wedgeRectCallout">
            <a:avLst>
              <a:gd name="adj1" fmla="val -47528"/>
              <a:gd name="adj2" fmla="val -98191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square" lIns="45720" rIns="45720" anchor="ctr">
            <a:spAutoFit/>
          </a:bodyPr>
          <a:lstStyle/>
          <a:p>
            <a:pPr algn="l"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This is a path between them:</a:t>
            </a:r>
          </a:p>
          <a:p>
            <a:pPr>
              <a:defRPr/>
            </a:pPr>
            <a:endParaRPr lang="en-US" sz="20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>
              <a:defRPr/>
            </a:pPr>
            <a:endParaRPr lang="en-US" sz="20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>
              <a:defRPr/>
            </a:pPr>
            <a:endParaRPr lang="en-US" sz="20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857859"/>
              </p:ext>
            </p:extLst>
          </p:nvPr>
        </p:nvGraphicFramePr>
        <p:xfrm>
          <a:off x="10655808" y="8277761"/>
          <a:ext cx="570992" cy="564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385690"/>
              </p:ext>
            </p:extLst>
          </p:nvPr>
        </p:nvGraphicFramePr>
        <p:xfrm>
          <a:off x="9931400" y="8277761"/>
          <a:ext cx="570992" cy="564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161703"/>
              </p:ext>
            </p:extLst>
          </p:nvPr>
        </p:nvGraphicFramePr>
        <p:xfrm>
          <a:off x="9208008" y="8277761"/>
          <a:ext cx="570992" cy="564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0" name="Slide Number Placeholder 3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C5D842FE-90B9-E7D3-D8E6-1B6BC4E61804}"/>
              </a:ext>
            </a:extLst>
          </p:cNvPr>
          <p:cNvSpPr/>
          <p:nvPr/>
        </p:nvSpPr>
        <p:spPr bwMode="auto">
          <a:xfrm>
            <a:off x="10867320" y="5200327"/>
            <a:ext cx="1594347" cy="707886"/>
          </a:xfrm>
          <a:prstGeom prst="wedgeRectCallout">
            <a:avLst>
              <a:gd name="adj1" fmla="val 13393"/>
              <a:gd name="adj2" fmla="val -341124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Given</a:t>
            </a:r>
            <a:br>
              <a:rPr lang="en-US" sz="2000" b="0" dirty="0">
                <a:solidFill>
                  <a:schemeClr val="tx1"/>
                </a:solidFill>
                <a:latin typeface="Helvetica Neue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configuration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CD81124B-3ABD-7C42-D68E-A3B41637F349}"/>
              </a:ext>
            </a:extLst>
          </p:cNvPr>
          <p:cNvSpPr/>
          <p:nvPr/>
        </p:nvSpPr>
        <p:spPr bwMode="auto">
          <a:xfrm>
            <a:off x="6502400" y="8391115"/>
            <a:ext cx="1594347" cy="707886"/>
          </a:xfrm>
          <a:prstGeom prst="wedgeRectCallout">
            <a:avLst>
              <a:gd name="adj1" fmla="val -179069"/>
              <a:gd name="adj2" fmla="val -1722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Solved</a:t>
            </a:r>
            <a:br>
              <a:rPr lang="en-US" sz="2000" b="0" dirty="0">
                <a:solidFill>
                  <a:schemeClr val="tx1"/>
                </a:solidFill>
                <a:latin typeface="Helvetica Neue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configuration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58BFE5-A894-267F-3E05-FA61ADD2D961}"/>
              </a:ext>
            </a:extLst>
          </p:cNvPr>
          <p:cNvSpPr/>
          <p:nvPr/>
        </p:nvSpPr>
        <p:spPr bwMode="auto">
          <a:xfrm>
            <a:off x="8301644" y="6999153"/>
            <a:ext cx="355480" cy="390144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141000-D74A-9CB0-89E5-80D75382AFE0}"/>
              </a:ext>
            </a:extLst>
          </p:cNvPr>
          <p:cNvSpPr/>
          <p:nvPr/>
        </p:nvSpPr>
        <p:spPr bwMode="auto">
          <a:xfrm>
            <a:off x="11423477" y="2392280"/>
            <a:ext cx="355480" cy="390144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70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0C48F7-7749-66E0-4C09-51C7934B4D53}"/>
              </a:ext>
            </a:extLst>
          </p:cNvPr>
          <p:cNvCxnSpPr/>
          <p:nvPr/>
        </p:nvCxnSpPr>
        <p:spPr>
          <a:xfrm flipH="1">
            <a:off x="8489587" y="2676070"/>
            <a:ext cx="3305728" cy="419591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F2D8BB-62A1-2EFE-3ED1-F6017485F6C2}"/>
              </a:ext>
            </a:extLst>
          </p:cNvPr>
          <p:cNvCxnSpPr/>
          <p:nvPr/>
        </p:nvCxnSpPr>
        <p:spPr>
          <a:xfrm flipH="1">
            <a:off x="3899897" y="4499027"/>
            <a:ext cx="4517729" cy="38559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72C81F-C103-6E14-8811-22952D52B714}"/>
              </a:ext>
            </a:extLst>
          </p:cNvPr>
          <p:cNvCxnSpPr/>
          <p:nvPr/>
        </p:nvCxnSpPr>
        <p:spPr>
          <a:xfrm flipH="1">
            <a:off x="8711039" y="2625730"/>
            <a:ext cx="2962741" cy="175176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series of vertices connected by edges</a:t>
            </a:r>
            <a:br>
              <a:rPr lang="en-US" dirty="0"/>
            </a:br>
            <a:r>
              <a:rPr lang="en-US" dirty="0"/>
              <a:t>is called a </a:t>
            </a:r>
            <a:r>
              <a:rPr lang="en-US" b="1" dirty="0"/>
              <a:t>path</a:t>
            </a:r>
          </a:p>
          <a:p>
            <a:pPr lvl="1"/>
            <a:r>
              <a:rPr lang="en-US" dirty="0"/>
              <a:t>Solving </a:t>
            </a:r>
            <a:r>
              <a:rPr lang="en-US" dirty="0" err="1"/>
              <a:t>lightsout</a:t>
            </a:r>
            <a:r>
              <a:rPr lang="en-US" dirty="0"/>
              <a:t> is the same as </a:t>
            </a:r>
            <a:r>
              <a:rPr lang="en-US" b="1" dirty="0"/>
              <a:t>finding</a:t>
            </a:r>
            <a:br>
              <a:rPr lang="en-US" b="1" dirty="0"/>
            </a:br>
            <a:r>
              <a:rPr lang="en-US" b="1" dirty="0"/>
              <a:t>a path</a:t>
            </a:r>
            <a:r>
              <a:rPr lang="en-US" dirty="0"/>
              <a:t> from the given configuration</a:t>
            </a:r>
            <a:br>
              <a:rPr lang="en-US" dirty="0"/>
            </a:br>
            <a:r>
              <a:rPr lang="en-US" dirty="0"/>
              <a:t>to the solved configuration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128077" y="7939679"/>
            <a:ext cx="1028271" cy="1101494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1289761" y="1837632"/>
            <a:ext cx="1028271" cy="1101494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543133" y="8078378"/>
            <a:ext cx="3063351" cy="39810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183697" y="7622467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0" name="Straight Connector 49"/>
          <p:cNvCxnSpPr>
            <a:endCxn id="52" idx="4"/>
          </p:cNvCxnSpPr>
          <p:nvPr/>
        </p:nvCxnSpPr>
        <p:spPr>
          <a:xfrm flipH="1" flipV="1">
            <a:off x="3360391" y="7622467"/>
            <a:ext cx="296435" cy="73248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52" idx="7"/>
          </p:cNvCxnSpPr>
          <p:nvPr/>
        </p:nvCxnSpPr>
        <p:spPr>
          <a:xfrm flipH="1">
            <a:off x="3481926" y="4698151"/>
            <a:ext cx="3547782" cy="266437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3188513" y="7317924"/>
            <a:ext cx="343754" cy="30454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>
            <a:stCxn id="33" idx="2"/>
            <a:endCxn id="34" idx="6"/>
          </p:cNvCxnSpPr>
          <p:nvPr/>
        </p:nvCxnSpPr>
        <p:spPr>
          <a:xfrm flipH="1">
            <a:off x="3950238" y="6993518"/>
            <a:ext cx="4245936" cy="14829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29" idx="6"/>
            <a:endCxn id="31" idx="2"/>
          </p:cNvCxnSpPr>
          <p:nvPr/>
        </p:nvCxnSpPr>
        <p:spPr>
          <a:xfrm flipV="1">
            <a:off x="7323120" y="4377491"/>
            <a:ext cx="1044164" cy="19912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979366" y="4404737"/>
            <a:ext cx="343754" cy="3437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367285" y="4205613"/>
            <a:ext cx="343754" cy="3437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1623438" y="2332316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196174" y="6821641"/>
            <a:ext cx="343754" cy="3437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606484" y="8304607"/>
            <a:ext cx="343754" cy="3437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3292204" y="8122751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7949628" y="6603374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11435880" y="1996275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8179726" y="3883369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6728459" y="4183036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2937954" y="6949801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Lightsout</a:t>
            </a:r>
            <a:r>
              <a:rPr lang="en-US" dirty="0"/>
              <a:t> as a Graph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" name="Rectangular Callout 1">
            <a:extLst>
              <a:ext uri="{FF2B5EF4-FFF2-40B4-BE49-F238E27FC236}">
                <a16:creationId xmlns:a16="http://schemas.microsoft.com/office/drawing/2014/main" id="{A616CB2F-DB47-0DA7-22F0-FB6AC535E404}"/>
              </a:ext>
            </a:extLst>
          </p:cNvPr>
          <p:cNvSpPr/>
          <p:nvPr/>
        </p:nvSpPr>
        <p:spPr bwMode="auto">
          <a:xfrm>
            <a:off x="10867320" y="5200327"/>
            <a:ext cx="1594347" cy="707886"/>
          </a:xfrm>
          <a:prstGeom prst="wedgeRectCallout">
            <a:avLst>
              <a:gd name="adj1" fmla="val 13393"/>
              <a:gd name="adj2" fmla="val -341124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Given</a:t>
            </a:r>
            <a:br>
              <a:rPr lang="en-US" sz="2000" b="0" dirty="0">
                <a:solidFill>
                  <a:schemeClr val="tx1"/>
                </a:solidFill>
                <a:latin typeface="Helvetica Neue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configuration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619B23E3-D558-C75B-7384-A7062259C84B}"/>
              </a:ext>
            </a:extLst>
          </p:cNvPr>
          <p:cNvSpPr/>
          <p:nvPr/>
        </p:nvSpPr>
        <p:spPr bwMode="auto">
          <a:xfrm>
            <a:off x="6502400" y="8391115"/>
            <a:ext cx="1594347" cy="707886"/>
          </a:xfrm>
          <a:prstGeom prst="wedgeRectCallout">
            <a:avLst>
              <a:gd name="adj1" fmla="val -179069"/>
              <a:gd name="adj2" fmla="val -1722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Solved</a:t>
            </a:r>
            <a:br>
              <a:rPr lang="en-US" sz="2000" b="0" dirty="0">
                <a:solidFill>
                  <a:schemeClr val="tx1"/>
                </a:solidFill>
                <a:latin typeface="Helvetica Neue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configuration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E4275D-6339-225A-E996-F3BEF0C00E29}"/>
              </a:ext>
            </a:extLst>
          </p:cNvPr>
          <p:cNvSpPr/>
          <p:nvPr/>
        </p:nvSpPr>
        <p:spPr bwMode="auto">
          <a:xfrm>
            <a:off x="11423477" y="2392280"/>
            <a:ext cx="355480" cy="390144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0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981200"/>
            <a:ext cx="11341100" cy="737235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7E0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Last lecture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Virtual Machines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Compilation vs. Interpretation, C0 Execution Models, C0 Bytecode, Bytecode Instructions, Examples (e.g., Local Variables, Functions, etc.,)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7E0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Today’s lecture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Graphs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7E0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Announcement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Written assignment 11 is due today by 9PM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C0VM </a:t>
            </a:r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checkpoint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is due on April 12 by 9PM</a:t>
            </a:r>
          </a:p>
          <a:p>
            <a:pPr marL="457200" lvl="1" indent="0">
              <a:buNone/>
            </a:pP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lvl="1" indent="0">
              <a:buNone/>
            </a:pPr>
            <a:endParaRPr lang="en-US" i="1" dirty="0"/>
          </a:p>
          <a:p>
            <a:pPr lvl="1"/>
            <a:endParaRPr lang="en-US" i="1" dirty="0"/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2AC053-025E-6983-8394-6DC9C0AE0F65}"/>
              </a:ext>
            </a:extLst>
          </p:cNvPr>
          <p:cNvCxnSpPr/>
          <p:nvPr/>
        </p:nvCxnSpPr>
        <p:spPr>
          <a:xfrm flipH="1">
            <a:off x="8489587" y="2676070"/>
            <a:ext cx="3305728" cy="4195911"/>
          </a:xfrm>
          <a:prstGeom prst="line">
            <a:avLst/>
          </a:prstGeom>
          <a:effectLst>
            <a:glow rad="101600">
              <a:srgbClr val="FFC000">
                <a:alpha val="60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F2D8BB-62A1-2EFE-3ED1-F6017485F6C2}"/>
              </a:ext>
            </a:extLst>
          </p:cNvPr>
          <p:cNvCxnSpPr/>
          <p:nvPr/>
        </p:nvCxnSpPr>
        <p:spPr>
          <a:xfrm flipH="1">
            <a:off x="3899897" y="4499027"/>
            <a:ext cx="4517729" cy="38559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72C81F-C103-6E14-8811-22952D52B714}"/>
              </a:ext>
            </a:extLst>
          </p:cNvPr>
          <p:cNvCxnSpPr/>
          <p:nvPr/>
        </p:nvCxnSpPr>
        <p:spPr>
          <a:xfrm flipH="1">
            <a:off x="8711039" y="2625730"/>
            <a:ext cx="2962741" cy="175176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series of vertices connected by edges</a:t>
            </a:r>
            <a:br>
              <a:rPr lang="en-US" dirty="0"/>
            </a:br>
            <a:r>
              <a:rPr lang="en-US" dirty="0"/>
              <a:t>is called a </a:t>
            </a:r>
            <a:r>
              <a:rPr lang="en-US" b="1" dirty="0"/>
              <a:t>path</a:t>
            </a:r>
          </a:p>
          <a:p>
            <a:pPr lvl="1"/>
            <a:r>
              <a:rPr lang="en-US" dirty="0"/>
              <a:t>Solving </a:t>
            </a:r>
            <a:r>
              <a:rPr lang="en-US" dirty="0" err="1"/>
              <a:t>lightsout</a:t>
            </a:r>
            <a:r>
              <a:rPr lang="en-US" dirty="0"/>
              <a:t> is the same as </a:t>
            </a:r>
            <a:r>
              <a:rPr lang="en-US" b="1" dirty="0"/>
              <a:t>finding</a:t>
            </a:r>
            <a:br>
              <a:rPr lang="en-US" b="1" dirty="0"/>
            </a:br>
            <a:r>
              <a:rPr lang="en-US" b="1" dirty="0"/>
              <a:t>a path</a:t>
            </a:r>
            <a:r>
              <a:rPr lang="en-US" dirty="0"/>
              <a:t> from the given configuration</a:t>
            </a:r>
            <a:br>
              <a:rPr lang="en-US" dirty="0"/>
            </a:br>
            <a:r>
              <a:rPr lang="en-US" dirty="0"/>
              <a:t>to the solved configuration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128077" y="7939679"/>
            <a:ext cx="1028271" cy="1101494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1289761" y="1837632"/>
            <a:ext cx="1028271" cy="1101494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543133" y="8078378"/>
            <a:ext cx="3063351" cy="39810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183697" y="7622467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0" name="Straight Connector 49"/>
          <p:cNvCxnSpPr>
            <a:endCxn id="52" idx="4"/>
          </p:cNvCxnSpPr>
          <p:nvPr/>
        </p:nvCxnSpPr>
        <p:spPr>
          <a:xfrm flipH="1" flipV="1">
            <a:off x="3360391" y="7622467"/>
            <a:ext cx="296435" cy="73248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52" idx="7"/>
          </p:cNvCxnSpPr>
          <p:nvPr/>
        </p:nvCxnSpPr>
        <p:spPr>
          <a:xfrm flipH="1">
            <a:off x="3481926" y="4698151"/>
            <a:ext cx="3547782" cy="266437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3188513" y="7317924"/>
            <a:ext cx="343754" cy="30454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>
            <a:stCxn id="33" idx="2"/>
            <a:endCxn id="34" idx="6"/>
          </p:cNvCxnSpPr>
          <p:nvPr/>
        </p:nvCxnSpPr>
        <p:spPr>
          <a:xfrm flipH="1">
            <a:off x="3950238" y="6993518"/>
            <a:ext cx="4245936" cy="14829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29" idx="6"/>
            <a:endCxn id="31" idx="2"/>
          </p:cNvCxnSpPr>
          <p:nvPr/>
        </p:nvCxnSpPr>
        <p:spPr>
          <a:xfrm flipV="1">
            <a:off x="7323120" y="4377491"/>
            <a:ext cx="1044164" cy="19912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979366" y="4404737"/>
            <a:ext cx="343754" cy="3437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367285" y="4205613"/>
            <a:ext cx="343754" cy="3437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1623438" y="2332316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196174" y="6821641"/>
            <a:ext cx="343754" cy="3437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606484" y="8304607"/>
            <a:ext cx="343754" cy="3437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3292204" y="8122751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7949628" y="6603374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11435880" y="1996275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8179726" y="3883369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6728459" y="4183036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2937954" y="6949801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Lightsout</a:t>
            </a:r>
            <a:r>
              <a:rPr lang="en-US" dirty="0"/>
              <a:t> as a Graph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" name="Rectangular Callout 1">
            <a:extLst>
              <a:ext uri="{FF2B5EF4-FFF2-40B4-BE49-F238E27FC236}">
                <a16:creationId xmlns:a16="http://schemas.microsoft.com/office/drawing/2014/main" id="{A616CB2F-DB47-0DA7-22F0-FB6AC535E404}"/>
              </a:ext>
            </a:extLst>
          </p:cNvPr>
          <p:cNvSpPr/>
          <p:nvPr/>
        </p:nvSpPr>
        <p:spPr bwMode="auto">
          <a:xfrm>
            <a:off x="10867320" y="5200327"/>
            <a:ext cx="1594347" cy="707886"/>
          </a:xfrm>
          <a:prstGeom prst="wedgeRectCallout">
            <a:avLst>
              <a:gd name="adj1" fmla="val 13393"/>
              <a:gd name="adj2" fmla="val -341124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Given</a:t>
            </a:r>
            <a:br>
              <a:rPr lang="en-US" sz="2000" b="0" dirty="0">
                <a:solidFill>
                  <a:schemeClr val="tx1"/>
                </a:solidFill>
                <a:latin typeface="Helvetica Neue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configuration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619B23E3-D558-C75B-7384-A7062259C84B}"/>
              </a:ext>
            </a:extLst>
          </p:cNvPr>
          <p:cNvSpPr/>
          <p:nvPr/>
        </p:nvSpPr>
        <p:spPr bwMode="auto">
          <a:xfrm>
            <a:off x="6502400" y="8391115"/>
            <a:ext cx="1594347" cy="707886"/>
          </a:xfrm>
          <a:prstGeom prst="wedgeRectCallout">
            <a:avLst>
              <a:gd name="adj1" fmla="val -179069"/>
              <a:gd name="adj2" fmla="val -1722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Solved</a:t>
            </a:r>
            <a:br>
              <a:rPr lang="en-US" sz="2000" b="0" dirty="0">
                <a:solidFill>
                  <a:schemeClr val="tx1"/>
                </a:solidFill>
                <a:latin typeface="Helvetica Neue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configuration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9F4926-B193-EB56-D837-E96541966029}"/>
              </a:ext>
            </a:extLst>
          </p:cNvPr>
          <p:cNvSpPr/>
          <p:nvPr/>
        </p:nvSpPr>
        <p:spPr bwMode="auto">
          <a:xfrm>
            <a:off x="11423477" y="2392280"/>
            <a:ext cx="355480" cy="390144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42F384-4C73-DD68-A282-D8898475A5D1}"/>
              </a:ext>
            </a:extLst>
          </p:cNvPr>
          <p:cNvSpPr/>
          <p:nvPr/>
        </p:nvSpPr>
        <p:spPr bwMode="auto">
          <a:xfrm>
            <a:off x="7974629" y="6987728"/>
            <a:ext cx="355480" cy="390144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027D17-E868-617E-C802-3936BD4315F2}"/>
              </a:ext>
            </a:extLst>
          </p:cNvPr>
          <p:cNvSpPr txBox="1"/>
          <p:nvPr/>
        </p:nvSpPr>
        <p:spPr>
          <a:xfrm>
            <a:off x="8986572" y="6987728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backtrack</a:t>
            </a:r>
          </a:p>
        </p:txBody>
      </p:sp>
    </p:spTree>
    <p:extLst>
      <p:ext uri="{BB962C8B-B14F-4D97-AF65-F5344CB8AC3E}">
        <p14:creationId xmlns:p14="http://schemas.microsoft.com/office/powerpoint/2010/main" val="198962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E219F4-7932-908E-9763-B012C694215E}"/>
              </a:ext>
            </a:extLst>
          </p:cNvPr>
          <p:cNvCxnSpPr/>
          <p:nvPr/>
        </p:nvCxnSpPr>
        <p:spPr>
          <a:xfrm flipH="1">
            <a:off x="8489587" y="2676070"/>
            <a:ext cx="3305728" cy="419591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F2D8BB-62A1-2EFE-3ED1-F6017485F6C2}"/>
              </a:ext>
            </a:extLst>
          </p:cNvPr>
          <p:cNvCxnSpPr/>
          <p:nvPr/>
        </p:nvCxnSpPr>
        <p:spPr>
          <a:xfrm flipH="1">
            <a:off x="3899897" y="4499027"/>
            <a:ext cx="4517729" cy="38559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72C81F-C103-6E14-8811-22952D52B714}"/>
              </a:ext>
            </a:extLst>
          </p:cNvPr>
          <p:cNvCxnSpPr/>
          <p:nvPr/>
        </p:nvCxnSpPr>
        <p:spPr>
          <a:xfrm flipH="1">
            <a:off x="8711039" y="2625730"/>
            <a:ext cx="2962741" cy="175176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series of vertices connected by edges</a:t>
            </a:r>
            <a:br>
              <a:rPr lang="en-US" dirty="0"/>
            </a:br>
            <a:r>
              <a:rPr lang="en-US" dirty="0"/>
              <a:t>is called a </a:t>
            </a:r>
            <a:r>
              <a:rPr lang="en-US" b="1" dirty="0"/>
              <a:t>path</a:t>
            </a:r>
          </a:p>
          <a:p>
            <a:pPr lvl="1"/>
            <a:r>
              <a:rPr lang="en-US" dirty="0"/>
              <a:t>Solving </a:t>
            </a:r>
            <a:r>
              <a:rPr lang="en-US" dirty="0" err="1"/>
              <a:t>lightsout</a:t>
            </a:r>
            <a:r>
              <a:rPr lang="en-US" dirty="0"/>
              <a:t> is the same as </a:t>
            </a:r>
            <a:r>
              <a:rPr lang="en-US" b="1" dirty="0"/>
              <a:t>finding</a:t>
            </a:r>
            <a:br>
              <a:rPr lang="en-US" b="1" dirty="0"/>
            </a:br>
            <a:r>
              <a:rPr lang="en-US" b="1" dirty="0"/>
              <a:t>a path</a:t>
            </a:r>
            <a:r>
              <a:rPr lang="en-US" dirty="0"/>
              <a:t> from the given configuration</a:t>
            </a:r>
            <a:br>
              <a:rPr lang="en-US" dirty="0"/>
            </a:br>
            <a:r>
              <a:rPr lang="en-US" dirty="0"/>
              <a:t>to the solved configuration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128077" y="7939679"/>
            <a:ext cx="1028271" cy="1101494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1289761" y="1837632"/>
            <a:ext cx="1028271" cy="1101494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543133" y="8078378"/>
            <a:ext cx="3063351" cy="39810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183697" y="7622467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0" name="Straight Connector 49"/>
          <p:cNvCxnSpPr>
            <a:endCxn id="52" idx="4"/>
          </p:cNvCxnSpPr>
          <p:nvPr/>
        </p:nvCxnSpPr>
        <p:spPr>
          <a:xfrm flipH="1" flipV="1">
            <a:off x="3360391" y="7622467"/>
            <a:ext cx="296435" cy="73248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52" idx="7"/>
          </p:cNvCxnSpPr>
          <p:nvPr/>
        </p:nvCxnSpPr>
        <p:spPr>
          <a:xfrm flipH="1">
            <a:off x="3481926" y="4698151"/>
            <a:ext cx="3547782" cy="266437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3188513" y="7317924"/>
            <a:ext cx="343754" cy="30454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>
            <a:stCxn id="33" idx="2"/>
            <a:endCxn id="34" idx="6"/>
          </p:cNvCxnSpPr>
          <p:nvPr/>
        </p:nvCxnSpPr>
        <p:spPr>
          <a:xfrm flipH="1">
            <a:off x="3950238" y="6993518"/>
            <a:ext cx="4245936" cy="14829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29" idx="6"/>
            <a:endCxn id="31" idx="2"/>
          </p:cNvCxnSpPr>
          <p:nvPr/>
        </p:nvCxnSpPr>
        <p:spPr>
          <a:xfrm flipV="1">
            <a:off x="7323120" y="4377491"/>
            <a:ext cx="1044164" cy="19912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979366" y="4404737"/>
            <a:ext cx="343754" cy="3437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367285" y="4205613"/>
            <a:ext cx="343754" cy="3437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1623438" y="2332316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196174" y="6821641"/>
            <a:ext cx="343754" cy="3437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606484" y="8304607"/>
            <a:ext cx="343754" cy="3437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3292204" y="8122751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7949628" y="6603374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11435880" y="1996275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8179726" y="3883369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6728459" y="4183036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2937954" y="6949801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Lightsout</a:t>
            </a:r>
            <a:r>
              <a:rPr lang="en-US" dirty="0"/>
              <a:t> as a Graph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" name="Rectangular Callout 1">
            <a:extLst>
              <a:ext uri="{FF2B5EF4-FFF2-40B4-BE49-F238E27FC236}">
                <a16:creationId xmlns:a16="http://schemas.microsoft.com/office/drawing/2014/main" id="{A616CB2F-DB47-0DA7-22F0-FB6AC535E404}"/>
              </a:ext>
            </a:extLst>
          </p:cNvPr>
          <p:cNvSpPr/>
          <p:nvPr/>
        </p:nvSpPr>
        <p:spPr bwMode="auto">
          <a:xfrm>
            <a:off x="10867320" y="5200327"/>
            <a:ext cx="1594347" cy="707886"/>
          </a:xfrm>
          <a:prstGeom prst="wedgeRectCallout">
            <a:avLst>
              <a:gd name="adj1" fmla="val 13393"/>
              <a:gd name="adj2" fmla="val -341124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Given</a:t>
            </a:r>
            <a:br>
              <a:rPr lang="en-US" sz="2000" b="0" dirty="0">
                <a:solidFill>
                  <a:schemeClr val="tx1"/>
                </a:solidFill>
                <a:latin typeface="Helvetica Neue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configuration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619B23E3-D558-C75B-7384-A7062259C84B}"/>
              </a:ext>
            </a:extLst>
          </p:cNvPr>
          <p:cNvSpPr/>
          <p:nvPr/>
        </p:nvSpPr>
        <p:spPr bwMode="auto">
          <a:xfrm>
            <a:off x="6502400" y="8391115"/>
            <a:ext cx="1594347" cy="707886"/>
          </a:xfrm>
          <a:prstGeom prst="wedgeRectCallout">
            <a:avLst>
              <a:gd name="adj1" fmla="val -179069"/>
              <a:gd name="adj2" fmla="val -1722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Solved</a:t>
            </a:r>
            <a:br>
              <a:rPr lang="en-US" sz="2000" b="0" dirty="0">
                <a:solidFill>
                  <a:schemeClr val="tx1"/>
                </a:solidFill>
                <a:latin typeface="Helvetica Neue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configuration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5B9791-B73E-3999-5E1D-D36D84CE58F3}"/>
              </a:ext>
            </a:extLst>
          </p:cNvPr>
          <p:cNvSpPr/>
          <p:nvPr/>
        </p:nvSpPr>
        <p:spPr bwMode="auto">
          <a:xfrm>
            <a:off x="11803896" y="2386419"/>
            <a:ext cx="355480" cy="390144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F51115-EF39-2FC9-9832-50D72B508AB0}"/>
              </a:ext>
            </a:extLst>
          </p:cNvPr>
          <p:cNvSpPr/>
          <p:nvPr/>
        </p:nvSpPr>
        <p:spPr bwMode="auto">
          <a:xfrm>
            <a:off x="7974629" y="6987728"/>
            <a:ext cx="355480" cy="390144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83F22A-85F0-05D5-D094-605D15B16D7C}"/>
              </a:ext>
            </a:extLst>
          </p:cNvPr>
          <p:cNvSpPr/>
          <p:nvPr/>
        </p:nvSpPr>
        <p:spPr bwMode="auto">
          <a:xfrm>
            <a:off x="11423477" y="2392280"/>
            <a:ext cx="355480" cy="390144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45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C0FFA2-1670-7222-DAA6-8BB9AECE9758}"/>
              </a:ext>
            </a:extLst>
          </p:cNvPr>
          <p:cNvCxnSpPr/>
          <p:nvPr/>
        </p:nvCxnSpPr>
        <p:spPr>
          <a:xfrm flipH="1">
            <a:off x="8489587" y="2676070"/>
            <a:ext cx="3305728" cy="419591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4E3570-700D-F34F-1862-7171C23D0BBA}"/>
              </a:ext>
            </a:extLst>
          </p:cNvPr>
          <p:cNvCxnSpPr/>
          <p:nvPr/>
        </p:nvCxnSpPr>
        <p:spPr>
          <a:xfrm flipH="1">
            <a:off x="3899897" y="4499027"/>
            <a:ext cx="4517729" cy="38559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series of vertices connected by edges</a:t>
            </a:r>
            <a:br>
              <a:rPr lang="en-US" dirty="0"/>
            </a:br>
            <a:r>
              <a:rPr lang="en-US" dirty="0"/>
              <a:t>is called a </a:t>
            </a:r>
            <a:r>
              <a:rPr lang="en-US" b="1" dirty="0"/>
              <a:t>path</a:t>
            </a:r>
          </a:p>
          <a:p>
            <a:pPr lvl="1"/>
            <a:r>
              <a:rPr lang="en-US" dirty="0"/>
              <a:t>Solving </a:t>
            </a:r>
            <a:r>
              <a:rPr lang="en-US" dirty="0" err="1"/>
              <a:t>lightsout</a:t>
            </a:r>
            <a:r>
              <a:rPr lang="en-US" dirty="0"/>
              <a:t> is the same as </a:t>
            </a:r>
            <a:r>
              <a:rPr lang="en-US" b="1" dirty="0"/>
              <a:t>finding</a:t>
            </a:r>
            <a:br>
              <a:rPr lang="en-US" b="1" dirty="0"/>
            </a:br>
            <a:r>
              <a:rPr lang="en-US" b="1" dirty="0"/>
              <a:t>a path</a:t>
            </a:r>
            <a:r>
              <a:rPr lang="en-US" dirty="0"/>
              <a:t> from the given configuration</a:t>
            </a:r>
            <a:br>
              <a:rPr lang="en-US" dirty="0"/>
            </a:br>
            <a:r>
              <a:rPr lang="en-US" dirty="0"/>
              <a:t>to the solved configuration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128077" y="7939679"/>
            <a:ext cx="1028271" cy="1101494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1289761" y="1837632"/>
            <a:ext cx="1028271" cy="1101494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543133" y="8078378"/>
            <a:ext cx="3063351" cy="39810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183697" y="7622467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0" name="Straight Connector 49"/>
          <p:cNvCxnSpPr>
            <a:endCxn id="52" idx="4"/>
          </p:cNvCxnSpPr>
          <p:nvPr/>
        </p:nvCxnSpPr>
        <p:spPr>
          <a:xfrm flipH="1" flipV="1">
            <a:off x="3360391" y="7622467"/>
            <a:ext cx="296435" cy="73248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52" idx="7"/>
          </p:cNvCxnSpPr>
          <p:nvPr/>
        </p:nvCxnSpPr>
        <p:spPr>
          <a:xfrm flipH="1">
            <a:off x="3481926" y="4698151"/>
            <a:ext cx="3547782" cy="266437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3188513" y="7317924"/>
            <a:ext cx="343754" cy="30454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>
            <a:stCxn id="33" idx="2"/>
            <a:endCxn id="34" idx="6"/>
          </p:cNvCxnSpPr>
          <p:nvPr/>
        </p:nvCxnSpPr>
        <p:spPr>
          <a:xfrm flipH="1">
            <a:off x="3950238" y="6993518"/>
            <a:ext cx="4245936" cy="14829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32" idx="3"/>
            <a:endCxn id="31" idx="6"/>
          </p:cNvCxnSpPr>
          <p:nvPr/>
        </p:nvCxnSpPr>
        <p:spPr>
          <a:xfrm flipH="1">
            <a:off x="8711039" y="2625730"/>
            <a:ext cx="2962741" cy="1751761"/>
          </a:xfrm>
          <a:prstGeom prst="line">
            <a:avLst/>
          </a:prstGeom>
          <a:effectLst>
            <a:glow rad="101600">
              <a:srgbClr val="FFC000">
                <a:alpha val="60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29" idx="6"/>
            <a:endCxn id="31" idx="2"/>
          </p:cNvCxnSpPr>
          <p:nvPr/>
        </p:nvCxnSpPr>
        <p:spPr>
          <a:xfrm flipV="1">
            <a:off x="7323120" y="4377491"/>
            <a:ext cx="1044164" cy="19912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979366" y="4404737"/>
            <a:ext cx="343754" cy="3437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367285" y="4205613"/>
            <a:ext cx="343754" cy="3437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1623438" y="2332316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196174" y="6821641"/>
            <a:ext cx="343754" cy="3437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606484" y="8304607"/>
            <a:ext cx="343754" cy="3437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3292204" y="8122751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7949628" y="6603374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11435880" y="1996275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8179726" y="3883369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6728459" y="4183036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2937954" y="6949801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Lightsout</a:t>
            </a:r>
            <a:r>
              <a:rPr lang="en-US" dirty="0"/>
              <a:t> as a Graph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" name="Rectangular Callout 1">
            <a:extLst>
              <a:ext uri="{FF2B5EF4-FFF2-40B4-BE49-F238E27FC236}">
                <a16:creationId xmlns:a16="http://schemas.microsoft.com/office/drawing/2014/main" id="{A616CB2F-DB47-0DA7-22F0-FB6AC535E404}"/>
              </a:ext>
            </a:extLst>
          </p:cNvPr>
          <p:cNvSpPr/>
          <p:nvPr/>
        </p:nvSpPr>
        <p:spPr bwMode="auto">
          <a:xfrm>
            <a:off x="10867320" y="5200327"/>
            <a:ext cx="1594347" cy="707886"/>
          </a:xfrm>
          <a:prstGeom prst="wedgeRectCallout">
            <a:avLst>
              <a:gd name="adj1" fmla="val 13393"/>
              <a:gd name="adj2" fmla="val -341124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Given</a:t>
            </a:r>
            <a:br>
              <a:rPr lang="en-US" sz="2000" b="0" dirty="0">
                <a:solidFill>
                  <a:schemeClr val="tx1"/>
                </a:solidFill>
                <a:latin typeface="Helvetica Neue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configuration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619B23E3-D558-C75B-7384-A7062259C84B}"/>
              </a:ext>
            </a:extLst>
          </p:cNvPr>
          <p:cNvSpPr/>
          <p:nvPr/>
        </p:nvSpPr>
        <p:spPr bwMode="auto">
          <a:xfrm>
            <a:off x="6502400" y="8391115"/>
            <a:ext cx="1594347" cy="707886"/>
          </a:xfrm>
          <a:prstGeom prst="wedgeRectCallout">
            <a:avLst>
              <a:gd name="adj1" fmla="val -179069"/>
              <a:gd name="adj2" fmla="val -1722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Solved</a:t>
            </a:r>
            <a:br>
              <a:rPr lang="en-US" sz="2000" b="0" dirty="0">
                <a:solidFill>
                  <a:schemeClr val="tx1"/>
                </a:solidFill>
                <a:latin typeface="Helvetica Neue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configuration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A3FE48-A61A-4602-4D05-537DE9BBB5FF}"/>
              </a:ext>
            </a:extLst>
          </p:cNvPr>
          <p:cNvSpPr/>
          <p:nvPr/>
        </p:nvSpPr>
        <p:spPr bwMode="auto">
          <a:xfrm>
            <a:off x="8184448" y="4253513"/>
            <a:ext cx="355480" cy="390144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36D29D-9584-5C61-6FC3-D81B0DB60581}"/>
              </a:ext>
            </a:extLst>
          </p:cNvPr>
          <p:cNvSpPr/>
          <p:nvPr/>
        </p:nvSpPr>
        <p:spPr bwMode="auto">
          <a:xfrm>
            <a:off x="11423477" y="2392280"/>
            <a:ext cx="355480" cy="390144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C43717-FC54-BE83-2889-57646FFB2A3C}"/>
              </a:ext>
            </a:extLst>
          </p:cNvPr>
          <p:cNvSpPr/>
          <p:nvPr/>
        </p:nvSpPr>
        <p:spPr bwMode="auto">
          <a:xfrm>
            <a:off x="7974629" y="6987728"/>
            <a:ext cx="355480" cy="390144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05C7C2-7A33-3E82-5C48-4CFBAF63421D}"/>
              </a:ext>
            </a:extLst>
          </p:cNvPr>
          <p:cNvSpPr/>
          <p:nvPr/>
        </p:nvSpPr>
        <p:spPr bwMode="auto">
          <a:xfrm>
            <a:off x="11803896" y="2386419"/>
            <a:ext cx="355480" cy="390144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94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B705C60-2478-DBBB-F1AD-4F7EB9C484EC}"/>
              </a:ext>
            </a:extLst>
          </p:cNvPr>
          <p:cNvCxnSpPr/>
          <p:nvPr/>
        </p:nvCxnSpPr>
        <p:spPr>
          <a:xfrm flipH="1">
            <a:off x="8489587" y="2676070"/>
            <a:ext cx="3305728" cy="419591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series of vertices connected by edges</a:t>
            </a:r>
            <a:br>
              <a:rPr lang="en-US" dirty="0"/>
            </a:br>
            <a:r>
              <a:rPr lang="en-US" dirty="0"/>
              <a:t>is called a </a:t>
            </a:r>
            <a:r>
              <a:rPr lang="en-US" b="1" dirty="0"/>
              <a:t>path</a:t>
            </a:r>
          </a:p>
          <a:p>
            <a:pPr lvl="1"/>
            <a:r>
              <a:rPr lang="en-US" dirty="0"/>
              <a:t>Solving </a:t>
            </a:r>
            <a:r>
              <a:rPr lang="en-US" dirty="0" err="1"/>
              <a:t>lightsout</a:t>
            </a:r>
            <a:r>
              <a:rPr lang="en-US" dirty="0"/>
              <a:t> is the same as </a:t>
            </a:r>
            <a:r>
              <a:rPr lang="en-US" b="1" dirty="0"/>
              <a:t>finding</a:t>
            </a:r>
            <a:br>
              <a:rPr lang="en-US" b="1" dirty="0"/>
            </a:br>
            <a:r>
              <a:rPr lang="en-US" b="1" dirty="0"/>
              <a:t>a path</a:t>
            </a:r>
            <a:r>
              <a:rPr lang="en-US" dirty="0"/>
              <a:t> from the given configuration</a:t>
            </a:r>
            <a:br>
              <a:rPr lang="en-US" dirty="0"/>
            </a:br>
            <a:r>
              <a:rPr lang="en-US" dirty="0"/>
              <a:t>to the solved configuration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128077" y="7939679"/>
            <a:ext cx="1028271" cy="1101494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1289761" y="1837632"/>
            <a:ext cx="1028271" cy="1101494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543133" y="8078378"/>
            <a:ext cx="3063351" cy="39810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183697" y="7622467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0" name="Straight Connector 49"/>
          <p:cNvCxnSpPr>
            <a:endCxn id="52" idx="4"/>
          </p:cNvCxnSpPr>
          <p:nvPr/>
        </p:nvCxnSpPr>
        <p:spPr>
          <a:xfrm flipH="1" flipV="1">
            <a:off x="3360391" y="7622467"/>
            <a:ext cx="296435" cy="73248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52" idx="7"/>
          </p:cNvCxnSpPr>
          <p:nvPr/>
        </p:nvCxnSpPr>
        <p:spPr>
          <a:xfrm flipH="1">
            <a:off x="3481926" y="4698151"/>
            <a:ext cx="3547782" cy="266437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3188513" y="7317924"/>
            <a:ext cx="343754" cy="30454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>
            <a:stCxn id="31" idx="3"/>
            <a:endCxn id="34" idx="7"/>
          </p:cNvCxnSpPr>
          <p:nvPr/>
        </p:nvCxnSpPr>
        <p:spPr>
          <a:xfrm flipH="1">
            <a:off x="3899897" y="4499027"/>
            <a:ext cx="4517729" cy="3855922"/>
          </a:xfrm>
          <a:prstGeom prst="line">
            <a:avLst/>
          </a:prstGeom>
          <a:effectLst>
            <a:glow rad="101600">
              <a:srgbClr val="FFC000">
                <a:alpha val="60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33" idx="2"/>
            <a:endCxn id="34" idx="6"/>
          </p:cNvCxnSpPr>
          <p:nvPr/>
        </p:nvCxnSpPr>
        <p:spPr>
          <a:xfrm flipH="1">
            <a:off x="3950238" y="6993518"/>
            <a:ext cx="4245936" cy="14829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32" idx="3"/>
            <a:endCxn id="31" idx="6"/>
          </p:cNvCxnSpPr>
          <p:nvPr/>
        </p:nvCxnSpPr>
        <p:spPr>
          <a:xfrm flipH="1">
            <a:off x="8711039" y="2625730"/>
            <a:ext cx="2962741" cy="1751761"/>
          </a:xfrm>
          <a:prstGeom prst="line">
            <a:avLst/>
          </a:prstGeom>
          <a:effectLst>
            <a:glow rad="101600">
              <a:srgbClr val="FFC000">
                <a:alpha val="60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29" idx="6"/>
            <a:endCxn id="31" idx="2"/>
          </p:cNvCxnSpPr>
          <p:nvPr/>
        </p:nvCxnSpPr>
        <p:spPr>
          <a:xfrm flipV="1">
            <a:off x="7323120" y="4377491"/>
            <a:ext cx="1044164" cy="19912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979366" y="4404737"/>
            <a:ext cx="343754" cy="3437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367285" y="4205613"/>
            <a:ext cx="343754" cy="3437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1623438" y="2332316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196174" y="6821641"/>
            <a:ext cx="343754" cy="3437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606484" y="8304607"/>
            <a:ext cx="343754" cy="3437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3292204" y="8122751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7949628" y="6603374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11435880" y="1996275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8179726" y="3883369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6728459" y="4183036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2937954" y="6949801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Lightsout</a:t>
            </a:r>
            <a:r>
              <a:rPr lang="en-US" dirty="0"/>
              <a:t> as a Graph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" name="Rectangular Callout 1">
            <a:extLst>
              <a:ext uri="{FF2B5EF4-FFF2-40B4-BE49-F238E27FC236}">
                <a16:creationId xmlns:a16="http://schemas.microsoft.com/office/drawing/2014/main" id="{A616CB2F-DB47-0DA7-22F0-FB6AC535E404}"/>
              </a:ext>
            </a:extLst>
          </p:cNvPr>
          <p:cNvSpPr/>
          <p:nvPr/>
        </p:nvSpPr>
        <p:spPr bwMode="auto">
          <a:xfrm>
            <a:off x="10867320" y="5200327"/>
            <a:ext cx="1594347" cy="707886"/>
          </a:xfrm>
          <a:prstGeom prst="wedgeRectCallout">
            <a:avLst>
              <a:gd name="adj1" fmla="val 13393"/>
              <a:gd name="adj2" fmla="val -341124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Given</a:t>
            </a:r>
            <a:br>
              <a:rPr lang="en-US" sz="2000" b="0" dirty="0">
                <a:solidFill>
                  <a:schemeClr val="tx1"/>
                </a:solidFill>
                <a:latin typeface="Helvetica Neue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configuration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619B23E3-D558-C75B-7384-A7062259C84B}"/>
              </a:ext>
            </a:extLst>
          </p:cNvPr>
          <p:cNvSpPr/>
          <p:nvPr/>
        </p:nvSpPr>
        <p:spPr bwMode="auto">
          <a:xfrm>
            <a:off x="6502400" y="8391115"/>
            <a:ext cx="1594347" cy="707886"/>
          </a:xfrm>
          <a:prstGeom prst="wedgeRectCallout">
            <a:avLst>
              <a:gd name="adj1" fmla="val -179069"/>
              <a:gd name="adj2" fmla="val -1722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Solved</a:t>
            </a:r>
            <a:br>
              <a:rPr lang="en-US" sz="2000" b="0" dirty="0">
                <a:solidFill>
                  <a:schemeClr val="tx1"/>
                </a:solidFill>
                <a:latin typeface="Helvetica Neue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configuration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12655C-6809-A5E4-CB32-D1450DD40B49}"/>
              </a:ext>
            </a:extLst>
          </p:cNvPr>
          <p:cNvSpPr/>
          <p:nvPr/>
        </p:nvSpPr>
        <p:spPr bwMode="auto">
          <a:xfrm>
            <a:off x="8184448" y="4253513"/>
            <a:ext cx="355480" cy="390144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763B65-38E5-30B6-0855-8B2F02CC7BD3}"/>
              </a:ext>
            </a:extLst>
          </p:cNvPr>
          <p:cNvSpPr/>
          <p:nvPr/>
        </p:nvSpPr>
        <p:spPr bwMode="auto">
          <a:xfrm>
            <a:off x="11423477" y="2392280"/>
            <a:ext cx="355480" cy="390144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576C36-3EBC-42D9-9904-7DF45C37777B}"/>
              </a:ext>
            </a:extLst>
          </p:cNvPr>
          <p:cNvSpPr/>
          <p:nvPr/>
        </p:nvSpPr>
        <p:spPr bwMode="auto">
          <a:xfrm>
            <a:off x="7974629" y="6987728"/>
            <a:ext cx="355480" cy="390144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43ABDC-BB4F-3740-5869-B10ECF44310F}"/>
              </a:ext>
            </a:extLst>
          </p:cNvPr>
          <p:cNvSpPr/>
          <p:nvPr/>
        </p:nvSpPr>
        <p:spPr bwMode="auto">
          <a:xfrm>
            <a:off x="11803896" y="2386419"/>
            <a:ext cx="355480" cy="390144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123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series of vertices connected by edges</a:t>
            </a:r>
            <a:br>
              <a:rPr lang="en-US" dirty="0"/>
            </a:br>
            <a:r>
              <a:rPr lang="en-US" dirty="0"/>
              <a:t>is called a </a:t>
            </a:r>
            <a:r>
              <a:rPr lang="en-US" b="1" dirty="0"/>
              <a:t>path</a:t>
            </a:r>
          </a:p>
          <a:p>
            <a:pPr lvl="1"/>
            <a:r>
              <a:rPr lang="en-US" dirty="0"/>
              <a:t>Solving </a:t>
            </a:r>
            <a:r>
              <a:rPr lang="en-US" dirty="0" err="1"/>
              <a:t>lightsout</a:t>
            </a:r>
            <a:r>
              <a:rPr lang="en-US" dirty="0"/>
              <a:t> is the same as </a:t>
            </a:r>
            <a:r>
              <a:rPr lang="en-US" b="1" dirty="0"/>
              <a:t>finding</a:t>
            </a:r>
            <a:br>
              <a:rPr lang="en-US" b="1" dirty="0"/>
            </a:br>
            <a:r>
              <a:rPr lang="en-US" b="1" dirty="0"/>
              <a:t>a path</a:t>
            </a:r>
            <a:r>
              <a:rPr lang="en-US" dirty="0"/>
              <a:t> from the given configuration</a:t>
            </a:r>
            <a:br>
              <a:rPr lang="en-US" dirty="0"/>
            </a:br>
            <a:r>
              <a:rPr lang="en-US" dirty="0"/>
              <a:t>to the solved configuration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128077" y="7939679"/>
            <a:ext cx="1028271" cy="1101494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1289761" y="1837632"/>
            <a:ext cx="1028271" cy="1101494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543133" y="8078378"/>
            <a:ext cx="3063351" cy="39810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183697" y="7622467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0" name="Straight Connector 49"/>
          <p:cNvCxnSpPr>
            <a:endCxn id="52" idx="4"/>
          </p:cNvCxnSpPr>
          <p:nvPr/>
        </p:nvCxnSpPr>
        <p:spPr>
          <a:xfrm flipH="1" flipV="1">
            <a:off x="3360391" y="7622467"/>
            <a:ext cx="296435" cy="73248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52" idx="7"/>
          </p:cNvCxnSpPr>
          <p:nvPr/>
        </p:nvCxnSpPr>
        <p:spPr>
          <a:xfrm flipH="1">
            <a:off x="3481926" y="4698151"/>
            <a:ext cx="3547782" cy="266437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3188513" y="7317924"/>
            <a:ext cx="343754" cy="30454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>
            <a:stCxn id="31" idx="3"/>
            <a:endCxn id="34" idx="7"/>
          </p:cNvCxnSpPr>
          <p:nvPr/>
        </p:nvCxnSpPr>
        <p:spPr>
          <a:xfrm flipH="1">
            <a:off x="3899897" y="4499027"/>
            <a:ext cx="4517729" cy="3855922"/>
          </a:xfrm>
          <a:prstGeom prst="line">
            <a:avLst/>
          </a:prstGeom>
          <a:effectLst>
            <a:glow rad="101600">
              <a:srgbClr val="FFC000">
                <a:alpha val="60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33" idx="2"/>
            <a:endCxn id="34" idx="6"/>
          </p:cNvCxnSpPr>
          <p:nvPr/>
        </p:nvCxnSpPr>
        <p:spPr>
          <a:xfrm flipH="1">
            <a:off x="3950238" y="6993518"/>
            <a:ext cx="4245936" cy="14829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32" idx="3"/>
            <a:endCxn id="31" idx="6"/>
          </p:cNvCxnSpPr>
          <p:nvPr/>
        </p:nvCxnSpPr>
        <p:spPr>
          <a:xfrm flipH="1">
            <a:off x="8711039" y="2625730"/>
            <a:ext cx="2962741" cy="1751761"/>
          </a:xfrm>
          <a:prstGeom prst="line">
            <a:avLst/>
          </a:prstGeom>
          <a:effectLst>
            <a:glow rad="101600">
              <a:srgbClr val="FFC000">
                <a:alpha val="60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32" idx="4"/>
            <a:endCxn id="33" idx="7"/>
          </p:cNvCxnSpPr>
          <p:nvPr/>
        </p:nvCxnSpPr>
        <p:spPr>
          <a:xfrm flipH="1">
            <a:off x="8489587" y="2676070"/>
            <a:ext cx="3305728" cy="4195911"/>
          </a:xfrm>
          <a:prstGeom prst="line">
            <a:avLst/>
          </a:prstGeom>
          <a:effectLst>
            <a:glow rad="101600">
              <a:srgbClr val="FFC000">
                <a:alpha val="60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29" idx="6"/>
            <a:endCxn id="31" idx="2"/>
          </p:cNvCxnSpPr>
          <p:nvPr/>
        </p:nvCxnSpPr>
        <p:spPr>
          <a:xfrm flipV="1">
            <a:off x="7323120" y="4377491"/>
            <a:ext cx="1044164" cy="19912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979366" y="4404737"/>
            <a:ext cx="343754" cy="3437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367285" y="4205613"/>
            <a:ext cx="343754" cy="3437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1623438" y="2332316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196174" y="6821641"/>
            <a:ext cx="343754" cy="3437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606484" y="8304607"/>
            <a:ext cx="343754" cy="3437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3292204" y="8122751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7949628" y="6603374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11435880" y="1996275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8179726" y="3883369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6728459" y="4183036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2937954" y="6949801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Lightsout</a:t>
            </a:r>
            <a:r>
              <a:rPr lang="en-US" dirty="0"/>
              <a:t> as a Graph</a:t>
            </a:r>
          </a:p>
        </p:txBody>
      </p:sp>
      <p:sp>
        <p:nvSpPr>
          <p:cNvPr id="40" name="Rectangular Callout 39"/>
          <p:cNvSpPr/>
          <p:nvPr/>
        </p:nvSpPr>
        <p:spPr bwMode="auto">
          <a:xfrm>
            <a:off x="8788400" y="7315200"/>
            <a:ext cx="4114800" cy="1323439"/>
          </a:xfrm>
          <a:prstGeom prst="wedgeRectCallout">
            <a:avLst>
              <a:gd name="adj1" fmla="val -30481"/>
              <a:gd name="adj2" fmla="val -166338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square" lIns="45720" rIns="45720" anchor="ctr">
            <a:spAutoFit/>
          </a:bodyPr>
          <a:lstStyle/>
          <a:p>
            <a:pPr algn="l"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Here’s another path between them:</a:t>
            </a:r>
          </a:p>
          <a:p>
            <a:pPr>
              <a:defRPr/>
            </a:pPr>
            <a:endParaRPr lang="en-US" sz="20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>
              <a:defRPr/>
            </a:pPr>
            <a:endParaRPr lang="en-US" sz="20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>
              <a:defRPr/>
            </a:pPr>
            <a:endParaRPr lang="en-US" sz="20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11836400" y="7820561"/>
          <a:ext cx="570992" cy="564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9664192" y="7820561"/>
          <a:ext cx="570992" cy="564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8940800" y="7820561"/>
          <a:ext cx="570992" cy="564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10388600" y="7817104"/>
          <a:ext cx="570992" cy="564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11113008" y="7817104"/>
          <a:ext cx="570992" cy="564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5" name="Rectangular Callout 54"/>
          <p:cNvSpPr/>
          <p:nvPr/>
        </p:nvSpPr>
        <p:spPr bwMode="auto">
          <a:xfrm>
            <a:off x="9597445" y="8915400"/>
            <a:ext cx="2518703" cy="338554"/>
          </a:xfrm>
          <a:prstGeom prst="wedgeRectCallout">
            <a:avLst>
              <a:gd name="adj1" fmla="val -21311"/>
              <a:gd name="adj2" fmla="val -164091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16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Here, we are backtracking</a:t>
            </a:r>
            <a:endParaRPr lang="en-US" sz="12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" name="Rectangular Callout 1">
            <a:extLst>
              <a:ext uri="{FF2B5EF4-FFF2-40B4-BE49-F238E27FC236}">
                <a16:creationId xmlns:a16="http://schemas.microsoft.com/office/drawing/2014/main" id="{1FBECC2D-5EE0-8111-5C02-B82B4B6585B3}"/>
              </a:ext>
            </a:extLst>
          </p:cNvPr>
          <p:cNvSpPr/>
          <p:nvPr/>
        </p:nvSpPr>
        <p:spPr bwMode="auto">
          <a:xfrm>
            <a:off x="10867320" y="5200327"/>
            <a:ext cx="1594347" cy="707886"/>
          </a:xfrm>
          <a:prstGeom prst="wedgeRectCallout">
            <a:avLst>
              <a:gd name="adj1" fmla="val 13393"/>
              <a:gd name="adj2" fmla="val -341124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Given</a:t>
            </a:r>
            <a:br>
              <a:rPr lang="en-US" sz="2000" b="0" dirty="0">
                <a:solidFill>
                  <a:schemeClr val="tx1"/>
                </a:solidFill>
                <a:latin typeface="Helvetica Neue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configuration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11CB8666-4512-DC41-218F-8A212E6AECD2}"/>
              </a:ext>
            </a:extLst>
          </p:cNvPr>
          <p:cNvSpPr/>
          <p:nvPr/>
        </p:nvSpPr>
        <p:spPr bwMode="auto">
          <a:xfrm>
            <a:off x="6502400" y="8391115"/>
            <a:ext cx="1594347" cy="707886"/>
          </a:xfrm>
          <a:prstGeom prst="wedgeRectCallout">
            <a:avLst>
              <a:gd name="adj1" fmla="val -179069"/>
              <a:gd name="adj2" fmla="val -1722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Solved</a:t>
            </a:r>
            <a:br>
              <a:rPr lang="en-US" sz="2000" b="0" dirty="0">
                <a:solidFill>
                  <a:schemeClr val="tx1"/>
                </a:solidFill>
                <a:latin typeface="Helvetica Neue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configuration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E247E6-4E01-42F0-5E60-881C1982C3B7}"/>
              </a:ext>
            </a:extLst>
          </p:cNvPr>
          <p:cNvSpPr/>
          <p:nvPr/>
        </p:nvSpPr>
        <p:spPr bwMode="auto">
          <a:xfrm>
            <a:off x="8184448" y="4253513"/>
            <a:ext cx="355480" cy="390144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B56D0C-85FD-2238-BA06-2EA6C5D0A05E}"/>
              </a:ext>
            </a:extLst>
          </p:cNvPr>
          <p:cNvSpPr/>
          <p:nvPr/>
        </p:nvSpPr>
        <p:spPr bwMode="auto">
          <a:xfrm>
            <a:off x="11423477" y="2392280"/>
            <a:ext cx="355480" cy="390144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A5E8E1-67F2-2C76-8AE5-F828A98146CD}"/>
              </a:ext>
            </a:extLst>
          </p:cNvPr>
          <p:cNvSpPr/>
          <p:nvPr/>
        </p:nvSpPr>
        <p:spPr bwMode="auto">
          <a:xfrm>
            <a:off x="7974629" y="6987728"/>
            <a:ext cx="355480" cy="390144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DE2999-4B14-CCD5-1413-9FBBA3706737}"/>
              </a:ext>
            </a:extLst>
          </p:cNvPr>
          <p:cNvSpPr/>
          <p:nvPr/>
        </p:nvSpPr>
        <p:spPr bwMode="auto">
          <a:xfrm>
            <a:off x="11803896" y="2386419"/>
            <a:ext cx="355480" cy="390144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42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series of vertices connected by edges</a:t>
            </a:r>
            <a:br>
              <a:rPr lang="en-US" dirty="0"/>
            </a:br>
            <a:r>
              <a:rPr lang="en-US" dirty="0"/>
              <a:t>is called a </a:t>
            </a:r>
            <a:r>
              <a:rPr lang="en-US" b="1" dirty="0"/>
              <a:t>path</a:t>
            </a:r>
          </a:p>
          <a:p>
            <a:pPr lvl="1"/>
            <a:r>
              <a:rPr lang="en-US" dirty="0"/>
              <a:t>There can be many paths between</a:t>
            </a:r>
            <a:br>
              <a:rPr lang="en-US" dirty="0"/>
            </a:br>
            <a:r>
              <a:rPr lang="en-US" dirty="0"/>
              <a:t>two vertices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128077" y="7939679"/>
            <a:ext cx="1028271" cy="1101494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1289761" y="1837632"/>
            <a:ext cx="1028271" cy="1101494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543133" y="8078378"/>
            <a:ext cx="3063351" cy="39810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183697" y="7622467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0" name="Straight Connector 49"/>
          <p:cNvCxnSpPr>
            <a:endCxn id="52" idx="4"/>
          </p:cNvCxnSpPr>
          <p:nvPr/>
        </p:nvCxnSpPr>
        <p:spPr>
          <a:xfrm flipH="1" flipV="1">
            <a:off x="3360391" y="7622467"/>
            <a:ext cx="296435" cy="732481"/>
          </a:xfrm>
          <a:prstGeom prst="line">
            <a:avLst/>
          </a:prstGeom>
          <a:effectLst>
            <a:glow>
              <a:srgbClr val="FFC000"/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52" idx="7"/>
          </p:cNvCxnSpPr>
          <p:nvPr/>
        </p:nvCxnSpPr>
        <p:spPr>
          <a:xfrm flipH="1">
            <a:off x="3481926" y="4698151"/>
            <a:ext cx="3547782" cy="2664373"/>
          </a:xfrm>
          <a:prstGeom prst="line">
            <a:avLst/>
          </a:prstGeom>
          <a:effectLst>
            <a:glow>
              <a:srgbClr val="FFC000"/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3188513" y="7317924"/>
            <a:ext cx="343754" cy="30454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>
            <a:stCxn id="31" idx="3"/>
            <a:endCxn id="34" idx="7"/>
          </p:cNvCxnSpPr>
          <p:nvPr/>
        </p:nvCxnSpPr>
        <p:spPr>
          <a:xfrm flipH="1">
            <a:off x="3899897" y="4499027"/>
            <a:ext cx="4517729" cy="38559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33" idx="2"/>
            <a:endCxn id="34" idx="6"/>
          </p:cNvCxnSpPr>
          <p:nvPr/>
        </p:nvCxnSpPr>
        <p:spPr>
          <a:xfrm flipH="1">
            <a:off x="3950238" y="6993518"/>
            <a:ext cx="4245936" cy="14829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32" idx="3"/>
            <a:endCxn id="31" idx="6"/>
          </p:cNvCxnSpPr>
          <p:nvPr/>
        </p:nvCxnSpPr>
        <p:spPr>
          <a:xfrm flipH="1">
            <a:off x="8711039" y="2625730"/>
            <a:ext cx="2962741" cy="1751761"/>
          </a:xfrm>
          <a:prstGeom prst="line">
            <a:avLst/>
          </a:prstGeom>
          <a:effectLst>
            <a:glow>
              <a:srgbClr val="FFC000"/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32" idx="4"/>
            <a:endCxn id="33" idx="7"/>
          </p:cNvCxnSpPr>
          <p:nvPr/>
        </p:nvCxnSpPr>
        <p:spPr>
          <a:xfrm flipH="1">
            <a:off x="8489587" y="2676070"/>
            <a:ext cx="3305728" cy="419591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29" idx="6"/>
            <a:endCxn id="31" idx="2"/>
          </p:cNvCxnSpPr>
          <p:nvPr/>
        </p:nvCxnSpPr>
        <p:spPr>
          <a:xfrm flipV="1">
            <a:off x="7323120" y="4377491"/>
            <a:ext cx="1044164" cy="199124"/>
          </a:xfrm>
          <a:prstGeom prst="line">
            <a:avLst/>
          </a:prstGeom>
          <a:effectLst>
            <a:glow>
              <a:srgbClr val="FFC000"/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979366" y="4404737"/>
            <a:ext cx="343754" cy="3437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367285" y="4205613"/>
            <a:ext cx="343754" cy="3437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1623438" y="2332316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196174" y="6821641"/>
            <a:ext cx="343754" cy="3437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606484" y="8304607"/>
            <a:ext cx="343754" cy="3437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3292204" y="8122751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7949628" y="6603374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11435880" y="1996275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8179726" y="3883369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6728459" y="4183036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2937954" y="6949801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Lightsout</a:t>
            </a:r>
            <a:r>
              <a:rPr lang="en-US" dirty="0"/>
              <a:t> as a Graph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F987B529-8AD2-A150-E933-868FAD498DD2}"/>
              </a:ext>
            </a:extLst>
          </p:cNvPr>
          <p:cNvSpPr/>
          <p:nvPr/>
        </p:nvSpPr>
        <p:spPr bwMode="auto">
          <a:xfrm>
            <a:off x="10867320" y="5200327"/>
            <a:ext cx="1594347" cy="707886"/>
          </a:xfrm>
          <a:prstGeom prst="wedgeRectCallout">
            <a:avLst>
              <a:gd name="adj1" fmla="val 13393"/>
              <a:gd name="adj2" fmla="val -341124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Given</a:t>
            </a:r>
            <a:br>
              <a:rPr lang="en-US" sz="2000" b="0" dirty="0">
                <a:solidFill>
                  <a:schemeClr val="tx1"/>
                </a:solidFill>
                <a:latin typeface="Helvetica Neue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configuration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62DAEB4C-7395-FB85-FE62-76BA842908E9}"/>
              </a:ext>
            </a:extLst>
          </p:cNvPr>
          <p:cNvSpPr/>
          <p:nvPr/>
        </p:nvSpPr>
        <p:spPr bwMode="auto">
          <a:xfrm>
            <a:off x="6502400" y="8391115"/>
            <a:ext cx="1594347" cy="707886"/>
          </a:xfrm>
          <a:prstGeom prst="wedgeRectCallout">
            <a:avLst>
              <a:gd name="adj1" fmla="val -179069"/>
              <a:gd name="adj2" fmla="val -1722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Solved</a:t>
            </a:r>
            <a:br>
              <a:rPr lang="en-US" sz="2000" b="0" dirty="0">
                <a:solidFill>
                  <a:schemeClr val="tx1"/>
                </a:solidFill>
                <a:latin typeface="Helvetica Neue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configuration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59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series of vertices connected by edges</a:t>
            </a:r>
            <a:br>
              <a:rPr lang="en-US" dirty="0"/>
            </a:br>
            <a:r>
              <a:rPr lang="en-US" dirty="0"/>
              <a:t>is called a </a:t>
            </a:r>
            <a:r>
              <a:rPr lang="en-US" b="1" dirty="0"/>
              <a:t>path</a:t>
            </a:r>
          </a:p>
          <a:p>
            <a:pPr lvl="1"/>
            <a:r>
              <a:rPr lang="en-US" dirty="0"/>
              <a:t>There can be many paths between</a:t>
            </a:r>
            <a:br>
              <a:rPr lang="en-US" dirty="0"/>
            </a:br>
            <a:r>
              <a:rPr lang="en-US" dirty="0"/>
              <a:t>two vertices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128077" y="7939679"/>
            <a:ext cx="1028271" cy="1101494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1289761" y="1837632"/>
            <a:ext cx="1028271" cy="1101494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543133" y="8078378"/>
            <a:ext cx="3063351" cy="39810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183697" y="7622467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0" name="Straight Connector 49"/>
          <p:cNvCxnSpPr>
            <a:endCxn id="52" idx="4"/>
          </p:cNvCxnSpPr>
          <p:nvPr/>
        </p:nvCxnSpPr>
        <p:spPr>
          <a:xfrm flipH="1" flipV="1">
            <a:off x="3360391" y="7622467"/>
            <a:ext cx="296435" cy="732481"/>
          </a:xfrm>
          <a:prstGeom prst="line">
            <a:avLst/>
          </a:prstGeom>
          <a:effectLst>
            <a:glow rad="101600">
              <a:srgbClr val="FFC000">
                <a:alpha val="60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52" idx="7"/>
          </p:cNvCxnSpPr>
          <p:nvPr/>
        </p:nvCxnSpPr>
        <p:spPr>
          <a:xfrm flipH="1">
            <a:off x="3481926" y="4698151"/>
            <a:ext cx="3547782" cy="2664373"/>
          </a:xfrm>
          <a:prstGeom prst="line">
            <a:avLst/>
          </a:prstGeom>
          <a:effectLst>
            <a:glow rad="101600">
              <a:srgbClr val="FFC000">
                <a:alpha val="60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3188513" y="7317924"/>
            <a:ext cx="343754" cy="30454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>
            <a:stCxn id="31" idx="3"/>
            <a:endCxn id="34" idx="7"/>
          </p:cNvCxnSpPr>
          <p:nvPr/>
        </p:nvCxnSpPr>
        <p:spPr>
          <a:xfrm flipH="1">
            <a:off x="3899897" y="4499027"/>
            <a:ext cx="4517729" cy="38559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33" idx="2"/>
            <a:endCxn id="34" idx="6"/>
          </p:cNvCxnSpPr>
          <p:nvPr/>
        </p:nvCxnSpPr>
        <p:spPr>
          <a:xfrm flipH="1">
            <a:off x="3950238" y="6993518"/>
            <a:ext cx="4245936" cy="14829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32" idx="3"/>
            <a:endCxn id="31" idx="6"/>
          </p:cNvCxnSpPr>
          <p:nvPr/>
        </p:nvCxnSpPr>
        <p:spPr>
          <a:xfrm flipH="1">
            <a:off x="8711039" y="2625730"/>
            <a:ext cx="2962741" cy="1751761"/>
          </a:xfrm>
          <a:prstGeom prst="line">
            <a:avLst/>
          </a:prstGeom>
          <a:effectLst>
            <a:glow rad="101600">
              <a:srgbClr val="FFC000">
                <a:alpha val="60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32" idx="4"/>
            <a:endCxn id="33" idx="7"/>
          </p:cNvCxnSpPr>
          <p:nvPr/>
        </p:nvCxnSpPr>
        <p:spPr>
          <a:xfrm flipH="1">
            <a:off x="8489587" y="2676070"/>
            <a:ext cx="3305728" cy="419591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29" idx="6"/>
            <a:endCxn id="31" idx="2"/>
          </p:cNvCxnSpPr>
          <p:nvPr/>
        </p:nvCxnSpPr>
        <p:spPr>
          <a:xfrm flipV="1">
            <a:off x="7323120" y="4377491"/>
            <a:ext cx="1044164" cy="199124"/>
          </a:xfrm>
          <a:prstGeom prst="line">
            <a:avLst/>
          </a:prstGeom>
          <a:effectLst>
            <a:glow rad="101600">
              <a:srgbClr val="FFC000">
                <a:alpha val="60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979366" y="4404737"/>
            <a:ext cx="343754" cy="3437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367285" y="4205613"/>
            <a:ext cx="343754" cy="3437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1623438" y="2332316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196174" y="6821641"/>
            <a:ext cx="343754" cy="3437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606484" y="8304607"/>
            <a:ext cx="343754" cy="3437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3292204" y="8122751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7949628" y="6603374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11435880" y="1996275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8179726" y="3883369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6728459" y="4183036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2937954" y="6949801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Lightsout</a:t>
            </a:r>
            <a:r>
              <a:rPr lang="en-US" dirty="0"/>
              <a:t> as a Graph</a:t>
            </a:r>
          </a:p>
        </p:txBody>
      </p:sp>
      <p:sp>
        <p:nvSpPr>
          <p:cNvPr id="40" name="Rectangular Callout 39"/>
          <p:cNvSpPr/>
          <p:nvPr/>
        </p:nvSpPr>
        <p:spPr bwMode="auto">
          <a:xfrm>
            <a:off x="9017000" y="7315200"/>
            <a:ext cx="3810000" cy="1323439"/>
          </a:xfrm>
          <a:prstGeom prst="wedgeRectCallout">
            <a:avLst>
              <a:gd name="adj1" fmla="val -40672"/>
              <a:gd name="adj2" fmla="val -273290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square" lIns="45720" rIns="45720" anchor="ctr">
            <a:spAutoFit/>
          </a:bodyPr>
          <a:lstStyle/>
          <a:p>
            <a:pPr algn="l"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And another one:</a:t>
            </a:r>
          </a:p>
          <a:p>
            <a:pPr>
              <a:defRPr/>
            </a:pPr>
            <a:endParaRPr lang="en-US" sz="20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>
              <a:defRPr/>
            </a:pPr>
            <a:endParaRPr lang="en-US" sz="20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>
              <a:defRPr/>
            </a:pPr>
            <a:endParaRPr lang="en-US" sz="20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12065000" y="7820561"/>
          <a:ext cx="570992" cy="564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9892792" y="7820561"/>
          <a:ext cx="570992" cy="564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9169400" y="7820561"/>
          <a:ext cx="570992" cy="564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10617200" y="7817104"/>
          <a:ext cx="570992" cy="564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11341608" y="7817104"/>
          <a:ext cx="570992" cy="564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" name="Slide Number Placeholder 3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" name="Rectangular Callout 1">
            <a:extLst>
              <a:ext uri="{FF2B5EF4-FFF2-40B4-BE49-F238E27FC236}">
                <a16:creationId xmlns:a16="http://schemas.microsoft.com/office/drawing/2014/main" id="{423FC6B3-30B3-5DB0-022B-338144653C5B}"/>
              </a:ext>
            </a:extLst>
          </p:cNvPr>
          <p:cNvSpPr/>
          <p:nvPr/>
        </p:nvSpPr>
        <p:spPr bwMode="auto">
          <a:xfrm>
            <a:off x="10867320" y="5200327"/>
            <a:ext cx="1594347" cy="707886"/>
          </a:xfrm>
          <a:prstGeom prst="wedgeRectCallout">
            <a:avLst>
              <a:gd name="adj1" fmla="val 13393"/>
              <a:gd name="adj2" fmla="val -341124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Given</a:t>
            </a:r>
            <a:br>
              <a:rPr lang="en-US" sz="2000" b="0" dirty="0">
                <a:solidFill>
                  <a:schemeClr val="tx1"/>
                </a:solidFill>
                <a:latin typeface="Helvetica Neue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configuration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EA1137F2-56D9-3A95-7CDB-596EEB71133C}"/>
              </a:ext>
            </a:extLst>
          </p:cNvPr>
          <p:cNvSpPr/>
          <p:nvPr/>
        </p:nvSpPr>
        <p:spPr bwMode="auto">
          <a:xfrm>
            <a:off x="6502400" y="8391115"/>
            <a:ext cx="1594347" cy="707886"/>
          </a:xfrm>
          <a:prstGeom prst="wedgeRectCallout">
            <a:avLst>
              <a:gd name="adj1" fmla="val -179069"/>
              <a:gd name="adj2" fmla="val -1722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Solved</a:t>
            </a:r>
            <a:br>
              <a:rPr lang="en-US" sz="2000" b="0" dirty="0">
                <a:solidFill>
                  <a:schemeClr val="tx1"/>
                </a:solidFill>
                <a:latin typeface="Helvetica Neue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configuration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C93A1F-3319-AB05-973C-D97A30D9BC8C}"/>
              </a:ext>
            </a:extLst>
          </p:cNvPr>
          <p:cNvSpPr/>
          <p:nvPr/>
        </p:nvSpPr>
        <p:spPr bwMode="auto">
          <a:xfrm>
            <a:off x="11803896" y="2406974"/>
            <a:ext cx="355480" cy="390144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DA5D7B-8338-6118-A133-26F5FED2ED7B}"/>
              </a:ext>
            </a:extLst>
          </p:cNvPr>
          <p:cNvSpPr/>
          <p:nvPr/>
        </p:nvSpPr>
        <p:spPr bwMode="auto">
          <a:xfrm>
            <a:off x="8191599" y="3896241"/>
            <a:ext cx="355480" cy="390144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FDD848-679A-8470-0CA6-D88CC8D6E565}"/>
              </a:ext>
            </a:extLst>
          </p:cNvPr>
          <p:cNvSpPr/>
          <p:nvPr/>
        </p:nvSpPr>
        <p:spPr bwMode="auto">
          <a:xfrm>
            <a:off x="6735379" y="4563886"/>
            <a:ext cx="355480" cy="390144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1CAA4A-9664-2779-9845-61524A111FB7}"/>
              </a:ext>
            </a:extLst>
          </p:cNvPr>
          <p:cNvSpPr/>
          <p:nvPr/>
        </p:nvSpPr>
        <p:spPr bwMode="auto">
          <a:xfrm>
            <a:off x="2949448" y="6964246"/>
            <a:ext cx="355480" cy="390144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443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rcRect l="29538" t="5816" r="2163" b="11397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55" y="8174317"/>
            <a:ext cx="1160895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Juarez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33097" y="6781800"/>
            <a:ext cx="1749903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Fort Worth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83600" y="4452352"/>
            <a:ext cx="1688283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Columbus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01557" y="2471152"/>
            <a:ext cx="766557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Erie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342998" y="1828800"/>
            <a:ext cx="1244251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Boston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40038" y="2547352"/>
            <a:ext cx="1176925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Detroit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66894" y="6895233"/>
            <a:ext cx="1228221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Atlanta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23764" y="8414752"/>
            <a:ext cx="1431802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Houston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96747" y="9176752"/>
            <a:ext cx="1672253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Galveston</a:t>
            </a:r>
          </a:p>
        </p:txBody>
      </p:sp>
      <p:cxnSp>
        <p:nvCxnSpPr>
          <p:cNvPr id="41" name="Straight Connector 40"/>
          <p:cNvCxnSpPr>
            <a:stCxn id="36" idx="6"/>
            <a:endCxn id="34" idx="2"/>
          </p:cNvCxnSpPr>
          <p:nvPr/>
        </p:nvCxnSpPr>
        <p:spPr>
          <a:xfrm>
            <a:off x="543132" y="8099842"/>
            <a:ext cx="3063352" cy="37664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6" idx="7"/>
            <a:endCxn id="27" idx="2"/>
          </p:cNvCxnSpPr>
          <p:nvPr/>
        </p:nvCxnSpPr>
        <p:spPr>
          <a:xfrm rot="5400000" flipH="1" flipV="1">
            <a:off x="1597985" y="6386465"/>
            <a:ext cx="485333" cy="269572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4" idx="1"/>
            <a:endCxn id="27" idx="4"/>
          </p:cNvCxnSpPr>
          <p:nvPr/>
        </p:nvCxnSpPr>
        <p:spPr>
          <a:xfrm rot="16200000" flipV="1">
            <a:off x="3163831" y="7861954"/>
            <a:ext cx="689554" cy="29643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29" idx="7"/>
            <a:endCxn id="28" idx="3"/>
          </p:cNvCxnSpPr>
          <p:nvPr/>
        </p:nvCxnSpPr>
        <p:spPr>
          <a:xfrm flipV="1">
            <a:off x="7272780" y="3378947"/>
            <a:ext cx="268737" cy="107613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31" idx="1"/>
            <a:endCxn id="28" idx="5"/>
          </p:cNvCxnSpPr>
          <p:nvPr/>
        </p:nvCxnSpPr>
        <p:spPr>
          <a:xfrm rot="16200000" flipV="1">
            <a:off x="7662604" y="3500931"/>
            <a:ext cx="877009" cy="63303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1" idx="7"/>
            <a:endCxn id="30" idx="4"/>
          </p:cNvCxnSpPr>
          <p:nvPr/>
        </p:nvCxnSpPr>
        <p:spPr>
          <a:xfrm flipV="1">
            <a:off x="8660698" y="3391263"/>
            <a:ext cx="482315" cy="86469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30" idx="2"/>
            <a:endCxn id="28" idx="6"/>
          </p:cNvCxnSpPr>
          <p:nvPr/>
        </p:nvCxnSpPr>
        <p:spPr>
          <a:xfrm flipH="1">
            <a:off x="7834931" y="3219386"/>
            <a:ext cx="1136206" cy="3802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35" idx="1"/>
            <a:endCxn id="34" idx="4"/>
          </p:cNvCxnSpPr>
          <p:nvPr/>
        </p:nvCxnSpPr>
        <p:spPr>
          <a:xfrm flipH="1" flipV="1">
            <a:off x="3778361" y="8648362"/>
            <a:ext cx="145402" cy="5951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31" idx="3"/>
            <a:endCxn id="34" idx="7"/>
          </p:cNvCxnSpPr>
          <p:nvPr/>
        </p:nvCxnSpPr>
        <p:spPr>
          <a:xfrm flipH="1">
            <a:off x="3899897" y="4499027"/>
            <a:ext cx="4517729" cy="38559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29" idx="3"/>
            <a:endCxn id="27" idx="7"/>
          </p:cNvCxnSpPr>
          <p:nvPr/>
        </p:nvCxnSpPr>
        <p:spPr>
          <a:xfrm rot="5400000">
            <a:off x="3920487" y="4259588"/>
            <a:ext cx="2670660" cy="35477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29" idx="5"/>
            <a:endCxn id="33" idx="1"/>
          </p:cNvCxnSpPr>
          <p:nvPr/>
        </p:nvCxnSpPr>
        <p:spPr>
          <a:xfrm>
            <a:off x="7272779" y="4698151"/>
            <a:ext cx="973736" cy="217383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31" idx="4"/>
            <a:endCxn id="33" idx="0"/>
          </p:cNvCxnSpPr>
          <p:nvPr/>
        </p:nvCxnSpPr>
        <p:spPr>
          <a:xfrm flipH="1">
            <a:off x="8368051" y="4549368"/>
            <a:ext cx="171110" cy="227227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32" idx="2"/>
            <a:endCxn id="30" idx="6"/>
          </p:cNvCxnSpPr>
          <p:nvPr/>
        </p:nvCxnSpPr>
        <p:spPr>
          <a:xfrm flipH="1">
            <a:off x="9314890" y="2504193"/>
            <a:ext cx="2308548" cy="71519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32" idx="3"/>
            <a:endCxn id="31" idx="6"/>
          </p:cNvCxnSpPr>
          <p:nvPr/>
        </p:nvCxnSpPr>
        <p:spPr>
          <a:xfrm flipH="1">
            <a:off x="8711039" y="2625730"/>
            <a:ext cx="2962741" cy="175176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29" idx="6"/>
            <a:endCxn id="31" idx="2"/>
          </p:cNvCxnSpPr>
          <p:nvPr/>
        </p:nvCxnSpPr>
        <p:spPr>
          <a:xfrm flipV="1">
            <a:off x="7323120" y="4377491"/>
            <a:ext cx="1044164" cy="19912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188513" y="7317923"/>
            <a:ext cx="343754" cy="3474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491176" y="3085534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979366" y="4404737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971136" y="3047509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367285" y="4205613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1623438" y="2332316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196174" y="6821641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873422" y="9193205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99378" y="7926106"/>
            <a:ext cx="343754" cy="347472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606484" y="8304607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4" name="Title 43"/>
          <p:cNvSpPr>
            <a:spLocks noGrp="1"/>
          </p:cNvSpPr>
          <p:nvPr>
            <p:ph type="title"/>
          </p:nvPr>
        </p:nvSpPr>
        <p:spPr>
          <a:xfrm>
            <a:off x="5359400" y="254000"/>
            <a:ext cx="6692900" cy="1498600"/>
          </a:xfrm>
        </p:spPr>
        <p:txBody>
          <a:bodyPr/>
          <a:lstStyle/>
          <a:p>
            <a:r>
              <a:rPr lang="en-US" dirty="0"/>
              <a:t>Getting Directions</a:t>
            </a:r>
          </a:p>
        </p:txBody>
      </p:sp>
      <p:sp>
        <p:nvSpPr>
          <p:cNvPr id="45" name="Content Placeholder 44"/>
          <p:cNvSpPr>
            <a:spLocks noGrp="1"/>
          </p:cNvSpPr>
          <p:nvPr>
            <p:ph idx="1"/>
          </p:nvPr>
        </p:nvSpPr>
        <p:spPr>
          <a:xfrm>
            <a:off x="342900" y="990600"/>
            <a:ext cx="5092700" cy="3048000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/>
              <a:t>Figuring out how to go from one place to another also amounts to </a:t>
            </a:r>
            <a:r>
              <a:rPr lang="en-US" sz="2800" b="1" dirty="0"/>
              <a:t>finding a path </a:t>
            </a:r>
            <a:r>
              <a:rPr lang="en-US" sz="2800" dirty="0"/>
              <a:t>between them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24578" y="4226160"/>
            <a:ext cx="2054789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Indianapolis</a:t>
            </a: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1A42F2E-E522-FCAC-3D2A-BC25FA1CAF28}"/>
              </a:ext>
            </a:extLst>
          </p:cNvPr>
          <p:cNvCxnSpPr/>
          <p:nvPr/>
        </p:nvCxnSpPr>
        <p:spPr>
          <a:xfrm flipH="1">
            <a:off x="3950238" y="6993518"/>
            <a:ext cx="4245936" cy="14829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EC35E74-53AB-B4AB-A261-B051A7CC7920}"/>
              </a:ext>
            </a:extLst>
          </p:cNvPr>
          <p:cNvCxnSpPr/>
          <p:nvPr/>
        </p:nvCxnSpPr>
        <p:spPr>
          <a:xfrm flipH="1">
            <a:off x="8489587" y="2676070"/>
            <a:ext cx="3305728" cy="419591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539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rcRect l="29538" t="5816" r="2163" b="11397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7" name="Rounded Rectangle 46"/>
          <p:cNvSpPr/>
          <p:nvPr/>
        </p:nvSpPr>
        <p:spPr>
          <a:xfrm>
            <a:off x="3454400" y="8229599"/>
            <a:ext cx="1905000" cy="811573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11302999" y="1837632"/>
            <a:ext cx="1295401" cy="981768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055" y="8174317"/>
            <a:ext cx="1160895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Juarez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33097" y="6781800"/>
            <a:ext cx="1749903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Fort Worth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83600" y="4452352"/>
            <a:ext cx="1688283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Columbus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01557" y="2471152"/>
            <a:ext cx="766557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Erie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342998" y="1828800"/>
            <a:ext cx="1244251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Boston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40038" y="2547352"/>
            <a:ext cx="1176925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Detroit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66894" y="6895233"/>
            <a:ext cx="1228221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Atlanta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23764" y="8414752"/>
            <a:ext cx="1431802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Houston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96747" y="9176752"/>
            <a:ext cx="1672253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Galveston</a:t>
            </a:r>
          </a:p>
        </p:txBody>
      </p:sp>
      <p:cxnSp>
        <p:nvCxnSpPr>
          <p:cNvPr id="41" name="Straight Connector 40"/>
          <p:cNvCxnSpPr>
            <a:stCxn id="36" idx="6"/>
            <a:endCxn id="34" idx="2"/>
          </p:cNvCxnSpPr>
          <p:nvPr/>
        </p:nvCxnSpPr>
        <p:spPr>
          <a:xfrm>
            <a:off x="543132" y="8099842"/>
            <a:ext cx="3063352" cy="37664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6" idx="7"/>
            <a:endCxn id="27" idx="2"/>
          </p:cNvCxnSpPr>
          <p:nvPr/>
        </p:nvCxnSpPr>
        <p:spPr>
          <a:xfrm rot="5400000" flipH="1" flipV="1">
            <a:off x="1597985" y="6386465"/>
            <a:ext cx="485333" cy="269572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4" idx="1"/>
            <a:endCxn id="27" idx="4"/>
          </p:cNvCxnSpPr>
          <p:nvPr/>
        </p:nvCxnSpPr>
        <p:spPr>
          <a:xfrm rot="16200000" flipV="1">
            <a:off x="3163831" y="7861954"/>
            <a:ext cx="689554" cy="29643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29" idx="7"/>
            <a:endCxn id="28" idx="3"/>
          </p:cNvCxnSpPr>
          <p:nvPr/>
        </p:nvCxnSpPr>
        <p:spPr>
          <a:xfrm flipV="1">
            <a:off x="7272780" y="3378947"/>
            <a:ext cx="268737" cy="107613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31" idx="1"/>
            <a:endCxn id="28" idx="5"/>
          </p:cNvCxnSpPr>
          <p:nvPr/>
        </p:nvCxnSpPr>
        <p:spPr>
          <a:xfrm rot="16200000" flipV="1">
            <a:off x="7662604" y="3500931"/>
            <a:ext cx="877009" cy="63303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1" idx="7"/>
            <a:endCxn id="30" idx="4"/>
          </p:cNvCxnSpPr>
          <p:nvPr/>
        </p:nvCxnSpPr>
        <p:spPr>
          <a:xfrm flipV="1">
            <a:off x="8660698" y="3391263"/>
            <a:ext cx="482315" cy="86469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30" idx="2"/>
            <a:endCxn id="28" idx="6"/>
          </p:cNvCxnSpPr>
          <p:nvPr/>
        </p:nvCxnSpPr>
        <p:spPr>
          <a:xfrm flipH="1">
            <a:off x="7834931" y="3219386"/>
            <a:ext cx="1136206" cy="3802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35" idx="1"/>
            <a:endCxn id="34" idx="4"/>
          </p:cNvCxnSpPr>
          <p:nvPr/>
        </p:nvCxnSpPr>
        <p:spPr>
          <a:xfrm flipH="1" flipV="1">
            <a:off x="3778361" y="8648362"/>
            <a:ext cx="145402" cy="5951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31" idx="3"/>
            <a:endCxn id="34" idx="7"/>
          </p:cNvCxnSpPr>
          <p:nvPr/>
        </p:nvCxnSpPr>
        <p:spPr>
          <a:xfrm flipH="1">
            <a:off x="3899897" y="4499027"/>
            <a:ext cx="4517729" cy="38559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29" idx="3"/>
            <a:endCxn id="27" idx="7"/>
          </p:cNvCxnSpPr>
          <p:nvPr/>
        </p:nvCxnSpPr>
        <p:spPr>
          <a:xfrm rot="5400000">
            <a:off x="3920487" y="4259588"/>
            <a:ext cx="2670660" cy="35477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29" idx="5"/>
            <a:endCxn id="33" idx="1"/>
          </p:cNvCxnSpPr>
          <p:nvPr/>
        </p:nvCxnSpPr>
        <p:spPr>
          <a:xfrm>
            <a:off x="7272779" y="4698151"/>
            <a:ext cx="973736" cy="217383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31" idx="4"/>
            <a:endCxn id="33" idx="0"/>
          </p:cNvCxnSpPr>
          <p:nvPr/>
        </p:nvCxnSpPr>
        <p:spPr>
          <a:xfrm flipH="1">
            <a:off x="8368051" y="4549368"/>
            <a:ext cx="171110" cy="227227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32" idx="2"/>
            <a:endCxn id="30" idx="6"/>
          </p:cNvCxnSpPr>
          <p:nvPr/>
        </p:nvCxnSpPr>
        <p:spPr>
          <a:xfrm flipH="1">
            <a:off x="9314890" y="2504193"/>
            <a:ext cx="2308548" cy="71519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32" idx="3"/>
            <a:endCxn id="31" idx="6"/>
          </p:cNvCxnSpPr>
          <p:nvPr/>
        </p:nvCxnSpPr>
        <p:spPr>
          <a:xfrm flipH="1">
            <a:off x="8711039" y="2625730"/>
            <a:ext cx="2962741" cy="175176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29" idx="6"/>
            <a:endCxn id="31" idx="2"/>
          </p:cNvCxnSpPr>
          <p:nvPr/>
        </p:nvCxnSpPr>
        <p:spPr>
          <a:xfrm flipV="1">
            <a:off x="7323120" y="4377491"/>
            <a:ext cx="1044164" cy="19912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188513" y="7317923"/>
            <a:ext cx="343754" cy="3474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491176" y="3085534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979366" y="4404737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971136" y="3047509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367285" y="4205613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1623438" y="2332316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196174" y="6821641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873422" y="9193205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99378" y="7926106"/>
            <a:ext cx="343754" cy="347472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606484" y="8304607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4" name="Title 43"/>
          <p:cNvSpPr>
            <a:spLocks noGrp="1"/>
          </p:cNvSpPr>
          <p:nvPr>
            <p:ph type="title"/>
          </p:nvPr>
        </p:nvSpPr>
        <p:spPr>
          <a:xfrm>
            <a:off x="5359400" y="254000"/>
            <a:ext cx="6692900" cy="1498600"/>
          </a:xfrm>
        </p:spPr>
        <p:txBody>
          <a:bodyPr/>
          <a:lstStyle/>
          <a:p>
            <a:r>
              <a:rPr lang="en-US" dirty="0"/>
              <a:t>Getting Directions</a:t>
            </a:r>
          </a:p>
        </p:txBody>
      </p:sp>
      <p:sp>
        <p:nvSpPr>
          <p:cNvPr id="45" name="Content Placeholder 44"/>
          <p:cNvSpPr>
            <a:spLocks noGrp="1"/>
          </p:cNvSpPr>
          <p:nvPr>
            <p:ph idx="1"/>
          </p:nvPr>
        </p:nvSpPr>
        <p:spPr>
          <a:xfrm>
            <a:off x="342900" y="990600"/>
            <a:ext cx="5092700" cy="3048000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/>
              <a:t>Figuring out how to go from one place to another also amounts to </a:t>
            </a:r>
            <a:r>
              <a:rPr lang="en-US" sz="2800" b="1" dirty="0"/>
              <a:t>finding a path </a:t>
            </a:r>
            <a:r>
              <a:rPr lang="en-US" sz="2800" dirty="0"/>
              <a:t>between them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24578" y="4226160"/>
            <a:ext cx="2054789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Indianapolis</a:t>
            </a: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9D8CFE1-459D-ED51-EBD4-2A84A7E8DCDE}"/>
              </a:ext>
            </a:extLst>
          </p:cNvPr>
          <p:cNvCxnSpPr/>
          <p:nvPr/>
        </p:nvCxnSpPr>
        <p:spPr>
          <a:xfrm flipH="1">
            <a:off x="3950238" y="6993518"/>
            <a:ext cx="4245936" cy="14829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CE28379-A896-313C-D5CE-D0F43CA2BB1F}"/>
              </a:ext>
            </a:extLst>
          </p:cNvPr>
          <p:cNvCxnSpPr/>
          <p:nvPr/>
        </p:nvCxnSpPr>
        <p:spPr>
          <a:xfrm flipH="1">
            <a:off x="8489587" y="2676070"/>
            <a:ext cx="3305728" cy="419591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742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rcRect l="29538" t="5816" r="2163" b="11397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7" name="Rounded Rectangle 46"/>
          <p:cNvSpPr/>
          <p:nvPr/>
        </p:nvSpPr>
        <p:spPr>
          <a:xfrm>
            <a:off x="3454400" y="8229599"/>
            <a:ext cx="1905000" cy="811573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11302999" y="1837632"/>
            <a:ext cx="1295401" cy="981768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055" y="8174317"/>
            <a:ext cx="1160895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Juarez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33097" y="6781800"/>
            <a:ext cx="1749903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Fort Worth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83600" y="4452352"/>
            <a:ext cx="1688283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Columbus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01557" y="2471152"/>
            <a:ext cx="766557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Erie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342998" y="1828800"/>
            <a:ext cx="1244251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Boston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40038" y="2547352"/>
            <a:ext cx="1176925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Detroit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66894" y="6895233"/>
            <a:ext cx="1228221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Atlanta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23764" y="8414752"/>
            <a:ext cx="1431802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Houston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96747" y="9176752"/>
            <a:ext cx="1672253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Galveston</a:t>
            </a:r>
          </a:p>
        </p:txBody>
      </p:sp>
      <p:cxnSp>
        <p:nvCxnSpPr>
          <p:cNvPr id="41" name="Straight Connector 40"/>
          <p:cNvCxnSpPr>
            <a:stCxn id="36" idx="6"/>
            <a:endCxn id="34" idx="2"/>
          </p:cNvCxnSpPr>
          <p:nvPr/>
        </p:nvCxnSpPr>
        <p:spPr>
          <a:xfrm>
            <a:off x="543132" y="8099842"/>
            <a:ext cx="3063352" cy="37664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6" idx="7"/>
            <a:endCxn id="27" idx="2"/>
          </p:cNvCxnSpPr>
          <p:nvPr/>
        </p:nvCxnSpPr>
        <p:spPr>
          <a:xfrm rot="5400000" flipH="1" flipV="1">
            <a:off x="1597985" y="6386465"/>
            <a:ext cx="485333" cy="269572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4" idx="1"/>
            <a:endCxn id="27" idx="4"/>
          </p:cNvCxnSpPr>
          <p:nvPr/>
        </p:nvCxnSpPr>
        <p:spPr>
          <a:xfrm rot="16200000" flipV="1">
            <a:off x="3163831" y="7861954"/>
            <a:ext cx="689554" cy="29643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29" idx="7"/>
            <a:endCxn id="28" idx="3"/>
          </p:cNvCxnSpPr>
          <p:nvPr/>
        </p:nvCxnSpPr>
        <p:spPr>
          <a:xfrm flipV="1">
            <a:off x="7272780" y="3378947"/>
            <a:ext cx="268737" cy="107613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31" idx="1"/>
            <a:endCxn id="28" idx="5"/>
          </p:cNvCxnSpPr>
          <p:nvPr/>
        </p:nvCxnSpPr>
        <p:spPr>
          <a:xfrm rot="16200000" flipV="1">
            <a:off x="7662604" y="3500931"/>
            <a:ext cx="877009" cy="63303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1" idx="7"/>
            <a:endCxn id="30" idx="4"/>
          </p:cNvCxnSpPr>
          <p:nvPr/>
        </p:nvCxnSpPr>
        <p:spPr>
          <a:xfrm flipV="1">
            <a:off x="8660698" y="3391263"/>
            <a:ext cx="482315" cy="86469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30" idx="2"/>
            <a:endCxn id="28" idx="6"/>
          </p:cNvCxnSpPr>
          <p:nvPr/>
        </p:nvCxnSpPr>
        <p:spPr>
          <a:xfrm flipH="1">
            <a:off x="7834931" y="3219386"/>
            <a:ext cx="1136206" cy="3802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35" idx="1"/>
            <a:endCxn id="34" idx="4"/>
          </p:cNvCxnSpPr>
          <p:nvPr/>
        </p:nvCxnSpPr>
        <p:spPr>
          <a:xfrm flipH="1" flipV="1">
            <a:off x="3778361" y="8648362"/>
            <a:ext cx="145402" cy="5951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31" idx="3"/>
            <a:endCxn id="34" idx="7"/>
          </p:cNvCxnSpPr>
          <p:nvPr/>
        </p:nvCxnSpPr>
        <p:spPr>
          <a:xfrm flipH="1">
            <a:off x="3899897" y="4499027"/>
            <a:ext cx="4517729" cy="38559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29" idx="3"/>
            <a:endCxn id="27" idx="7"/>
          </p:cNvCxnSpPr>
          <p:nvPr/>
        </p:nvCxnSpPr>
        <p:spPr>
          <a:xfrm rot="5400000">
            <a:off x="3920487" y="4259588"/>
            <a:ext cx="2670660" cy="35477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cxnSpLocks/>
            <a:stCxn id="33" idx="2"/>
            <a:endCxn id="34" idx="6"/>
          </p:cNvCxnSpPr>
          <p:nvPr/>
        </p:nvCxnSpPr>
        <p:spPr>
          <a:xfrm flipH="1">
            <a:off x="3950238" y="6993518"/>
            <a:ext cx="4245936" cy="1482967"/>
          </a:xfrm>
          <a:prstGeom prst="line">
            <a:avLst/>
          </a:prstGeom>
          <a:effectLst>
            <a:glow rad="101600">
              <a:srgbClr val="FFC000">
                <a:alpha val="60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29" idx="5"/>
            <a:endCxn id="33" idx="1"/>
          </p:cNvCxnSpPr>
          <p:nvPr/>
        </p:nvCxnSpPr>
        <p:spPr>
          <a:xfrm>
            <a:off x="7272779" y="4698151"/>
            <a:ext cx="973736" cy="217383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31" idx="4"/>
            <a:endCxn id="33" idx="0"/>
          </p:cNvCxnSpPr>
          <p:nvPr/>
        </p:nvCxnSpPr>
        <p:spPr>
          <a:xfrm flipH="1">
            <a:off x="8368051" y="4549368"/>
            <a:ext cx="171110" cy="227227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32" idx="2"/>
            <a:endCxn id="30" idx="6"/>
          </p:cNvCxnSpPr>
          <p:nvPr/>
        </p:nvCxnSpPr>
        <p:spPr>
          <a:xfrm flipH="1">
            <a:off x="9314890" y="2504193"/>
            <a:ext cx="2308548" cy="71519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32" idx="3"/>
            <a:endCxn id="31" idx="6"/>
          </p:cNvCxnSpPr>
          <p:nvPr/>
        </p:nvCxnSpPr>
        <p:spPr>
          <a:xfrm flipH="1">
            <a:off x="8711039" y="2625730"/>
            <a:ext cx="2962741" cy="175176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cxnSpLocks/>
            <a:stCxn id="32" idx="4"/>
            <a:endCxn id="33" idx="7"/>
          </p:cNvCxnSpPr>
          <p:nvPr/>
        </p:nvCxnSpPr>
        <p:spPr>
          <a:xfrm flipH="1">
            <a:off x="8489587" y="2676070"/>
            <a:ext cx="3305728" cy="4195911"/>
          </a:xfrm>
          <a:prstGeom prst="line">
            <a:avLst/>
          </a:prstGeom>
          <a:effectLst>
            <a:glow rad="101600">
              <a:srgbClr val="FFC000">
                <a:alpha val="60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29" idx="6"/>
            <a:endCxn id="31" idx="2"/>
          </p:cNvCxnSpPr>
          <p:nvPr/>
        </p:nvCxnSpPr>
        <p:spPr>
          <a:xfrm flipV="1">
            <a:off x="7323120" y="4377491"/>
            <a:ext cx="1044164" cy="19912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188513" y="7317923"/>
            <a:ext cx="343754" cy="3474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491176" y="3085534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979366" y="4404737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971136" y="3047509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367285" y="4205613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1623438" y="2332316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196174" y="6821641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873422" y="9193205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99378" y="7926106"/>
            <a:ext cx="343754" cy="347472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606484" y="8304607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4" name="Title 43"/>
          <p:cNvSpPr>
            <a:spLocks noGrp="1"/>
          </p:cNvSpPr>
          <p:nvPr>
            <p:ph type="title"/>
          </p:nvPr>
        </p:nvSpPr>
        <p:spPr>
          <a:xfrm>
            <a:off x="5359400" y="254000"/>
            <a:ext cx="6692900" cy="1498600"/>
          </a:xfrm>
        </p:spPr>
        <p:txBody>
          <a:bodyPr/>
          <a:lstStyle/>
          <a:p>
            <a:r>
              <a:rPr lang="en-US" dirty="0"/>
              <a:t>Getting Directions</a:t>
            </a:r>
          </a:p>
        </p:txBody>
      </p:sp>
      <p:sp>
        <p:nvSpPr>
          <p:cNvPr id="45" name="Content Placeholder 44"/>
          <p:cNvSpPr>
            <a:spLocks noGrp="1"/>
          </p:cNvSpPr>
          <p:nvPr>
            <p:ph idx="1"/>
          </p:nvPr>
        </p:nvSpPr>
        <p:spPr>
          <a:xfrm>
            <a:off x="342900" y="990600"/>
            <a:ext cx="5092700" cy="3048000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/>
              <a:t>Figuring out how to go from one place to another also amounts to </a:t>
            </a:r>
            <a:r>
              <a:rPr lang="en-US" sz="2800" b="1" dirty="0"/>
              <a:t>finding a path </a:t>
            </a:r>
            <a:r>
              <a:rPr lang="en-US" sz="2800" dirty="0"/>
              <a:t>between them</a:t>
            </a:r>
          </a:p>
          <a:p>
            <a:pPr lvl="1"/>
            <a:r>
              <a:rPr lang="en-US" sz="2400" dirty="0"/>
              <a:t>Graphs bring out commonalities between different domains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24578" y="4226160"/>
            <a:ext cx="2054789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Indianapolis</a:t>
            </a: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04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r>
              <a:rPr lang="en-US" sz="4400" b="1" dirty="0">
                <a:solidFill>
                  <a:srgbClr val="77E0FF"/>
                </a:solidFill>
              </a:rPr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>
            <a:stCxn id="36" idx="7"/>
            <a:endCxn id="27" idx="2"/>
          </p:cNvCxnSpPr>
          <p:nvPr/>
        </p:nvCxnSpPr>
        <p:spPr>
          <a:xfrm flipV="1">
            <a:off x="492792" y="7470195"/>
            <a:ext cx="2695721" cy="50051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29" idx="3"/>
            <a:endCxn id="27" idx="7"/>
          </p:cNvCxnSpPr>
          <p:nvPr/>
        </p:nvCxnSpPr>
        <p:spPr>
          <a:xfrm flipH="1">
            <a:off x="3481926" y="4698151"/>
            <a:ext cx="3547782" cy="266437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188513" y="7317924"/>
            <a:ext cx="343754" cy="304543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pic>
        <p:nvPicPr>
          <p:cNvPr id="44" name="Picture 43" descr="rbsb2_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0" y="6392142"/>
            <a:ext cx="888405" cy="2066058"/>
          </a:xfrm>
          <a:prstGeom prst="rect">
            <a:avLst/>
          </a:prstGeom>
          <a:effectLst/>
        </p:spPr>
      </p:pic>
      <p:sp>
        <p:nvSpPr>
          <p:cNvPr id="10" name="TextBox 9"/>
          <p:cNvSpPr txBox="1"/>
          <p:nvPr/>
        </p:nvSpPr>
        <p:spPr>
          <a:xfrm>
            <a:off x="8801557" y="2389354"/>
            <a:ext cx="1038104" cy="656590"/>
          </a:xfrm>
          <a:prstGeom prst="rect">
            <a:avLst/>
          </a:prstGeom>
          <a:noFill/>
          <a:effectLst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3400" dirty="0"/>
              <a:t>E</a:t>
            </a:r>
          </a:p>
        </p:txBody>
      </p:sp>
      <p:cxnSp>
        <p:nvCxnSpPr>
          <p:cNvPr id="41" name="Straight Connector 40"/>
          <p:cNvCxnSpPr>
            <a:stCxn id="36" idx="6"/>
            <a:endCxn id="34" idx="2"/>
          </p:cNvCxnSpPr>
          <p:nvPr/>
        </p:nvCxnSpPr>
        <p:spPr>
          <a:xfrm>
            <a:off x="543133" y="8078378"/>
            <a:ext cx="3063351" cy="39810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4" idx="1"/>
            <a:endCxn id="27" idx="4"/>
          </p:cNvCxnSpPr>
          <p:nvPr/>
        </p:nvCxnSpPr>
        <p:spPr>
          <a:xfrm flipH="1" flipV="1">
            <a:off x="3360391" y="7622467"/>
            <a:ext cx="296435" cy="73248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29" idx="7"/>
            <a:endCxn id="28" idx="3"/>
          </p:cNvCxnSpPr>
          <p:nvPr/>
        </p:nvCxnSpPr>
        <p:spPr>
          <a:xfrm flipV="1">
            <a:off x="7272780" y="3378947"/>
            <a:ext cx="268737" cy="107613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31" idx="1"/>
            <a:endCxn id="28" idx="4"/>
          </p:cNvCxnSpPr>
          <p:nvPr/>
        </p:nvCxnSpPr>
        <p:spPr>
          <a:xfrm flipH="1" flipV="1">
            <a:off x="7663053" y="3429288"/>
            <a:ext cx="754573" cy="8266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1" idx="7"/>
            <a:endCxn id="30" idx="4"/>
          </p:cNvCxnSpPr>
          <p:nvPr/>
        </p:nvCxnSpPr>
        <p:spPr>
          <a:xfrm flipV="1">
            <a:off x="8660698" y="3391263"/>
            <a:ext cx="482315" cy="86469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30" idx="2"/>
            <a:endCxn id="28" idx="6"/>
          </p:cNvCxnSpPr>
          <p:nvPr/>
        </p:nvCxnSpPr>
        <p:spPr>
          <a:xfrm flipH="1">
            <a:off x="7834931" y="3219386"/>
            <a:ext cx="1136206" cy="3802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31" idx="3"/>
            <a:endCxn id="34" idx="7"/>
          </p:cNvCxnSpPr>
          <p:nvPr/>
        </p:nvCxnSpPr>
        <p:spPr>
          <a:xfrm flipH="1">
            <a:off x="3899897" y="4499027"/>
            <a:ext cx="4517729" cy="38559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29" idx="5"/>
            <a:endCxn id="33" idx="1"/>
          </p:cNvCxnSpPr>
          <p:nvPr/>
        </p:nvCxnSpPr>
        <p:spPr>
          <a:xfrm>
            <a:off x="7272779" y="4698151"/>
            <a:ext cx="973736" cy="217383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31" idx="4"/>
            <a:endCxn id="33" idx="0"/>
          </p:cNvCxnSpPr>
          <p:nvPr/>
        </p:nvCxnSpPr>
        <p:spPr>
          <a:xfrm flipH="1">
            <a:off x="8368051" y="4549368"/>
            <a:ext cx="171110" cy="227227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32" idx="2"/>
            <a:endCxn id="30" idx="6"/>
          </p:cNvCxnSpPr>
          <p:nvPr/>
        </p:nvCxnSpPr>
        <p:spPr>
          <a:xfrm flipH="1">
            <a:off x="9314890" y="2504193"/>
            <a:ext cx="2308548" cy="71519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32" idx="3"/>
            <a:endCxn id="31" idx="6"/>
          </p:cNvCxnSpPr>
          <p:nvPr/>
        </p:nvCxnSpPr>
        <p:spPr>
          <a:xfrm flipH="1">
            <a:off x="8711039" y="2625730"/>
            <a:ext cx="2962741" cy="175176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29" idx="6"/>
            <a:endCxn id="31" idx="2"/>
          </p:cNvCxnSpPr>
          <p:nvPr/>
        </p:nvCxnSpPr>
        <p:spPr>
          <a:xfrm flipV="1">
            <a:off x="7323120" y="4377491"/>
            <a:ext cx="1044164" cy="19912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7491176" y="3085534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979366" y="4404737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971136" y="3047509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367285" y="4205613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1623438" y="2332316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196174" y="6821641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99378" y="7926107"/>
            <a:ext cx="343754" cy="304543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606484" y="8304607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pic>
        <p:nvPicPr>
          <p:cNvPr id="43" name="Picture 42" descr="bu00372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200013"/>
            <a:ext cx="724092" cy="2309871"/>
          </a:xfrm>
          <a:prstGeom prst="rect">
            <a:avLst/>
          </a:prstGeom>
          <a:effectLst/>
        </p:spPr>
      </p:pic>
      <p:pic>
        <p:nvPicPr>
          <p:cNvPr id="45" name="Picture 44" descr="AA05384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1810" y="7572904"/>
            <a:ext cx="713101" cy="2180696"/>
          </a:xfrm>
          <a:prstGeom prst="rect">
            <a:avLst/>
          </a:prstGeom>
          <a:effectLst/>
        </p:spPr>
      </p:pic>
      <p:pic>
        <p:nvPicPr>
          <p:cNvPr id="46" name="Picture 45" descr="skd182715sd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075" y="6227889"/>
            <a:ext cx="621456" cy="1850490"/>
          </a:xfrm>
          <a:prstGeom prst="rect">
            <a:avLst/>
          </a:prstGeom>
          <a:effectLst/>
        </p:spPr>
      </p:pic>
      <p:pic>
        <p:nvPicPr>
          <p:cNvPr id="47" name="Picture 46" descr="7321018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690" y="1627700"/>
            <a:ext cx="998178" cy="2122287"/>
          </a:xfrm>
          <a:prstGeom prst="rect">
            <a:avLst/>
          </a:prstGeom>
          <a:effectLst/>
        </p:spPr>
      </p:pic>
      <p:pic>
        <p:nvPicPr>
          <p:cNvPr id="49" name="Picture 48" descr="aa0538400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714" y="2080555"/>
            <a:ext cx="790700" cy="2353711"/>
          </a:xfrm>
          <a:prstGeom prst="rect">
            <a:avLst/>
          </a:prstGeom>
          <a:effectLst/>
        </p:spPr>
      </p:pic>
      <p:pic>
        <p:nvPicPr>
          <p:cNvPr id="50" name="Picture 49" descr="rbsb2_18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049" y="3440522"/>
            <a:ext cx="774962" cy="1716093"/>
          </a:xfrm>
          <a:prstGeom prst="rect">
            <a:avLst/>
          </a:prstGeom>
          <a:effectLst/>
        </p:spPr>
      </p:pic>
      <p:pic>
        <p:nvPicPr>
          <p:cNvPr id="51" name="Picture 50" descr="AA05384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408" y="3978936"/>
            <a:ext cx="713101" cy="2180696"/>
          </a:xfrm>
          <a:prstGeom prst="rect">
            <a:avLst/>
          </a:prstGeom>
          <a:effectLst/>
        </p:spPr>
      </p:pic>
      <p:pic>
        <p:nvPicPr>
          <p:cNvPr id="52" name="Picture 51" descr="bu00372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4387" y="1958423"/>
            <a:ext cx="724092" cy="2309871"/>
          </a:xfrm>
          <a:prstGeom prst="rect">
            <a:avLst/>
          </a:prstGeom>
          <a:effectLst/>
        </p:spPr>
      </p:pic>
      <p:sp>
        <p:nvSpPr>
          <p:cNvPr id="40" name="Title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Introduced</a:t>
            </a:r>
            <a:endParaRPr lang="en-US" dirty="0"/>
          </a:p>
        </p:txBody>
      </p:sp>
      <p:sp>
        <p:nvSpPr>
          <p:cNvPr id="53" name="Content Placeholder 52"/>
          <p:cNvSpPr>
            <a:spLocks noGrp="1"/>
          </p:cNvSpPr>
          <p:nvPr>
            <p:ph idx="1"/>
          </p:nvPr>
        </p:nvSpPr>
        <p:spPr>
          <a:xfrm>
            <a:off x="952500" y="1981200"/>
            <a:ext cx="5397500" cy="4114800"/>
          </a:xfrm>
        </p:spPr>
        <p:txBody>
          <a:bodyPr/>
          <a:lstStyle/>
          <a:p>
            <a:r>
              <a:rPr lang="en-US" dirty="0"/>
              <a:t>Figuring out how to get introduced to someone also amounts to </a:t>
            </a:r>
            <a:r>
              <a:rPr lang="en-US" b="1" dirty="0"/>
              <a:t>finding a path</a:t>
            </a:r>
            <a:r>
              <a:rPr lang="en-US" dirty="0"/>
              <a:t> between them</a:t>
            </a:r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119E6EC-89A3-192B-23A8-261A163121E8}"/>
              </a:ext>
            </a:extLst>
          </p:cNvPr>
          <p:cNvCxnSpPr/>
          <p:nvPr/>
        </p:nvCxnSpPr>
        <p:spPr>
          <a:xfrm flipH="1">
            <a:off x="3950238" y="6993518"/>
            <a:ext cx="4245936" cy="14829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F685A1-2A33-C098-7607-1B7B2A76065A}"/>
              </a:ext>
            </a:extLst>
          </p:cNvPr>
          <p:cNvCxnSpPr/>
          <p:nvPr/>
        </p:nvCxnSpPr>
        <p:spPr>
          <a:xfrm flipH="1">
            <a:off x="8489587" y="2676070"/>
            <a:ext cx="3305728" cy="419591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3495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>
            <a:stCxn id="36" idx="7"/>
            <a:endCxn id="27" idx="2"/>
          </p:cNvCxnSpPr>
          <p:nvPr/>
        </p:nvCxnSpPr>
        <p:spPr>
          <a:xfrm flipV="1">
            <a:off x="492792" y="7470195"/>
            <a:ext cx="2695721" cy="50051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29" idx="3"/>
            <a:endCxn id="27" idx="7"/>
          </p:cNvCxnSpPr>
          <p:nvPr/>
        </p:nvCxnSpPr>
        <p:spPr>
          <a:xfrm flipH="1">
            <a:off x="3481926" y="4698151"/>
            <a:ext cx="3547782" cy="266437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188513" y="7317924"/>
            <a:ext cx="343754" cy="304543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pic>
        <p:nvPicPr>
          <p:cNvPr id="44" name="Picture 43" descr="rbsb2_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0" y="6392142"/>
            <a:ext cx="888405" cy="2066058"/>
          </a:xfrm>
          <a:prstGeom prst="rect">
            <a:avLst/>
          </a:prstGeom>
          <a:effectLst/>
        </p:spPr>
      </p:pic>
      <p:sp>
        <p:nvSpPr>
          <p:cNvPr id="39" name="Rounded Rectangle 38"/>
          <p:cNvSpPr/>
          <p:nvPr/>
        </p:nvSpPr>
        <p:spPr>
          <a:xfrm>
            <a:off x="3128077" y="7543800"/>
            <a:ext cx="1028271" cy="2209799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11226800" y="1600200"/>
            <a:ext cx="1028271" cy="2209800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01557" y="2389354"/>
            <a:ext cx="1038104" cy="656590"/>
          </a:xfrm>
          <a:prstGeom prst="rect">
            <a:avLst/>
          </a:prstGeom>
          <a:noFill/>
          <a:effectLst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3400" dirty="0"/>
              <a:t>E</a:t>
            </a:r>
          </a:p>
        </p:txBody>
      </p:sp>
      <p:cxnSp>
        <p:nvCxnSpPr>
          <p:cNvPr id="41" name="Straight Connector 40"/>
          <p:cNvCxnSpPr>
            <a:stCxn id="36" idx="6"/>
            <a:endCxn id="34" idx="2"/>
          </p:cNvCxnSpPr>
          <p:nvPr/>
        </p:nvCxnSpPr>
        <p:spPr>
          <a:xfrm>
            <a:off x="543133" y="8078378"/>
            <a:ext cx="3063351" cy="39810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4" idx="1"/>
            <a:endCxn id="27" idx="4"/>
          </p:cNvCxnSpPr>
          <p:nvPr/>
        </p:nvCxnSpPr>
        <p:spPr>
          <a:xfrm flipH="1" flipV="1">
            <a:off x="3360391" y="7622467"/>
            <a:ext cx="296435" cy="73248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29" idx="7"/>
            <a:endCxn id="28" idx="3"/>
          </p:cNvCxnSpPr>
          <p:nvPr/>
        </p:nvCxnSpPr>
        <p:spPr>
          <a:xfrm flipV="1">
            <a:off x="7272780" y="3378947"/>
            <a:ext cx="268737" cy="107613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31" idx="1"/>
            <a:endCxn id="28" idx="4"/>
          </p:cNvCxnSpPr>
          <p:nvPr/>
        </p:nvCxnSpPr>
        <p:spPr>
          <a:xfrm flipH="1" flipV="1">
            <a:off x="7663053" y="3429288"/>
            <a:ext cx="754573" cy="8266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1" idx="7"/>
            <a:endCxn id="30" idx="4"/>
          </p:cNvCxnSpPr>
          <p:nvPr/>
        </p:nvCxnSpPr>
        <p:spPr>
          <a:xfrm flipV="1">
            <a:off x="8660698" y="3391263"/>
            <a:ext cx="482315" cy="86469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30" idx="2"/>
            <a:endCxn id="28" idx="6"/>
          </p:cNvCxnSpPr>
          <p:nvPr/>
        </p:nvCxnSpPr>
        <p:spPr>
          <a:xfrm flipH="1">
            <a:off x="7834931" y="3219386"/>
            <a:ext cx="1136206" cy="3802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31" idx="3"/>
            <a:endCxn id="34" idx="7"/>
          </p:cNvCxnSpPr>
          <p:nvPr/>
        </p:nvCxnSpPr>
        <p:spPr>
          <a:xfrm flipH="1">
            <a:off x="3899897" y="4499027"/>
            <a:ext cx="4517729" cy="38559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29" idx="5"/>
            <a:endCxn id="33" idx="1"/>
          </p:cNvCxnSpPr>
          <p:nvPr/>
        </p:nvCxnSpPr>
        <p:spPr>
          <a:xfrm>
            <a:off x="7272779" y="4698151"/>
            <a:ext cx="973736" cy="217383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31" idx="4"/>
            <a:endCxn id="33" idx="0"/>
          </p:cNvCxnSpPr>
          <p:nvPr/>
        </p:nvCxnSpPr>
        <p:spPr>
          <a:xfrm flipH="1">
            <a:off x="8368051" y="4549368"/>
            <a:ext cx="171110" cy="227227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32" idx="2"/>
            <a:endCxn id="30" idx="6"/>
          </p:cNvCxnSpPr>
          <p:nvPr/>
        </p:nvCxnSpPr>
        <p:spPr>
          <a:xfrm flipH="1">
            <a:off x="9314890" y="2504193"/>
            <a:ext cx="2308548" cy="71519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32" idx="3"/>
            <a:endCxn id="31" idx="6"/>
          </p:cNvCxnSpPr>
          <p:nvPr/>
        </p:nvCxnSpPr>
        <p:spPr>
          <a:xfrm flipH="1">
            <a:off x="8711039" y="2625730"/>
            <a:ext cx="2962741" cy="175176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29" idx="6"/>
            <a:endCxn id="31" idx="2"/>
          </p:cNvCxnSpPr>
          <p:nvPr/>
        </p:nvCxnSpPr>
        <p:spPr>
          <a:xfrm flipV="1">
            <a:off x="7323120" y="4377491"/>
            <a:ext cx="1044164" cy="19912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7491176" y="3085534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979366" y="4404737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971136" y="3047509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367285" y="4205613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1623438" y="2332316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196174" y="6821641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99378" y="7926107"/>
            <a:ext cx="343754" cy="304543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606484" y="8304607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pic>
        <p:nvPicPr>
          <p:cNvPr id="43" name="Picture 42" descr="bu00372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200013"/>
            <a:ext cx="724092" cy="2309871"/>
          </a:xfrm>
          <a:prstGeom prst="rect">
            <a:avLst/>
          </a:prstGeom>
          <a:effectLst/>
        </p:spPr>
      </p:pic>
      <p:pic>
        <p:nvPicPr>
          <p:cNvPr id="45" name="Picture 44" descr="AA05384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1810" y="7572904"/>
            <a:ext cx="713101" cy="2180696"/>
          </a:xfrm>
          <a:prstGeom prst="rect">
            <a:avLst/>
          </a:prstGeom>
          <a:effectLst/>
        </p:spPr>
      </p:pic>
      <p:pic>
        <p:nvPicPr>
          <p:cNvPr id="46" name="Picture 45" descr="skd182715sd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075" y="6227889"/>
            <a:ext cx="621456" cy="1850490"/>
          </a:xfrm>
          <a:prstGeom prst="rect">
            <a:avLst/>
          </a:prstGeom>
          <a:effectLst/>
        </p:spPr>
      </p:pic>
      <p:pic>
        <p:nvPicPr>
          <p:cNvPr id="47" name="Picture 46" descr="7321018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690" y="1627700"/>
            <a:ext cx="998178" cy="2122287"/>
          </a:xfrm>
          <a:prstGeom prst="rect">
            <a:avLst/>
          </a:prstGeom>
          <a:effectLst/>
        </p:spPr>
      </p:pic>
      <p:pic>
        <p:nvPicPr>
          <p:cNvPr id="49" name="Picture 48" descr="aa0538400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714" y="2080555"/>
            <a:ext cx="790700" cy="2353711"/>
          </a:xfrm>
          <a:prstGeom prst="rect">
            <a:avLst/>
          </a:prstGeom>
          <a:effectLst/>
        </p:spPr>
      </p:pic>
      <p:pic>
        <p:nvPicPr>
          <p:cNvPr id="50" name="Picture 49" descr="rbsb2_18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049" y="3440522"/>
            <a:ext cx="774962" cy="1716093"/>
          </a:xfrm>
          <a:prstGeom prst="rect">
            <a:avLst/>
          </a:prstGeom>
          <a:effectLst/>
        </p:spPr>
      </p:pic>
      <p:pic>
        <p:nvPicPr>
          <p:cNvPr id="51" name="Picture 50" descr="AA05384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408" y="3978936"/>
            <a:ext cx="713101" cy="2180696"/>
          </a:xfrm>
          <a:prstGeom prst="rect">
            <a:avLst/>
          </a:prstGeom>
          <a:effectLst/>
        </p:spPr>
      </p:pic>
      <p:pic>
        <p:nvPicPr>
          <p:cNvPr id="52" name="Picture 51" descr="bu00372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4387" y="1958423"/>
            <a:ext cx="724092" cy="2309871"/>
          </a:xfrm>
          <a:prstGeom prst="rect">
            <a:avLst/>
          </a:prstGeom>
          <a:effectLst/>
        </p:spPr>
      </p:pic>
      <p:sp>
        <p:nvSpPr>
          <p:cNvPr id="40" name="Title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Introduced</a:t>
            </a:r>
            <a:endParaRPr lang="en-US" dirty="0"/>
          </a:p>
        </p:txBody>
      </p:sp>
      <p:sp>
        <p:nvSpPr>
          <p:cNvPr id="53" name="Content Placeholder 52"/>
          <p:cNvSpPr>
            <a:spLocks noGrp="1"/>
          </p:cNvSpPr>
          <p:nvPr>
            <p:ph idx="1"/>
          </p:nvPr>
        </p:nvSpPr>
        <p:spPr>
          <a:xfrm>
            <a:off x="952500" y="1981200"/>
            <a:ext cx="5397500" cy="4114800"/>
          </a:xfrm>
        </p:spPr>
        <p:txBody>
          <a:bodyPr/>
          <a:lstStyle/>
          <a:p>
            <a:r>
              <a:rPr lang="en-US" dirty="0"/>
              <a:t>Figuring out how to get introduced to someone also amounts to </a:t>
            </a:r>
            <a:r>
              <a:rPr lang="en-US" b="1" dirty="0"/>
              <a:t>finding a path</a:t>
            </a:r>
            <a:r>
              <a:rPr lang="en-US" dirty="0"/>
              <a:t> between them</a:t>
            </a:r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EC0C2E8-EC02-75FE-DA4E-DF6417D0EE01}"/>
              </a:ext>
            </a:extLst>
          </p:cNvPr>
          <p:cNvCxnSpPr/>
          <p:nvPr/>
        </p:nvCxnSpPr>
        <p:spPr>
          <a:xfrm flipH="1">
            <a:off x="3950238" y="6993518"/>
            <a:ext cx="4245936" cy="14829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52C1EE1-0209-1578-2096-806CA11AFE3C}"/>
              </a:ext>
            </a:extLst>
          </p:cNvPr>
          <p:cNvCxnSpPr/>
          <p:nvPr/>
        </p:nvCxnSpPr>
        <p:spPr>
          <a:xfrm flipH="1">
            <a:off x="8489587" y="2676070"/>
            <a:ext cx="3305728" cy="419591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9793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>
            <a:stCxn id="36" idx="7"/>
            <a:endCxn id="27" idx="2"/>
          </p:cNvCxnSpPr>
          <p:nvPr/>
        </p:nvCxnSpPr>
        <p:spPr>
          <a:xfrm flipV="1">
            <a:off x="492792" y="7470195"/>
            <a:ext cx="2695721" cy="50051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29" idx="3"/>
            <a:endCxn id="27" idx="7"/>
          </p:cNvCxnSpPr>
          <p:nvPr/>
        </p:nvCxnSpPr>
        <p:spPr>
          <a:xfrm flipH="1">
            <a:off x="3481926" y="4698151"/>
            <a:ext cx="3547782" cy="266437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188513" y="7317924"/>
            <a:ext cx="343754" cy="304543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pic>
        <p:nvPicPr>
          <p:cNvPr id="44" name="Picture 43" descr="rbsb2_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0" y="6392142"/>
            <a:ext cx="888405" cy="2066058"/>
          </a:xfrm>
          <a:prstGeom prst="rect">
            <a:avLst/>
          </a:prstGeom>
          <a:effectLst/>
        </p:spPr>
      </p:pic>
      <p:sp>
        <p:nvSpPr>
          <p:cNvPr id="39" name="Rounded Rectangle 38"/>
          <p:cNvSpPr/>
          <p:nvPr/>
        </p:nvSpPr>
        <p:spPr>
          <a:xfrm>
            <a:off x="3128077" y="7543800"/>
            <a:ext cx="1028271" cy="2209799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11226800" y="1600200"/>
            <a:ext cx="1028271" cy="2209800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01557" y="2389354"/>
            <a:ext cx="1038104" cy="656590"/>
          </a:xfrm>
          <a:prstGeom prst="rect">
            <a:avLst/>
          </a:prstGeom>
          <a:noFill/>
          <a:effectLst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3400" dirty="0"/>
              <a:t>E</a:t>
            </a:r>
          </a:p>
        </p:txBody>
      </p:sp>
      <p:cxnSp>
        <p:nvCxnSpPr>
          <p:cNvPr id="41" name="Straight Connector 40"/>
          <p:cNvCxnSpPr>
            <a:stCxn id="36" idx="6"/>
            <a:endCxn id="34" idx="2"/>
          </p:cNvCxnSpPr>
          <p:nvPr/>
        </p:nvCxnSpPr>
        <p:spPr>
          <a:xfrm>
            <a:off x="543133" y="8078378"/>
            <a:ext cx="3063351" cy="39810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4" idx="1"/>
            <a:endCxn id="27" idx="4"/>
          </p:cNvCxnSpPr>
          <p:nvPr/>
        </p:nvCxnSpPr>
        <p:spPr>
          <a:xfrm flipH="1" flipV="1">
            <a:off x="3360391" y="7622467"/>
            <a:ext cx="296435" cy="73248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29" idx="7"/>
            <a:endCxn id="28" idx="3"/>
          </p:cNvCxnSpPr>
          <p:nvPr/>
        </p:nvCxnSpPr>
        <p:spPr>
          <a:xfrm flipV="1">
            <a:off x="7272780" y="3378947"/>
            <a:ext cx="268737" cy="107613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31" idx="1"/>
            <a:endCxn id="28" idx="4"/>
          </p:cNvCxnSpPr>
          <p:nvPr/>
        </p:nvCxnSpPr>
        <p:spPr>
          <a:xfrm flipH="1" flipV="1">
            <a:off x="7663053" y="3429288"/>
            <a:ext cx="754573" cy="8266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1" idx="7"/>
            <a:endCxn id="30" idx="4"/>
          </p:cNvCxnSpPr>
          <p:nvPr/>
        </p:nvCxnSpPr>
        <p:spPr>
          <a:xfrm flipV="1">
            <a:off x="8660698" y="3391263"/>
            <a:ext cx="482315" cy="86469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30" idx="2"/>
            <a:endCxn id="28" idx="6"/>
          </p:cNvCxnSpPr>
          <p:nvPr/>
        </p:nvCxnSpPr>
        <p:spPr>
          <a:xfrm flipH="1">
            <a:off x="7834931" y="3219386"/>
            <a:ext cx="1136206" cy="3802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31" idx="3"/>
            <a:endCxn id="34" idx="7"/>
          </p:cNvCxnSpPr>
          <p:nvPr/>
        </p:nvCxnSpPr>
        <p:spPr>
          <a:xfrm flipH="1">
            <a:off x="3899897" y="4499027"/>
            <a:ext cx="4517729" cy="38559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33" idx="2"/>
            <a:endCxn id="34" idx="6"/>
          </p:cNvCxnSpPr>
          <p:nvPr/>
        </p:nvCxnSpPr>
        <p:spPr>
          <a:xfrm flipH="1">
            <a:off x="3950238" y="6993518"/>
            <a:ext cx="4245936" cy="1482967"/>
          </a:xfrm>
          <a:prstGeom prst="line">
            <a:avLst/>
          </a:prstGeom>
          <a:effectLst>
            <a:glow rad="101600">
              <a:srgbClr val="FFC000">
                <a:alpha val="60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29" idx="5"/>
            <a:endCxn id="33" idx="1"/>
          </p:cNvCxnSpPr>
          <p:nvPr/>
        </p:nvCxnSpPr>
        <p:spPr>
          <a:xfrm>
            <a:off x="7272779" y="4698151"/>
            <a:ext cx="973736" cy="217383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31" idx="4"/>
            <a:endCxn id="33" idx="0"/>
          </p:cNvCxnSpPr>
          <p:nvPr/>
        </p:nvCxnSpPr>
        <p:spPr>
          <a:xfrm flipH="1">
            <a:off x="8368051" y="4549368"/>
            <a:ext cx="171110" cy="227227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32" idx="2"/>
            <a:endCxn id="30" idx="6"/>
          </p:cNvCxnSpPr>
          <p:nvPr/>
        </p:nvCxnSpPr>
        <p:spPr>
          <a:xfrm flipH="1">
            <a:off x="9314890" y="2504193"/>
            <a:ext cx="2308548" cy="71519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32" idx="3"/>
            <a:endCxn id="31" idx="6"/>
          </p:cNvCxnSpPr>
          <p:nvPr/>
        </p:nvCxnSpPr>
        <p:spPr>
          <a:xfrm flipH="1">
            <a:off x="8711039" y="2625730"/>
            <a:ext cx="2962741" cy="175176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32" idx="4"/>
            <a:endCxn id="33" idx="7"/>
          </p:cNvCxnSpPr>
          <p:nvPr/>
        </p:nvCxnSpPr>
        <p:spPr>
          <a:xfrm flipH="1">
            <a:off x="8489587" y="2676070"/>
            <a:ext cx="3305728" cy="4195911"/>
          </a:xfrm>
          <a:prstGeom prst="line">
            <a:avLst/>
          </a:prstGeom>
          <a:effectLst>
            <a:glow rad="101600">
              <a:srgbClr val="FFC000">
                <a:alpha val="60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29" idx="6"/>
            <a:endCxn id="31" idx="2"/>
          </p:cNvCxnSpPr>
          <p:nvPr/>
        </p:nvCxnSpPr>
        <p:spPr>
          <a:xfrm flipV="1">
            <a:off x="7323120" y="4377491"/>
            <a:ext cx="1044164" cy="19912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7491176" y="3085534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979366" y="4404737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971136" y="3047509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367285" y="4205613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1623438" y="2332316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196174" y="6821641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99378" y="7926107"/>
            <a:ext cx="343754" cy="304543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606484" y="8304607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pic>
        <p:nvPicPr>
          <p:cNvPr id="43" name="Picture 42" descr="bu00372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200013"/>
            <a:ext cx="724092" cy="2309871"/>
          </a:xfrm>
          <a:prstGeom prst="rect">
            <a:avLst/>
          </a:prstGeom>
          <a:effectLst/>
        </p:spPr>
      </p:pic>
      <p:pic>
        <p:nvPicPr>
          <p:cNvPr id="45" name="Picture 44" descr="AA05384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1810" y="7572904"/>
            <a:ext cx="713101" cy="2180696"/>
          </a:xfrm>
          <a:prstGeom prst="rect">
            <a:avLst/>
          </a:prstGeom>
          <a:effectLst/>
        </p:spPr>
      </p:pic>
      <p:pic>
        <p:nvPicPr>
          <p:cNvPr id="46" name="Picture 45" descr="skd182715sd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075" y="6227889"/>
            <a:ext cx="621456" cy="1850490"/>
          </a:xfrm>
          <a:prstGeom prst="rect">
            <a:avLst/>
          </a:prstGeom>
          <a:effectLst/>
        </p:spPr>
      </p:pic>
      <p:pic>
        <p:nvPicPr>
          <p:cNvPr id="47" name="Picture 46" descr="7321018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690" y="1627700"/>
            <a:ext cx="998178" cy="2122287"/>
          </a:xfrm>
          <a:prstGeom prst="rect">
            <a:avLst/>
          </a:prstGeom>
          <a:effectLst/>
        </p:spPr>
      </p:pic>
      <p:pic>
        <p:nvPicPr>
          <p:cNvPr id="49" name="Picture 48" descr="aa0538400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714" y="2080555"/>
            <a:ext cx="790700" cy="2353711"/>
          </a:xfrm>
          <a:prstGeom prst="rect">
            <a:avLst/>
          </a:prstGeom>
          <a:effectLst/>
        </p:spPr>
      </p:pic>
      <p:pic>
        <p:nvPicPr>
          <p:cNvPr id="50" name="Picture 49" descr="rbsb2_18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049" y="3440522"/>
            <a:ext cx="774962" cy="1716093"/>
          </a:xfrm>
          <a:prstGeom prst="rect">
            <a:avLst/>
          </a:prstGeom>
          <a:effectLst/>
        </p:spPr>
      </p:pic>
      <p:pic>
        <p:nvPicPr>
          <p:cNvPr id="51" name="Picture 50" descr="AA05384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408" y="3978936"/>
            <a:ext cx="713101" cy="2180696"/>
          </a:xfrm>
          <a:prstGeom prst="rect">
            <a:avLst/>
          </a:prstGeom>
          <a:effectLst/>
        </p:spPr>
      </p:pic>
      <p:pic>
        <p:nvPicPr>
          <p:cNvPr id="52" name="Picture 51" descr="bu00372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4387" y="1958423"/>
            <a:ext cx="724092" cy="2309871"/>
          </a:xfrm>
          <a:prstGeom prst="rect">
            <a:avLst/>
          </a:prstGeom>
          <a:effectLst/>
        </p:spPr>
      </p:pic>
      <p:sp>
        <p:nvSpPr>
          <p:cNvPr id="40" name="Title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Introduced</a:t>
            </a:r>
            <a:endParaRPr lang="en-US" dirty="0"/>
          </a:p>
        </p:txBody>
      </p:sp>
      <p:sp>
        <p:nvSpPr>
          <p:cNvPr id="53" name="Content Placeholder 52"/>
          <p:cNvSpPr>
            <a:spLocks noGrp="1"/>
          </p:cNvSpPr>
          <p:nvPr>
            <p:ph idx="1"/>
          </p:nvPr>
        </p:nvSpPr>
        <p:spPr>
          <a:xfrm>
            <a:off x="952500" y="1981200"/>
            <a:ext cx="5397500" cy="4114800"/>
          </a:xfrm>
        </p:spPr>
        <p:txBody>
          <a:bodyPr/>
          <a:lstStyle/>
          <a:p>
            <a:r>
              <a:rPr lang="en-US" dirty="0"/>
              <a:t>Figuring out how to get introduced to someone also amounts to </a:t>
            </a:r>
            <a:r>
              <a:rPr lang="en-US" b="1" dirty="0"/>
              <a:t>finding a path</a:t>
            </a:r>
            <a:r>
              <a:rPr lang="en-US" dirty="0"/>
              <a:t> between them</a:t>
            </a:r>
          </a:p>
          <a:p>
            <a:pPr lvl="1"/>
            <a:r>
              <a:rPr lang="en-US" dirty="0"/>
              <a:t>Graphs bring out commonalities between different domains</a:t>
            </a:r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58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path is a series of vertices connected by edges</a:t>
            </a:r>
          </a:p>
          <a:p>
            <a:pPr lvl="1"/>
            <a:r>
              <a:rPr lang="en-US" dirty="0"/>
              <a:t>We can </a:t>
            </a:r>
            <a:r>
              <a:rPr lang="en-US" b="1" dirty="0"/>
              <a:t>reduce</a:t>
            </a:r>
            <a:r>
              <a:rPr lang="en-US" dirty="0"/>
              <a:t> the problem of solving </a:t>
            </a:r>
            <a:r>
              <a:rPr lang="en-US" dirty="0" err="1"/>
              <a:t>lightsout</a:t>
            </a:r>
            <a:br>
              <a:rPr lang="en-US" dirty="0"/>
            </a:br>
            <a:r>
              <a:rPr lang="en-US" dirty="0"/>
              <a:t>to the problem of finding a path</a:t>
            </a:r>
            <a:br>
              <a:rPr lang="en-US" dirty="0"/>
            </a:br>
            <a:r>
              <a:rPr lang="en-US" dirty="0"/>
              <a:t>between two vertices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128077" y="7939679"/>
            <a:ext cx="1028271" cy="1101494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1289761" y="1837632"/>
            <a:ext cx="1028271" cy="1101494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543133" y="8078378"/>
            <a:ext cx="3063351" cy="39810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183697" y="7622467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0" name="Straight Connector 49"/>
          <p:cNvCxnSpPr>
            <a:endCxn id="52" idx="4"/>
          </p:cNvCxnSpPr>
          <p:nvPr/>
        </p:nvCxnSpPr>
        <p:spPr>
          <a:xfrm flipH="1" flipV="1">
            <a:off x="3360391" y="7622467"/>
            <a:ext cx="296435" cy="73248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52" idx="7"/>
          </p:cNvCxnSpPr>
          <p:nvPr/>
        </p:nvCxnSpPr>
        <p:spPr>
          <a:xfrm flipH="1">
            <a:off x="3481926" y="4698151"/>
            <a:ext cx="3547782" cy="266437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3188513" y="7317924"/>
            <a:ext cx="343754" cy="30454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>
            <a:stCxn id="31" idx="3"/>
            <a:endCxn id="34" idx="7"/>
          </p:cNvCxnSpPr>
          <p:nvPr/>
        </p:nvCxnSpPr>
        <p:spPr>
          <a:xfrm flipH="1">
            <a:off x="3899897" y="4499027"/>
            <a:ext cx="4517729" cy="3855922"/>
          </a:xfrm>
          <a:prstGeom prst="line">
            <a:avLst/>
          </a:prstGeom>
          <a:effectLst>
            <a:glow rad="101600">
              <a:srgbClr val="FFC000">
                <a:alpha val="60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33" idx="2"/>
            <a:endCxn id="34" idx="6"/>
          </p:cNvCxnSpPr>
          <p:nvPr/>
        </p:nvCxnSpPr>
        <p:spPr>
          <a:xfrm flipH="1">
            <a:off x="3950238" y="6993518"/>
            <a:ext cx="4245936" cy="14829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32" idx="3"/>
            <a:endCxn id="31" idx="6"/>
          </p:cNvCxnSpPr>
          <p:nvPr/>
        </p:nvCxnSpPr>
        <p:spPr>
          <a:xfrm flipH="1">
            <a:off x="8711039" y="2625730"/>
            <a:ext cx="2962741" cy="1751761"/>
          </a:xfrm>
          <a:prstGeom prst="line">
            <a:avLst/>
          </a:prstGeom>
          <a:effectLst>
            <a:glow rad="101600">
              <a:srgbClr val="FFC000">
                <a:alpha val="60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32" idx="4"/>
            <a:endCxn id="33" idx="7"/>
          </p:cNvCxnSpPr>
          <p:nvPr/>
        </p:nvCxnSpPr>
        <p:spPr>
          <a:xfrm flipH="1">
            <a:off x="8489587" y="2676070"/>
            <a:ext cx="3305728" cy="4195911"/>
          </a:xfrm>
          <a:prstGeom prst="line">
            <a:avLst/>
          </a:prstGeom>
          <a:effectLst>
            <a:glow rad="101600">
              <a:srgbClr val="FFC000">
                <a:alpha val="60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29" idx="6"/>
            <a:endCxn id="31" idx="2"/>
          </p:cNvCxnSpPr>
          <p:nvPr/>
        </p:nvCxnSpPr>
        <p:spPr>
          <a:xfrm flipV="1">
            <a:off x="7323120" y="4377491"/>
            <a:ext cx="1044164" cy="19912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979366" y="4404737"/>
            <a:ext cx="343754" cy="3437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367285" y="4205613"/>
            <a:ext cx="343754" cy="3437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1623438" y="2332316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196174" y="6821641"/>
            <a:ext cx="343754" cy="3437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606484" y="8304607"/>
            <a:ext cx="343754" cy="3437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3292204" y="8122751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7949628" y="6603374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11435880" y="1996275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8179726" y="3883369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6728459" y="4183036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2937954" y="6949801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Lightsout</a:t>
            </a:r>
            <a:r>
              <a:rPr lang="en-US" dirty="0"/>
              <a:t> as a Graph</a:t>
            </a:r>
          </a:p>
        </p:txBody>
      </p:sp>
      <p:sp>
        <p:nvSpPr>
          <p:cNvPr id="30" name="Rectangular Callout 29"/>
          <p:cNvSpPr/>
          <p:nvPr/>
        </p:nvSpPr>
        <p:spPr bwMode="auto">
          <a:xfrm>
            <a:off x="11379200" y="4800600"/>
            <a:ext cx="632545" cy="400110"/>
          </a:xfrm>
          <a:prstGeom prst="wedgeRectCallout">
            <a:avLst>
              <a:gd name="adj1" fmla="val 24711"/>
              <a:gd name="adj2" fmla="val -46885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Start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35" name="Rectangular Callout 34"/>
          <p:cNvSpPr/>
          <p:nvPr/>
        </p:nvSpPr>
        <p:spPr bwMode="auto">
          <a:xfrm>
            <a:off x="5969000" y="8439090"/>
            <a:ext cx="804387" cy="400110"/>
          </a:xfrm>
          <a:prstGeom prst="wedgeRectCallout">
            <a:avLst>
              <a:gd name="adj1" fmla="val -248968"/>
              <a:gd name="adj2" fmla="val -1722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Target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40" name="Rectangular Callout 39"/>
          <p:cNvSpPr/>
          <p:nvPr/>
        </p:nvSpPr>
        <p:spPr bwMode="auto">
          <a:xfrm>
            <a:off x="8788400" y="7315200"/>
            <a:ext cx="4114800" cy="1323439"/>
          </a:xfrm>
          <a:prstGeom prst="wedgeRectCallout">
            <a:avLst>
              <a:gd name="adj1" fmla="val -30481"/>
              <a:gd name="adj2" fmla="val -166338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square" lIns="45720" rIns="45720" anchor="ctr">
            <a:spAutoFit/>
          </a:bodyPr>
          <a:lstStyle/>
          <a:p>
            <a:pPr algn="l"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Here’s another path between them:</a:t>
            </a:r>
          </a:p>
          <a:p>
            <a:pPr>
              <a:defRPr/>
            </a:pPr>
            <a:endParaRPr lang="en-US" sz="20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>
              <a:defRPr/>
            </a:pPr>
            <a:endParaRPr lang="en-US" sz="20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>
              <a:defRPr/>
            </a:pPr>
            <a:endParaRPr lang="en-US" sz="20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11836400" y="7820561"/>
          <a:ext cx="570992" cy="564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9664192" y="7820561"/>
          <a:ext cx="570992" cy="564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8940800" y="7820561"/>
          <a:ext cx="570992" cy="564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10388600" y="7817104"/>
          <a:ext cx="570992" cy="564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11113008" y="7817104"/>
          <a:ext cx="570992" cy="564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5" name="Rectangular Callout 54"/>
          <p:cNvSpPr/>
          <p:nvPr/>
        </p:nvSpPr>
        <p:spPr bwMode="auto">
          <a:xfrm>
            <a:off x="9597445" y="8915400"/>
            <a:ext cx="2518703" cy="338554"/>
          </a:xfrm>
          <a:prstGeom prst="wedgeRectCallout">
            <a:avLst>
              <a:gd name="adj1" fmla="val -21311"/>
              <a:gd name="adj2" fmla="val -164091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16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Here, we are backtracking</a:t>
            </a:r>
            <a:endParaRPr lang="en-US" sz="12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26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Lightsout</a:t>
            </a:r>
            <a:r>
              <a:rPr lang="en-US" dirty="0"/>
              <a:t> as a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</a:t>
            </a:r>
            <a:r>
              <a:rPr lang="en-US" i="1" dirty="0"/>
              <a:t>n x n </a:t>
            </a:r>
            <a:r>
              <a:rPr lang="en-US" dirty="0" err="1"/>
              <a:t>lightsout</a:t>
            </a:r>
            <a:endParaRPr lang="en-US" dirty="0"/>
          </a:p>
          <a:p>
            <a:pPr lvl="1"/>
            <a:r>
              <a:rPr lang="en-US" dirty="0"/>
              <a:t>There are </a:t>
            </a:r>
            <a:r>
              <a:rPr lang="en-US" i="1" dirty="0"/>
              <a:t>2</a:t>
            </a:r>
            <a:r>
              <a:rPr lang="en-US" i="1" baseline="30000" dirty="0"/>
              <a:t>n*n</a:t>
            </a:r>
            <a:r>
              <a:rPr lang="en-US" dirty="0"/>
              <a:t> board configurations</a:t>
            </a:r>
          </a:p>
          <a:p>
            <a:pPr lvl="2"/>
            <a:r>
              <a:rPr lang="en-US" dirty="0"/>
              <a:t>Each of the </a:t>
            </a:r>
            <a:r>
              <a:rPr lang="en-US" i="1" dirty="0"/>
              <a:t>n*n</a:t>
            </a:r>
            <a:r>
              <a:rPr lang="en-US" dirty="0"/>
              <a:t> lights can be either on or off</a:t>
            </a:r>
          </a:p>
          <a:p>
            <a:pPr lvl="1"/>
            <a:r>
              <a:rPr lang="en-US" dirty="0"/>
              <a:t>From any board, we can make </a:t>
            </a:r>
            <a:r>
              <a:rPr lang="en-US" i="1" dirty="0"/>
              <a:t>n*n</a:t>
            </a:r>
            <a:r>
              <a:rPr lang="en-US" dirty="0"/>
              <a:t> moves</a:t>
            </a:r>
          </a:p>
          <a:p>
            <a:pPr lvl="2"/>
            <a:r>
              <a:rPr lang="en-US" dirty="0"/>
              <a:t>By pressing any one of the </a:t>
            </a:r>
            <a:r>
              <a:rPr lang="en-US" i="1" dirty="0"/>
              <a:t>n*n</a:t>
            </a:r>
            <a:r>
              <a:rPr lang="en-US" dirty="0"/>
              <a:t> lights</a:t>
            </a:r>
          </a:p>
          <a:p>
            <a:pPr lvl="4"/>
            <a:endParaRPr lang="en-US" dirty="0"/>
          </a:p>
          <a:p>
            <a:r>
              <a:rPr lang="en-US" dirty="0"/>
              <a:t>The graph representing </a:t>
            </a:r>
            <a:r>
              <a:rPr lang="en-US" i="1" dirty="0"/>
              <a:t>n x n</a:t>
            </a:r>
            <a:r>
              <a:rPr lang="en-US" dirty="0"/>
              <a:t> </a:t>
            </a:r>
            <a:r>
              <a:rPr lang="en-US" dirty="0" err="1"/>
              <a:t>lightsout</a:t>
            </a:r>
            <a:r>
              <a:rPr lang="en-US" dirty="0"/>
              <a:t> has</a:t>
            </a:r>
          </a:p>
          <a:p>
            <a:pPr lvl="1"/>
            <a:r>
              <a:rPr lang="en-US" i="1" dirty="0"/>
              <a:t>2</a:t>
            </a:r>
            <a:r>
              <a:rPr lang="en-US" i="1" baseline="30000" dirty="0"/>
              <a:t>n*n</a:t>
            </a:r>
            <a:r>
              <a:rPr lang="en-US" dirty="0"/>
              <a:t> vertices</a:t>
            </a:r>
          </a:p>
          <a:p>
            <a:pPr lvl="1"/>
            <a:r>
              <a:rPr lang="en-US" i="1" dirty="0"/>
              <a:t>n*n * 2</a:t>
            </a:r>
            <a:r>
              <a:rPr lang="en-US" i="1" baseline="30000" dirty="0"/>
              <a:t>n*n</a:t>
            </a:r>
            <a:r>
              <a:rPr lang="en-US" i="1" dirty="0"/>
              <a:t> / 2 </a:t>
            </a:r>
            <a:r>
              <a:rPr lang="en-US" dirty="0"/>
              <a:t>edges</a:t>
            </a:r>
          </a:p>
          <a:p>
            <a:pPr lvl="2"/>
            <a:r>
              <a:rPr lang="en-US" dirty="0"/>
              <a:t>There are </a:t>
            </a:r>
            <a:r>
              <a:rPr lang="en-US" i="1" dirty="0"/>
              <a:t>2</a:t>
            </a:r>
            <a:r>
              <a:rPr lang="en-US" i="1" baseline="30000" dirty="0"/>
              <a:t>n*n</a:t>
            </a:r>
            <a:r>
              <a:rPr lang="en-US" dirty="0"/>
              <a:t> vertices</a:t>
            </a:r>
          </a:p>
          <a:p>
            <a:pPr lvl="2"/>
            <a:r>
              <a:rPr lang="en-US" dirty="0"/>
              <a:t>Each has </a:t>
            </a:r>
            <a:r>
              <a:rPr lang="en-US" i="1" dirty="0"/>
              <a:t>n x n</a:t>
            </a:r>
            <a:r>
              <a:rPr lang="en-US" dirty="0"/>
              <a:t> neighbors</a:t>
            </a:r>
          </a:p>
          <a:p>
            <a:pPr lvl="2"/>
            <a:r>
              <a:rPr lang="en-US" dirty="0"/>
              <a:t>But this would count each edge (A,B) twice</a:t>
            </a:r>
          </a:p>
          <a:p>
            <a:pPr lvl="3"/>
            <a:r>
              <a:rPr lang="en-US" dirty="0"/>
              <a:t>From A to B and</a:t>
            </a:r>
          </a:p>
          <a:p>
            <a:pPr lvl="3"/>
            <a:r>
              <a:rPr lang="en-US" dirty="0"/>
              <a:t>From B to A</a:t>
            </a:r>
          </a:p>
          <a:p>
            <a:pPr lvl="2">
              <a:buNone/>
            </a:pPr>
            <a:r>
              <a:rPr lang="en-US" dirty="0"/>
              <a:t>	so we divide by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254000" y="4208255"/>
            <a:ext cx="1028271" cy="1101494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71161"/>
              </p:ext>
            </p:extLst>
          </p:nvPr>
        </p:nvGraphicFramePr>
        <p:xfrm>
          <a:off x="5697212" y="890156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203603"/>
              </p:ext>
            </p:extLst>
          </p:nvPr>
        </p:nvGraphicFramePr>
        <p:xfrm>
          <a:off x="5697212" y="2638818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231699"/>
              </p:ext>
            </p:extLst>
          </p:nvPr>
        </p:nvGraphicFramePr>
        <p:xfrm>
          <a:off x="5697212" y="4015029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226060"/>
              </p:ext>
            </p:extLst>
          </p:nvPr>
        </p:nvGraphicFramePr>
        <p:xfrm>
          <a:off x="5697215" y="5391239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404298"/>
              </p:ext>
            </p:extLst>
          </p:nvPr>
        </p:nvGraphicFramePr>
        <p:xfrm>
          <a:off x="5697215" y="6767450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300127"/>
              </p:ext>
            </p:extLst>
          </p:nvPr>
        </p:nvGraphicFramePr>
        <p:xfrm>
          <a:off x="5697212" y="8516112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953779"/>
              </p:ext>
            </p:extLst>
          </p:nvPr>
        </p:nvGraphicFramePr>
        <p:xfrm>
          <a:off x="8551512" y="6724411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06593"/>
              </p:ext>
            </p:extLst>
          </p:nvPr>
        </p:nvGraphicFramePr>
        <p:xfrm>
          <a:off x="8595458" y="1854810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466116"/>
              </p:ext>
            </p:extLst>
          </p:nvPr>
        </p:nvGraphicFramePr>
        <p:xfrm>
          <a:off x="8595461" y="3603472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612405"/>
              </p:ext>
            </p:extLst>
          </p:nvPr>
        </p:nvGraphicFramePr>
        <p:xfrm>
          <a:off x="8595461" y="5165908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109511"/>
              </p:ext>
            </p:extLst>
          </p:nvPr>
        </p:nvGraphicFramePr>
        <p:xfrm>
          <a:off x="2798967" y="2806422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32640"/>
              </p:ext>
            </p:extLst>
          </p:nvPr>
        </p:nvGraphicFramePr>
        <p:xfrm>
          <a:off x="2798967" y="4368858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121150"/>
              </p:ext>
            </p:extLst>
          </p:nvPr>
        </p:nvGraphicFramePr>
        <p:xfrm>
          <a:off x="2798970" y="6117520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984978"/>
              </p:ext>
            </p:extLst>
          </p:nvPr>
        </p:nvGraphicFramePr>
        <p:xfrm>
          <a:off x="2798970" y="7657378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42" name="Curved Connector 41"/>
          <p:cNvCxnSpPr>
            <a:stCxn id="34" idx="3"/>
            <a:endCxn id="5" idx="1"/>
          </p:cNvCxnSpPr>
          <p:nvPr/>
        </p:nvCxnSpPr>
        <p:spPr>
          <a:xfrm flipV="1">
            <a:off x="3517838" y="3028963"/>
            <a:ext cx="2179375" cy="167603"/>
          </a:xfrm>
          <a:prstGeom prst="straightConnector1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35" idx="3"/>
            <a:endCxn id="7" idx="1"/>
          </p:cNvCxnSpPr>
          <p:nvPr/>
        </p:nvCxnSpPr>
        <p:spPr>
          <a:xfrm flipV="1">
            <a:off x="3517838" y="4405173"/>
            <a:ext cx="2179375" cy="353829"/>
          </a:xfrm>
          <a:prstGeom prst="straightConnector1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36" idx="2"/>
            <a:endCxn id="9" idx="1"/>
          </p:cNvCxnSpPr>
          <p:nvPr/>
        </p:nvCxnSpPr>
        <p:spPr>
          <a:xfrm rot="5400000" flipH="1" flipV="1">
            <a:off x="3869597" y="5070191"/>
            <a:ext cx="1116425" cy="2538810"/>
          </a:xfrm>
          <a:prstGeom prst="curvedConnector4">
            <a:avLst>
              <a:gd name="adj1" fmla="val -7437"/>
              <a:gd name="adj2" fmla="val 57079"/>
            </a:avLst>
          </a:prstGeom>
          <a:ln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37" idx="3"/>
            <a:endCxn id="11" idx="1"/>
          </p:cNvCxnSpPr>
          <p:nvPr/>
        </p:nvCxnSpPr>
        <p:spPr>
          <a:xfrm flipV="1">
            <a:off x="3517841" y="7157594"/>
            <a:ext cx="2179375" cy="889929"/>
          </a:xfrm>
          <a:prstGeom prst="straightConnector1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stCxn id="37" idx="0"/>
            <a:endCxn id="9" idx="2"/>
          </p:cNvCxnSpPr>
          <p:nvPr/>
        </p:nvCxnSpPr>
        <p:spPr>
          <a:xfrm rot="5400000" flipH="1" flipV="1">
            <a:off x="3864603" y="5465332"/>
            <a:ext cx="1485851" cy="2898246"/>
          </a:xfrm>
          <a:prstGeom prst="curvedConnector3">
            <a:avLst>
              <a:gd name="adj1" fmla="val 41317"/>
            </a:avLst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>
            <a:stCxn id="36" idx="3"/>
            <a:endCxn id="7" idx="2"/>
          </p:cNvCxnSpPr>
          <p:nvPr/>
        </p:nvCxnSpPr>
        <p:spPr>
          <a:xfrm flipV="1">
            <a:off x="3517841" y="4795317"/>
            <a:ext cx="2538807" cy="1712347"/>
          </a:xfrm>
          <a:prstGeom prst="straightConnector1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35" idx="0"/>
            <a:endCxn id="5" idx="2"/>
          </p:cNvCxnSpPr>
          <p:nvPr/>
        </p:nvCxnSpPr>
        <p:spPr>
          <a:xfrm rot="5400000" flipH="1" flipV="1">
            <a:off x="4132649" y="2444861"/>
            <a:ext cx="949751" cy="2898246"/>
          </a:xfrm>
          <a:prstGeom prst="curvedConnector3">
            <a:avLst>
              <a:gd name="adj1" fmla="val 50000"/>
            </a:avLst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34" idx="2"/>
            <a:endCxn id="11" idx="0"/>
          </p:cNvCxnSpPr>
          <p:nvPr/>
        </p:nvCxnSpPr>
        <p:spPr>
          <a:xfrm>
            <a:off x="3158403" y="3586710"/>
            <a:ext cx="2898249" cy="3180740"/>
          </a:xfrm>
          <a:prstGeom prst="line">
            <a:avLst/>
          </a:prstGeom>
          <a:ln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9" idx="0"/>
            <a:endCxn id="18" idx="1"/>
          </p:cNvCxnSpPr>
          <p:nvPr/>
        </p:nvCxnSpPr>
        <p:spPr>
          <a:xfrm flipV="1">
            <a:off x="6056652" y="3993616"/>
            <a:ext cx="2538810" cy="1397623"/>
          </a:xfrm>
          <a:prstGeom prst="straightConnector1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7" idx="0"/>
            <a:endCxn id="17" idx="2"/>
          </p:cNvCxnSpPr>
          <p:nvPr/>
        </p:nvCxnSpPr>
        <p:spPr>
          <a:xfrm flipV="1">
            <a:off x="6056649" y="2635098"/>
            <a:ext cx="2898246" cy="1379931"/>
          </a:xfrm>
          <a:prstGeom prst="straightConnector1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" idx="3"/>
            <a:endCxn id="16" idx="0"/>
          </p:cNvCxnSpPr>
          <p:nvPr/>
        </p:nvCxnSpPr>
        <p:spPr>
          <a:xfrm>
            <a:off x="6416084" y="3028963"/>
            <a:ext cx="2494864" cy="3695448"/>
          </a:xfrm>
          <a:prstGeom prst="straightConnector1">
            <a:avLst/>
          </a:prstGeom>
          <a:ln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>
            <a:stCxn id="11" idx="3"/>
            <a:endCxn id="19" idx="2"/>
          </p:cNvCxnSpPr>
          <p:nvPr/>
        </p:nvCxnSpPr>
        <p:spPr>
          <a:xfrm flipV="1">
            <a:off x="6416087" y="5946196"/>
            <a:ext cx="2538810" cy="1211398"/>
          </a:xfrm>
          <a:prstGeom prst="curvedConnector2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11" idx="2"/>
            <a:endCxn id="16" idx="1"/>
          </p:cNvCxnSpPr>
          <p:nvPr/>
        </p:nvCxnSpPr>
        <p:spPr>
          <a:xfrm rot="5400000" flipH="1" flipV="1">
            <a:off x="7087489" y="6083716"/>
            <a:ext cx="433183" cy="2494861"/>
          </a:xfrm>
          <a:prstGeom prst="curvedConnector4">
            <a:avLst>
              <a:gd name="adj1" fmla="val -75054"/>
              <a:gd name="adj2" fmla="val 57203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9" idx="3"/>
            <a:endCxn id="19" idx="1"/>
          </p:cNvCxnSpPr>
          <p:nvPr/>
        </p:nvCxnSpPr>
        <p:spPr>
          <a:xfrm flipV="1">
            <a:off x="6416087" y="5556052"/>
            <a:ext cx="2179375" cy="225331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7" idx="3"/>
            <a:endCxn id="18" idx="0"/>
          </p:cNvCxnSpPr>
          <p:nvPr/>
        </p:nvCxnSpPr>
        <p:spPr>
          <a:xfrm flipV="1">
            <a:off x="6416084" y="3603472"/>
            <a:ext cx="2538813" cy="801701"/>
          </a:xfrm>
          <a:prstGeom prst="curvedConnector4">
            <a:avLst>
              <a:gd name="adj1" fmla="val 50255"/>
              <a:gd name="adj2" fmla="val 140554"/>
            </a:avLst>
          </a:prstGeom>
          <a:ln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urved Connector 101"/>
          <p:cNvCxnSpPr>
            <a:stCxn id="5" idx="0"/>
            <a:endCxn id="17" idx="1"/>
          </p:cNvCxnSpPr>
          <p:nvPr/>
        </p:nvCxnSpPr>
        <p:spPr>
          <a:xfrm rot="5400000" flipH="1" flipV="1">
            <a:off x="7129120" y="1172483"/>
            <a:ext cx="393865" cy="2538810"/>
          </a:xfrm>
          <a:prstGeom prst="curvedConnector2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Curved Connector 110"/>
          <p:cNvCxnSpPr>
            <a:stCxn id="34" idx="0"/>
            <a:endCxn id="4" idx="0"/>
          </p:cNvCxnSpPr>
          <p:nvPr/>
        </p:nvCxnSpPr>
        <p:spPr>
          <a:xfrm rot="5400000" flipH="1" flipV="1">
            <a:off x="3649392" y="399167"/>
            <a:ext cx="1916265" cy="2898246"/>
          </a:xfrm>
          <a:prstGeom prst="curvedConnector3">
            <a:avLst>
              <a:gd name="adj1" fmla="val 116966"/>
            </a:avLst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Curved Connector 113"/>
          <p:cNvCxnSpPr>
            <a:stCxn id="37" idx="2"/>
            <a:endCxn id="13" idx="2"/>
          </p:cNvCxnSpPr>
          <p:nvPr/>
        </p:nvCxnSpPr>
        <p:spPr>
          <a:xfrm rot="16200000" flipH="1">
            <a:off x="4178160" y="7417911"/>
            <a:ext cx="858734" cy="2898243"/>
          </a:xfrm>
          <a:prstGeom prst="curvedConnector3">
            <a:avLst>
              <a:gd name="adj1" fmla="val 13786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36" idx="0"/>
            <a:endCxn id="4" idx="1"/>
          </p:cNvCxnSpPr>
          <p:nvPr/>
        </p:nvCxnSpPr>
        <p:spPr>
          <a:xfrm flipV="1">
            <a:off x="3158406" y="1280300"/>
            <a:ext cx="2538807" cy="4837220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35" idx="2"/>
            <a:endCxn id="13" idx="1"/>
          </p:cNvCxnSpPr>
          <p:nvPr/>
        </p:nvCxnSpPr>
        <p:spPr>
          <a:xfrm>
            <a:off x="3158403" y="5149146"/>
            <a:ext cx="2538810" cy="3757110"/>
          </a:xfrm>
          <a:prstGeom prst="line">
            <a:avLst/>
          </a:prstGeom>
          <a:ln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4" idx="3"/>
            <a:endCxn id="17" idx="0"/>
          </p:cNvCxnSpPr>
          <p:nvPr/>
        </p:nvCxnSpPr>
        <p:spPr>
          <a:xfrm>
            <a:off x="6416084" y="1280300"/>
            <a:ext cx="2538810" cy="57451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4" idx="2"/>
            <a:endCxn id="19" idx="0"/>
          </p:cNvCxnSpPr>
          <p:nvPr/>
        </p:nvCxnSpPr>
        <p:spPr>
          <a:xfrm>
            <a:off x="6056648" y="1670444"/>
            <a:ext cx="2898249" cy="3495464"/>
          </a:xfrm>
          <a:prstGeom prst="line">
            <a:avLst/>
          </a:prstGeom>
          <a:ln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3" idx="3"/>
            <a:endCxn id="16" idx="2"/>
          </p:cNvCxnSpPr>
          <p:nvPr/>
        </p:nvCxnSpPr>
        <p:spPr>
          <a:xfrm flipV="1">
            <a:off x="6416084" y="7504699"/>
            <a:ext cx="2494864" cy="1401557"/>
          </a:xfrm>
          <a:prstGeom prst="straightConnector1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13" idx="0"/>
            <a:endCxn id="18" idx="2"/>
          </p:cNvCxnSpPr>
          <p:nvPr/>
        </p:nvCxnSpPr>
        <p:spPr>
          <a:xfrm flipV="1">
            <a:off x="6056648" y="4383760"/>
            <a:ext cx="2898249" cy="4132352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7" name="Table 1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864972"/>
              </p:ext>
            </p:extLst>
          </p:nvPr>
        </p:nvGraphicFramePr>
        <p:xfrm>
          <a:off x="408702" y="4368858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9" name="Table 1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437861"/>
              </p:ext>
            </p:extLst>
          </p:nvPr>
        </p:nvGraphicFramePr>
        <p:xfrm>
          <a:off x="10985732" y="5172231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01" name="Curved Connector 200"/>
          <p:cNvCxnSpPr>
            <a:stCxn id="197" idx="1"/>
            <a:endCxn id="34" idx="1"/>
          </p:cNvCxnSpPr>
          <p:nvPr/>
        </p:nvCxnSpPr>
        <p:spPr>
          <a:xfrm rot="10800000" flipH="1">
            <a:off x="408701" y="3196566"/>
            <a:ext cx="2390265" cy="1562436"/>
          </a:xfrm>
          <a:prstGeom prst="curvedConnector3">
            <a:avLst>
              <a:gd name="adj1" fmla="val -13602"/>
            </a:avLst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Curved Connector 204"/>
          <p:cNvCxnSpPr>
            <a:stCxn id="197" idx="0"/>
            <a:endCxn id="35" idx="1"/>
          </p:cNvCxnSpPr>
          <p:nvPr/>
        </p:nvCxnSpPr>
        <p:spPr>
          <a:xfrm rot="16200000" flipH="1">
            <a:off x="1588479" y="3548516"/>
            <a:ext cx="390144" cy="2030830"/>
          </a:xfrm>
          <a:prstGeom prst="curvedConnector4">
            <a:avLst>
              <a:gd name="adj1" fmla="val -83333"/>
              <a:gd name="adj2" fmla="val 58849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Curved Connector 207"/>
          <p:cNvCxnSpPr>
            <a:stCxn id="197" idx="3"/>
            <a:endCxn id="36" idx="1"/>
          </p:cNvCxnSpPr>
          <p:nvPr/>
        </p:nvCxnSpPr>
        <p:spPr>
          <a:xfrm>
            <a:off x="1127573" y="4759002"/>
            <a:ext cx="1671397" cy="1748662"/>
          </a:xfrm>
          <a:prstGeom prst="curvedConnector3">
            <a:avLst>
              <a:gd name="adj1" fmla="val 50000"/>
            </a:avLst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Curved Connector 210"/>
          <p:cNvCxnSpPr>
            <a:stCxn id="197" idx="2"/>
            <a:endCxn id="37" idx="1"/>
          </p:cNvCxnSpPr>
          <p:nvPr/>
        </p:nvCxnSpPr>
        <p:spPr>
          <a:xfrm rot="16200000" flipH="1">
            <a:off x="334366" y="5582917"/>
            <a:ext cx="2898377" cy="2030832"/>
          </a:xfrm>
          <a:prstGeom prst="curvedConnector2">
            <a:avLst/>
          </a:prstGeom>
          <a:ln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Curved Connector 213"/>
          <p:cNvCxnSpPr>
            <a:stCxn id="199" idx="3"/>
            <a:endCxn id="16" idx="3"/>
          </p:cNvCxnSpPr>
          <p:nvPr/>
        </p:nvCxnSpPr>
        <p:spPr>
          <a:xfrm flipH="1">
            <a:off x="9270383" y="5562376"/>
            <a:ext cx="2434220" cy="1552179"/>
          </a:xfrm>
          <a:prstGeom prst="curvedConnector3">
            <a:avLst>
              <a:gd name="adj1" fmla="val -13356"/>
            </a:avLst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Curved Connector 216"/>
          <p:cNvCxnSpPr>
            <a:stCxn id="199" idx="2"/>
            <a:endCxn id="19" idx="3"/>
          </p:cNvCxnSpPr>
          <p:nvPr/>
        </p:nvCxnSpPr>
        <p:spPr>
          <a:xfrm rot="5400000" flipH="1">
            <a:off x="10131517" y="4738870"/>
            <a:ext cx="396467" cy="2030835"/>
          </a:xfrm>
          <a:prstGeom prst="curvedConnector4">
            <a:avLst>
              <a:gd name="adj1" fmla="val -82004"/>
              <a:gd name="adj2" fmla="val 58849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Curved Connector 219"/>
          <p:cNvCxnSpPr>
            <a:stCxn id="199" idx="1"/>
            <a:endCxn id="18" idx="3"/>
          </p:cNvCxnSpPr>
          <p:nvPr/>
        </p:nvCxnSpPr>
        <p:spPr>
          <a:xfrm rot="10800000">
            <a:off x="9314334" y="3993616"/>
            <a:ext cx="1671400" cy="1568759"/>
          </a:xfrm>
          <a:prstGeom prst="curvedConnector3">
            <a:avLst>
              <a:gd name="adj1" fmla="val 50000"/>
            </a:avLst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Curved Connector 223"/>
          <p:cNvCxnSpPr>
            <a:stCxn id="199" idx="0"/>
            <a:endCxn id="17" idx="3"/>
          </p:cNvCxnSpPr>
          <p:nvPr/>
        </p:nvCxnSpPr>
        <p:spPr>
          <a:xfrm rot="16200000" flipV="1">
            <a:off x="8866110" y="2693174"/>
            <a:ext cx="2927278" cy="2030838"/>
          </a:xfrm>
          <a:prstGeom prst="curvedConnector2">
            <a:avLst/>
          </a:prstGeom>
          <a:ln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ular Callout 52"/>
          <p:cNvSpPr/>
          <p:nvPr/>
        </p:nvSpPr>
        <p:spPr bwMode="auto">
          <a:xfrm>
            <a:off x="332139" y="2813830"/>
            <a:ext cx="804387" cy="400110"/>
          </a:xfrm>
          <a:prstGeom prst="wedgeRectCallout">
            <a:avLst>
              <a:gd name="adj1" fmla="val -21615"/>
              <a:gd name="adj2" fmla="val 26140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Target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55" name="Rectangular Callout 54"/>
          <p:cNvSpPr/>
          <p:nvPr/>
        </p:nvSpPr>
        <p:spPr bwMode="auto">
          <a:xfrm>
            <a:off x="7950200" y="8534400"/>
            <a:ext cx="4821192" cy="1015663"/>
          </a:xfrm>
          <a:prstGeom prst="wedgeRectCallout">
            <a:avLst>
              <a:gd name="adj1" fmla="val -31994"/>
              <a:gd name="adj2" fmla="val -10150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All the vertices and edges of 2x2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lightsout</a:t>
            </a:r>
            <a:endParaRPr lang="en-US" sz="20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(color-coded by which light is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pressed to make a move)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56" name="Title 55"/>
          <p:cNvSpPr>
            <a:spLocks noGrp="1"/>
          </p:cNvSpPr>
          <p:nvPr>
            <p:ph type="title"/>
          </p:nvPr>
        </p:nvSpPr>
        <p:spPr>
          <a:xfrm>
            <a:off x="5816600" y="254000"/>
            <a:ext cx="6858000" cy="1498600"/>
          </a:xfrm>
        </p:spPr>
        <p:txBody>
          <a:bodyPr anchor="t"/>
          <a:lstStyle/>
          <a:p>
            <a:pPr algn="r"/>
            <a:r>
              <a:rPr lang="en-US" dirty="0"/>
              <a:t>The 2x2 </a:t>
            </a:r>
            <a:r>
              <a:rPr lang="en-US" dirty="0" err="1"/>
              <a:t>Lightsout</a:t>
            </a:r>
            <a:br>
              <a:rPr lang="en-US" dirty="0"/>
            </a:br>
            <a:r>
              <a:rPr lang="en-US" dirty="0"/>
              <a:t>Graph</a:t>
            </a:r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EF9F5C-4440-30A9-4A08-E574DBEC8CE5}"/>
              </a:ext>
            </a:extLst>
          </p:cNvPr>
          <p:cNvSpPr/>
          <p:nvPr/>
        </p:nvSpPr>
        <p:spPr bwMode="auto">
          <a:xfrm>
            <a:off x="10985732" y="5181928"/>
            <a:ext cx="359436" cy="390144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DA9826-9170-EBC9-9E2B-5BBFEA148F36}"/>
              </a:ext>
            </a:extLst>
          </p:cNvPr>
          <p:cNvSpPr/>
          <p:nvPr/>
        </p:nvSpPr>
        <p:spPr bwMode="auto">
          <a:xfrm>
            <a:off x="11348306" y="5177080"/>
            <a:ext cx="359436" cy="390144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7368A8-7835-7D7E-2788-B9F07FA303D5}"/>
              </a:ext>
            </a:extLst>
          </p:cNvPr>
          <p:cNvSpPr/>
          <p:nvPr/>
        </p:nvSpPr>
        <p:spPr bwMode="auto">
          <a:xfrm>
            <a:off x="11350483" y="5559951"/>
            <a:ext cx="359436" cy="390144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841D7A-82F2-0C16-688A-FC816D8F5B00}"/>
              </a:ext>
            </a:extLst>
          </p:cNvPr>
          <p:cNvSpPr/>
          <p:nvPr/>
        </p:nvSpPr>
        <p:spPr bwMode="auto">
          <a:xfrm>
            <a:off x="10985732" y="5558177"/>
            <a:ext cx="359436" cy="390144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71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vs. Data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graph can be</a:t>
            </a:r>
          </a:p>
          <a:p>
            <a:pPr lvl="1"/>
            <a:r>
              <a:rPr lang="en-US" dirty="0"/>
              <a:t>A conceptual</a:t>
            </a:r>
            <a:r>
              <a:rPr lang="en-US" b="1" dirty="0"/>
              <a:t> model </a:t>
            </a:r>
            <a:r>
              <a:rPr lang="en-US" dirty="0"/>
              <a:t>to understand a problem</a:t>
            </a:r>
          </a:p>
          <a:p>
            <a:pPr lvl="1"/>
            <a:r>
              <a:rPr lang="en-US" dirty="0"/>
              <a:t>A concrete </a:t>
            </a:r>
            <a:r>
              <a:rPr lang="en-US" b="1" dirty="0"/>
              <a:t>data structure </a:t>
            </a:r>
            <a:r>
              <a:rPr lang="en-US" dirty="0"/>
              <a:t>to solve it</a:t>
            </a:r>
          </a:p>
          <a:p>
            <a:pPr lvl="4"/>
            <a:endParaRPr lang="en-US" dirty="0"/>
          </a:p>
          <a:p>
            <a:r>
              <a:rPr lang="en-US" dirty="0"/>
              <a:t>For 2x2 </a:t>
            </a:r>
            <a:r>
              <a:rPr lang="en-US" dirty="0" err="1"/>
              <a:t>lightsout</a:t>
            </a:r>
            <a:r>
              <a:rPr lang="en-US" dirty="0"/>
              <a:t>, it is both</a:t>
            </a:r>
          </a:p>
          <a:p>
            <a:pPr lvl="1"/>
            <a:r>
              <a:rPr lang="en-US" dirty="0"/>
              <a:t>Conceptually, it brings out the structure of the problem and highlights what it has in common with other problems</a:t>
            </a:r>
          </a:p>
          <a:p>
            <a:pPr lvl="1"/>
            <a:r>
              <a:rPr lang="en-US" dirty="0"/>
              <a:t>Concretely, we can traverse a data structure that represents it in search of a path to the solved board</a:t>
            </a:r>
          </a:p>
          <a:p>
            <a:pPr lvl="4"/>
            <a:endParaRPr lang="en-US" dirty="0"/>
          </a:p>
          <a:p>
            <a:r>
              <a:rPr lang="en-US" dirty="0"/>
              <a:t>Turning 6x6 </a:t>
            </a:r>
            <a:r>
              <a:rPr lang="en-US" dirty="0" err="1"/>
              <a:t>lightsout</a:t>
            </a:r>
            <a:r>
              <a:rPr lang="en-US" dirty="0"/>
              <a:t> into a data structure is not practical</a:t>
            </a:r>
          </a:p>
          <a:p>
            <a:pPr lvl="1"/>
            <a:r>
              <a:rPr lang="en-US" dirty="0"/>
              <a:t>Each board requires 36 bits</a:t>
            </a:r>
          </a:p>
          <a:p>
            <a:pPr lvl="1" algn="just"/>
            <a:r>
              <a:rPr lang="en-US" dirty="0"/>
              <a:t>We need over 64GB to represent its 2</a:t>
            </a:r>
            <a:r>
              <a:rPr lang="en-US" baseline="30000" dirty="0"/>
              <a:t>36</a:t>
            </a:r>
            <a:r>
              <a:rPr lang="en-US" dirty="0"/>
              <a:t> vertices</a:t>
            </a:r>
          </a:p>
          <a:p>
            <a:pPr lvl="1" algn="just"/>
            <a:r>
              <a:rPr lang="en-US" dirty="0"/>
              <a:t>We need over 2TB to represent its 36 * 2</a:t>
            </a:r>
            <a:r>
              <a:rPr lang="en-US" baseline="30000" dirty="0"/>
              <a:t>36</a:t>
            </a:r>
            <a:r>
              <a:rPr lang="en-US" dirty="0"/>
              <a:t> / 2 edges</a:t>
            </a:r>
          </a:p>
        </p:txBody>
      </p:sp>
      <p:sp>
        <p:nvSpPr>
          <p:cNvPr id="4" name="Rectangular Callout 3"/>
          <p:cNvSpPr/>
          <p:nvPr/>
        </p:nvSpPr>
        <p:spPr bwMode="auto">
          <a:xfrm>
            <a:off x="2692400" y="9144000"/>
            <a:ext cx="5523372" cy="400110"/>
          </a:xfrm>
          <a:prstGeom prst="wedgeRectCallout">
            <a:avLst>
              <a:gd name="adj1" fmla="val -20093"/>
              <a:gd name="adj2" fmla="val -77386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That’s more memory than most computers have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981200"/>
            <a:ext cx="11493500" cy="6896100"/>
          </a:xfrm>
        </p:spPr>
        <p:txBody>
          <a:bodyPr/>
          <a:lstStyle/>
          <a:p>
            <a:r>
              <a:rPr lang="en-US" dirty="0"/>
              <a:t>We don’t need a graph data structure to solve </a:t>
            </a:r>
            <a:r>
              <a:rPr lang="en-US" i="1" dirty="0"/>
              <a:t>n x n</a:t>
            </a:r>
            <a:r>
              <a:rPr lang="en-US" dirty="0"/>
              <a:t> </a:t>
            </a:r>
            <a:r>
              <a:rPr lang="en-US" dirty="0" err="1"/>
              <a:t>lightsout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From each board we can </a:t>
            </a:r>
            <a:r>
              <a:rPr lang="en-US" b="1" dirty="0"/>
              <a:t>algorithmically</a:t>
            </a:r>
            <a:r>
              <a:rPr lang="en-US" dirty="0"/>
              <a:t> generate all boards that can be reached in one move</a:t>
            </a:r>
          </a:p>
          <a:p>
            <a:pPr lvl="1"/>
            <a:r>
              <a:rPr lang="en-US" dirty="0"/>
              <a:t>Pick one of them and repeat until</a:t>
            </a:r>
          </a:p>
          <a:p>
            <a:pPr lvl="2"/>
            <a:r>
              <a:rPr lang="en-US" dirty="0"/>
              <a:t>We reach the solved board</a:t>
            </a:r>
          </a:p>
          <a:p>
            <a:pPr lvl="2"/>
            <a:r>
              <a:rPr lang="en-US" dirty="0"/>
              <a:t>Or we reach a previously seen board</a:t>
            </a:r>
          </a:p>
          <a:p>
            <a:pPr lvl="3"/>
            <a:r>
              <a:rPr lang="en-US" dirty="0"/>
              <a:t>From it try a different move</a:t>
            </a:r>
          </a:p>
          <a:p>
            <a:pPr lvl="4"/>
            <a:endParaRPr lang="en-US" dirty="0"/>
          </a:p>
          <a:p>
            <a:r>
              <a:rPr lang="en-US" dirty="0"/>
              <a:t>In the process, we are building an </a:t>
            </a:r>
            <a:r>
              <a:rPr lang="en-US" b="1" dirty="0"/>
              <a:t>implicit graph</a:t>
            </a:r>
          </a:p>
          <a:p>
            <a:pPr lvl="1"/>
            <a:r>
              <a:rPr lang="en-US" dirty="0"/>
              <a:t>A small portion of the graph exists in memory at any time</a:t>
            </a:r>
          </a:p>
          <a:p>
            <a:pPr lvl="2"/>
            <a:r>
              <a:rPr lang="en-US" dirty="0"/>
              <a:t>The boards we have previously seen</a:t>
            </a:r>
          </a:p>
          <a:p>
            <a:pPr lvl="3"/>
            <a:r>
              <a:rPr lang="en-US" dirty="0"/>
              <a:t>Vertices</a:t>
            </a:r>
          </a:p>
          <a:p>
            <a:pPr lvl="2"/>
            <a:r>
              <a:rPr lang="en-US" dirty="0"/>
              <a:t>The moves we still need to try</a:t>
            </a:r>
          </a:p>
          <a:p>
            <a:pPr lvl="3"/>
            <a:r>
              <a:rPr lang="en-US" dirty="0"/>
              <a:t>Edges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Explicit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many graphs, there is no algorithmic way to generate their edges</a:t>
            </a:r>
          </a:p>
          <a:p>
            <a:pPr lvl="2"/>
            <a:r>
              <a:rPr lang="en-US" dirty="0"/>
              <a:t>Roads between cities</a:t>
            </a:r>
          </a:p>
          <a:p>
            <a:pPr lvl="2"/>
            <a:r>
              <a:rPr lang="en-US" dirty="0"/>
              <a:t>Social networks</a:t>
            </a:r>
          </a:p>
          <a:p>
            <a:pPr lvl="2"/>
            <a:r>
              <a:rPr lang="en-US" dirty="0"/>
              <a:t>Etc.,</a:t>
            </a:r>
          </a:p>
          <a:p>
            <a:pPr lvl="4"/>
            <a:endParaRPr lang="en-US" dirty="0"/>
          </a:p>
          <a:p>
            <a:r>
              <a:rPr lang="en-US" dirty="0"/>
              <a:t>We must represent them explicitly as a data structure in memory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will now develop a small library for solving problems with these </a:t>
            </a:r>
            <a:r>
              <a:rPr lang="en-US" b="1" dirty="0"/>
              <a:t>explicit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r>
              <a:rPr lang="en-US" sz="4400" b="1" dirty="0">
                <a:solidFill>
                  <a:srgbClr val="77E0FF"/>
                </a:solidFill>
              </a:rPr>
              <a:t>A Graph Interface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/>
          <p:cNvCxnSpPr>
            <a:stCxn id="84" idx="6"/>
            <a:endCxn id="85" idx="2"/>
          </p:cNvCxnSpPr>
          <p:nvPr/>
        </p:nvCxnSpPr>
        <p:spPr>
          <a:xfrm>
            <a:off x="543132" y="8099842"/>
            <a:ext cx="3063352" cy="37664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84" idx="7"/>
            <a:endCxn id="74" idx="2"/>
          </p:cNvCxnSpPr>
          <p:nvPr/>
        </p:nvCxnSpPr>
        <p:spPr>
          <a:xfrm rot="5400000" flipH="1" flipV="1">
            <a:off x="1597985" y="6386465"/>
            <a:ext cx="485333" cy="269572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85" idx="1"/>
            <a:endCxn id="74" idx="4"/>
          </p:cNvCxnSpPr>
          <p:nvPr/>
        </p:nvCxnSpPr>
        <p:spPr>
          <a:xfrm rot="16200000" flipV="1">
            <a:off x="3163831" y="7861954"/>
            <a:ext cx="689554" cy="29643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77" idx="7"/>
            <a:endCxn id="76" idx="3"/>
          </p:cNvCxnSpPr>
          <p:nvPr/>
        </p:nvCxnSpPr>
        <p:spPr>
          <a:xfrm flipV="1">
            <a:off x="7272780" y="3378947"/>
            <a:ext cx="268737" cy="107613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0" idx="1"/>
            <a:endCxn id="76" idx="5"/>
          </p:cNvCxnSpPr>
          <p:nvPr/>
        </p:nvCxnSpPr>
        <p:spPr>
          <a:xfrm rot="16200000" flipV="1">
            <a:off x="7662604" y="3500931"/>
            <a:ext cx="877009" cy="63303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80" idx="7"/>
            <a:endCxn id="79" idx="4"/>
          </p:cNvCxnSpPr>
          <p:nvPr/>
        </p:nvCxnSpPr>
        <p:spPr>
          <a:xfrm flipV="1">
            <a:off x="8660698" y="3391263"/>
            <a:ext cx="482315" cy="86469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79" idx="2"/>
            <a:endCxn id="76" idx="6"/>
          </p:cNvCxnSpPr>
          <p:nvPr/>
        </p:nvCxnSpPr>
        <p:spPr>
          <a:xfrm flipH="1">
            <a:off x="7834931" y="3219386"/>
            <a:ext cx="1136206" cy="3802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83" idx="1"/>
            <a:endCxn id="85" idx="4"/>
          </p:cNvCxnSpPr>
          <p:nvPr/>
        </p:nvCxnSpPr>
        <p:spPr>
          <a:xfrm flipH="1" flipV="1">
            <a:off x="3778361" y="8648362"/>
            <a:ext cx="145402" cy="5951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80" idx="3"/>
            <a:endCxn id="85" idx="7"/>
          </p:cNvCxnSpPr>
          <p:nvPr/>
        </p:nvCxnSpPr>
        <p:spPr>
          <a:xfrm flipH="1">
            <a:off x="3899897" y="4499027"/>
            <a:ext cx="4517729" cy="38559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77" idx="3"/>
            <a:endCxn id="74" idx="7"/>
          </p:cNvCxnSpPr>
          <p:nvPr/>
        </p:nvCxnSpPr>
        <p:spPr>
          <a:xfrm rot="5400000">
            <a:off x="3920487" y="4259588"/>
            <a:ext cx="2670660" cy="35477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2" idx="2"/>
            <a:endCxn id="85" idx="6"/>
          </p:cNvCxnSpPr>
          <p:nvPr/>
        </p:nvCxnSpPr>
        <p:spPr>
          <a:xfrm flipH="1">
            <a:off x="3950238" y="6993518"/>
            <a:ext cx="4245936" cy="14829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77" idx="5"/>
            <a:endCxn id="82" idx="1"/>
          </p:cNvCxnSpPr>
          <p:nvPr/>
        </p:nvCxnSpPr>
        <p:spPr>
          <a:xfrm>
            <a:off x="7272779" y="4698151"/>
            <a:ext cx="973736" cy="217383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80" idx="4"/>
            <a:endCxn id="82" idx="0"/>
          </p:cNvCxnSpPr>
          <p:nvPr/>
        </p:nvCxnSpPr>
        <p:spPr>
          <a:xfrm flipH="1">
            <a:off x="8368051" y="4549368"/>
            <a:ext cx="171110" cy="227227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81" idx="2"/>
            <a:endCxn id="79" idx="6"/>
          </p:cNvCxnSpPr>
          <p:nvPr/>
        </p:nvCxnSpPr>
        <p:spPr>
          <a:xfrm flipH="1">
            <a:off x="9314890" y="2504193"/>
            <a:ext cx="2308548" cy="71519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81" idx="3"/>
            <a:endCxn id="80" idx="6"/>
          </p:cNvCxnSpPr>
          <p:nvPr/>
        </p:nvCxnSpPr>
        <p:spPr>
          <a:xfrm flipH="1">
            <a:off x="8711039" y="2625730"/>
            <a:ext cx="2962741" cy="175176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81" idx="4"/>
            <a:endCxn id="82" idx="7"/>
          </p:cNvCxnSpPr>
          <p:nvPr/>
        </p:nvCxnSpPr>
        <p:spPr>
          <a:xfrm flipH="1">
            <a:off x="8489587" y="2676070"/>
            <a:ext cx="3305728" cy="419591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77" idx="6"/>
            <a:endCxn id="80" idx="2"/>
          </p:cNvCxnSpPr>
          <p:nvPr/>
        </p:nvCxnSpPr>
        <p:spPr>
          <a:xfrm flipV="1">
            <a:off x="7323120" y="4377491"/>
            <a:ext cx="1044164" cy="19912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3188513" y="7317923"/>
            <a:ext cx="343754" cy="3474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491176" y="3085534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979366" y="4404737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971136" y="3047509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67285" y="4205613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11623438" y="2332316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196174" y="6821641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3873422" y="9193205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199378" y="7926106"/>
            <a:ext cx="343754" cy="347472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606484" y="8304607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88" name="Title 8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Graph?</a:t>
            </a:r>
          </a:p>
        </p:txBody>
      </p:sp>
      <p:sp>
        <p:nvSpPr>
          <p:cNvPr id="89" name="Content Placeholder 8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graph </a:t>
            </a:r>
            <a:r>
              <a:rPr lang="en-US" dirty="0"/>
              <a:t>is a collection of</a:t>
            </a:r>
            <a:br>
              <a:rPr lang="en-US" dirty="0"/>
            </a:br>
            <a:r>
              <a:rPr lang="en-US" dirty="0"/>
              <a:t>dots and lines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20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6" grpId="0" animBg="1"/>
      <p:bldP spid="77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Minimal Graph Data Structure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we need to represent are</a:t>
            </a:r>
          </a:p>
          <a:p>
            <a:pPr lvl="1"/>
            <a:r>
              <a:rPr lang="en-US" dirty="0"/>
              <a:t>Graphs themselves</a:t>
            </a:r>
          </a:p>
          <a:p>
            <a:pPr lvl="2"/>
            <a:r>
              <a:rPr lang="en-US" dirty="0"/>
              <a:t>Type </a:t>
            </a:r>
            <a:r>
              <a:rPr lang="en-US" dirty="0" err="1">
                <a:solidFill>
                  <a:srgbClr val="00B050"/>
                </a:solidFill>
              </a:rPr>
              <a:t>graph_t</a:t>
            </a:r>
            <a:endParaRPr lang="en-US" dirty="0"/>
          </a:p>
          <a:p>
            <a:pPr lvl="4"/>
            <a:endParaRPr lang="en-US" dirty="0"/>
          </a:p>
          <a:p>
            <a:pPr lvl="1"/>
            <a:r>
              <a:rPr lang="en-US" dirty="0"/>
              <a:t>The vertices of a graph</a:t>
            </a:r>
          </a:p>
          <a:p>
            <a:pPr lvl="2"/>
            <a:r>
              <a:rPr lang="en-US" dirty="0"/>
              <a:t>Type </a:t>
            </a:r>
            <a:r>
              <a:rPr lang="en-US" dirty="0">
                <a:solidFill>
                  <a:srgbClr val="00B050"/>
                </a:solidFill>
              </a:rPr>
              <a:t>vertex</a:t>
            </a:r>
            <a:endParaRPr lang="en-US" dirty="0"/>
          </a:p>
          <a:p>
            <a:pPr lvl="3"/>
            <a:r>
              <a:rPr lang="en-US" dirty="0"/>
              <a:t>We label vertices with the numbers 0, 1, 2, …</a:t>
            </a:r>
          </a:p>
          <a:p>
            <a:pPr lvl="4"/>
            <a:r>
              <a:rPr lang="en-US" dirty="0"/>
              <a:t>Consecutive integers starting at 0</a:t>
            </a:r>
          </a:p>
          <a:p>
            <a:pPr lvl="3"/>
            <a:r>
              <a:rPr lang="en-US" dirty="0">
                <a:solidFill>
                  <a:srgbClr val="00B050"/>
                </a:solidFill>
              </a:rPr>
              <a:t>vertex</a:t>
            </a:r>
            <a:r>
              <a:rPr lang="en-US" dirty="0"/>
              <a:t> is defined as </a:t>
            </a:r>
            <a:r>
              <a:rPr lang="en-US" dirty="0">
                <a:solidFill>
                  <a:srgbClr val="00B050"/>
                </a:solidFill>
              </a:rPr>
              <a:t>unsigned </a:t>
            </a:r>
            <a:r>
              <a:rPr lang="en-US" dirty="0" err="1">
                <a:solidFill>
                  <a:srgbClr val="00B050"/>
                </a:solidFill>
              </a:rPr>
              <a:t>int</a:t>
            </a:r>
            <a:endParaRPr lang="en-US" dirty="0">
              <a:solidFill>
                <a:srgbClr val="00B050"/>
              </a:solidFill>
            </a:endParaRPr>
          </a:p>
          <a:p>
            <a:pPr lvl="4"/>
            <a:endParaRPr lang="en-US" dirty="0"/>
          </a:p>
          <a:p>
            <a:pPr lvl="1"/>
            <a:r>
              <a:rPr lang="en-US" dirty="0"/>
              <a:t>The edges of the graph</a:t>
            </a:r>
          </a:p>
          <a:p>
            <a:pPr lvl="2"/>
            <a:r>
              <a:rPr lang="en-US" dirty="0"/>
              <a:t>We represent an edge as its endpoints</a:t>
            </a:r>
          </a:p>
          <a:p>
            <a:pPr lvl="3"/>
            <a:r>
              <a:rPr lang="en-US" dirty="0"/>
              <a:t>No need for an edge type</a:t>
            </a:r>
          </a:p>
          <a:p>
            <a:pPr lvl="4"/>
            <a:endParaRPr lang="en-US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978926" y="1828800"/>
            <a:ext cx="5695674" cy="3505199"/>
            <a:chOff x="6456556" y="1828801"/>
            <a:chExt cx="6149108" cy="3784249"/>
          </a:xfrm>
        </p:grpSpPr>
        <p:cxnSp>
          <p:nvCxnSpPr>
            <p:cNvPr id="7" name="Straight Connector 6"/>
            <p:cNvCxnSpPr>
              <a:stCxn id="32" idx="6"/>
              <a:endCxn id="33" idx="2"/>
            </p:cNvCxnSpPr>
            <p:nvPr/>
          </p:nvCxnSpPr>
          <p:spPr>
            <a:xfrm>
              <a:off x="6685156" y="4842077"/>
              <a:ext cx="1537129" cy="19615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32" idx="7"/>
              <a:endCxn id="24" idx="2"/>
            </p:cNvCxnSpPr>
            <p:nvPr/>
          </p:nvCxnSpPr>
          <p:spPr>
            <a:xfrm rot="5400000" flipH="1" flipV="1">
              <a:off x="7211491" y="3967074"/>
              <a:ext cx="234368" cy="135399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33" idx="1"/>
              <a:endCxn id="24" idx="4"/>
            </p:cNvCxnSpPr>
            <p:nvPr/>
          </p:nvCxnSpPr>
          <p:spPr>
            <a:xfrm rot="16200000" flipV="1">
              <a:off x="8029755" y="4731404"/>
              <a:ext cx="316226" cy="135791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26" idx="7"/>
              <a:endCxn id="25" idx="3"/>
            </p:cNvCxnSpPr>
            <p:nvPr/>
          </p:nvCxnSpPr>
          <p:spPr>
            <a:xfrm rot="5400000" flipH="1" flipV="1">
              <a:off x="9956184" y="2623493"/>
              <a:ext cx="522032" cy="103601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8" idx="1"/>
              <a:endCxn id="25" idx="5"/>
            </p:cNvCxnSpPr>
            <p:nvPr/>
          </p:nvCxnSpPr>
          <p:spPr>
            <a:xfrm rot="16200000" flipV="1">
              <a:off x="10367427" y="2477495"/>
              <a:ext cx="418836" cy="292399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28" idx="7"/>
              <a:endCxn id="27" idx="4"/>
            </p:cNvCxnSpPr>
            <p:nvPr/>
          </p:nvCxnSpPr>
          <p:spPr>
            <a:xfrm rot="5400000" flipH="1" flipV="1">
              <a:off x="10798217" y="2514520"/>
              <a:ext cx="405064" cy="232123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27" idx="2"/>
              <a:endCxn id="25" idx="6"/>
            </p:cNvCxnSpPr>
            <p:nvPr/>
          </p:nvCxnSpPr>
          <p:spPr>
            <a:xfrm rot="10800000" flipV="1">
              <a:off x="10464123" y="2313749"/>
              <a:ext cx="538388" cy="19706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31" idx="1"/>
              <a:endCxn id="33" idx="4"/>
            </p:cNvCxnSpPr>
            <p:nvPr/>
          </p:nvCxnSpPr>
          <p:spPr>
            <a:xfrm rot="16200000" flipV="1">
              <a:off x="8232649" y="5256472"/>
              <a:ext cx="265393" cy="57519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28" idx="3"/>
              <a:endCxn id="33" idx="7"/>
            </p:cNvCxnSpPr>
            <p:nvPr/>
          </p:nvCxnSpPr>
          <p:spPr>
            <a:xfrm rot="5400000">
              <a:off x="8588898" y="2823267"/>
              <a:ext cx="1962656" cy="23056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26" idx="3"/>
              <a:endCxn id="24" idx="7"/>
            </p:cNvCxnSpPr>
            <p:nvPr/>
          </p:nvCxnSpPr>
          <p:spPr>
            <a:xfrm rot="5400000">
              <a:off x="8428219" y="2870528"/>
              <a:ext cx="1348112" cy="180296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30" idx="2"/>
              <a:endCxn id="33" idx="6"/>
            </p:cNvCxnSpPr>
            <p:nvPr/>
          </p:nvCxnSpPr>
          <p:spPr>
            <a:xfrm rot="10800000" flipV="1">
              <a:off x="8450886" y="4269689"/>
              <a:ext cx="2150003" cy="768546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26" idx="5"/>
              <a:endCxn id="30" idx="1"/>
            </p:cNvCxnSpPr>
            <p:nvPr/>
          </p:nvCxnSpPr>
          <p:spPr>
            <a:xfrm rot="16200000" flipH="1">
              <a:off x="9854426" y="3408927"/>
              <a:ext cx="1090914" cy="468966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28" idx="4"/>
              <a:endCxn id="30" idx="0"/>
            </p:cNvCxnSpPr>
            <p:nvPr/>
          </p:nvCxnSpPr>
          <p:spPr>
            <a:xfrm rot="5400000">
              <a:off x="10195950" y="3547473"/>
              <a:ext cx="1127154" cy="8867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29" idx="2"/>
              <a:endCxn id="27" idx="6"/>
            </p:cNvCxnSpPr>
            <p:nvPr/>
          </p:nvCxnSpPr>
          <p:spPr>
            <a:xfrm rot="10800000" flipV="1">
              <a:off x="11231112" y="1943101"/>
              <a:ext cx="1145953" cy="37064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29" idx="3"/>
              <a:endCxn id="28" idx="6"/>
            </p:cNvCxnSpPr>
            <p:nvPr/>
          </p:nvCxnSpPr>
          <p:spPr>
            <a:xfrm rot="5400000">
              <a:off x="11219348" y="1722741"/>
              <a:ext cx="890012" cy="1492376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9" idx="4"/>
              <a:endCxn id="30" idx="7"/>
            </p:cNvCxnSpPr>
            <p:nvPr/>
          </p:nvCxnSpPr>
          <p:spPr>
            <a:xfrm rot="5400000">
              <a:off x="10577954" y="2275457"/>
              <a:ext cx="2131466" cy="169535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6" idx="6"/>
              <a:endCxn id="28" idx="2"/>
            </p:cNvCxnSpPr>
            <p:nvPr/>
          </p:nvCxnSpPr>
          <p:spPr>
            <a:xfrm flipV="1">
              <a:off x="10198878" y="2913935"/>
              <a:ext cx="490688" cy="103196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8005672" y="4412587"/>
              <a:ext cx="228600" cy="22860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0235523" y="2219155"/>
              <a:ext cx="228600" cy="22860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9970278" y="2902831"/>
              <a:ext cx="228600" cy="22860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1002511" y="2199449"/>
              <a:ext cx="228600" cy="22860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0689566" y="2799635"/>
              <a:ext cx="228600" cy="22860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2377064" y="1828801"/>
              <a:ext cx="228600" cy="22860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0600888" y="4155389"/>
              <a:ext cx="228600" cy="22860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8360626" y="5384450"/>
              <a:ext cx="228600" cy="22860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456556" y="4727777"/>
              <a:ext cx="228600" cy="22860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8222285" y="4923935"/>
              <a:ext cx="228600" cy="22860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Slide Number Placeholder 3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Minimal Graph Data Structure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operations on graphs:</a:t>
            </a:r>
          </a:p>
          <a:p>
            <a:pPr lvl="1"/>
            <a:r>
              <a:rPr lang="en-US" dirty="0" err="1">
                <a:solidFill>
                  <a:srgbClr val="7030A0"/>
                </a:solidFill>
              </a:rPr>
              <a:t>graph_new</a:t>
            </a:r>
            <a:r>
              <a:rPr lang="en-US" dirty="0"/>
              <a:t>(n) creates a new graph with n vertices</a:t>
            </a:r>
          </a:p>
          <a:p>
            <a:pPr lvl="2"/>
            <a:r>
              <a:rPr lang="en-US" dirty="0"/>
              <a:t>We fix the number of vertices at creation time</a:t>
            </a:r>
          </a:p>
          <a:p>
            <a:pPr lvl="3"/>
            <a:r>
              <a:rPr lang="en-US" dirty="0"/>
              <a:t>We cannot add vertices after the fact</a:t>
            </a:r>
          </a:p>
          <a:p>
            <a:pPr lvl="1"/>
            <a:r>
              <a:rPr lang="en-US" dirty="0" err="1">
                <a:solidFill>
                  <a:srgbClr val="7030A0"/>
                </a:solidFill>
              </a:rPr>
              <a:t>graph_size</a:t>
            </a:r>
            <a:r>
              <a:rPr lang="en-US" dirty="0"/>
              <a:t>(G) returns the number of vertices in G</a:t>
            </a:r>
          </a:p>
          <a:p>
            <a:pPr lvl="1"/>
            <a:r>
              <a:rPr lang="en-US" dirty="0" err="1">
                <a:solidFill>
                  <a:srgbClr val="7030A0"/>
                </a:solidFill>
              </a:rPr>
              <a:t>graph_hasedge</a:t>
            </a:r>
            <a:r>
              <a:rPr lang="en-US" dirty="0"/>
              <a:t>(G, v, w) checks if the graph G contains the edge (</a:t>
            </a:r>
            <a:r>
              <a:rPr lang="en-US" dirty="0" err="1"/>
              <a:t>v,w</a:t>
            </a:r>
            <a:r>
              <a:rPr lang="en-US" dirty="0"/>
              <a:t>) </a:t>
            </a:r>
          </a:p>
          <a:p>
            <a:pPr lvl="1"/>
            <a:r>
              <a:rPr lang="en-US" dirty="0" err="1">
                <a:solidFill>
                  <a:srgbClr val="7030A0"/>
                </a:solidFill>
              </a:rPr>
              <a:t>graph_addedge</a:t>
            </a:r>
            <a:r>
              <a:rPr lang="en-US" dirty="0"/>
              <a:t>(G, v, w) adds the edge (</a:t>
            </a:r>
            <a:r>
              <a:rPr lang="en-US" dirty="0" err="1"/>
              <a:t>v,w</a:t>
            </a:r>
            <a:r>
              <a:rPr lang="en-US" dirty="0"/>
              <a:t>) to the graph G</a:t>
            </a:r>
          </a:p>
          <a:p>
            <a:pPr lvl="1"/>
            <a:r>
              <a:rPr lang="en-US" dirty="0" err="1">
                <a:solidFill>
                  <a:srgbClr val="7030A0"/>
                </a:solidFill>
              </a:rPr>
              <a:t>graph_free</a:t>
            </a:r>
            <a:r>
              <a:rPr lang="en-US" dirty="0"/>
              <a:t>(G) disposes of G</a:t>
            </a:r>
          </a:p>
          <a:p>
            <a:pPr lvl="4"/>
            <a:endParaRPr lang="en-US" dirty="0"/>
          </a:p>
          <a:p>
            <a:r>
              <a:rPr lang="en-US" dirty="0"/>
              <a:t>A realistic graph library would provide a much richer set of operations</a:t>
            </a:r>
          </a:p>
          <a:p>
            <a:pPr lvl="1"/>
            <a:r>
              <a:rPr lang="en-US" dirty="0"/>
              <a:t>We can define most of them on the basis of these five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Minimal Graph Interface – 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Vertical Scroll 7"/>
          <p:cNvSpPr/>
          <p:nvPr/>
        </p:nvSpPr>
        <p:spPr bwMode="auto">
          <a:xfrm flipH="1">
            <a:off x="635000" y="1943622"/>
            <a:ext cx="6796553" cy="7128153"/>
          </a:xfrm>
          <a:prstGeom prst="verticalScroll">
            <a:avLst>
              <a:gd name="adj" fmla="val 4519"/>
            </a:avLst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tabLst>
                <a:tab pos="3776663" algn="l"/>
              </a:tabLst>
            </a:pPr>
            <a:r>
              <a:rPr lang="en-US" sz="2000" b="0" dirty="0" err="1">
                <a:solidFill>
                  <a:srgbClr val="FF66FF"/>
                </a:solidFill>
                <a:latin typeface="Helvetica Neue"/>
              </a:rPr>
              <a:t>typedef</a:t>
            </a:r>
            <a:r>
              <a:rPr lang="en-US" sz="2000" b="0" dirty="0">
                <a:latin typeface="Helvetica Neue"/>
              </a:rPr>
              <a:t> unsigned </a:t>
            </a:r>
            <a:r>
              <a:rPr lang="en-US" sz="2000" b="0" dirty="0" err="1">
                <a:latin typeface="Helvetica Neue"/>
              </a:rPr>
              <a:t>int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2000" b="0" dirty="0">
                <a:latin typeface="Helvetica Neue"/>
              </a:rPr>
              <a:t>;</a:t>
            </a:r>
          </a:p>
          <a:p>
            <a:pPr algn="l">
              <a:tabLst>
                <a:tab pos="3776663" algn="l"/>
              </a:tabLst>
            </a:pPr>
            <a:r>
              <a:rPr lang="en-US" sz="2000" b="0" dirty="0" err="1">
                <a:solidFill>
                  <a:srgbClr val="FF66FF"/>
                </a:solidFill>
                <a:latin typeface="Helvetica Neue"/>
              </a:rPr>
              <a:t>typedef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 err="1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struct</a:t>
            </a:r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</a:t>
            </a:r>
            <a:r>
              <a:rPr lang="en-US" sz="2000" b="0" dirty="0" err="1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graph_header</a:t>
            </a:r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*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en-US" sz="2000" b="0" dirty="0">
                <a:latin typeface="Helvetica Neue"/>
              </a:rPr>
              <a:t>;</a:t>
            </a:r>
          </a:p>
          <a:p>
            <a:pPr algn="l">
              <a:tabLst>
                <a:tab pos="3776663" algn="l"/>
              </a:tabLst>
            </a:pPr>
            <a:endParaRPr lang="en-US" sz="2000" b="0" dirty="0">
              <a:latin typeface="Helvetica Neue"/>
            </a:endParaRPr>
          </a:p>
          <a:p>
            <a:pPr algn="l">
              <a:tabLst>
                <a:tab pos="3776663" algn="l"/>
              </a:tabLst>
            </a:pP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 err="1">
                <a:solidFill>
                  <a:srgbClr val="7030A0"/>
                </a:solidFill>
                <a:latin typeface="Helvetica Neue"/>
              </a:rPr>
              <a:t>graph_new</a:t>
            </a:r>
            <a:r>
              <a:rPr lang="en-US" sz="2000" b="0" dirty="0">
                <a:latin typeface="Helvetica Neue"/>
              </a:rPr>
              <a:t>(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unsigned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 err="1">
                <a:solidFill>
                  <a:srgbClr val="FFC000"/>
                </a:solidFill>
                <a:latin typeface="Helvetica Neue"/>
              </a:rPr>
              <a:t>numvert</a:t>
            </a:r>
            <a:r>
              <a:rPr lang="en-US" sz="2000" b="0" dirty="0">
                <a:latin typeface="Helvetica Neue"/>
              </a:rPr>
              <a:t>);</a:t>
            </a:r>
          </a:p>
          <a:p>
            <a:pPr algn="l">
              <a:tabLst>
                <a:tab pos="3776663" algn="l"/>
              </a:tabLst>
            </a:pP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//@ensures \result != NULL;</a:t>
            </a:r>
          </a:p>
          <a:p>
            <a:pPr algn="l">
              <a:tabLst>
                <a:tab pos="3776663" algn="l"/>
              </a:tabLst>
            </a:pPr>
            <a:endParaRPr lang="en-US" sz="2000" b="0" dirty="0">
              <a:latin typeface="Helvetica Neue"/>
            </a:endParaRPr>
          </a:p>
          <a:p>
            <a:pPr algn="l">
              <a:tabLst>
                <a:tab pos="3776663" algn="l"/>
              </a:tabLst>
            </a:pP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void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 err="1">
                <a:solidFill>
                  <a:srgbClr val="7030A0"/>
                </a:solidFill>
                <a:latin typeface="Helvetica Neue"/>
              </a:rPr>
              <a:t>graph_free</a:t>
            </a:r>
            <a:r>
              <a:rPr lang="en-US" sz="2000" b="0" dirty="0">
                <a:latin typeface="Helvetica Neue"/>
              </a:rPr>
              <a:t>(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en-US" sz="2000" b="0" dirty="0">
                <a:latin typeface="Helvetica Neue"/>
              </a:rPr>
              <a:t>);</a:t>
            </a:r>
          </a:p>
          <a:p>
            <a:pPr algn="l">
              <a:tabLst>
                <a:tab pos="3776663" algn="l"/>
              </a:tabLst>
            </a:pP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//@requires G != NULL;</a:t>
            </a:r>
          </a:p>
          <a:p>
            <a:pPr algn="l">
              <a:tabLst>
                <a:tab pos="3776663" algn="l"/>
              </a:tabLst>
            </a:pPr>
            <a:endParaRPr lang="en-US" sz="2000" b="0" dirty="0">
              <a:latin typeface="Helvetica Neue"/>
            </a:endParaRPr>
          </a:p>
          <a:p>
            <a:pPr algn="l">
              <a:tabLst>
                <a:tab pos="3776663" algn="l"/>
              </a:tabLst>
            </a:pP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unsigned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 err="1">
                <a:solidFill>
                  <a:srgbClr val="7030A0"/>
                </a:solidFill>
                <a:latin typeface="Helvetica Neue"/>
              </a:rPr>
              <a:t>graph_size</a:t>
            </a:r>
            <a:r>
              <a:rPr lang="en-US" sz="2000" b="0" dirty="0">
                <a:latin typeface="Helvetica Neue"/>
              </a:rPr>
              <a:t>(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en-US" sz="2000" b="0" dirty="0">
                <a:latin typeface="Helvetica Neue"/>
              </a:rPr>
              <a:t>);</a:t>
            </a:r>
          </a:p>
          <a:p>
            <a:pPr algn="l">
              <a:tabLst>
                <a:tab pos="3776663" algn="l"/>
              </a:tabLst>
            </a:pP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//@requires G != NULL;</a:t>
            </a:r>
          </a:p>
          <a:p>
            <a:pPr algn="l">
              <a:tabLst>
                <a:tab pos="3776663" algn="l"/>
              </a:tabLst>
            </a:pPr>
            <a:endParaRPr lang="en-US" sz="2000" b="0" dirty="0">
              <a:latin typeface="Helvetica Neue"/>
            </a:endParaRPr>
          </a:p>
          <a:p>
            <a:pPr algn="l">
              <a:tabLst>
                <a:tab pos="3776663" algn="l"/>
              </a:tabLst>
            </a:pP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 err="1">
                <a:solidFill>
                  <a:srgbClr val="7030A0"/>
                </a:solidFill>
                <a:latin typeface="Helvetica Neue"/>
              </a:rPr>
              <a:t>graph_hasedge</a:t>
            </a:r>
            <a:r>
              <a:rPr lang="en-US" sz="2000" b="0" dirty="0">
                <a:latin typeface="Helvetica Neue"/>
              </a:rPr>
              <a:t>(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en-US" sz="2000" b="0" dirty="0">
                <a:latin typeface="Helvetica Neue"/>
              </a:rPr>
              <a:t>, 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v</a:t>
            </a:r>
            <a:r>
              <a:rPr lang="en-US" sz="2000" b="0" dirty="0">
                <a:latin typeface="Helvetica Neue"/>
              </a:rPr>
              <a:t>, 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w</a:t>
            </a:r>
            <a:r>
              <a:rPr lang="en-US" sz="2000" b="0" dirty="0">
                <a:latin typeface="Helvetica Neue"/>
              </a:rPr>
              <a:t>);</a:t>
            </a:r>
          </a:p>
          <a:p>
            <a:pPr algn="l">
              <a:tabLst>
                <a:tab pos="3776663" algn="l"/>
              </a:tabLst>
            </a:pP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//@requires G != NULL;</a:t>
            </a:r>
          </a:p>
          <a:p>
            <a:pPr algn="l">
              <a:tabLst>
                <a:tab pos="3776663" algn="l"/>
              </a:tabLst>
            </a:pP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//@requires v &lt; </a:t>
            </a:r>
            <a:r>
              <a:rPr lang="en-US" sz="2000" b="0" dirty="0" err="1">
                <a:solidFill>
                  <a:srgbClr val="C00000"/>
                </a:solidFill>
                <a:latin typeface="Helvetica Neue"/>
              </a:rPr>
              <a:t>graph_size</a:t>
            </a: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(G) &amp;&amp; w &lt; </a:t>
            </a:r>
            <a:r>
              <a:rPr lang="en-US" sz="2000" b="0" dirty="0" err="1">
                <a:solidFill>
                  <a:srgbClr val="C00000"/>
                </a:solidFill>
                <a:latin typeface="Helvetica Neue"/>
              </a:rPr>
              <a:t>graph_size</a:t>
            </a: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(G);</a:t>
            </a:r>
          </a:p>
          <a:p>
            <a:pPr algn="l">
              <a:tabLst>
                <a:tab pos="3776663" algn="l"/>
              </a:tabLst>
            </a:pPr>
            <a:endParaRPr lang="en-US" sz="2000" b="0" dirty="0">
              <a:latin typeface="Helvetica Neue"/>
            </a:endParaRPr>
          </a:p>
          <a:p>
            <a:pPr algn="l">
              <a:tabLst>
                <a:tab pos="3776663" algn="l"/>
              </a:tabLst>
            </a:pP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void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 err="1">
                <a:solidFill>
                  <a:srgbClr val="7030A0"/>
                </a:solidFill>
                <a:latin typeface="Helvetica Neue"/>
              </a:rPr>
              <a:t>graph_addedge</a:t>
            </a:r>
            <a:r>
              <a:rPr lang="en-US" sz="2000" b="0" dirty="0">
                <a:latin typeface="Helvetica Neue"/>
              </a:rPr>
              <a:t>(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en-US" sz="2000" b="0" dirty="0">
                <a:latin typeface="Helvetica Neue"/>
              </a:rPr>
              <a:t>, 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v</a:t>
            </a:r>
            <a:r>
              <a:rPr lang="en-US" sz="2000" b="0" dirty="0">
                <a:latin typeface="Helvetica Neue"/>
              </a:rPr>
              <a:t>, 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2000" b="0" dirty="0"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w</a:t>
            </a:r>
            <a:r>
              <a:rPr lang="en-US" sz="2000" b="0" dirty="0">
                <a:latin typeface="Helvetica Neue"/>
              </a:rPr>
              <a:t>);</a:t>
            </a:r>
          </a:p>
          <a:p>
            <a:pPr algn="l">
              <a:tabLst>
                <a:tab pos="3776663" algn="l"/>
              </a:tabLst>
            </a:pP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//@requires G != NULL;</a:t>
            </a:r>
          </a:p>
          <a:p>
            <a:pPr algn="l">
              <a:tabLst>
                <a:tab pos="3776663" algn="l"/>
              </a:tabLst>
            </a:pP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//@requires v &lt; </a:t>
            </a:r>
            <a:r>
              <a:rPr lang="en-US" sz="2000" b="0" dirty="0" err="1">
                <a:solidFill>
                  <a:srgbClr val="C00000"/>
                </a:solidFill>
                <a:latin typeface="Helvetica Neue"/>
              </a:rPr>
              <a:t>graph_size</a:t>
            </a: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(G) &amp;&amp; w &lt; </a:t>
            </a:r>
            <a:r>
              <a:rPr lang="en-US" sz="2000" b="0" dirty="0" err="1">
                <a:solidFill>
                  <a:srgbClr val="C00000"/>
                </a:solidFill>
                <a:latin typeface="Helvetica Neue"/>
              </a:rPr>
              <a:t>graph_size</a:t>
            </a: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(G);</a:t>
            </a:r>
          </a:p>
          <a:p>
            <a:pPr algn="l">
              <a:tabLst>
                <a:tab pos="3776663" algn="l"/>
              </a:tabLst>
            </a:pP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//@requires v != w &amp;&amp; !</a:t>
            </a:r>
            <a:r>
              <a:rPr lang="en-US" sz="2000" b="0" dirty="0" err="1">
                <a:solidFill>
                  <a:srgbClr val="C00000"/>
                </a:solidFill>
                <a:latin typeface="Helvetica Neue"/>
              </a:rPr>
              <a:t>graph_hasedge</a:t>
            </a: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(G, v, w);</a:t>
            </a:r>
          </a:p>
          <a:p>
            <a:pPr algn="l">
              <a:tabLst>
                <a:tab pos="3776663" algn="l"/>
              </a:tabLst>
            </a:pPr>
            <a:endParaRPr lang="en-US" sz="1050" b="0" dirty="0">
              <a:solidFill>
                <a:srgbClr val="C00000"/>
              </a:solidFill>
              <a:latin typeface="Helvetica Neue"/>
            </a:endParaRPr>
          </a:p>
          <a:p>
            <a:pPr algn="l">
              <a:tabLst>
                <a:tab pos="3776663" algn="l"/>
              </a:tabLst>
            </a:pP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43756" y="190500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/>
              <a:t>File </a:t>
            </a:r>
            <a:r>
              <a:rPr lang="en-US" sz="1800" b="0" dirty="0" err="1"/>
              <a:t>graph.h</a:t>
            </a:r>
            <a:endParaRPr lang="en-US" sz="1800" b="0" dirty="0"/>
          </a:p>
        </p:txBody>
      </p:sp>
      <p:sp>
        <p:nvSpPr>
          <p:cNvPr id="9" name="Rectangular Callout 8"/>
          <p:cNvSpPr/>
          <p:nvPr/>
        </p:nvSpPr>
        <p:spPr bwMode="auto">
          <a:xfrm>
            <a:off x="7569200" y="2743200"/>
            <a:ext cx="4507003" cy="1015663"/>
          </a:xfrm>
          <a:prstGeom prst="wedgeRectCallout">
            <a:avLst>
              <a:gd name="adj1" fmla="val -98467"/>
              <a:gd name="adj2" fmla="val -44088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l"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In a C header file,</a:t>
            </a:r>
            <a:br>
              <a:rPr lang="en-US" sz="2000" b="0" dirty="0">
                <a:solidFill>
                  <a:schemeClr val="tx1"/>
                </a:solidFill>
                <a:latin typeface="Helvetica Neue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we must define abstract types</a:t>
            </a:r>
          </a:p>
          <a:p>
            <a:pPr algn="l"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… but we don’t need to give the details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7569200" y="2190690"/>
            <a:ext cx="2867132" cy="400110"/>
          </a:xfrm>
          <a:prstGeom prst="wedgeRectCallout">
            <a:avLst>
              <a:gd name="adj1" fmla="val -162080"/>
              <a:gd name="adj2" fmla="val 2279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is a concrete type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7874000" y="6019800"/>
            <a:ext cx="2626681" cy="707886"/>
          </a:xfrm>
          <a:prstGeom prst="wedgeRectCallout">
            <a:avLst>
              <a:gd name="adj1" fmla="val -83207"/>
              <a:gd name="adj2" fmla="val 44387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This says that v and w</a:t>
            </a:r>
            <a:br>
              <a:rPr lang="en-US" sz="2000" b="0" dirty="0">
                <a:solidFill>
                  <a:schemeClr val="tx1"/>
                </a:solidFill>
                <a:latin typeface="Helvetica Neue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must be valid vertices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2082800" y="9201090"/>
            <a:ext cx="1674496" cy="400110"/>
          </a:xfrm>
          <a:prstGeom prst="wedgeRectCallout">
            <a:avLst>
              <a:gd name="adj1" fmla="val -23363"/>
              <a:gd name="adj2" fmla="val -224849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No self-edges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8712200" y="8763000"/>
            <a:ext cx="2400658" cy="707886"/>
          </a:xfrm>
          <a:prstGeom prst="wedgeRectCallout">
            <a:avLst>
              <a:gd name="adj1" fmla="val -148589"/>
              <a:gd name="adj2" fmla="val -95676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For simplicity,</a:t>
            </a:r>
            <a:br>
              <a:rPr lang="en-US" sz="2000" b="0" dirty="0">
                <a:solidFill>
                  <a:schemeClr val="tx1"/>
                </a:solidFill>
                <a:latin typeface="Helvetica Neue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only add </a:t>
            </a:r>
            <a:r>
              <a:rPr lang="en-US" sz="2000" dirty="0">
                <a:solidFill>
                  <a:schemeClr val="tx1"/>
                </a:solidFill>
                <a:latin typeface="Helvetica Neue"/>
              </a:rPr>
              <a:t>new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edges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create this graph as:</a:t>
            </a:r>
          </a:p>
          <a:p>
            <a:pPr lvl="4"/>
            <a:endParaRPr lang="en-US" dirty="0"/>
          </a:p>
          <a:p>
            <a:pPr lvl="2">
              <a:buNone/>
            </a:pPr>
            <a:r>
              <a:rPr lang="en-US" dirty="0" err="1">
                <a:solidFill>
                  <a:srgbClr val="00B050"/>
                </a:solidFill>
              </a:rPr>
              <a:t>graph_t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G</a:t>
            </a:r>
            <a:r>
              <a:rPr lang="en-US" dirty="0"/>
              <a:t> = </a:t>
            </a:r>
            <a:r>
              <a:rPr lang="en-US" dirty="0" err="1"/>
              <a:t>graph_new</a:t>
            </a:r>
            <a:r>
              <a:rPr lang="en-US" dirty="0"/>
              <a:t>(5);</a:t>
            </a:r>
          </a:p>
          <a:p>
            <a:pPr lvl="2">
              <a:buNone/>
            </a:pPr>
            <a:r>
              <a:rPr lang="en-US" dirty="0" err="1"/>
              <a:t>graph_addedge</a:t>
            </a:r>
            <a:r>
              <a:rPr lang="en-US" dirty="0"/>
              <a:t>(G, 0, 1);</a:t>
            </a:r>
          </a:p>
          <a:p>
            <a:pPr lvl="2">
              <a:buNone/>
            </a:pPr>
            <a:r>
              <a:rPr lang="en-US" dirty="0" err="1"/>
              <a:t>graph_addedge</a:t>
            </a:r>
            <a:r>
              <a:rPr lang="en-US" dirty="0"/>
              <a:t>(G, 0, 4);</a:t>
            </a:r>
          </a:p>
          <a:p>
            <a:pPr lvl="2">
              <a:buNone/>
            </a:pPr>
            <a:r>
              <a:rPr lang="en-US" dirty="0" err="1"/>
              <a:t>graph_addedge</a:t>
            </a:r>
            <a:r>
              <a:rPr lang="en-US" dirty="0"/>
              <a:t>(G, 1, 2);</a:t>
            </a:r>
          </a:p>
          <a:p>
            <a:pPr lvl="2">
              <a:buNone/>
            </a:pPr>
            <a:r>
              <a:rPr lang="en-US" dirty="0" err="1"/>
              <a:t>graph_addedge</a:t>
            </a:r>
            <a:r>
              <a:rPr lang="en-US" dirty="0"/>
              <a:t>(G, 1, 4);</a:t>
            </a:r>
          </a:p>
          <a:p>
            <a:pPr lvl="2">
              <a:buNone/>
            </a:pPr>
            <a:r>
              <a:rPr lang="en-US" dirty="0" err="1"/>
              <a:t>graph_addedge</a:t>
            </a:r>
            <a:r>
              <a:rPr lang="en-US" dirty="0"/>
              <a:t>(G, 2, 3);</a:t>
            </a:r>
          </a:p>
          <a:p>
            <a:pPr lvl="2">
              <a:buNone/>
            </a:pPr>
            <a:r>
              <a:rPr lang="en-US" dirty="0" err="1"/>
              <a:t>graph_addedge</a:t>
            </a:r>
            <a:r>
              <a:rPr lang="en-US" dirty="0"/>
              <a:t>(G, 2, 4);</a:t>
            </a:r>
          </a:p>
          <a:p>
            <a:pPr lvl="2"/>
            <a:endParaRPr lang="en-US" dirty="0"/>
          </a:p>
          <a:p>
            <a:r>
              <a:rPr lang="en-US" dirty="0"/>
              <a:t>Then:</a:t>
            </a:r>
          </a:p>
          <a:p>
            <a:pPr lvl="2"/>
            <a:r>
              <a:rPr lang="en-US" dirty="0" err="1"/>
              <a:t>graph_hasedge</a:t>
            </a:r>
            <a:r>
              <a:rPr lang="en-US" dirty="0"/>
              <a:t>(G, 3, 2)  returns true, but</a:t>
            </a:r>
          </a:p>
          <a:p>
            <a:pPr lvl="2"/>
            <a:r>
              <a:rPr lang="en-US" dirty="0" err="1"/>
              <a:t>graph_hasedge</a:t>
            </a:r>
            <a:r>
              <a:rPr lang="en-US" dirty="0"/>
              <a:t>(G, 3, 1)  returns false</a:t>
            </a:r>
          </a:p>
          <a:p>
            <a:pPr lvl="3"/>
            <a:r>
              <a:rPr lang="en-US" dirty="0"/>
              <a:t>There is a path from 3 to 1, but no direct edge</a:t>
            </a:r>
          </a:p>
        </p:txBody>
      </p:sp>
      <p:cxnSp>
        <p:nvCxnSpPr>
          <p:cNvPr id="59" name="Straight Connector 58"/>
          <p:cNvCxnSpPr>
            <a:stCxn id="66" idx="0"/>
            <a:endCxn id="65" idx="4"/>
          </p:cNvCxnSpPr>
          <p:nvPr/>
        </p:nvCxnSpPr>
        <p:spPr>
          <a:xfrm rot="5400000" flipH="1" flipV="1">
            <a:off x="9614761" y="3168074"/>
            <a:ext cx="1306948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68" idx="1"/>
            <a:endCxn id="65" idx="5"/>
          </p:cNvCxnSpPr>
          <p:nvPr/>
        </p:nvCxnSpPr>
        <p:spPr>
          <a:xfrm rot="16200000" flipV="1">
            <a:off x="10355334" y="2522191"/>
            <a:ext cx="565412" cy="41632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69" idx="2"/>
            <a:endCxn id="66" idx="6"/>
          </p:cNvCxnSpPr>
          <p:nvPr/>
        </p:nvCxnSpPr>
        <p:spPr>
          <a:xfrm rot="10800000">
            <a:off x="10496836" y="4050148"/>
            <a:ext cx="958565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69" idx="0"/>
            <a:endCxn id="67" idx="4"/>
          </p:cNvCxnSpPr>
          <p:nvPr/>
        </p:nvCxnSpPr>
        <p:spPr>
          <a:xfrm rot="5400000" flipH="1" flipV="1">
            <a:off x="11030526" y="3168074"/>
            <a:ext cx="1306948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69" idx="1"/>
            <a:endCxn id="68" idx="5"/>
          </p:cNvCxnSpPr>
          <p:nvPr/>
        </p:nvCxnSpPr>
        <p:spPr>
          <a:xfrm rot="16200000" flipV="1">
            <a:off x="11069845" y="3435992"/>
            <a:ext cx="552156" cy="35286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66" idx="7"/>
            <a:endCxn id="68" idx="3"/>
          </p:cNvCxnSpPr>
          <p:nvPr/>
        </p:nvCxnSpPr>
        <p:spPr>
          <a:xfrm rot="5400000" flipH="1" flipV="1">
            <a:off x="10361962" y="3404265"/>
            <a:ext cx="552156" cy="41632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10039635" y="2057400"/>
            <a:ext cx="457200" cy="457200"/>
          </a:xfrm>
          <a:prstGeom prst="ellipse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Ins="91440" bIns="0" rtlCol="0" anchor="ctr">
            <a:sp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6" name="Oval 65"/>
          <p:cNvSpPr/>
          <p:nvPr/>
        </p:nvSpPr>
        <p:spPr>
          <a:xfrm>
            <a:off x="10039635" y="3821548"/>
            <a:ext cx="457200" cy="457200"/>
          </a:xfrm>
          <a:prstGeom prst="ellipse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Ins="91440" bIns="0" rtlCol="0" anchor="ctr">
            <a:spAutoFit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7" name="Oval 66"/>
          <p:cNvSpPr/>
          <p:nvPr/>
        </p:nvSpPr>
        <p:spPr>
          <a:xfrm>
            <a:off x="11455400" y="2057400"/>
            <a:ext cx="457200" cy="457200"/>
          </a:xfrm>
          <a:prstGeom prst="ellipse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Ins="91440" bIns="0" rtlCol="0" anchor="ctr">
            <a:sp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8" name="Oval 67"/>
          <p:cNvSpPr/>
          <p:nvPr/>
        </p:nvSpPr>
        <p:spPr>
          <a:xfrm>
            <a:off x="10779245" y="2946102"/>
            <a:ext cx="457200" cy="457200"/>
          </a:xfrm>
          <a:prstGeom prst="ellipse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Ins="91440" bIns="0" rtlCol="0" anchor="ctr">
            <a:spAutoFit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9" name="Oval 68"/>
          <p:cNvSpPr/>
          <p:nvPr/>
        </p:nvSpPr>
        <p:spPr>
          <a:xfrm>
            <a:off x="11455400" y="3821548"/>
            <a:ext cx="457200" cy="457200"/>
          </a:xfrm>
          <a:prstGeom prst="ellipse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Ins="91440" bIns="0" rtlCol="0" anchor="ctr">
            <a:sp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8" name="Right Brace 87"/>
          <p:cNvSpPr/>
          <p:nvPr/>
        </p:nvSpPr>
        <p:spPr bwMode="auto">
          <a:xfrm>
            <a:off x="5511800" y="3505200"/>
            <a:ext cx="304800" cy="2438400"/>
          </a:xfrm>
          <a:prstGeom prst="righ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892800" y="4380978"/>
            <a:ext cx="869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0" dirty="0"/>
              <a:t>in any</a:t>
            </a:r>
            <a:br>
              <a:rPr lang="en-US" sz="2000" b="0" dirty="0"/>
            </a:br>
            <a:r>
              <a:rPr lang="en-US" sz="2000" b="0" dirty="0"/>
              <a:t>order</a:t>
            </a:r>
          </a:p>
        </p:txBody>
      </p:sp>
      <p:sp>
        <p:nvSpPr>
          <p:cNvPr id="90" name="Rectangular Callout 89"/>
          <p:cNvSpPr/>
          <p:nvPr/>
        </p:nvSpPr>
        <p:spPr bwMode="auto">
          <a:xfrm>
            <a:off x="10280290" y="5308937"/>
            <a:ext cx="2394310" cy="1015663"/>
          </a:xfrm>
          <a:prstGeom prst="wedgeRectCallout">
            <a:avLst>
              <a:gd name="adj1" fmla="val -21326"/>
              <a:gd name="adj2" fmla="val -13079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We sometimes write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the labels inside the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vertices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/>
      <p:bldP spid="9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Neighbors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convenient to handle neighbors explicitly</a:t>
            </a:r>
          </a:p>
          <a:p>
            <a:pPr lvl="2"/>
            <a:r>
              <a:rPr lang="en-US" dirty="0"/>
              <a:t>This is not strictly necessary</a:t>
            </a:r>
          </a:p>
          <a:p>
            <a:pPr lvl="2"/>
            <a:r>
              <a:rPr lang="en-US" dirty="0"/>
              <a:t>But graph algorithms get better complexity if we do so inside the library</a:t>
            </a:r>
          </a:p>
          <a:p>
            <a:pPr lvl="4"/>
            <a:endParaRPr lang="en-US" dirty="0"/>
          </a:p>
          <a:p>
            <a:r>
              <a:rPr lang="en-US" dirty="0"/>
              <a:t>Abstract type of neighbors</a:t>
            </a:r>
          </a:p>
          <a:p>
            <a:pPr lvl="1"/>
            <a:r>
              <a:rPr lang="en-US" dirty="0" err="1">
                <a:solidFill>
                  <a:srgbClr val="00B050"/>
                </a:solidFill>
              </a:rPr>
              <a:t>neighbors_t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Operations on neighbors</a:t>
            </a:r>
          </a:p>
          <a:p>
            <a:pPr lvl="1"/>
            <a:r>
              <a:rPr lang="en-US" dirty="0" err="1">
                <a:solidFill>
                  <a:srgbClr val="7030A0"/>
                </a:solidFill>
              </a:rPr>
              <a:t>graph_get_neighbors</a:t>
            </a:r>
            <a:r>
              <a:rPr lang="en-US" dirty="0"/>
              <a:t>(G, v)</a:t>
            </a:r>
          </a:p>
          <a:p>
            <a:pPr lvl="2"/>
            <a:r>
              <a:rPr lang="en-US" dirty="0"/>
              <a:t>Returns the neighbors of vertex v in G</a:t>
            </a:r>
          </a:p>
          <a:p>
            <a:pPr lvl="1"/>
            <a:r>
              <a:rPr lang="en-US" dirty="0" err="1">
                <a:solidFill>
                  <a:srgbClr val="7030A0"/>
                </a:solidFill>
              </a:rPr>
              <a:t>graph_hasmore_neighbors</a:t>
            </a:r>
            <a:r>
              <a:rPr lang="en-US" dirty="0"/>
              <a:t>(</a:t>
            </a:r>
            <a:r>
              <a:rPr lang="en-US" dirty="0" err="1"/>
              <a:t>nbors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Checks if there are additional neighbors</a:t>
            </a:r>
          </a:p>
          <a:p>
            <a:pPr lvl="1"/>
            <a:r>
              <a:rPr lang="en-US" dirty="0" err="1">
                <a:solidFill>
                  <a:srgbClr val="7030A0"/>
                </a:solidFill>
              </a:rPr>
              <a:t>graph_next_neighbor</a:t>
            </a:r>
            <a:r>
              <a:rPr lang="en-US" dirty="0"/>
              <a:t>(</a:t>
            </a:r>
            <a:r>
              <a:rPr lang="en-US" dirty="0" err="1"/>
              <a:t>nbors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Returns the next neighbor</a:t>
            </a:r>
          </a:p>
          <a:p>
            <a:pPr lvl="1"/>
            <a:r>
              <a:rPr lang="en-US" dirty="0" err="1">
                <a:solidFill>
                  <a:srgbClr val="7030A0"/>
                </a:solidFill>
              </a:rPr>
              <a:t>graph_free_neighbors</a:t>
            </a:r>
            <a:r>
              <a:rPr lang="en-US" dirty="0"/>
              <a:t>(</a:t>
            </a:r>
            <a:r>
              <a:rPr lang="en-US" dirty="0" err="1"/>
              <a:t>nbors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Dispose of unexamined neighbors</a:t>
            </a:r>
          </a:p>
        </p:txBody>
      </p:sp>
      <p:sp>
        <p:nvSpPr>
          <p:cNvPr id="4" name="Rectangular Callout 3"/>
          <p:cNvSpPr/>
          <p:nvPr/>
        </p:nvSpPr>
        <p:spPr bwMode="auto">
          <a:xfrm>
            <a:off x="8864600" y="6686490"/>
            <a:ext cx="3809697" cy="707886"/>
          </a:xfrm>
          <a:prstGeom prst="wedgeRectCallout">
            <a:avLst>
              <a:gd name="adj1" fmla="val -112543"/>
              <a:gd name="adj2" fmla="val 80268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These allow us to iterate through</a:t>
            </a:r>
            <a:br>
              <a:rPr lang="en-US" sz="2000" b="0" dirty="0">
                <a:solidFill>
                  <a:schemeClr val="tx1"/>
                </a:solidFill>
                <a:latin typeface="Helvetica Neue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the neighbors of a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vetex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5" name="Rectangular Callout 4"/>
          <p:cNvSpPr/>
          <p:nvPr/>
        </p:nvSpPr>
        <p:spPr bwMode="auto">
          <a:xfrm>
            <a:off x="8864600" y="6686490"/>
            <a:ext cx="3809697" cy="707886"/>
          </a:xfrm>
          <a:prstGeom prst="wedgeRectCallout">
            <a:avLst>
              <a:gd name="adj1" fmla="val -89875"/>
              <a:gd name="adj2" fmla="val -3455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These allow us to iterate through</a:t>
            </a:r>
            <a:br>
              <a:rPr lang="en-US" sz="2000" b="0" dirty="0">
                <a:solidFill>
                  <a:schemeClr val="tx1"/>
                </a:solidFill>
                <a:latin typeface="Helvetica Neue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the neighbors of a vertex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6" name="Rectangular Callout 5"/>
          <p:cNvSpPr/>
          <p:nvPr/>
        </p:nvSpPr>
        <p:spPr bwMode="auto">
          <a:xfrm>
            <a:off x="7340600" y="8058090"/>
            <a:ext cx="2884764" cy="400110"/>
          </a:xfrm>
          <a:prstGeom prst="wedgeRectCallout">
            <a:avLst>
              <a:gd name="adj1" fmla="val -92208"/>
              <a:gd name="adj2" fmla="val -72228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This is called an </a:t>
            </a:r>
            <a:r>
              <a:rPr lang="en-US" sz="2000" dirty="0" err="1">
                <a:solidFill>
                  <a:schemeClr val="tx1"/>
                </a:solidFill>
                <a:latin typeface="Helvetica Neue"/>
              </a:rPr>
              <a:t>iterator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Minimal Graph Interface – II</a:t>
            </a:r>
          </a:p>
        </p:txBody>
      </p:sp>
      <p:sp>
        <p:nvSpPr>
          <p:cNvPr id="8" name="Vertical Scroll 7"/>
          <p:cNvSpPr/>
          <p:nvPr/>
        </p:nvSpPr>
        <p:spPr bwMode="auto">
          <a:xfrm flipH="1">
            <a:off x="635000" y="2435126"/>
            <a:ext cx="7010400" cy="5692279"/>
          </a:xfrm>
          <a:prstGeom prst="verticalScroll">
            <a:avLst>
              <a:gd name="adj" fmla="val 5245"/>
            </a:avLst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tabLst>
                <a:tab pos="3776663" algn="l"/>
              </a:tabLst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…</a:t>
            </a:r>
          </a:p>
          <a:p>
            <a:pPr algn="l">
              <a:tabLst>
                <a:tab pos="3776663" algn="l"/>
              </a:tabLst>
            </a:pPr>
            <a:endParaRPr lang="en-US" sz="2000" b="0" dirty="0">
              <a:solidFill>
                <a:srgbClr val="FF66FF"/>
              </a:solidFill>
              <a:latin typeface="Helvetica Neue"/>
            </a:endParaRPr>
          </a:p>
          <a:p>
            <a:pPr algn="l">
              <a:tabLst>
                <a:tab pos="3776663" algn="l"/>
              </a:tabLst>
            </a:pPr>
            <a:r>
              <a:rPr lang="en-US" sz="2000" b="0" dirty="0" err="1">
                <a:solidFill>
                  <a:srgbClr val="FF66FF"/>
                </a:solidFill>
                <a:latin typeface="Helvetica Neue"/>
              </a:rPr>
              <a:t>typedef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 </a:t>
            </a:r>
            <a:r>
              <a:rPr lang="en-US" sz="2000" b="0" dirty="0" err="1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struct</a:t>
            </a:r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</a:t>
            </a:r>
            <a:r>
              <a:rPr lang="en-US" sz="2000" b="0" dirty="0" err="1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neighbor_header</a:t>
            </a:r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*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neighbors_t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;</a:t>
            </a:r>
          </a:p>
          <a:p>
            <a:pPr algn="l">
              <a:tabLst>
                <a:tab pos="3776663" algn="l"/>
              </a:tabLst>
            </a:pPr>
            <a:endParaRPr lang="en-US" sz="2000" b="0" dirty="0">
              <a:solidFill>
                <a:schemeClr val="tx1"/>
              </a:solidFill>
              <a:latin typeface="Helvetica Neue"/>
            </a:endParaRPr>
          </a:p>
          <a:p>
            <a:pPr algn="l">
              <a:tabLst>
                <a:tab pos="3776663" algn="l"/>
              </a:tabLst>
            </a:pP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neighbors_t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 err="1">
                <a:solidFill>
                  <a:srgbClr val="7030A0"/>
                </a:solidFill>
                <a:latin typeface="Helvetica Neue"/>
              </a:rPr>
              <a:t>graph_get_neighbors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, 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v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>
              <a:tabLst>
                <a:tab pos="3776663" algn="l"/>
              </a:tabLst>
            </a:pP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//@requires G != NULL &amp;&amp; v &lt; </a:t>
            </a:r>
            <a:r>
              <a:rPr lang="en-US" sz="2000" b="0" dirty="0" err="1">
                <a:solidFill>
                  <a:srgbClr val="C00000"/>
                </a:solidFill>
                <a:latin typeface="Helvetica Neue"/>
              </a:rPr>
              <a:t>graph_size</a:t>
            </a: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(G);</a:t>
            </a:r>
          </a:p>
          <a:p>
            <a:pPr algn="l">
              <a:tabLst>
                <a:tab pos="3776663" algn="l"/>
              </a:tabLst>
            </a:pP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//@ensures \result != NULL;</a:t>
            </a:r>
          </a:p>
          <a:p>
            <a:pPr algn="l">
              <a:tabLst>
                <a:tab pos="3776663" algn="l"/>
              </a:tabLst>
            </a:pPr>
            <a:endParaRPr lang="en-US" sz="2000" b="0" dirty="0">
              <a:solidFill>
                <a:schemeClr val="tx1"/>
              </a:solidFill>
              <a:latin typeface="Helvetica Neue"/>
            </a:endParaRPr>
          </a:p>
          <a:p>
            <a:pPr algn="l">
              <a:tabLst>
                <a:tab pos="3776663" algn="l"/>
              </a:tabLst>
            </a:pP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 err="1">
                <a:solidFill>
                  <a:srgbClr val="7030A0"/>
                </a:solidFill>
                <a:latin typeface="Helvetica Neue"/>
              </a:rPr>
              <a:t>graph_hasmore_neighbors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neighbors_t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 err="1">
                <a:solidFill>
                  <a:srgbClr val="FFC000"/>
                </a:solidFill>
                <a:latin typeface="Helvetica Neue"/>
              </a:rPr>
              <a:t>nbors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>
              <a:tabLst>
                <a:tab pos="3776663" algn="l"/>
              </a:tabLst>
            </a:pP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//@requires </a:t>
            </a:r>
            <a:r>
              <a:rPr lang="en-US" sz="2000" b="0" dirty="0" err="1">
                <a:solidFill>
                  <a:srgbClr val="C00000"/>
                </a:solidFill>
                <a:latin typeface="Helvetica Neue"/>
              </a:rPr>
              <a:t>nbors</a:t>
            </a: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  != NULL;</a:t>
            </a:r>
          </a:p>
          <a:p>
            <a:pPr algn="l">
              <a:tabLst>
                <a:tab pos="3776663" algn="l"/>
              </a:tabLst>
            </a:pPr>
            <a:endParaRPr lang="en-US" sz="2000" b="0" dirty="0">
              <a:solidFill>
                <a:schemeClr val="tx1"/>
              </a:solidFill>
              <a:latin typeface="Helvetica Neue"/>
            </a:endParaRPr>
          </a:p>
          <a:p>
            <a:pPr algn="l">
              <a:tabLst>
                <a:tab pos="3776663" algn="l"/>
              </a:tabLst>
            </a:pP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 err="1">
                <a:solidFill>
                  <a:srgbClr val="7030A0"/>
                </a:solidFill>
                <a:latin typeface="Helvetica Neue"/>
              </a:rPr>
              <a:t>graph_next_neighbor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neighbors_t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 err="1">
                <a:solidFill>
                  <a:srgbClr val="FFC000"/>
                </a:solidFill>
                <a:latin typeface="Helvetica Neue"/>
              </a:rPr>
              <a:t>nbors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>
              <a:tabLst>
                <a:tab pos="3776663" algn="l"/>
              </a:tabLst>
            </a:pP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//@requires </a:t>
            </a:r>
            <a:r>
              <a:rPr lang="en-US" sz="2000" b="0" dirty="0" err="1">
                <a:solidFill>
                  <a:srgbClr val="C00000"/>
                </a:solidFill>
                <a:latin typeface="Helvetica Neue"/>
              </a:rPr>
              <a:t>nbors</a:t>
            </a: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  != NULL;</a:t>
            </a:r>
          </a:p>
          <a:p>
            <a:pPr algn="l">
              <a:tabLst>
                <a:tab pos="3776663" algn="l"/>
              </a:tabLst>
            </a:pP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//@requires </a:t>
            </a:r>
            <a:r>
              <a:rPr lang="en-US" sz="2000" b="0" dirty="0" err="1">
                <a:solidFill>
                  <a:srgbClr val="C00000"/>
                </a:solidFill>
                <a:latin typeface="Helvetica Neue"/>
              </a:rPr>
              <a:t>graph_hasmore_neighbors</a:t>
            </a: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rgbClr val="C00000"/>
                </a:solidFill>
                <a:latin typeface="Helvetica Neue"/>
              </a:rPr>
              <a:t>nbors</a:t>
            </a: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);</a:t>
            </a:r>
          </a:p>
          <a:p>
            <a:pPr algn="l">
              <a:tabLst>
                <a:tab pos="3776663" algn="l"/>
              </a:tabLst>
            </a:pPr>
            <a:endParaRPr lang="en-US" sz="2000" b="0" dirty="0">
              <a:solidFill>
                <a:schemeClr val="tx1"/>
              </a:solidFill>
              <a:latin typeface="Helvetica Neue"/>
            </a:endParaRPr>
          </a:p>
          <a:p>
            <a:pPr algn="l">
              <a:tabLst>
                <a:tab pos="3776663" algn="l"/>
              </a:tabLst>
            </a:pP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void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 err="1">
                <a:solidFill>
                  <a:srgbClr val="7030A0"/>
                </a:solidFill>
                <a:latin typeface="Helvetica Neue"/>
              </a:rPr>
              <a:t>graph_free_neighbors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neighbors_t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 err="1">
                <a:solidFill>
                  <a:srgbClr val="FFC000"/>
                </a:solidFill>
                <a:latin typeface="Helvetica Neue"/>
              </a:rPr>
              <a:t>nbors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>
              <a:tabLst>
                <a:tab pos="3776663" algn="l"/>
              </a:tabLst>
            </a:pP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//@requires </a:t>
            </a:r>
            <a:r>
              <a:rPr lang="en-US" sz="2000" b="0" dirty="0" err="1">
                <a:solidFill>
                  <a:srgbClr val="C00000"/>
                </a:solidFill>
                <a:latin typeface="Helvetica Neue"/>
              </a:rPr>
              <a:t>nbors</a:t>
            </a: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  != NULL;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18252" y="2396504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/>
              <a:t>File </a:t>
            </a:r>
            <a:r>
              <a:rPr lang="en-US" sz="1800" b="0" dirty="0" err="1"/>
              <a:t>graph.h</a:t>
            </a:r>
            <a:endParaRPr lang="en-US" sz="1800" b="0" dirty="0"/>
          </a:p>
        </p:txBody>
      </p:sp>
      <p:sp>
        <p:nvSpPr>
          <p:cNvPr id="7" name="Rectangular Callout 6"/>
          <p:cNvSpPr/>
          <p:nvPr/>
        </p:nvSpPr>
        <p:spPr bwMode="auto">
          <a:xfrm>
            <a:off x="7874000" y="6302514"/>
            <a:ext cx="4111062" cy="707886"/>
          </a:xfrm>
          <a:prstGeom prst="wedgeRectCallout">
            <a:avLst>
              <a:gd name="adj1" fmla="val -88082"/>
              <a:gd name="adj2" fmla="val 42617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There must be additional neighbors</a:t>
            </a:r>
            <a:br>
              <a:rPr lang="en-US" sz="2000" b="0" dirty="0">
                <a:solidFill>
                  <a:schemeClr val="tx1"/>
                </a:solidFill>
                <a:latin typeface="Helvetica Neue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to retrieve the next neighbor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7950200" y="2873514"/>
            <a:ext cx="3208572" cy="707886"/>
          </a:xfrm>
          <a:prstGeom prst="wedgeRectCallout">
            <a:avLst>
              <a:gd name="adj1" fmla="val -157963"/>
              <a:gd name="adj2" fmla="val -81247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These declarations are</a:t>
            </a:r>
            <a:br>
              <a:rPr lang="en-US" sz="2000" b="0" dirty="0">
                <a:solidFill>
                  <a:schemeClr val="tx1"/>
                </a:solidFill>
                <a:latin typeface="Helvetica Neue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part of the same header file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grab the neighbors of vertex 4 as:</a:t>
            </a:r>
          </a:p>
          <a:p>
            <a:pPr lvl="2">
              <a:buNone/>
            </a:pPr>
            <a:r>
              <a:rPr lang="en-US" dirty="0" err="1">
                <a:solidFill>
                  <a:srgbClr val="00B050"/>
                </a:solidFill>
              </a:rPr>
              <a:t>neighbors_t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n4</a:t>
            </a:r>
            <a:r>
              <a:rPr lang="en-US" dirty="0"/>
              <a:t> = </a:t>
            </a:r>
            <a:r>
              <a:rPr lang="en-US" dirty="0" err="1"/>
              <a:t>graph_get_neighbors</a:t>
            </a:r>
            <a:r>
              <a:rPr lang="en-US" dirty="0"/>
              <a:t>(G, 4);</a:t>
            </a:r>
          </a:p>
          <a:p>
            <a:pPr marL="1431925" lvl="2"/>
            <a:r>
              <a:rPr lang="en-US" dirty="0"/>
              <a:t>n4 contains vertices 0, 1, 2 in some order</a:t>
            </a:r>
          </a:p>
          <a:p>
            <a:pPr lvl="2">
              <a:buNone/>
            </a:pPr>
            <a:r>
              <a:rPr lang="en-US" dirty="0">
                <a:solidFill>
                  <a:srgbClr val="00B050"/>
                </a:solidFill>
              </a:rPr>
              <a:t>vertex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a</a:t>
            </a:r>
            <a:r>
              <a:rPr lang="en-US" dirty="0"/>
              <a:t> = </a:t>
            </a:r>
            <a:r>
              <a:rPr lang="en-US" dirty="0" err="1"/>
              <a:t>graph_next_neighbor</a:t>
            </a:r>
            <a:r>
              <a:rPr lang="en-US" dirty="0"/>
              <a:t>(n4);</a:t>
            </a:r>
          </a:p>
          <a:p>
            <a:pPr marL="1431925" lvl="2"/>
            <a:r>
              <a:rPr lang="en-US" dirty="0"/>
              <a:t>Say a is vertex 1</a:t>
            </a:r>
          </a:p>
          <a:p>
            <a:pPr marL="1762125" lvl="3"/>
            <a:r>
              <a:rPr lang="en-US" dirty="0"/>
              <a:t>It could also be 0 or 2</a:t>
            </a:r>
          </a:p>
          <a:p>
            <a:pPr lvl="2">
              <a:buNone/>
            </a:pPr>
            <a:r>
              <a:rPr lang="en-US" dirty="0">
                <a:solidFill>
                  <a:srgbClr val="00B050"/>
                </a:solidFill>
              </a:rPr>
              <a:t>vertex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b</a:t>
            </a:r>
            <a:r>
              <a:rPr lang="en-US" dirty="0"/>
              <a:t> = </a:t>
            </a:r>
            <a:r>
              <a:rPr lang="en-US" dirty="0" err="1"/>
              <a:t>graph_next_neighbor</a:t>
            </a:r>
            <a:r>
              <a:rPr lang="en-US" dirty="0"/>
              <a:t>(n4);</a:t>
            </a:r>
          </a:p>
          <a:p>
            <a:pPr marL="1431925" lvl="2"/>
            <a:r>
              <a:rPr lang="en-US" dirty="0"/>
              <a:t>Say b is vertex 0</a:t>
            </a:r>
          </a:p>
          <a:p>
            <a:pPr marL="1762125" lvl="3"/>
            <a:r>
              <a:rPr lang="en-US" dirty="0"/>
              <a:t>It cannot be 1 because we already got that neighbor</a:t>
            </a:r>
          </a:p>
          <a:p>
            <a:pPr marL="1762125" lvl="3"/>
            <a:r>
              <a:rPr lang="en-US" dirty="0"/>
              <a:t>But it could be 2</a:t>
            </a:r>
          </a:p>
          <a:p>
            <a:pPr lvl="2">
              <a:buNone/>
            </a:pPr>
            <a:r>
              <a:rPr lang="en-US" dirty="0">
                <a:solidFill>
                  <a:srgbClr val="00B050"/>
                </a:solidFill>
              </a:rPr>
              <a:t>vertex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c</a:t>
            </a:r>
            <a:r>
              <a:rPr lang="en-US" dirty="0"/>
              <a:t> = </a:t>
            </a:r>
            <a:r>
              <a:rPr lang="en-US" dirty="0" err="1"/>
              <a:t>graph_next_neighbor</a:t>
            </a:r>
            <a:r>
              <a:rPr lang="en-US" dirty="0"/>
              <a:t>(n4);</a:t>
            </a:r>
          </a:p>
          <a:p>
            <a:pPr marL="1431925" lvl="2"/>
            <a:r>
              <a:rPr lang="en-US" dirty="0"/>
              <a:t>c has to be vertex 2</a:t>
            </a:r>
          </a:p>
          <a:p>
            <a:pPr marL="1762125" lvl="3"/>
            <a:r>
              <a:rPr lang="en-US" dirty="0"/>
              <a:t>It cannot be 0 or 1 because we already got those neighbors</a:t>
            </a:r>
          </a:p>
          <a:p>
            <a:pPr lvl="2">
              <a:buNone/>
            </a:pPr>
            <a:r>
              <a:rPr lang="en-US" dirty="0" err="1"/>
              <a:t>graph_hasmore_neighbor</a:t>
            </a:r>
            <a:r>
              <a:rPr lang="en-US" dirty="0"/>
              <a:t>(n4)</a:t>
            </a:r>
          </a:p>
          <a:p>
            <a:pPr marL="1431925" lvl="2"/>
            <a:r>
              <a:rPr lang="en-US" dirty="0"/>
              <a:t>Returns false because we have exhausted all the neighbors of 4</a:t>
            </a:r>
          </a:p>
          <a:p>
            <a:pPr marL="1762125" lvl="3"/>
            <a:endParaRPr lang="en-US" dirty="0"/>
          </a:p>
        </p:txBody>
      </p:sp>
      <p:cxnSp>
        <p:nvCxnSpPr>
          <p:cNvPr id="59" name="Straight Connector 58"/>
          <p:cNvCxnSpPr>
            <a:stCxn id="66" idx="0"/>
            <a:endCxn id="65" idx="4"/>
          </p:cNvCxnSpPr>
          <p:nvPr/>
        </p:nvCxnSpPr>
        <p:spPr>
          <a:xfrm rot="5400000" flipH="1" flipV="1">
            <a:off x="9614761" y="3168074"/>
            <a:ext cx="1306948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68" idx="1"/>
            <a:endCxn id="65" idx="5"/>
          </p:cNvCxnSpPr>
          <p:nvPr/>
        </p:nvCxnSpPr>
        <p:spPr>
          <a:xfrm rot="16200000" flipV="1">
            <a:off x="10355334" y="2522191"/>
            <a:ext cx="565412" cy="41632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69" idx="2"/>
            <a:endCxn id="66" idx="6"/>
          </p:cNvCxnSpPr>
          <p:nvPr/>
        </p:nvCxnSpPr>
        <p:spPr>
          <a:xfrm rot="10800000">
            <a:off x="10496836" y="4050148"/>
            <a:ext cx="958565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69" idx="0"/>
            <a:endCxn id="67" idx="4"/>
          </p:cNvCxnSpPr>
          <p:nvPr/>
        </p:nvCxnSpPr>
        <p:spPr>
          <a:xfrm rot="5400000" flipH="1" flipV="1">
            <a:off x="11030526" y="3168074"/>
            <a:ext cx="1306948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69" idx="1"/>
            <a:endCxn id="68" idx="5"/>
          </p:cNvCxnSpPr>
          <p:nvPr/>
        </p:nvCxnSpPr>
        <p:spPr>
          <a:xfrm rot="16200000" flipV="1">
            <a:off x="11069845" y="3435992"/>
            <a:ext cx="552156" cy="35286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66" idx="7"/>
            <a:endCxn id="68" idx="3"/>
          </p:cNvCxnSpPr>
          <p:nvPr/>
        </p:nvCxnSpPr>
        <p:spPr>
          <a:xfrm rot="5400000" flipH="1" flipV="1">
            <a:off x="10361962" y="3404265"/>
            <a:ext cx="552156" cy="41632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10039635" y="2057400"/>
            <a:ext cx="457200" cy="457200"/>
          </a:xfrm>
          <a:prstGeom prst="ellipse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Ins="91440" bIns="0" rtlCol="0" anchor="ctr">
            <a:sp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6" name="Oval 65"/>
          <p:cNvSpPr/>
          <p:nvPr/>
        </p:nvSpPr>
        <p:spPr>
          <a:xfrm>
            <a:off x="10039635" y="3821548"/>
            <a:ext cx="457200" cy="457200"/>
          </a:xfrm>
          <a:prstGeom prst="ellipse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Ins="91440" bIns="0" rtlCol="0" anchor="ctr">
            <a:spAutoFit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7" name="Oval 66"/>
          <p:cNvSpPr/>
          <p:nvPr/>
        </p:nvSpPr>
        <p:spPr>
          <a:xfrm>
            <a:off x="11455400" y="2057400"/>
            <a:ext cx="457200" cy="457200"/>
          </a:xfrm>
          <a:prstGeom prst="ellipse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Ins="91440" bIns="0" rtlCol="0" anchor="ctr">
            <a:sp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8" name="Oval 67"/>
          <p:cNvSpPr/>
          <p:nvPr/>
        </p:nvSpPr>
        <p:spPr>
          <a:xfrm>
            <a:off x="10779245" y="2946102"/>
            <a:ext cx="457200" cy="457200"/>
          </a:xfrm>
          <a:prstGeom prst="ellipse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Ins="91440" bIns="0" rtlCol="0" anchor="ctr">
            <a:spAutoFit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9" name="Oval 68"/>
          <p:cNvSpPr/>
          <p:nvPr/>
        </p:nvSpPr>
        <p:spPr>
          <a:xfrm>
            <a:off x="11455400" y="3821548"/>
            <a:ext cx="457200" cy="457200"/>
          </a:xfrm>
          <a:prstGeom prst="ellipse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Ins="91440" bIns="0" rtlCol="0" anchor="ctr">
            <a:sp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16" name="Rectangular Callout 15"/>
          <p:cNvSpPr/>
          <p:nvPr/>
        </p:nvSpPr>
        <p:spPr bwMode="auto">
          <a:xfrm>
            <a:off x="12293600" y="1219200"/>
            <a:ext cx="291105" cy="400110"/>
          </a:xfrm>
          <a:prstGeom prst="wedgeRectCallout">
            <a:avLst>
              <a:gd name="adj1" fmla="val -162096"/>
              <a:gd name="adj2" fmla="val 99177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G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r>
              <a:rPr lang="en-US" sz="4400" b="1" dirty="0">
                <a:solidFill>
                  <a:srgbClr val="77E0FF"/>
                </a:solidFill>
              </a:rPr>
              <a:t>Implementing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Graphs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implement graphs based on what we studied?</a:t>
            </a:r>
          </a:p>
          <a:p>
            <a:pPr lvl="1"/>
            <a:r>
              <a:rPr lang="en-US" dirty="0"/>
              <a:t>The main operations are</a:t>
            </a:r>
          </a:p>
          <a:p>
            <a:pPr lvl="2"/>
            <a:r>
              <a:rPr lang="en-US" dirty="0"/>
              <a:t>Adding an edge to the graph</a:t>
            </a:r>
          </a:p>
          <a:p>
            <a:pPr lvl="2"/>
            <a:r>
              <a:rPr lang="en-US" dirty="0"/>
              <a:t>Checking if an edge is contained in the graph</a:t>
            </a:r>
          </a:p>
          <a:p>
            <a:pPr lvl="3"/>
            <a:r>
              <a:rPr lang="en-US" dirty="0"/>
              <a:t>These are the operations we had for </a:t>
            </a:r>
            <a:r>
              <a:rPr lang="en-US" b="1" dirty="0"/>
              <a:t>sets</a:t>
            </a:r>
            <a:endParaRPr lang="en-US" dirty="0"/>
          </a:p>
          <a:p>
            <a:pPr lvl="2"/>
            <a:r>
              <a:rPr lang="en-US" dirty="0"/>
              <a:t>Iterating through the neighbors of a vertex</a:t>
            </a:r>
          </a:p>
          <a:p>
            <a:pPr lvl="4"/>
            <a:endParaRPr lang="en-US" dirty="0"/>
          </a:p>
          <a:p>
            <a:r>
              <a:rPr lang="en-US" dirty="0"/>
              <a:t>Implement graphs as:</a:t>
            </a:r>
          </a:p>
          <a:p>
            <a:pPr lvl="1"/>
            <a:r>
              <a:rPr lang="en-US" dirty="0"/>
              <a:t>A linked list of edges</a:t>
            </a:r>
          </a:p>
          <a:p>
            <a:pPr lvl="1"/>
            <a:r>
              <a:rPr lang="en-US" dirty="0"/>
              <a:t>A hash set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much would the operations cost?</a:t>
            </a:r>
          </a:p>
          <a:p>
            <a:endParaRPr lang="en-US" dirty="0"/>
          </a:p>
        </p:txBody>
      </p:sp>
      <p:sp>
        <p:nvSpPr>
          <p:cNvPr id="6" name="Rectangular Callout 5"/>
          <p:cNvSpPr/>
          <p:nvPr/>
        </p:nvSpPr>
        <p:spPr bwMode="auto">
          <a:xfrm>
            <a:off x="4521200" y="6781800"/>
            <a:ext cx="3593292" cy="707886"/>
          </a:xfrm>
          <a:prstGeom prst="wedgeRectCallout">
            <a:avLst>
              <a:gd name="adj1" fmla="val -111439"/>
              <a:gd name="adj2" fmla="val -37010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We could also use AVL trees</a:t>
            </a:r>
            <a:br>
              <a:rPr lang="en-US" sz="2000" b="0" dirty="0">
                <a:solidFill>
                  <a:schemeClr val="tx1"/>
                </a:solidFill>
                <a:latin typeface="Helvetica Neue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if we are able to sort the edges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Cost of Graph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graph has </a:t>
            </a:r>
            <a:r>
              <a:rPr lang="en-US" b="1" dirty="0"/>
              <a:t>v</a:t>
            </a:r>
            <a:r>
              <a:rPr lang="en-US" dirty="0"/>
              <a:t> vertices, the number </a:t>
            </a:r>
            <a:r>
              <a:rPr lang="en-US" b="1" dirty="0"/>
              <a:t>e</a:t>
            </a:r>
            <a:br>
              <a:rPr lang="en-US" dirty="0"/>
            </a:br>
            <a:r>
              <a:rPr lang="en-US" dirty="0"/>
              <a:t>of edges ranges between</a:t>
            </a:r>
          </a:p>
          <a:p>
            <a:pPr lvl="1"/>
            <a:r>
              <a:rPr lang="en-US" dirty="0"/>
              <a:t>0, and</a:t>
            </a:r>
          </a:p>
          <a:p>
            <a:pPr lvl="1"/>
            <a:r>
              <a:rPr lang="en-US" dirty="0"/>
              <a:t>v(v-1)/2</a:t>
            </a:r>
          </a:p>
          <a:p>
            <a:pPr lvl="2"/>
            <a:r>
              <a:rPr lang="en-US" dirty="0"/>
              <a:t>There is an edge between each of the v vertices</a:t>
            </a:r>
            <a:br>
              <a:rPr lang="en-US" dirty="0"/>
            </a:br>
            <a:r>
              <a:rPr lang="en-US" dirty="0"/>
              <a:t>and the other v-1 vertices, but we divide by 2 so</a:t>
            </a:r>
            <a:br>
              <a:rPr lang="en-US" dirty="0"/>
            </a:br>
            <a:r>
              <a:rPr lang="en-US" dirty="0"/>
              <a:t>that we don’t double-count edges</a:t>
            </a:r>
          </a:p>
          <a:p>
            <a:pPr lvl="4"/>
            <a:endParaRPr lang="en-US" dirty="0"/>
          </a:p>
          <a:p>
            <a:r>
              <a:rPr lang="en-US" dirty="0"/>
              <a:t>So, e </a:t>
            </a:r>
            <a:r>
              <a:rPr lang="en-US" dirty="0">
                <a:sym typeface="Symbol"/>
              </a:rPr>
              <a:t></a:t>
            </a:r>
            <a:r>
              <a:rPr lang="en-US" dirty="0"/>
              <a:t>O(v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We could do with just v as a cost parameter,</a:t>
            </a:r>
          </a:p>
          <a:p>
            <a:pPr lvl="1"/>
            <a:r>
              <a:rPr lang="en-US" dirty="0"/>
              <a:t>But many graphs have far fewer than v(v-1)/2 edges</a:t>
            </a:r>
          </a:p>
          <a:p>
            <a:pPr lvl="2"/>
            <a:r>
              <a:rPr lang="en-US" dirty="0"/>
              <a:t>Using only v would be overly pessimistic</a:t>
            </a:r>
          </a:p>
          <a:p>
            <a:pPr lvl="2"/>
            <a:endParaRPr lang="en-US" dirty="0"/>
          </a:p>
          <a:p>
            <a:r>
              <a:rPr lang="en-US" dirty="0"/>
              <a:t>Use </a:t>
            </a:r>
            <a:r>
              <a:rPr lang="en-US" b="1" dirty="0"/>
              <a:t>both</a:t>
            </a:r>
            <a:r>
              <a:rPr lang="en-US" dirty="0"/>
              <a:t> v and e as cost parameters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0083800" y="4508326"/>
            <a:ext cx="1600200" cy="1587674"/>
            <a:chOff x="10083800" y="4508326"/>
            <a:chExt cx="1600200" cy="1587674"/>
          </a:xfrm>
        </p:grpSpPr>
        <p:sp>
          <p:nvSpPr>
            <p:cNvPr id="4" name="Regular Pentagon 3"/>
            <p:cNvSpPr/>
            <p:nvPr/>
          </p:nvSpPr>
          <p:spPr bwMode="auto">
            <a:xfrm>
              <a:off x="10160000" y="4572000"/>
              <a:ext cx="1447800" cy="1447800"/>
            </a:xfrm>
            <a:prstGeom prst="pentagon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none" lIns="50800" tIns="50800" rIns="50800" bIns="50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endParaRPr>
            </a:p>
          </p:txBody>
        </p:sp>
        <p:cxnSp>
          <p:nvCxnSpPr>
            <p:cNvPr id="6" name="Straight Connector 5"/>
            <p:cNvCxnSpPr>
              <a:stCxn id="4" idx="1"/>
              <a:endCxn id="4" idx="4"/>
            </p:cNvCxnSpPr>
            <p:nvPr/>
          </p:nvCxnSpPr>
          <p:spPr bwMode="auto">
            <a:xfrm rot="10800000" flipH="1" flipV="1">
              <a:off x="10160001" y="5125009"/>
              <a:ext cx="1171293" cy="89478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>
              <a:stCxn id="4" idx="1"/>
              <a:endCxn id="4" idx="5"/>
            </p:cNvCxnSpPr>
            <p:nvPr/>
          </p:nvCxnSpPr>
          <p:spPr bwMode="auto">
            <a:xfrm rot="10800000" flipH="1">
              <a:off x="10160002" y="5125009"/>
              <a:ext cx="1447796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>
              <a:stCxn id="4" idx="2"/>
              <a:endCxn id="4" idx="0"/>
            </p:cNvCxnSpPr>
            <p:nvPr/>
          </p:nvCxnSpPr>
          <p:spPr bwMode="auto">
            <a:xfrm rot="5400000" flipH="1" flipV="1">
              <a:off x="9936304" y="5072200"/>
              <a:ext cx="1447795" cy="44739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>
              <a:stCxn id="4" idx="4"/>
              <a:endCxn id="4" idx="0"/>
            </p:cNvCxnSpPr>
            <p:nvPr/>
          </p:nvCxnSpPr>
          <p:spPr bwMode="auto">
            <a:xfrm rot="5400000" flipH="1">
              <a:off x="10383700" y="5072201"/>
              <a:ext cx="1447795" cy="44739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>
              <a:stCxn id="4" idx="5"/>
              <a:endCxn id="4" idx="2"/>
            </p:cNvCxnSpPr>
            <p:nvPr/>
          </p:nvCxnSpPr>
          <p:spPr bwMode="auto">
            <a:xfrm flipH="1">
              <a:off x="10436505" y="5125009"/>
              <a:ext cx="1171293" cy="89478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sp>
          <p:nvSpPr>
            <p:cNvPr id="23" name="Oval 22"/>
            <p:cNvSpPr/>
            <p:nvPr/>
          </p:nvSpPr>
          <p:spPr>
            <a:xfrm>
              <a:off x="10808222" y="4508326"/>
              <a:ext cx="152400" cy="152400"/>
            </a:xfrm>
            <a:prstGeom prst="ellips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1531600" y="5029200"/>
              <a:ext cx="152400" cy="152400"/>
            </a:xfrm>
            <a:prstGeom prst="ellips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0083800" y="5029200"/>
              <a:ext cx="152400" cy="152400"/>
            </a:xfrm>
            <a:prstGeom prst="ellips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0349978" y="5943600"/>
              <a:ext cx="152400" cy="152400"/>
            </a:xfrm>
            <a:prstGeom prst="ellips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1251852" y="5943600"/>
              <a:ext cx="152400" cy="152400"/>
            </a:xfrm>
            <a:prstGeom prst="ellips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0083800" y="1905000"/>
            <a:ext cx="1600200" cy="1587674"/>
            <a:chOff x="10083800" y="1905000"/>
            <a:chExt cx="1600200" cy="1587674"/>
          </a:xfrm>
        </p:grpSpPr>
        <p:sp>
          <p:nvSpPr>
            <p:cNvPr id="34" name="Oval 33"/>
            <p:cNvSpPr/>
            <p:nvPr/>
          </p:nvSpPr>
          <p:spPr>
            <a:xfrm>
              <a:off x="10808222" y="1905000"/>
              <a:ext cx="152400" cy="152400"/>
            </a:xfrm>
            <a:prstGeom prst="ellips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1531600" y="2425874"/>
              <a:ext cx="152400" cy="152400"/>
            </a:xfrm>
            <a:prstGeom prst="ellips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0083800" y="2425874"/>
              <a:ext cx="152400" cy="152400"/>
            </a:xfrm>
            <a:prstGeom prst="ellips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0349978" y="3340274"/>
              <a:ext cx="152400" cy="152400"/>
            </a:xfrm>
            <a:prstGeom prst="ellips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1251852" y="3340274"/>
              <a:ext cx="152400" cy="152400"/>
            </a:xfrm>
            <a:prstGeom prst="ellips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ular Callout 38"/>
          <p:cNvSpPr/>
          <p:nvPr/>
        </p:nvSpPr>
        <p:spPr bwMode="auto">
          <a:xfrm>
            <a:off x="5816600" y="3048000"/>
            <a:ext cx="2870337" cy="400110"/>
          </a:xfrm>
          <a:prstGeom prst="wedgeRectCallout">
            <a:avLst>
              <a:gd name="adj1" fmla="val -142925"/>
              <a:gd name="adj2" fmla="val 22064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The graph has no edges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40" name="Rectangular Callout 39"/>
          <p:cNvSpPr/>
          <p:nvPr/>
        </p:nvSpPr>
        <p:spPr bwMode="auto">
          <a:xfrm>
            <a:off x="5816600" y="3048000"/>
            <a:ext cx="2870337" cy="400110"/>
          </a:xfrm>
          <a:prstGeom prst="wedgeRectCallout">
            <a:avLst>
              <a:gd name="adj1" fmla="val 85157"/>
              <a:gd name="adj2" fmla="val -16890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The graph has no edges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41" name="Rectangular Callout 40"/>
          <p:cNvSpPr/>
          <p:nvPr/>
        </p:nvSpPr>
        <p:spPr bwMode="auto">
          <a:xfrm>
            <a:off x="5816600" y="3581400"/>
            <a:ext cx="2884764" cy="400110"/>
          </a:xfrm>
          <a:prstGeom prst="wedgeRectCallout">
            <a:avLst>
              <a:gd name="adj1" fmla="val -141068"/>
              <a:gd name="adj2" fmla="val 1580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This is a complete graph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42" name="Rectangular Callout 41"/>
          <p:cNvSpPr/>
          <p:nvPr/>
        </p:nvSpPr>
        <p:spPr bwMode="auto">
          <a:xfrm>
            <a:off x="5816600" y="3581400"/>
            <a:ext cx="2884764" cy="400110"/>
          </a:xfrm>
          <a:prstGeom prst="wedgeRectCallout">
            <a:avLst>
              <a:gd name="adj1" fmla="val 107736"/>
              <a:gd name="adj2" fmla="val 197381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This is a complete graph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431212" y="8174317"/>
            <a:ext cx="356188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J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853583" y="6781800"/>
            <a:ext cx="372217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85716" y="4452352"/>
            <a:ext cx="407484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801557" y="2471152"/>
            <a:ext cx="389850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1342998" y="1828800"/>
            <a:ext cx="407484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13775" y="4226160"/>
            <a:ext cx="269625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37917" y="2547352"/>
            <a:ext cx="407483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609517" y="6895233"/>
            <a:ext cx="407483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037517" y="8414752"/>
            <a:ext cx="407483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296747" y="9176752"/>
            <a:ext cx="423514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G</a:t>
            </a:r>
          </a:p>
        </p:txBody>
      </p:sp>
      <p:cxnSp>
        <p:nvCxnSpPr>
          <p:cNvPr id="52" name="Straight Connector 51"/>
          <p:cNvCxnSpPr>
            <a:stCxn id="84" idx="6"/>
            <a:endCxn id="85" idx="2"/>
          </p:cNvCxnSpPr>
          <p:nvPr/>
        </p:nvCxnSpPr>
        <p:spPr>
          <a:xfrm>
            <a:off x="543132" y="8099842"/>
            <a:ext cx="3063352" cy="37664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84" idx="7"/>
            <a:endCxn id="74" idx="2"/>
          </p:cNvCxnSpPr>
          <p:nvPr/>
        </p:nvCxnSpPr>
        <p:spPr>
          <a:xfrm rot="5400000" flipH="1" flipV="1">
            <a:off x="1597985" y="6386465"/>
            <a:ext cx="485333" cy="2695723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85" idx="1"/>
            <a:endCxn id="74" idx="4"/>
          </p:cNvCxnSpPr>
          <p:nvPr/>
        </p:nvCxnSpPr>
        <p:spPr>
          <a:xfrm rot="16200000" flipV="1">
            <a:off x="3163831" y="7861954"/>
            <a:ext cx="689554" cy="29643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77" idx="7"/>
            <a:endCxn id="76" idx="3"/>
          </p:cNvCxnSpPr>
          <p:nvPr/>
        </p:nvCxnSpPr>
        <p:spPr>
          <a:xfrm flipV="1">
            <a:off x="7272780" y="3378947"/>
            <a:ext cx="268737" cy="107613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0" idx="1"/>
            <a:endCxn id="76" idx="5"/>
          </p:cNvCxnSpPr>
          <p:nvPr/>
        </p:nvCxnSpPr>
        <p:spPr>
          <a:xfrm rot="16200000" flipV="1">
            <a:off x="7662604" y="3500931"/>
            <a:ext cx="877009" cy="63303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80" idx="7"/>
            <a:endCxn id="79" idx="4"/>
          </p:cNvCxnSpPr>
          <p:nvPr/>
        </p:nvCxnSpPr>
        <p:spPr>
          <a:xfrm flipV="1">
            <a:off x="8660698" y="3391263"/>
            <a:ext cx="482315" cy="86469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79" idx="2"/>
            <a:endCxn id="76" idx="6"/>
          </p:cNvCxnSpPr>
          <p:nvPr/>
        </p:nvCxnSpPr>
        <p:spPr>
          <a:xfrm flipH="1">
            <a:off x="7834931" y="3219386"/>
            <a:ext cx="1136206" cy="38025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83" idx="1"/>
            <a:endCxn id="85" idx="4"/>
          </p:cNvCxnSpPr>
          <p:nvPr/>
        </p:nvCxnSpPr>
        <p:spPr>
          <a:xfrm flipH="1" flipV="1">
            <a:off x="3778361" y="8648362"/>
            <a:ext cx="145402" cy="595184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80" idx="3"/>
            <a:endCxn id="85" idx="7"/>
          </p:cNvCxnSpPr>
          <p:nvPr/>
        </p:nvCxnSpPr>
        <p:spPr>
          <a:xfrm flipH="1">
            <a:off x="3899897" y="4499027"/>
            <a:ext cx="4517729" cy="385592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77" idx="3"/>
            <a:endCxn id="74" idx="7"/>
          </p:cNvCxnSpPr>
          <p:nvPr/>
        </p:nvCxnSpPr>
        <p:spPr>
          <a:xfrm rot="5400000">
            <a:off x="3920487" y="4259588"/>
            <a:ext cx="2670660" cy="3547783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2" idx="2"/>
            <a:endCxn id="85" idx="6"/>
          </p:cNvCxnSpPr>
          <p:nvPr/>
        </p:nvCxnSpPr>
        <p:spPr>
          <a:xfrm flipH="1">
            <a:off x="3950238" y="6993518"/>
            <a:ext cx="4245936" cy="1482967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77" idx="5"/>
            <a:endCxn id="82" idx="1"/>
          </p:cNvCxnSpPr>
          <p:nvPr/>
        </p:nvCxnSpPr>
        <p:spPr>
          <a:xfrm>
            <a:off x="7272779" y="4698151"/>
            <a:ext cx="973736" cy="217383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80" idx="4"/>
            <a:endCxn id="82" idx="0"/>
          </p:cNvCxnSpPr>
          <p:nvPr/>
        </p:nvCxnSpPr>
        <p:spPr>
          <a:xfrm flipH="1">
            <a:off x="8368051" y="4549368"/>
            <a:ext cx="171110" cy="2272273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81" idx="2"/>
            <a:endCxn id="79" idx="6"/>
          </p:cNvCxnSpPr>
          <p:nvPr/>
        </p:nvCxnSpPr>
        <p:spPr>
          <a:xfrm flipH="1">
            <a:off x="9314890" y="2504193"/>
            <a:ext cx="2308548" cy="715193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81" idx="3"/>
            <a:endCxn id="80" idx="6"/>
          </p:cNvCxnSpPr>
          <p:nvPr/>
        </p:nvCxnSpPr>
        <p:spPr>
          <a:xfrm flipH="1">
            <a:off x="8711039" y="2625730"/>
            <a:ext cx="2962741" cy="175176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81" idx="4"/>
            <a:endCxn id="82" idx="7"/>
          </p:cNvCxnSpPr>
          <p:nvPr/>
        </p:nvCxnSpPr>
        <p:spPr>
          <a:xfrm flipH="1">
            <a:off x="8489587" y="2676070"/>
            <a:ext cx="3305728" cy="419591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77" idx="6"/>
            <a:endCxn id="80" idx="2"/>
          </p:cNvCxnSpPr>
          <p:nvPr/>
        </p:nvCxnSpPr>
        <p:spPr>
          <a:xfrm flipV="1">
            <a:off x="7323120" y="4377491"/>
            <a:ext cx="1044164" cy="199124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3188513" y="7317923"/>
            <a:ext cx="343754" cy="3474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491176" y="3085534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979366" y="4404737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971136" y="3047509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67285" y="4205613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11623438" y="2332316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196174" y="6821641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3873422" y="9193205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199378" y="7926106"/>
            <a:ext cx="343754" cy="347472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606484" y="8304607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88" name="Title 8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Graph?</a:t>
            </a:r>
          </a:p>
        </p:txBody>
      </p:sp>
      <p:sp>
        <p:nvSpPr>
          <p:cNvPr id="89" name="Content Placeholder 8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dots are called</a:t>
            </a:r>
            <a:br>
              <a:rPr lang="en-US" dirty="0"/>
            </a:br>
            <a:r>
              <a:rPr lang="en-US" b="1" dirty="0"/>
              <a:t>vertices</a:t>
            </a:r>
            <a:r>
              <a:rPr lang="en-US" dirty="0"/>
              <a:t> or </a:t>
            </a:r>
            <a:r>
              <a:rPr lang="en-US" b="1" dirty="0"/>
              <a:t>nodes</a:t>
            </a:r>
          </a:p>
          <a:p>
            <a:pPr lvl="1"/>
            <a:r>
              <a:rPr lang="en-US" dirty="0"/>
              <a:t>They are generally given</a:t>
            </a:r>
            <a:br>
              <a:rPr lang="en-US" dirty="0"/>
            </a:br>
            <a:r>
              <a:rPr lang="en-US" dirty="0"/>
              <a:t>unique </a:t>
            </a:r>
            <a:r>
              <a:rPr lang="en-US" b="1" dirty="0"/>
              <a:t>labels</a:t>
            </a:r>
          </a:p>
        </p:txBody>
      </p:sp>
      <p:sp>
        <p:nvSpPr>
          <p:cNvPr id="90" name="Rectangular Callout 89"/>
          <p:cNvSpPr/>
          <p:nvPr/>
        </p:nvSpPr>
        <p:spPr bwMode="auto">
          <a:xfrm>
            <a:off x="8407400" y="8534400"/>
            <a:ext cx="2144434" cy="400110"/>
          </a:xfrm>
          <a:prstGeom prst="wedgeRectCallout">
            <a:avLst>
              <a:gd name="adj1" fmla="val -49865"/>
              <a:gd name="adj2" fmla="val -358327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A vertex labeled A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20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3" grpId="0"/>
      <p:bldP spid="44" grpId="0"/>
      <p:bldP spid="45" grpId="0"/>
      <p:bldP spid="46" grpId="0"/>
      <p:bldP spid="47" grpId="0"/>
      <p:bldP spid="49" grpId="0"/>
      <p:bldP spid="50" grpId="0"/>
      <p:bldP spid="51" grpId="0"/>
      <p:bldP spid="9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Graph Implementations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implementations based on known data structures,</a:t>
            </a:r>
            <a:br>
              <a:rPr lang="en-US" dirty="0"/>
            </a:br>
            <a:r>
              <a:rPr lang="en-US" dirty="0"/>
              <a:t>the cost of the basic graph operations are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What about iterating through the neighbors of a vertex?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97000" y="3408420"/>
          <a:ext cx="10134602" cy="2992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0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0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4560">
                <a:tc>
                  <a:txBody>
                    <a:bodyPr/>
                    <a:lstStyle/>
                    <a:p>
                      <a:pPr marL="61913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200" b="1" i="0" dirty="0"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i="0" dirty="0">
                          <a:latin typeface="Helvetica Neue"/>
                        </a:rPr>
                        <a:t>Linked list of edges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i="0" dirty="0">
                          <a:latin typeface="Helvetica Neue"/>
                        </a:rPr>
                        <a:t>Hash set of edges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8910">
                <a:tc>
                  <a:txBody>
                    <a:bodyPr/>
                    <a:lstStyle/>
                    <a:p>
                      <a:pPr marL="61913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 err="1">
                          <a:solidFill>
                            <a:srgbClr val="7030A0"/>
                          </a:solidFill>
                          <a:latin typeface="Helvetica Neue"/>
                        </a:rPr>
                        <a:t>graph_hasedge</a:t>
                      </a:r>
                      <a:endParaRPr lang="en-US" sz="1200" b="0" i="0" dirty="0">
                        <a:solidFill>
                          <a:srgbClr val="7030A0"/>
                        </a:solidFill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dirty="0">
                          <a:latin typeface="Helvetica Neue"/>
                        </a:rPr>
                        <a:t>O(e)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O(1) </a:t>
                      </a:r>
                      <a:r>
                        <a:rPr lang="en-US" sz="2400" i="0" kern="1200" dirty="0" err="1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avg</a:t>
                      </a:r>
                      <a:endParaRPr lang="en-US" sz="2400" i="0" kern="1200" dirty="0">
                        <a:solidFill>
                          <a:schemeClr val="dk1"/>
                        </a:solidFill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891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 err="1">
                          <a:solidFill>
                            <a:srgbClr val="7030A0"/>
                          </a:solidFill>
                          <a:latin typeface="Helvetica Neue"/>
                        </a:rPr>
                        <a:t>graph_addedge</a:t>
                      </a:r>
                      <a:endParaRPr lang="en-US" sz="2400" b="0" i="0" dirty="0">
                        <a:solidFill>
                          <a:srgbClr val="7030A0"/>
                        </a:solidFill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O(1</a:t>
                      </a: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240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avg+amt</a:t>
                      </a:r>
                      <a:endParaRPr lang="en-US" sz="2400" i="0" kern="1200" dirty="0">
                        <a:solidFill>
                          <a:schemeClr val="dk1"/>
                        </a:solidFill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Graph Implementations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Finding the neighbors of a vertex requires going over all the edges</a:t>
            </a:r>
          </a:p>
          <a:p>
            <a:pPr lvl="1"/>
            <a:r>
              <a:rPr lang="en-US" dirty="0" err="1">
                <a:solidFill>
                  <a:srgbClr val="7030A0"/>
                </a:solidFill>
              </a:rPr>
              <a:t>graph_get_neighbors</a:t>
            </a:r>
            <a:r>
              <a:rPr lang="en-US" dirty="0"/>
              <a:t> has cost O(e) and O(v) avg</a:t>
            </a:r>
          </a:p>
          <a:p>
            <a:pPr lvl="1"/>
            <a:endParaRPr lang="en-US" dirty="0"/>
          </a:p>
          <a:p>
            <a:r>
              <a:rPr lang="en-US" dirty="0"/>
              <a:t>How many neighbors are there?</a:t>
            </a:r>
          </a:p>
          <a:p>
            <a:pPr lvl="1"/>
            <a:r>
              <a:rPr lang="en-US" dirty="0"/>
              <a:t>At most v-1</a:t>
            </a:r>
          </a:p>
          <a:p>
            <a:pPr lvl="2"/>
            <a:r>
              <a:rPr lang="en-US" dirty="0"/>
              <a:t>If this vertex has an edge to all other vertices</a:t>
            </a:r>
          </a:p>
          <a:p>
            <a:pPr lvl="1"/>
            <a:r>
              <a:rPr lang="en-US" dirty="0"/>
              <a:t>At most e</a:t>
            </a:r>
          </a:p>
          <a:p>
            <a:pPr lvl="2"/>
            <a:r>
              <a:rPr lang="en-US" dirty="0"/>
              <a:t>There cannot be more neighbors than edges</a:t>
            </a:r>
            <a:br>
              <a:rPr lang="en-US" dirty="0"/>
            </a:br>
            <a:r>
              <a:rPr lang="en-US" dirty="0"/>
              <a:t>in the graph</a:t>
            </a:r>
          </a:p>
          <a:p>
            <a:pPr lvl="3"/>
            <a:endParaRPr lang="en-US" dirty="0"/>
          </a:p>
          <a:p>
            <a:r>
              <a:rPr lang="en-US" dirty="0"/>
              <a:t>A vertex has O(min(</a:t>
            </a:r>
            <a:r>
              <a:rPr lang="en-US" dirty="0" err="1"/>
              <a:t>v,e</a:t>
            </a:r>
            <a:r>
              <a:rPr lang="en-US" dirty="0"/>
              <a:t>)) neighbors</a:t>
            </a:r>
          </a:p>
          <a:p>
            <a:pPr lvl="1"/>
            <a:r>
              <a:rPr lang="en-US" dirty="0"/>
              <a:t>Iterating through the neighbors costs O(min(</a:t>
            </a:r>
            <a:r>
              <a:rPr lang="en-US" dirty="0" err="1"/>
              <a:t>v,e</a:t>
            </a:r>
            <a:r>
              <a:rPr lang="en-US" dirty="0"/>
              <a:t>))</a:t>
            </a:r>
          </a:p>
          <a:p>
            <a:pPr lvl="2"/>
            <a:r>
              <a:rPr lang="en-US" dirty="0"/>
              <a:t>Times the cost of the operation being performed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445500" y="4648200"/>
            <a:ext cx="768012" cy="762000"/>
            <a:chOff x="10083800" y="4508326"/>
            <a:chExt cx="1600200" cy="1587674"/>
          </a:xfrm>
        </p:grpSpPr>
        <p:sp>
          <p:nvSpPr>
            <p:cNvPr id="5" name="Regular Pentagon 4"/>
            <p:cNvSpPr/>
            <p:nvPr/>
          </p:nvSpPr>
          <p:spPr bwMode="auto">
            <a:xfrm>
              <a:off x="10160000" y="4572000"/>
              <a:ext cx="1447800" cy="1447800"/>
            </a:xfrm>
            <a:prstGeom prst="pentagon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none" lIns="50800" tIns="50800" rIns="50800" bIns="50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endParaRPr>
            </a:p>
          </p:txBody>
        </p:sp>
        <p:cxnSp>
          <p:nvCxnSpPr>
            <p:cNvPr id="6" name="Straight Connector 5"/>
            <p:cNvCxnSpPr>
              <a:stCxn id="5" idx="1"/>
              <a:endCxn id="5" idx="4"/>
            </p:cNvCxnSpPr>
            <p:nvPr/>
          </p:nvCxnSpPr>
          <p:spPr bwMode="auto">
            <a:xfrm rot="10800000" flipH="1" flipV="1">
              <a:off x="10160001" y="5125009"/>
              <a:ext cx="1171293" cy="89478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>
              <a:stCxn id="5" idx="1"/>
              <a:endCxn id="5" idx="5"/>
            </p:cNvCxnSpPr>
            <p:nvPr/>
          </p:nvCxnSpPr>
          <p:spPr bwMode="auto">
            <a:xfrm rot="10800000" flipH="1">
              <a:off x="10160002" y="5125009"/>
              <a:ext cx="1447796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>
              <a:stCxn id="5" idx="2"/>
              <a:endCxn id="5" idx="0"/>
            </p:cNvCxnSpPr>
            <p:nvPr/>
          </p:nvCxnSpPr>
          <p:spPr bwMode="auto">
            <a:xfrm rot="5400000" flipH="1" flipV="1">
              <a:off x="9936304" y="5072200"/>
              <a:ext cx="1447795" cy="44739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>
              <a:stCxn id="5" idx="4"/>
              <a:endCxn id="5" idx="0"/>
            </p:cNvCxnSpPr>
            <p:nvPr/>
          </p:nvCxnSpPr>
          <p:spPr bwMode="auto">
            <a:xfrm rot="5400000" flipH="1">
              <a:off x="10383700" y="5072201"/>
              <a:ext cx="1447795" cy="44739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>
              <a:stCxn id="5" idx="5"/>
              <a:endCxn id="5" idx="2"/>
            </p:cNvCxnSpPr>
            <p:nvPr/>
          </p:nvCxnSpPr>
          <p:spPr bwMode="auto">
            <a:xfrm flipH="1">
              <a:off x="10436505" y="5125009"/>
              <a:ext cx="1171293" cy="89478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sp>
          <p:nvSpPr>
            <p:cNvPr id="11" name="Oval 10"/>
            <p:cNvSpPr/>
            <p:nvPr/>
          </p:nvSpPr>
          <p:spPr>
            <a:xfrm>
              <a:off x="10808222" y="4508326"/>
              <a:ext cx="152400" cy="152400"/>
            </a:xfrm>
            <a:prstGeom prst="ellips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1531600" y="5029200"/>
              <a:ext cx="152400" cy="152400"/>
            </a:xfrm>
            <a:prstGeom prst="ellips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0083800" y="5029200"/>
              <a:ext cx="152400" cy="152400"/>
            </a:xfrm>
            <a:prstGeom prst="ellips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0349978" y="5943600"/>
              <a:ext cx="152400" cy="152400"/>
            </a:xfrm>
            <a:prstGeom prst="ellips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1251852" y="5943600"/>
              <a:ext cx="152400" cy="152400"/>
            </a:xfrm>
            <a:prstGeom prst="ellips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445500" y="5943600"/>
            <a:ext cx="768012" cy="762000"/>
            <a:chOff x="10083800" y="1905000"/>
            <a:chExt cx="1600200" cy="1587674"/>
          </a:xfrm>
        </p:grpSpPr>
        <p:sp>
          <p:nvSpPr>
            <p:cNvPr id="16" name="Oval 15"/>
            <p:cNvSpPr/>
            <p:nvPr/>
          </p:nvSpPr>
          <p:spPr>
            <a:xfrm>
              <a:off x="10808222" y="1905000"/>
              <a:ext cx="152400" cy="152400"/>
            </a:xfrm>
            <a:prstGeom prst="ellips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1531600" y="2425874"/>
              <a:ext cx="152400" cy="152400"/>
            </a:xfrm>
            <a:prstGeom prst="ellips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0083800" y="2425874"/>
              <a:ext cx="152400" cy="152400"/>
            </a:xfrm>
            <a:prstGeom prst="ellips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0349978" y="3340274"/>
              <a:ext cx="152400" cy="152400"/>
            </a:xfrm>
            <a:prstGeom prst="ellips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1251852" y="3340274"/>
              <a:ext cx="152400" cy="152400"/>
            </a:xfrm>
            <a:prstGeom prst="ellips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Graph Implementations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summary: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97000" y="3048000"/>
          <a:ext cx="10134602" cy="541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0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0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4560">
                <a:tc>
                  <a:txBody>
                    <a:bodyPr/>
                    <a:lstStyle/>
                    <a:p>
                      <a:pPr marL="61913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200" b="1" i="0" dirty="0"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i="0" dirty="0">
                          <a:latin typeface="Helvetica Neue"/>
                        </a:rPr>
                        <a:t>Linked list of edges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i="0" dirty="0">
                          <a:latin typeface="Helvetica Neue"/>
                        </a:rPr>
                        <a:t>Hash set of edges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8910">
                <a:tc>
                  <a:txBody>
                    <a:bodyPr/>
                    <a:lstStyle/>
                    <a:p>
                      <a:pPr marL="61913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 err="1">
                          <a:solidFill>
                            <a:srgbClr val="7030A0"/>
                          </a:solidFill>
                          <a:latin typeface="Helvetica Neue"/>
                        </a:rPr>
                        <a:t>graph_hasedge</a:t>
                      </a:r>
                      <a:endParaRPr lang="en-US" sz="1200" b="0" i="0" dirty="0">
                        <a:solidFill>
                          <a:srgbClr val="7030A0"/>
                        </a:solidFill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dirty="0">
                          <a:latin typeface="Helvetica Neue"/>
                        </a:rPr>
                        <a:t>O(e)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O(1) </a:t>
                      </a:r>
                      <a:r>
                        <a:rPr lang="en-US" sz="2400" i="0" kern="1200" dirty="0" err="1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avg</a:t>
                      </a:r>
                      <a:endParaRPr lang="en-US" sz="2400" i="0" kern="1200" dirty="0">
                        <a:solidFill>
                          <a:schemeClr val="dk1"/>
                        </a:solidFill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891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 err="1">
                          <a:solidFill>
                            <a:srgbClr val="7030A0"/>
                          </a:solidFill>
                          <a:latin typeface="Helvetica Neue"/>
                        </a:rPr>
                        <a:t>graph_addedge</a:t>
                      </a:r>
                      <a:endParaRPr lang="en-US" sz="2400" b="0" i="0" dirty="0">
                        <a:solidFill>
                          <a:srgbClr val="7030A0"/>
                        </a:solidFill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O(1</a:t>
                      </a: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240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avg</a:t>
                      </a: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amt</a:t>
                      </a:r>
                      <a:endParaRPr lang="en-US" sz="2400" i="0" kern="1200" dirty="0">
                        <a:solidFill>
                          <a:schemeClr val="dk1"/>
                        </a:solidFill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891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 err="1">
                          <a:solidFill>
                            <a:srgbClr val="7030A0"/>
                          </a:solidFill>
                          <a:latin typeface="Helvetica Neue"/>
                        </a:rPr>
                        <a:t>graph_get_neighbors</a:t>
                      </a:r>
                      <a:endParaRPr lang="en-US" sz="2400" b="0" i="0" dirty="0">
                        <a:solidFill>
                          <a:srgbClr val="7030A0"/>
                        </a:solidFill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O(v) </a:t>
                      </a:r>
                      <a:r>
                        <a:rPr lang="en-US" sz="2400" i="0" kern="1200" dirty="0" err="1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avg</a:t>
                      </a:r>
                      <a:endParaRPr lang="en-US" sz="2400" i="0" kern="1200" dirty="0">
                        <a:solidFill>
                          <a:schemeClr val="dk1"/>
                        </a:solidFill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891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1" dirty="0">
                          <a:latin typeface="Helvetica Neue"/>
                        </a:rPr>
                        <a:t>Iterating through neighbors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O(min(</a:t>
                      </a:r>
                      <a:r>
                        <a:rPr lang="en-US" sz="2400" i="0" kern="1200" dirty="0" err="1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v,e</a:t>
                      </a: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))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O(min(</a:t>
                      </a:r>
                      <a:r>
                        <a:rPr lang="en-US" sz="240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v,e</a:t>
                      </a: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Graph Implementations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  <a:p>
            <a:pPr lvl="1"/>
            <a:r>
              <a:rPr lang="en-US" dirty="0"/>
              <a:t>Two representations of graphs are commonly used</a:t>
            </a:r>
          </a:p>
          <a:p>
            <a:pPr lvl="2"/>
            <a:r>
              <a:rPr lang="en-US" dirty="0"/>
              <a:t>The </a:t>
            </a:r>
            <a:r>
              <a:rPr lang="en-US" b="1" dirty="0">
                <a:solidFill>
                  <a:srgbClr val="00B0F0"/>
                </a:solidFill>
              </a:rPr>
              <a:t>adjacency matrix </a:t>
            </a:r>
            <a:r>
              <a:rPr lang="en-US" dirty="0"/>
              <a:t>representation</a:t>
            </a:r>
          </a:p>
          <a:p>
            <a:pPr lvl="2"/>
            <a:r>
              <a:rPr lang="en-US" dirty="0"/>
              <a:t>The </a:t>
            </a:r>
            <a:r>
              <a:rPr lang="en-US" b="1" dirty="0">
                <a:solidFill>
                  <a:srgbClr val="00B0F0"/>
                </a:solidFill>
              </a:rPr>
              <a:t>adjacency list </a:t>
            </a:r>
            <a:r>
              <a:rPr lang="en-US" dirty="0"/>
              <a:t>representation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Both give us better cost</a:t>
            </a:r>
          </a:p>
          <a:p>
            <a:pPr lvl="2">
              <a:buNone/>
            </a:pPr>
            <a:r>
              <a:rPr lang="en-US" dirty="0"/>
              <a:t>… in different situations …</a:t>
            </a:r>
          </a:p>
        </p:txBody>
      </p:sp>
      <p:sp>
        <p:nvSpPr>
          <p:cNvPr id="4" name="Rectangular Callout 3"/>
          <p:cNvSpPr/>
          <p:nvPr/>
        </p:nvSpPr>
        <p:spPr bwMode="auto">
          <a:xfrm>
            <a:off x="7569200" y="4038600"/>
            <a:ext cx="3040255" cy="707886"/>
          </a:xfrm>
          <a:prstGeom prst="wedgeRectCallout">
            <a:avLst>
              <a:gd name="adj1" fmla="val -63415"/>
              <a:gd name="adj2" fmla="val -10372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“adjacency” is just a fancy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word for neighbors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Adjacency Matrix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800" y="1981200"/>
            <a:ext cx="11099800" cy="6896100"/>
          </a:xfrm>
        </p:spPr>
        <p:txBody>
          <a:bodyPr/>
          <a:lstStyle/>
          <a:p>
            <a:r>
              <a:rPr lang="en-US" dirty="0"/>
              <a:t>Represent the graph as a v*v matrix of </a:t>
            </a:r>
            <a:r>
              <a:rPr lang="en-US" dirty="0" err="1"/>
              <a:t>booleans</a:t>
            </a:r>
            <a:endParaRPr lang="en-US" dirty="0"/>
          </a:p>
          <a:p>
            <a:pPr lvl="1"/>
            <a:r>
              <a:rPr lang="en-US" dirty="0"/>
              <a:t>M[</a:t>
            </a:r>
            <a:r>
              <a:rPr lang="en-US" dirty="0" err="1"/>
              <a:t>i,j</a:t>
            </a:r>
            <a:r>
              <a:rPr lang="en-US" dirty="0"/>
              <a:t>] == true if there is an edge between </a:t>
            </a:r>
            <a:r>
              <a:rPr lang="en-US" dirty="0" err="1"/>
              <a:t>i</a:t>
            </a:r>
            <a:r>
              <a:rPr lang="en-US" dirty="0"/>
              <a:t> and j</a:t>
            </a:r>
          </a:p>
          <a:p>
            <a:pPr lvl="1"/>
            <a:r>
              <a:rPr lang="en-US" dirty="0"/>
              <a:t>M[</a:t>
            </a:r>
            <a:r>
              <a:rPr lang="en-US" dirty="0" err="1"/>
              <a:t>i,j</a:t>
            </a:r>
            <a:r>
              <a:rPr lang="en-US" dirty="0"/>
              <a:t>] == false otherwise</a:t>
            </a:r>
          </a:p>
          <a:p>
            <a:pPr lvl="1">
              <a:buNone/>
            </a:pPr>
            <a:r>
              <a:rPr lang="en-US" dirty="0"/>
              <a:t>M is called the </a:t>
            </a:r>
            <a:r>
              <a:rPr lang="en-US" b="1" dirty="0"/>
              <a:t>adjacency matrix</a:t>
            </a:r>
          </a:p>
          <a:p>
            <a:pPr lvl="4"/>
            <a:endParaRPr lang="en-US" dirty="0"/>
          </a:p>
          <a:p>
            <a:r>
              <a:rPr lang="en-US" dirty="0"/>
              <a:t>Cost of the operations</a:t>
            </a:r>
          </a:p>
          <a:p>
            <a:pPr lvl="1"/>
            <a:r>
              <a:rPr lang="en-US" dirty="0" err="1">
                <a:solidFill>
                  <a:srgbClr val="7030A0"/>
                </a:solidFill>
              </a:rPr>
              <a:t>graph_hasedge</a:t>
            </a:r>
            <a:r>
              <a:rPr lang="en-US" dirty="0"/>
              <a:t>(G, v, w): O(1)</a:t>
            </a:r>
          </a:p>
          <a:p>
            <a:pPr lvl="2"/>
            <a:r>
              <a:rPr lang="en-US" dirty="0"/>
              <a:t>Just return M[</a:t>
            </a:r>
            <a:r>
              <a:rPr lang="en-US" dirty="0" err="1"/>
              <a:t>v,w</a:t>
            </a:r>
            <a:r>
              <a:rPr lang="en-US" dirty="0"/>
              <a:t>]</a:t>
            </a:r>
          </a:p>
          <a:p>
            <a:pPr lvl="1"/>
            <a:r>
              <a:rPr lang="en-US" dirty="0" err="1">
                <a:solidFill>
                  <a:srgbClr val="7030A0"/>
                </a:solidFill>
              </a:rPr>
              <a:t>graph_addedge</a:t>
            </a:r>
            <a:r>
              <a:rPr lang="en-US" dirty="0"/>
              <a:t>(G, v, w): O(1)</a:t>
            </a:r>
          </a:p>
          <a:p>
            <a:pPr lvl="2"/>
            <a:r>
              <a:rPr lang="en-US" dirty="0"/>
              <a:t>Just set M[</a:t>
            </a:r>
            <a:r>
              <a:rPr lang="en-US" dirty="0" err="1"/>
              <a:t>v,w</a:t>
            </a:r>
            <a:r>
              <a:rPr lang="en-US" dirty="0"/>
              <a:t>] to true</a:t>
            </a:r>
          </a:p>
          <a:p>
            <a:pPr lvl="1"/>
            <a:r>
              <a:rPr lang="en-US" dirty="0" err="1">
                <a:solidFill>
                  <a:srgbClr val="7030A0"/>
                </a:solidFill>
              </a:rPr>
              <a:t>graph_get_neighbors</a:t>
            </a:r>
            <a:r>
              <a:rPr lang="en-US" dirty="0"/>
              <a:t>(G, v): O(v)</a:t>
            </a:r>
          </a:p>
          <a:p>
            <a:pPr lvl="2"/>
            <a:r>
              <a:rPr lang="en-US" dirty="0"/>
              <a:t>Go through the row for v in M</a:t>
            </a:r>
          </a:p>
          <a:p>
            <a:pPr lvl="4"/>
            <a:endParaRPr lang="en-US" dirty="0"/>
          </a:p>
          <a:p>
            <a:r>
              <a:rPr lang="en-US" dirty="0"/>
              <a:t>Space needed: O(v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  <p:cxnSp>
        <p:nvCxnSpPr>
          <p:cNvPr id="4" name="Straight Connector 3"/>
          <p:cNvCxnSpPr>
            <a:stCxn id="11" idx="0"/>
            <a:endCxn id="10" idx="4"/>
          </p:cNvCxnSpPr>
          <p:nvPr/>
        </p:nvCxnSpPr>
        <p:spPr>
          <a:xfrm rot="5400000" flipH="1" flipV="1">
            <a:off x="10300561" y="3015674"/>
            <a:ext cx="1306948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3" idx="1"/>
            <a:endCxn id="10" idx="5"/>
          </p:cNvCxnSpPr>
          <p:nvPr/>
        </p:nvCxnSpPr>
        <p:spPr>
          <a:xfrm rot="16200000" flipV="1">
            <a:off x="11041134" y="2369791"/>
            <a:ext cx="565412" cy="41632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14" idx="2"/>
            <a:endCxn id="11" idx="6"/>
          </p:cNvCxnSpPr>
          <p:nvPr/>
        </p:nvCxnSpPr>
        <p:spPr>
          <a:xfrm rot="10800000">
            <a:off x="11182636" y="3897748"/>
            <a:ext cx="958565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4" idx="0"/>
            <a:endCxn id="12" idx="4"/>
          </p:cNvCxnSpPr>
          <p:nvPr/>
        </p:nvCxnSpPr>
        <p:spPr>
          <a:xfrm rot="5400000" flipH="1" flipV="1">
            <a:off x="11716326" y="3015674"/>
            <a:ext cx="1306948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4" idx="1"/>
            <a:endCxn id="13" idx="5"/>
          </p:cNvCxnSpPr>
          <p:nvPr/>
        </p:nvCxnSpPr>
        <p:spPr>
          <a:xfrm rot="16200000" flipV="1">
            <a:off x="11755645" y="3283592"/>
            <a:ext cx="552156" cy="35286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1" idx="7"/>
            <a:endCxn id="13" idx="3"/>
          </p:cNvCxnSpPr>
          <p:nvPr/>
        </p:nvCxnSpPr>
        <p:spPr>
          <a:xfrm rot="5400000" flipH="1" flipV="1">
            <a:off x="11047762" y="3251865"/>
            <a:ext cx="552156" cy="41632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0725435" y="1905000"/>
            <a:ext cx="457200" cy="457200"/>
          </a:xfrm>
          <a:prstGeom prst="ellipse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Ins="91440" bIns="0" rtlCol="0" anchor="ctr">
            <a:sp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1" name="Oval 10"/>
          <p:cNvSpPr/>
          <p:nvPr/>
        </p:nvSpPr>
        <p:spPr>
          <a:xfrm>
            <a:off x="10725435" y="3669148"/>
            <a:ext cx="457200" cy="457200"/>
          </a:xfrm>
          <a:prstGeom prst="ellipse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Ins="91440" bIns="0" rtlCol="0" anchor="ctr">
            <a:spAutoFit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12141200" y="1905000"/>
            <a:ext cx="457200" cy="457200"/>
          </a:xfrm>
          <a:prstGeom prst="ellipse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Ins="91440" bIns="0" rtlCol="0" anchor="ctr">
            <a:sp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11465045" y="2793702"/>
            <a:ext cx="457200" cy="457200"/>
          </a:xfrm>
          <a:prstGeom prst="ellipse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Ins="91440" bIns="0" rtlCol="0" anchor="ctr">
            <a:spAutoFit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12141200" y="3669148"/>
            <a:ext cx="457200" cy="457200"/>
          </a:xfrm>
          <a:prstGeom prst="ellipse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Ins="91440" bIns="0" rtlCol="0" anchor="ctr">
            <a:sp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2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8117840" y="4770120"/>
          <a:ext cx="2651760" cy="2621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ym typeface="Wingdings"/>
                        </a:rPr>
                        <a:t>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ym typeface="Wingdings"/>
                        </a:rPr>
                        <a:t>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ym typeface="Wingdings"/>
                        </a:rPr>
                        <a:t>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ym typeface="Wingdings"/>
                        </a:rPr>
                        <a:t>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ym typeface="Wingdings"/>
                        </a:rPr>
                        <a:t>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ym typeface="Wingdings"/>
                        </a:rPr>
                        <a:t>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ym typeface="Wingdings"/>
                        </a:rPr>
                        <a:t>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ym typeface="Wingdings"/>
                        </a:rPr>
                        <a:t>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ym typeface="Wingdings"/>
                        </a:rPr>
                        <a:t>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ym typeface="Wingdings"/>
                        </a:rPr>
                        <a:t>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ym typeface="Wingdings"/>
                        </a:rPr>
                        <a:t>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ym typeface="Wingdings"/>
                        </a:rPr>
                        <a:t>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Rectangular Callout 15"/>
          <p:cNvSpPr/>
          <p:nvPr/>
        </p:nvSpPr>
        <p:spPr bwMode="auto">
          <a:xfrm>
            <a:off x="6959600" y="8077200"/>
            <a:ext cx="2669962" cy="1015663"/>
          </a:xfrm>
          <a:prstGeom prst="wedgeRectCallout">
            <a:avLst>
              <a:gd name="adj1" fmla="val 20408"/>
              <a:gd name="adj2" fmla="val -110211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For undirected graphs,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M is symmetric: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M[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i,j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] == M[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j,i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]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7" name="Rectangular Callout 16"/>
          <p:cNvSpPr/>
          <p:nvPr/>
        </p:nvSpPr>
        <p:spPr bwMode="auto">
          <a:xfrm>
            <a:off x="9957577" y="8077200"/>
            <a:ext cx="1955023" cy="707886"/>
          </a:xfrm>
          <a:prstGeom prst="wedgeRectCallout">
            <a:avLst>
              <a:gd name="adj1" fmla="val -23008"/>
              <a:gd name="adj2" fmla="val -136700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No self-edges,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so M[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i,i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] == false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11226800" y="4772561"/>
            <a:ext cx="1682512" cy="1323439"/>
          </a:xfrm>
          <a:prstGeom prst="wedgeRectCallout">
            <a:avLst>
              <a:gd name="adj1" fmla="val -83312"/>
              <a:gd name="adj2" fmla="val 59221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M[2,4] == true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because G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contains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edge (2,4)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traight Arrow Connector 83"/>
          <p:cNvCxnSpPr>
            <a:endCxn id="83" idx="2"/>
          </p:cNvCxnSpPr>
          <p:nvPr/>
        </p:nvCxnSpPr>
        <p:spPr bwMode="auto">
          <a:xfrm>
            <a:off x="10950030" y="5702531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Adjacency List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vertex v, keep track of its neighbors </a:t>
            </a:r>
            <a:br>
              <a:rPr lang="en-US" dirty="0"/>
            </a:br>
            <a:r>
              <a:rPr lang="en-US" dirty="0"/>
              <a:t>in a list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adjacency</a:t>
            </a:r>
            <a:r>
              <a:rPr lang="en-US" dirty="0"/>
              <a:t> </a:t>
            </a:r>
            <a:r>
              <a:rPr lang="en-US" b="1" dirty="0"/>
              <a:t>list</a:t>
            </a:r>
            <a:r>
              <a:rPr lang="en-US" dirty="0"/>
              <a:t> of v</a:t>
            </a:r>
          </a:p>
          <a:p>
            <a:endParaRPr lang="en-US" dirty="0"/>
          </a:p>
          <a:p>
            <a:r>
              <a:rPr lang="en-US" dirty="0"/>
              <a:t>Store the adjacency lists in a vertex-indexed array</a:t>
            </a:r>
          </a:p>
          <a:p>
            <a:pPr lvl="4"/>
            <a:endParaRPr lang="en-US" dirty="0"/>
          </a:p>
          <a:p>
            <a:r>
              <a:rPr lang="en-US" dirty="0"/>
              <a:t>Cost of the operations</a:t>
            </a:r>
          </a:p>
          <a:p>
            <a:pPr lvl="1"/>
            <a:r>
              <a:rPr lang="en-US" dirty="0" err="1">
                <a:solidFill>
                  <a:srgbClr val="7030A0"/>
                </a:solidFill>
              </a:rPr>
              <a:t>graph_hasedge</a:t>
            </a:r>
            <a:r>
              <a:rPr lang="en-US" dirty="0"/>
              <a:t>(G, v, w): O(min(</a:t>
            </a:r>
            <a:r>
              <a:rPr lang="en-US" dirty="0" err="1"/>
              <a:t>v,e</a:t>
            </a:r>
            <a:r>
              <a:rPr lang="en-US" dirty="0"/>
              <a:t>))</a:t>
            </a:r>
          </a:p>
          <a:p>
            <a:pPr lvl="2"/>
            <a:r>
              <a:rPr lang="en-US" dirty="0"/>
              <a:t>Each vertex has O(min(</a:t>
            </a:r>
            <a:r>
              <a:rPr lang="en-US" dirty="0" err="1"/>
              <a:t>v,e</a:t>
            </a:r>
            <a:r>
              <a:rPr lang="en-US" dirty="0"/>
              <a:t>)) neighbors</a:t>
            </a:r>
          </a:p>
          <a:p>
            <a:pPr lvl="2"/>
            <a:r>
              <a:rPr lang="en-US" dirty="0"/>
              <a:t>Each adjacency list has length O(min(</a:t>
            </a:r>
            <a:r>
              <a:rPr lang="en-US" dirty="0" err="1"/>
              <a:t>v,e</a:t>
            </a:r>
            <a:r>
              <a:rPr lang="en-US" dirty="0"/>
              <a:t>))</a:t>
            </a:r>
          </a:p>
          <a:p>
            <a:pPr lvl="1"/>
            <a:r>
              <a:rPr lang="en-US" dirty="0" err="1">
                <a:solidFill>
                  <a:srgbClr val="7030A0"/>
                </a:solidFill>
              </a:rPr>
              <a:t>graph_addedge</a:t>
            </a:r>
            <a:r>
              <a:rPr lang="en-US" dirty="0"/>
              <a:t>(G, v, w): O(1)</a:t>
            </a:r>
          </a:p>
          <a:p>
            <a:pPr lvl="2"/>
            <a:r>
              <a:rPr lang="en-US" dirty="0"/>
              <a:t>Add v in w’s list and w in v’s list</a:t>
            </a:r>
          </a:p>
          <a:p>
            <a:pPr lvl="1"/>
            <a:r>
              <a:rPr lang="en-US" dirty="0" err="1">
                <a:solidFill>
                  <a:srgbClr val="7030A0"/>
                </a:solidFill>
              </a:rPr>
              <a:t>graph_get_neighbors</a:t>
            </a:r>
            <a:r>
              <a:rPr lang="en-US" dirty="0"/>
              <a:t>(G, v): O(1)</a:t>
            </a:r>
          </a:p>
          <a:p>
            <a:pPr lvl="2"/>
            <a:r>
              <a:rPr lang="en-US" dirty="0"/>
              <a:t>Just grab v’s adjacency list</a:t>
            </a:r>
          </a:p>
          <a:p>
            <a:pPr lvl="4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143392" y="4876800"/>
          <a:ext cx="670560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35580" y="498188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>
            <a:off x="8635310" y="5163974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pSp>
        <p:nvGrpSpPr>
          <p:cNvPr id="7" name="Group 43"/>
          <p:cNvGrpSpPr/>
          <p:nvPr/>
        </p:nvGrpSpPr>
        <p:grpSpPr>
          <a:xfrm>
            <a:off x="9745180" y="6661472"/>
            <a:ext cx="457200" cy="274320"/>
            <a:chOff x="8222344" y="4025070"/>
            <a:chExt cx="457200" cy="274320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" name="Group 48"/>
          <p:cNvGrpSpPr/>
          <p:nvPr/>
        </p:nvGrpSpPr>
        <p:grpSpPr>
          <a:xfrm>
            <a:off x="10934690" y="5027608"/>
            <a:ext cx="457200" cy="274320"/>
            <a:chOff x="8222344" y="4025070"/>
            <a:chExt cx="457200" cy="274320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32" name="Oval 31"/>
          <p:cNvSpPr/>
          <p:nvPr/>
        </p:nvSpPr>
        <p:spPr bwMode="auto">
          <a:xfrm>
            <a:off x="9135580" y="5088568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10264130" y="498188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" name="Oval 33"/>
          <p:cNvSpPr/>
          <p:nvPr/>
        </p:nvSpPr>
        <p:spPr bwMode="auto">
          <a:xfrm>
            <a:off x="10267016" y="5094523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35" name="Straight Arrow Connector 34"/>
          <p:cNvCxnSpPr>
            <a:endCxn id="34" idx="2"/>
          </p:cNvCxnSpPr>
          <p:nvPr/>
        </p:nvCxnSpPr>
        <p:spPr bwMode="auto">
          <a:xfrm>
            <a:off x="9785752" y="5170723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9126756" y="6615752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7" name="Straight Arrow Connector 36"/>
          <p:cNvCxnSpPr/>
          <p:nvPr/>
        </p:nvCxnSpPr>
        <p:spPr bwMode="auto">
          <a:xfrm>
            <a:off x="8635310" y="6797838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38" name="Oval 37"/>
          <p:cNvSpPr/>
          <p:nvPr/>
        </p:nvSpPr>
        <p:spPr bwMode="auto">
          <a:xfrm>
            <a:off x="9126756" y="6722432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66" name="Table 65"/>
          <p:cNvGraphicFramePr>
            <a:graphicFrameLocks noGrp="1"/>
          </p:cNvGraphicFramePr>
          <p:nvPr/>
        </p:nvGraphicFramePr>
        <p:xfrm>
          <a:off x="9138630" y="5513696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7" name="Straight Arrow Connector 66"/>
          <p:cNvCxnSpPr/>
          <p:nvPr/>
        </p:nvCxnSpPr>
        <p:spPr bwMode="auto">
          <a:xfrm>
            <a:off x="8638360" y="5695782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73" name="Oval 72"/>
          <p:cNvSpPr/>
          <p:nvPr/>
        </p:nvSpPr>
        <p:spPr bwMode="auto">
          <a:xfrm>
            <a:off x="9138630" y="5620376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74" name="Table 73"/>
          <p:cNvGraphicFramePr>
            <a:graphicFrameLocks noGrp="1"/>
          </p:cNvGraphicFramePr>
          <p:nvPr/>
        </p:nvGraphicFramePr>
        <p:xfrm>
          <a:off x="10267180" y="5513696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5" name="Oval 74"/>
          <p:cNvSpPr/>
          <p:nvPr/>
        </p:nvSpPr>
        <p:spPr bwMode="auto">
          <a:xfrm>
            <a:off x="10270066" y="5626331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76" name="Straight Arrow Connector 75"/>
          <p:cNvCxnSpPr>
            <a:endCxn id="75" idx="2"/>
          </p:cNvCxnSpPr>
          <p:nvPr/>
        </p:nvCxnSpPr>
        <p:spPr bwMode="auto">
          <a:xfrm>
            <a:off x="9788802" y="5702531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pSp>
        <p:nvGrpSpPr>
          <p:cNvPr id="9" name="Group 48"/>
          <p:cNvGrpSpPr/>
          <p:nvPr/>
        </p:nvGrpSpPr>
        <p:grpSpPr>
          <a:xfrm>
            <a:off x="12098968" y="5559416"/>
            <a:ext cx="457200" cy="274320"/>
            <a:chOff x="8222344" y="4025070"/>
            <a:chExt cx="457200" cy="274320"/>
          </a:xfrm>
        </p:grpSpPr>
        <p:cxnSp>
          <p:nvCxnSpPr>
            <p:cNvPr id="78" name="Straight Arrow Connector 77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82" name="Table 81"/>
          <p:cNvGraphicFramePr>
            <a:graphicFrameLocks noGrp="1"/>
          </p:cNvGraphicFramePr>
          <p:nvPr/>
        </p:nvGraphicFramePr>
        <p:xfrm>
          <a:off x="11428408" y="5513696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3" name="Oval 82"/>
          <p:cNvSpPr/>
          <p:nvPr/>
        </p:nvSpPr>
        <p:spPr bwMode="auto">
          <a:xfrm>
            <a:off x="11431294" y="5626331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85" name="Straight Arrow Connector 84"/>
          <p:cNvCxnSpPr>
            <a:endCxn id="98" idx="2"/>
          </p:cNvCxnSpPr>
          <p:nvPr/>
        </p:nvCxnSpPr>
        <p:spPr bwMode="auto">
          <a:xfrm>
            <a:off x="10950030" y="6264363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aphicFrame>
        <p:nvGraphicFramePr>
          <p:cNvPr id="86" name="Table 85"/>
          <p:cNvGraphicFramePr>
            <a:graphicFrameLocks noGrp="1"/>
          </p:cNvGraphicFramePr>
          <p:nvPr/>
        </p:nvGraphicFramePr>
        <p:xfrm>
          <a:off x="9138630" y="607552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7" name="Straight Arrow Connector 86"/>
          <p:cNvCxnSpPr/>
          <p:nvPr/>
        </p:nvCxnSpPr>
        <p:spPr bwMode="auto">
          <a:xfrm>
            <a:off x="8638360" y="6257614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88" name="Oval 87"/>
          <p:cNvSpPr/>
          <p:nvPr/>
        </p:nvSpPr>
        <p:spPr bwMode="auto">
          <a:xfrm>
            <a:off x="9138630" y="6182208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89" name="Table 88"/>
          <p:cNvGraphicFramePr>
            <a:graphicFrameLocks noGrp="1"/>
          </p:cNvGraphicFramePr>
          <p:nvPr/>
        </p:nvGraphicFramePr>
        <p:xfrm>
          <a:off x="10267180" y="607552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0" name="Oval 89"/>
          <p:cNvSpPr/>
          <p:nvPr/>
        </p:nvSpPr>
        <p:spPr bwMode="auto">
          <a:xfrm>
            <a:off x="10270066" y="6188163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91" name="Straight Arrow Connector 90"/>
          <p:cNvCxnSpPr>
            <a:endCxn id="90" idx="2"/>
          </p:cNvCxnSpPr>
          <p:nvPr/>
        </p:nvCxnSpPr>
        <p:spPr bwMode="auto">
          <a:xfrm>
            <a:off x="9788802" y="6264363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pSp>
        <p:nvGrpSpPr>
          <p:cNvPr id="10" name="Group 48"/>
          <p:cNvGrpSpPr/>
          <p:nvPr/>
        </p:nvGrpSpPr>
        <p:grpSpPr>
          <a:xfrm>
            <a:off x="12098968" y="6121248"/>
            <a:ext cx="457200" cy="274320"/>
            <a:chOff x="8222344" y="4025070"/>
            <a:chExt cx="457200" cy="274320"/>
          </a:xfrm>
        </p:grpSpPr>
        <p:cxnSp>
          <p:nvCxnSpPr>
            <p:cNvPr id="93" name="Straight Arrow Connector 92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97" name="Table 96"/>
          <p:cNvGraphicFramePr>
            <a:graphicFrameLocks noGrp="1"/>
          </p:cNvGraphicFramePr>
          <p:nvPr/>
        </p:nvGraphicFramePr>
        <p:xfrm>
          <a:off x="11428408" y="607552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8" name="Oval 97"/>
          <p:cNvSpPr/>
          <p:nvPr/>
        </p:nvSpPr>
        <p:spPr bwMode="auto">
          <a:xfrm>
            <a:off x="11431294" y="6188163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99" name="Straight Arrow Connector 98"/>
          <p:cNvCxnSpPr>
            <a:endCxn id="112" idx="2"/>
          </p:cNvCxnSpPr>
          <p:nvPr/>
        </p:nvCxnSpPr>
        <p:spPr bwMode="auto">
          <a:xfrm>
            <a:off x="10950030" y="7346403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aphicFrame>
        <p:nvGraphicFramePr>
          <p:cNvPr id="100" name="Table 99"/>
          <p:cNvGraphicFramePr>
            <a:graphicFrameLocks noGrp="1"/>
          </p:cNvGraphicFramePr>
          <p:nvPr/>
        </p:nvGraphicFramePr>
        <p:xfrm>
          <a:off x="9138630" y="715756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01" name="Straight Arrow Connector 100"/>
          <p:cNvCxnSpPr/>
          <p:nvPr/>
        </p:nvCxnSpPr>
        <p:spPr bwMode="auto">
          <a:xfrm>
            <a:off x="8638360" y="7339654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102" name="Oval 101"/>
          <p:cNvSpPr/>
          <p:nvPr/>
        </p:nvSpPr>
        <p:spPr bwMode="auto">
          <a:xfrm>
            <a:off x="9138630" y="7264248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103" name="Table 102"/>
          <p:cNvGraphicFramePr>
            <a:graphicFrameLocks noGrp="1"/>
          </p:cNvGraphicFramePr>
          <p:nvPr/>
        </p:nvGraphicFramePr>
        <p:xfrm>
          <a:off x="10267180" y="715756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4" name="Oval 103"/>
          <p:cNvSpPr/>
          <p:nvPr/>
        </p:nvSpPr>
        <p:spPr bwMode="auto">
          <a:xfrm>
            <a:off x="10270066" y="7270203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105" name="Straight Arrow Connector 104"/>
          <p:cNvCxnSpPr>
            <a:endCxn id="104" idx="2"/>
          </p:cNvCxnSpPr>
          <p:nvPr/>
        </p:nvCxnSpPr>
        <p:spPr bwMode="auto">
          <a:xfrm>
            <a:off x="9788802" y="7346403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pSp>
        <p:nvGrpSpPr>
          <p:cNvPr id="11" name="Group 48"/>
          <p:cNvGrpSpPr/>
          <p:nvPr/>
        </p:nvGrpSpPr>
        <p:grpSpPr>
          <a:xfrm>
            <a:off x="12098968" y="7203288"/>
            <a:ext cx="457200" cy="274320"/>
            <a:chOff x="8222344" y="4025070"/>
            <a:chExt cx="457200" cy="274320"/>
          </a:xfrm>
        </p:grpSpPr>
        <p:cxnSp>
          <p:nvCxnSpPr>
            <p:cNvPr id="107" name="Straight Arrow Connector 106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111" name="Table 110"/>
          <p:cNvGraphicFramePr>
            <a:graphicFrameLocks noGrp="1"/>
          </p:cNvGraphicFramePr>
          <p:nvPr/>
        </p:nvGraphicFramePr>
        <p:xfrm>
          <a:off x="11428408" y="715756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2" name="Oval 111"/>
          <p:cNvSpPr/>
          <p:nvPr/>
        </p:nvSpPr>
        <p:spPr bwMode="auto">
          <a:xfrm>
            <a:off x="11431294" y="7270203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124" name="Straight Connector 123"/>
          <p:cNvCxnSpPr>
            <a:stCxn id="131" idx="0"/>
            <a:endCxn id="130" idx="4"/>
          </p:cNvCxnSpPr>
          <p:nvPr/>
        </p:nvCxnSpPr>
        <p:spPr>
          <a:xfrm rot="5400000" flipH="1" flipV="1">
            <a:off x="10300561" y="3004126"/>
            <a:ext cx="1306948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33" idx="1"/>
            <a:endCxn id="130" idx="5"/>
          </p:cNvCxnSpPr>
          <p:nvPr/>
        </p:nvCxnSpPr>
        <p:spPr>
          <a:xfrm rot="16200000" flipV="1">
            <a:off x="11041134" y="2358243"/>
            <a:ext cx="565412" cy="41632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34" idx="2"/>
            <a:endCxn id="131" idx="6"/>
          </p:cNvCxnSpPr>
          <p:nvPr/>
        </p:nvCxnSpPr>
        <p:spPr>
          <a:xfrm rot="10800000">
            <a:off x="11182636" y="3886200"/>
            <a:ext cx="958565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34" idx="0"/>
            <a:endCxn id="132" idx="4"/>
          </p:cNvCxnSpPr>
          <p:nvPr/>
        </p:nvCxnSpPr>
        <p:spPr>
          <a:xfrm rot="5400000" flipH="1" flipV="1">
            <a:off x="11716326" y="3004126"/>
            <a:ext cx="1306948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134" idx="1"/>
            <a:endCxn id="133" idx="5"/>
          </p:cNvCxnSpPr>
          <p:nvPr/>
        </p:nvCxnSpPr>
        <p:spPr>
          <a:xfrm rot="16200000" flipV="1">
            <a:off x="11755645" y="3272044"/>
            <a:ext cx="552156" cy="35286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131" idx="7"/>
            <a:endCxn id="133" idx="3"/>
          </p:cNvCxnSpPr>
          <p:nvPr/>
        </p:nvCxnSpPr>
        <p:spPr>
          <a:xfrm rot="5400000" flipH="1" flipV="1">
            <a:off x="11047762" y="3240317"/>
            <a:ext cx="552156" cy="41632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10725435" y="1893452"/>
            <a:ext cx="457200" cy="457200"/>
          </a:xfrm>
          <a:prstGeom prst="ellipse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Ins="91440" bIns="0" rtlCol="0" anchor="ctr">
            <a:sp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31" name="Oval 130"/>
          <p:cNvSpPr/>
          <p:nvPr/>
        </p:nvSpPr>
        <p:spPr>
          <a:xfrm>
            <a:off x="10725435" y="3657600"/>
            <a:ext cx="457200" cy="457200"/>
          </a:xfrm>
          <a:prstGeom prst="ellipse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Ins="91440" bIns="0" rtlCol="0" anchor="ctr">
            <a:spAutoFit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2" name="Oval 131"/>
          <p:cNvSpPr/>
          <p:nvPr/>
        </p:nvSpPr>
        <p:spPr>
          <a:xfrm>
            <a:off x="12141200" y="1893452"/>
            <a:ext cx="457200" cy="457200"/>
          </a:xfrm>
          <a:prstGeom prst="ellipse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Ins="91440" bIns="0" rtlCol="0" anchor="ctr">
            <a:sp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3" name="Oval 132"/>
          <p:cNvSpPr/>
          <p:nvPr/>
        </p:nvSpPr>
        <p:spPr>
          <a:xfrm>
            <a:off x="11465045" y="2782154"/>
            <a:ext cx="457200" cy="457200"/>
          </a:xfrm>
          <a:prstGeom prst="ellipse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Ins="91440" bIns="0" rtlCol="0" anchor="ctr">
            <a:spAutoFit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4" name="Oval 133"/>
          <p:cNvSpPr/>
          <p:nvPr/>
        </p:nvSpPr>
        <p:spPr>
          <a:xfrm>
            <a:off x="12141200" y="3657600"/>
            <a:ext cx="457200" cy="457200"/>
          </a:xfrm>
          <a:prstGeom prst="ellipse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Ins="91440" bIns="0" rtlCol="0" anchor="ctr">
            <a:sp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5" name="Rectangular Callout 134"/>
          <p:cNvSpPr/>
          <p:nvPr/>
        </p:nvSpPr>
        <p:spPr bwMode="auto">
          <a:xfrm>
            <a:off x="11018596" y="7772400"/>
            <a:ext cx="1732204" cy="707886"/>
          </a:xfrm>
          <a:prstGeom prst="wedgeRectCallout">
            <a:avLst>
              <a:gd name="adj1" fmla="val -102836"/>
              <a:gd name="adj2" fmla="val -69952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The neighbors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of 4 are 0, 1, 2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8" grpId="0"/>
      <p:bldP spid="73" grpId="0"/>
      <p:bldP spid="75" grpId="0"/>
      <p:bldP spid="83" grpId="0"/>
      <p:bldP spid="88" grpId="0"/>
      <p:bldP spid="90" grpId="0"/>
      <p:bldP spid="98" grpId="0"/>
      <p:bldP spid="102" grpId="0"/>
      <p:bldP spid="104" grpId="0"/>
      <p:bldP spid="112" grpId="0"/>
      <p:bldP spid="13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traight Arrow Connector 83"/>
          <p:cNvCxnSpPr>
            <a:endCxn id="83" idx="2"/>
          </p:cNvCxnSpPr>
          <p:nvPr/>
        </p:nvCxnSpPr>
        <p:spPr bwMode="auto">
          <a:xfrm>
            <a:off x="10950030" y="5702531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Adjacency List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vertex v, keep track of its neighbors </a:t>
            </a:r>
            <a:br>
              <a:rPr lang="en-US" dirty="0"/>
            </a:br>
            <a:r>
              <a:rPr lang="en-US" dirty="0"/>
              <a:t>in a list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adjacency</a:t>
            </a:r>
            <a:r>
              <a:rPr lang="en-US" dirty="0"/>
              <a:t> </a:t>
            </a:r>
            <a:r>
              <a:rPr lang="en-US" b="1" dirty="0"/>
              <a:t>list</a:t>
            </a:r>
            <a:r>
              <a:rPr lang="en-US" dirty="0"/>
              <a:t> of v</a:t>
            </a:r>
          </a:p>
          <a:p>
            <a:endParaRPr lang="en-US" dirty="0"/>
          </a:p>
          <a:p>
            <a:r>
              <a:rPr lang="en-US" dirty="0"/>
              <a:t>Store the adjacency lists in a vertex-indexed array</a:t>
            </a:r>
          </a:p>
          <a:p>
            <a:pPr lvl="4"/>
            <a:endParaRPr lang="en-US" dirty="0"/>
          </a:p>
          <a:p>
            <a:r>
              <a:rPr lang="en-US" dirty="0"/>
              <a:t>Space needed: O(v + e)</a:t>
            </a:r>
          </a:p>
          <a:p>
            <a:pPr lvl="1"/>
            <a:r>
              <a:rPr lang="en-US" dirty="0"/>
              <a:t>A v-element array</a:t>
            </a:r>
          </a:p>
          <a:p>
            <a:pPr lvl="1"/>
            <a:r>
              <a:rPr lang="en-US" dirty="0"/>
              <a:t>2e list items</a:t>
            </a:r>
          </a:p>
          <a:p>
            <a:pPr lvl="2"/>
            <a:r>
              <a:rPr lang="en-US" dirty="0"/>
              <a:t>Each edge corresponds to exactly</a:t>
            </a:r>
            <a:br>
              <a:rPr lang="en-US" dirty="0"/>
            </a:br>
            <a:r>
              <a:rPr lang="en-US" dirty="0"/>
              <a:t>2 list items</a:t>
            </a:r>
          </a:p>
          <a:p>
            <a:pPr lvl="4"/>
            <a:endParaRPr lang="en-US" dirty="0"/>
          </a:p>
          <a:p>
            <a:r>
              <a:rPr lang="en-US" dirty="0"/>
              <a:t>O(v + e) is conventionally</a:t>
            </a:r>
            <a:br>
              <a:rPr lang="en-US" dirty="0"/>
            </a:br>
            <a:r>
              <a:rPr lang="en-US" dirty="0"/>
              <a:t>written O(max(</a:t>
            </a:r>
            <a:r>
              <a:rPr lang="en-US" dirty="0" err="1"/>
              <a:t>v,e</a:t>
            </a:r>
            <a:r>
              <a:rPr lang="en-US" dirty="0"/>
              <a:t>))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143392" y="4876800"/>
          <a:ext cx="670560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35580" y="498188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>
            <a:off x="8635310" y="5163974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pSp>
        <p:nvGrpSpPr>
          <p:cNvPr id="22" name="Group 43"/>
          <p:cNvGrpSpPr/>
          <p:nvPr/>
        </p:nvGrpSpPr>
        <p:grpSpPr>
          <a:xfrm>
            <a:off x="9745180" y="6661472"/>
            <a:ext cx="457200" cy="274320"/>
            <a:chOff x="8222344" y="4025070"/>
            <a:chExt cx="457200" cy="274320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7" name="Group 48"/>
          <p:cNvGrpSpPr/>
          <p:nvPr/>
        </p:nvGrpSpPr>
        <p:grpSpPr>
          <a:xfrm>
            <a:off x="10934690" y="5027608"/>
            <a:ext cx="457200" cy="274320"/>
            <a:chOff x="8222344" y="4025070"/>
            <a:chExt cx="457200" cy="274320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32" name="Oval 31"/>
          <p:cNvSpPr/>
          <p:nvPr/>
        </p:nvSpPr>
        <p:spPr bwMode="auto">
          <a:xfrm>
            <a:off x="9135580" y="5088568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10264130" y="498188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" name="Oval 33"/>
          <p:cNvSpPr/>
          <p:nvPr/>
        </p:nvSpPr>
        <p:spPr bwMode="auto">
          <a:xfrm>
            <a:off x="10267016" y="5094523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35" name="Straight Arrow Connector 34"/>
          <p:cNvCxnSpPr>
            <a:endCxn id="34" idx="2"/>
          </p:cNvCxnSpPr>
          <p:nvPr/>
        </p:nvCxnSpPr>
        <p:spPr bwMode="auto">
          <a:xfrm>
            <a:off x="9785752" y="5170723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9126756" y="6615752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7" name="Straight Arrow Connector 36"/>
          <p:cNvCxnSpPr/>
          <p:nvPr/>
        </p:nvCxnSpPr>
        <p:spPr bwMode="auto">
          <a:xfrm>
            <a:off x="8635310" y="6797838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38" name="Oval 37"/>
          <p:cNvSpPr/>
          <p:nvPr/>
        </p:nvSpPr>
        <p:spPr bwMode="auto">
          <a:xfrm>
            <a:off x="9126756" y="6722432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66" name="Table 65"/>
          <p:cNvGraphicFramePr>
            <a:graphicFrameLocks noGrp="1"/>
          </p:cNvGraphicFramePr>
          <p:nvPr/>
        </p:nvGraphicFramePr>
        <p:xfrm>
          <a:off x="9138630" y="5513696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7" name="Straight Arrow Connector 66"/>
          <p:cNvCxnSpPr/>
          <p:nvPr/>
        </p:nvCxnSpPr>
        <p:spPr bwMode="auto">
          <a:xfrm>
            <a:off x="8638360" y="5695782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73" name="Oval 72"/>
          <p:cNvSpPr/>
          <p:nvPr/>
        </p:nvSpPr>
        <p:spPr bwMode="auto">
          <a:xfrm>
            <a:off x="9138630" y="5620376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74" name="Table 73"/>
          <p:cNvGraphicFramePr>
            <a:graphicFrameLocks noGrp="1"/>
          </p:cNvGraphicFramePr>
          <p:nvPr/>
        </p:nvGraphicFramePr>
        <p:xfrm>
          <a:off x="10267180" y="5513696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5" name="Oval 74"/>
          <p:cNvSpPr/>
          <p:nvPr/>
        </p:nvSpPr>
        <p:spPr bwMode="auto">
          <a:xfrm>
            <a:off x="10270066" y="5626331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76" name="Straight Arrow Connector 75"/>
          <p:cNvCxnSpPr>
            <a:endCxn id="75" idx="2"/>
          </p:cNvCxnSpPr>
          <p:nvPr/>
        </p:nvCxnSpPr>
        <p:spPr bwMode="auto">
          <a:xfrm>
            <a:off x="9788802" y="5702531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pSp>
        <p:nvGrpSpPr>
          <p:cNvPr id="77" name="Group 48"/>
          <p:cNvGrpSpPr/>
          <p:nvPr/>
        </p:nvGrpSpPr>
        <p:grpSpPr>
          <a:xfrm>
            <a:off x="12098968" y="5559416"/>
            <a:ext cx="457200" cy="274320"/>
            <a:chOff x="8222344" y="4025070"/>
            <a:chExt cx="457200" cy="274320"/>
          </a:xfrm>
        </p:grpSpPr>
        <p:cxnSp>
          <p:nvCxnSpPr>
            <p:cNvPr id="78" name="Straight Arrow Connector 77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82" name="Table 81"/>
          <p:cNvGraphicFramePr>
            <a:graphicFrameLocks noGrp="1"/>
          </p:cNvGraphicFramePr>
          <p:nvPr/>
        </p:nvGraphicFramePr>
        <p:xfrm>
          <a:off x="11428408" y="5513696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3" name="Oval 82"/>
          <p:cNvSpPr/>
          <p:nvPr/>
        </p:nvSpPr>
        <p:spPr bwMode="auto">
          <a:xfrm>
            <a:off x="11431294" y="5626331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85" name="Straight Arrow Connector 84"/>
          <p:cNvCxnSpPr>
            <a:endCxn id="98" idx="2"/>
          </p:cNvCxnSpPr>
          <p:nvPr/>
        </p:nvCxnSpPr>
        <p:spPr bwMode="auto">
          <a:xfrm>
            <a:off x="10950030" y="6264363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aphicFrame>
        <p:nvGraphicFramePr>
          <p:cNvPr id="86" name="Table 85"/>
          <p:cNvGraphicFramePr>
            <a:graphicFrameLocks noGrp="1"/>
          </p:cNvGraphicFramePr>
          <p:nvPr/>
        </p:nvGraphicFramePr>
        <p:xfrm>
          <a:off x="9138630" y="607552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7" name="Straight Arrow Connector 86"/>
          <p:cNvCxnSpPr/>
          <p:nvPr/>
        </p:nvCxnSpPr>
        <p:spPr bwMode="auto">
          <a:xfrm>
            <a:off x="8638360" y="6257614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88" name="Oval 87"/>
          <p:cNvSpPr/>
          <p:nvPr/>
        </p:nvSpPr>
        <p:spPr bwMode="auto">
          <a:xfrm>
            <a:off x="9138630" y="6182208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89" name="Table 88"/>
          <p:cNvGraphicFramePr>
            <a:graphicFrameLocks noGrp="1"/>
          </p:cNvGraphicFramePr>
          <p:nvPr/>
        </p:nvGraphicFramePr>
        <p:xfrm>
          <a:off x="10267180" y="607552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0" name="Oval 89"/>
          <p:cNvSpPr/>
          <p:nvPr/>
        </p:nvSpPr>
        <p:spPr bwMode="auto">
          <a:xfrm>
            <a:off x="10270066" y="6188163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91" name="Straight Arrow Connector 90"/>
          <p:cNvCxnSpPr>
            <a:endCxn id="90" idx="2"/>
          </p:cNvCxnSpPr>
          <p:nvPr/>
        </p:nvCxnSpPr>
        <p:spPr bwMode="auto">
          <a:xfrm>
            <a:off x="9788802" y="6264363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pSp>
        <p:nvGrpSpPr>
          <p:cNvPr id="92" name="Group 48"/>
          <p:cNvGrpSpPr/>
          <p:nvPr/>
        </p:nvGrpSpPr>
        <p:grpSpPr>
          <a:xfrm>
            <a:off x="12098968" y="6121248"/>
            <a:ext cx="457200" cy="274320"/>
            <a:chOff x="8222344" y="4025070"/>
            <a:chExt cx="457200" cy="274320"/>
          </a:xfrm>
        </p:grpSpPr>
        <p:cxnSp>
          <p:nvCxnSpPr>
            <p:cNvPr id="93" name="Straight Arrow Connector 92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97" name="Table 96"/>
          <p:cNvGraphicFramePr>
            <a:graphicFrameLocks noGrp="1"/>
          </p:cNvGraphicFramePr>
          <p:nvPr/>
        </p:nvGraphicFramePr>
        <p:xfrm>
          <a:off x="11428408" y="607552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8" name="Oval 97"/>
          <p:cNvSpPr/>
          <p:nvPr/>
        </p:nvSpPr>
        <p:spPr bwMode="auto">
          <a:xfrm>
            <a:off x="11431294" y="6188163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99" name="Straight Arrow Connector 98"/>
          <p:cNvCxnSpPr>
            <a:endCxn id="112" idx="2"/>
          </p:cNvCxnSpPr>
          <p:nvPr/>
        </p:nvCxnSpPr>
        <p:spPr bwMode="auto">
          <a:xfrm>
            <a:off x="10950030" y="7346403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aphicFrame>
        <p:nvGraphicFramePr>
          <p:cNvPr id="100" name="Table 99"/>
          <p:cNvGraphicFramePr>
            <a:graphicFrameLocks noGrp="1"/>
          </p:cNvGraphicFramePr>
          <p:nvPr/>
        </p:nvGraphicFramePr>
        <p:xfrm>
          <a:off x="9138630" y="715756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01" name="Straight Arrow Connector 100"/>
          <p:cNvCxnSpPr/>
          <p:nvPr/>
        </p:nvCxnSpPr>
        <p:spPr bwMode="auto">
          <a:xfrm>
            <a:off x="8638360" y="7339654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102" name="Oval 101"/>
          <p:cNvSpPr/>
          <p:nvPr/>
        </p:nvSpPr>
        <p:spPr bwMode="auto">
          <a:xfrm>
            <a:off x="9138630" y="7264248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103" name="Table 102"/>
          <p:cNvGraphicFramePr>
            <a:graphicFrameLocks noGrp="1"/>
          </p:cNvGraphicFramePr>
          <p:nvPr/>
        </p:nvGraphicFramePr>
        <p:xfrm>
          <a:off x="10267180" y="715756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4" name="Oval 103"/>
          <p:cNvSpPr/>
          <p:nvPr/>
        </p:nvSpPr>
        <p:spPr bwMode="auto">
          <a:xfrm>
            <a:off x="10270066" y="7270203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105" name="Straight Arrow Connector 104"/>
          <p:cNvCxnSpPr>
            <a:endCxn id="104" idx="2"/>
          </p:cNvCxnSpPr>
          <p:nvPr/>
        </p:nvCxnSpPr>
        <p:spPr bwMode="auto">
          <a:xfrm>
            <a:off x="9788802" y="7346403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pSp>
        <p:nvGrpSpPr>
          <p:cNvPr id="106" name="Group 48"/>
          <p:cNvGrpSpPr/>
          <p:nvPr/>
        </p:nvGrpSpPr>
        <p:grpSpPr>
          <a:xfrm>
            <a:off x="12098968" y="7203288"/>
            <a:ext cx="457200" cy="274320"/>
            <a:chOff x="8222344" y="4025070"/>
            <a:chExt cx="457200" cy="274320"/>
          </a:xfrm>
        </p:grpSpPr>
        <p:cxnSp>
          <p:nvCxnSpPr>
            <p:cNvPr id="107" name="Straight Arrow Connector 106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111" name="Table 110"/>
          <p:cNvGraphicFramePr>
            <a:graphicFrameLocks noGrp="1"/>
          </p:cNvGraphicFramePr>
          <p:nvPr/>
        </p:nvGraphicFramePr>
        <p:xfrm>
          <a:off x="11428408" y="715756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2" name="Oval 111"/>
          <p:cNvSpPr/>
          <p:nvPr/>
        </p:nvSpPr>
        <p:spPr bwMode="auto">
          <a:xfrm>
            <a:off x="11431294" y="7270203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124" name="Straight Connector 123"/>
          <p:cNvCxnSpPr>
            <a:stCxn id="131" idx="0"/>
            <a:endCxn id="130" idx="4"/>
          </p:cNvCxnSpPr>
          <p:nvPr/>
        </p:nvCxnSpPr>
        <p:spPr>
          <a:xfrm rot="5400000" flipH="1" flipV="1">
            <a:off x="10300561" y="3004126"/>
            <a:ext cx="1306948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33" idx="1"/>
            <a:endCxn id="130" idx="5"/>
          </p:cNvCxnSpPr>
          <p:nvPr/>
        </p:nvCxnSpPr>
        <p:spPr>
          <a:xfrm rot="16200000" flipV="1">
            <a:off x="11041134" y="2358243"/>
            <a:ext cx="565412" cy="41632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34" idx="2"/>
            <a:endCxn id="131" idx="6"/>
          </p:cNvCxnSpPr>
          <p:nvPr/>
        </p:nvCxnSpPr>
        <p:spPr>
          <a:xfrm rot="10800000">
            <a:off x="11182636" y="3886200"/>
            <a:ext cx="958565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34" idx="0"/>
            <a:endCxn id="132" idx="4"/>
          </p:cNvCxnSpPr>
          <p:nvPr/>
        </p:nvCxnSpPr>
        <p:spPr>
          <a:xfrm rot="5400000" flipH="1" flipV="1">
            <a:off x="11716326" y="3004126"/>
            <a:ext cx="1306948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134" idx="1"/>
            <a:endCxn id="133" idx="5"/>
          </p:cNvCxnSpPr>
          <p:nvPr/>
        </p:nvCxnSpPr>
        <p:spPr>
          <a:xfrm rot="16200000" flipV="1">
            <a:off x="11755645" y="3272044"/>
            <a:ext cx="552156" cy="35286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131" idx="7"/>
            <a:endCxn id="133" idx="3"/>
          </p:cNvCxnSpPr>
          <p:nvPr/>
        </p:nvCxnSpPr>
        <p:spPr>
          <a:xfrm rot="5400000" flipH="1" flipV="1">
            <a:off x="11047762" y="3240317"/>
            <a:ext cx="552156" cy="41632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10725435" y="1893452"/>
            <a:ext cx="457200" cy="457200"/>
          </a:xfrm>
          <a:prstGeom prst="ellipse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Ins="91440" bIns="0" rtlCol="0" anchor="ctr">
            <a:sp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31" name="Oval 130"/>
          <p:cNvSpPr/>
          <p:nvPr/>
        </p:nvSpPr>
        <p:spPr>
          <a:xfrm>
            <a:off x="10725435" y="3657600"/>
            <a:ext cx="457200" cy="457200"/>
          </a:xfrm>
          <a:prstGeom prst="ellipse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Ins="91440" bIns="0" rtlCol="0" anchor="ctr">
            <a:spAutoFit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2" name="Oval 131"/>
          <p:cNvSpPr/>
          <p:nvPr/>
        </p:nvSpPr>
        <p:spPr>
          <a:xfrm>
            <a:off x="12141200" y="1893452"/>
            <a:ext cx="457200" cy="457200"/>
          </a:xfrm>
          <a:prstGeom prst="ellipse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Ins="91440" bIns="0" rtlCol="0" anchor="ctr">
            <a:sp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3" name="Oval 132"/>
          <p:cNvSpPr/>
          <p:nvPr/>
        </p:nvSpPr>
        <p:spPr>
          <a:xfrm>
            <a:off x="11465045" y="2782154"/>
            <a:ext cx="457200" cy="457200"/>
          </a:xfrm>
          <a:prstGeom prst="ellipse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Ins="91440" bIns="0" rtlCol="0" anchor="ctr">
            <a:spAutoFit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4" name="Oval 133"/>
          <p:cNvSpPr/>
          <p:nvPr/>
        </p:nvSpPr>
        <p:spPr>
          <a:xfrm>
            <a:off x="12141200" y="3657600"/>
            <a:ext cx="457200" cy="457200"/>
          </a:xfrm>
          <a:prstGeom prst="ellipse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Ins="91440" bIns="0" rtlCol="0" anchor="ctr">
            <a:sp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7" name="Rectangular Callout 136"/>
          <p:cNvSpPr/>
          <p:nvPr/>
        </p:nvSpPr>
        <p:spPr bwMode="auto">
          <a:xfrm>
            <a:off x="5463481" y="8898333"/>
            <a:ext cx="3171829" cy="707886"/>
          </a:xfrm>
          <a:prstGeom prst="wedgeRectCallout">
            <a:avLst>
              <a:gd name="adj1" fmla="val -51837"/>
              <a:gd name="adj2" fmla="val -88924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Why?  Note that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max(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v,e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) ≤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v+e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≤ 2max(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v,e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)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13" name="Slide Number Placeholder 1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Matrix vs. List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73198" y="2057400"/>
          <a:ext cx="10134602" cy="6060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0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0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4560">
                <a:tc>
                  <a:txBody>
                    <a:bodyPr/>
                    <a:lstStyle/>
                    <a:p>
                      <a:pPr marL="61913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200" b="1" i="0" dirty="0"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i="0" dirty="0">
                          <a:latin typeface="Helvetica Neue"/>
                        </a:rPr>
                        <a:t>Adjacency</a:t>
                      </a:r>
                      <a:r>
                        <a:rPr lang="en-US" sz="2400" b="1" i="0" baseline="0" dirty="0">
                          <a:latin typeface="Helvetica Neue"/>
                        </a:rPr>
                        <a:t> matrix</a:t>
                      </a:r>
                      <a:endParaRPr lang="en-US" sz="2400" b="1" i="0" dirty="0"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i="0" dirty="0">
                          <a:latin typeface="Helvetica Neue"/>
                        </a:rPr>
                        <a:t>Adjacency list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61913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+mn-cs"/>
                        </a:rPr>
                        <a:t>Space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dirty="0"/>
                        <a:t>O(v</a:t>
                      </a:r>
                      <a:r>
                        <a:rPr lang="en-US" sz="2400" baseline="30000" dirty="0"/>
                        <a:t>2</a:t>
                      </a:r>
                      <a:r>
                        <a:rPr lang="en-US" sz="2400" dirty="0"/>
                        <a:t>)</a:t>
                      </a:r>
                      <a:endParaRPr lang="en-US" sz="2400" i="0" dirty="0"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O(v</a:t>
                      </a:r>
                      <a:r>
                        <a:rPr lang="en-US" sz="2400" i="0" kern="1200" baseline="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 + e)</a:t>
                      </a:r>
                      <a:endParaRPr lang="en-US" sz="2400" i="0" kern="1200" dirty="0">
                        <a:solidFill>
                          <a:schemeClr val="dk1"/>
                        </a:solidFill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61913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 err="1">
                          <a:solidFill>
                            <a:srgbClr val="7030A0"/>
                          </a:solidFill>
                          <a:latin typeface="Helvetica Neue"/>
                        </a:rPr>
                        <a:t>graph_hasedge</a:t>
                      </a:r>
                      <a:endParaRPr lang="en-US" sz="1200" b="0" i="0" dirty="0">
                        <a:solidFill>
                          <a:srgbClr val="7030A0"/>
                        </a:solidFill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dirty="0">
                          <a:latin typeface="Helvetica Neue"/>
                        </a:rPr>
                        <a:t>O(1)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dirty="0"/>
                        <a:t>O(min(</a:t>
                      </a:r>
                      <a:r>
                        <a:rPr lang="en-US" sz="2400" dirty="0" err="1"/>
                        <a:t>v,e</a:t>
                      </a:r>
                      <a:r>
                        <a:rPr lang="en-US" sz="2400" dirty="0"/>
                        <a:t>))</a:t>
                      </a:r>
                      <a:endParaRPr lang="en-US" sz="2400" i="0" kern="1200" dirty="0">
                        <a:solidFill>
                          <a:schemeClr val="dk1"/>
                        </a:solidFill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 err="1">
                          <a:solidFill>
                            <a:srgbClr val="7030A0"/>
                          </a:solidFill>
                          <a:latin typeface="Helvetica Neue"/>
                        </a:rPr>
                        <a:t>graph_addedge</a:t>
                      </a:r>
                      <a:endParaRPr lang="en-US" sz="2400" b="0" i="0" dirty="0">
                        <a:solidFill>
                          <a:srgbClr val="7030A0"/>
                        </a:solidFill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 err="1">
                          <a:solidFill>
                            <a:srgbClr val="7030A0"/>
                          </a:solidFill>
                          <a:latin typeface="Helvetica Neue"/>
                        </a:rPr>
                        <a:t>graph_get_neighbors</a:t>
                      </a:r>
                      <a:endParaRPr lang="en-US" sz="2400" b="0" i="0" dirty="0">
                        <a:solidFill>
                          <a:srgbClr val="7030A0"/>
                        </a:solidFill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O(v)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1" dirty="0">
                          <a:latin typeface="Helvetica Neue"/>
                        </a:rPr>
                        <a:t>Iterating through neighbors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O(min(</a:t>
                      </a:r>
                      <a:r>
                        <a:rPr lang="en-US" sz="2400" i="0" kern="1200" dirty="0" err="1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v,e</a:t>
                      </a: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))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O(min(</a:t>
                      </a:r>
                      <a:r>
                        <a:rPr lang="en-US" sz="240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v,e</a:t>
                      </a: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summary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15997" y="3048000"/>
          <a:ext cx="11125203" cy="5852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4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4560">
                <a:tc>
                  <a:txBody>
                    <a:bodyPr/>
                    <a:lstStyle/>
                    <a:p>
                      <a:pPr marL="61913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200" b="1" i="0" dirty="0"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i="0" dirty="0">
                          <a:latin typeface="Helvetica Neue"/>
                        </a:rPr>
                        <a:t>Linked list of edges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i="0" dirty="0">
                          <a:latin typeface="Helvetica Neue"/>
                        </a:rPr>
                        <a:t>Hash set of edges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i="0" dirty="0">
                          <a:latin typeface="Helvetica Neue"/>
                        </a:rPr>
                        <a:t>Adjacency</a:t>
                      </a:r>
                      <a:r>
                        <a:rPr lang="en-US" sz="2400" b="1" i="0" baseline="0" dirty="0">
                          <a:latin typeface="Helvetica Neue"/>
                        </a:rPr>
                        <a:t> matrix</a:t>
                      </a:r>
                      <a:endParaRPr lang="en-US" sz="2400" b="1" i="0" dirty="0"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i="0" dirty="0">
                          <a:latin typeface="Helvetica Neue"/>
                        </a:rPr>
                        <a:t>Adjacency list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61913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+mn-cs"/>
                        </a:rPr>
                        <a:t>Space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dirty="0"/>
                        <a:t>O(e)</a:t>
                      </a:r>
                      <a:endParaRPr lang="en-US" sz="2400" i="0" dirty="0"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</a:t>
                      </a:r>
                      <a:r>
                        <a:rPr lang="en-US" sz="2400" i="0" kern="1200" baseline="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e)</a:t>
                      </a:r>
                      <a:endParaRPr lang="en-US" sz="2400" i="0" kern="1200" dirty="0">
                        <a:solidFill>
                          <a:schemeClr val="dk1"/>
                        </a:solidFill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dirty="0"/>
                        <a:t>O(v</a:t>
                      </a:r>
                      <a:r>
                        <a:rPr lang="en-US" sz="2400" baseline="30000" dirty="0"/>
                        <a:t>2</a:t>
                      </a:r>
                      <a:r>
                        <a:rPr lang="en-US" sz="2400" dirty="0"/>
                        <a:t>)</a:t>
                      </a:r>
                      <a:endParaRPr lang="en-US" sz="2400" i="0" dirty="0"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O(v</a:t>
                      </a:r>
                      <a:r>
                        <a:rPr lang="en-US" sz="2400" i="0" kern="1200" baseline="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 + e)</a:t>
                      </a:r>
                      <a:endParaRPr lang="en-US" sz="2400" i="0" kern="1200" dirty="0">
                        <a:solidFill>
                          <a:schemeClr val="dk1"/>
                        </a:solidFill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61913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 err="1">
                          <a:solidFill>
                            <a:srgbClr val="7030A0"/>
                          </a:solidFill>
                          <a:latin typeface="Helvetica Neue"/>
                        </a:rPr>
                        <a:t>graph_hasedge</a:t>
                      </a:r>
                      <a:endParaRPr lang="en-US" sz="1200" b="0" i="0" dirty="0">
                        <a:solidFill>
                          <a:srgbClr val="7030A0"/>
                        </a:solidFill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dirty="0">
                          <a:latin typeface="Helvetica Neue"/>
                        </a:rPr>
                        <a:t>O(e)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O(1) </a:t>
                      </a:r>
                      <a:r>
                        <a:rPr lang="en-US" sz="2400" i="0" kern="1200" dirty="0" err="1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avg</a:t>
                      </a:r>
                      <a:endParaRPr lang="en-US" sz="2400" i="0" kern="1200" dirty="0">
                        <a:solidFill>
                          <a:schemeClr val="dk1"/>
                        </a:solidFill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dirty="0">
                          <a:latin typeface="Helvetica Neue"/>
                        </a:rPr>
                        <a:t>O(1)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dirty="0"/>
                        <a:t>O(min(</a:t>
                      </a:r>
                      <a:r>
                        <a:rPr lang="en-US" sz="2400" dirty="0" err="1"/>
                        <a:t>v,e</a:t>
                      </a:r>
                      <a:r>
                        <a:rPr lang="en-US" sz="2400" dirty="0"/>
                        <a:t>))</a:t>
                      </a:r>
                      <a:endParaRPr lang="en-US" sz="2400" i="0" kern="1200" dirty="0">
                        <a:solidFill>
                          <a:schemeClr val="dk1"/>
                        </a:solidFill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 err="1">
                          <a:solidFill>
                            <a:srgbClr val="7030A0"/>
                          </a:solidFill>
                          <a:latin typeface="Helvetica Neue"/>
                        </a:rPr>
                        <a:t>graph_addedge</a:t>
                      </a:r>
                      <a:endParaRPr lang="en-US" sz="2400" b="0" i="0" dirty="0">
                        <a:solidFill>
                          <a:srgbClr val="7030A0"/>
                        </a:solidFill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O(1</a:t>
                      </a: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240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avg</a:t>
                      </a: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amt</a:t>
                      </a:r>
                      <a:endParaRPr lang="en-US" sz="2400" i="0" kern="1200" dirty="0">
                        <a:solidFill>
                          <a:schemeClr val="dk1"/>
                        </a:solidFill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 err="1">
                          <a:solidFill>
                            <a:srgbClr val="7030A0"/>
                          </a:solidFill>
                          <a:latin typeface="Helvetica Neue"/>
                        </a:rPr>
                        <a:t>graph_get_neighbors</a:t>
                      </a:r>
                      <a:endParaRPr lang="en-US" sz="2400" b="0" i="0" dirty="0">
                        <a:solidFill>
                          <a:srgbClr val="7030A0"/>
                        </a:solidFill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O(v) </a:t>
                      </a:r>
                      <a:r>
                        <a:rPr lang="en-US" sz="2400" i="0" kern="1200" dirty="0" err="1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avg</a:t>
                      </a:r>
                      <a:endParaRPr lang="en-US" sz="2400" i="0" kern="1200" dirty="0">
                        <a:solidFill>
                          <a:schemeClr val="dk1"/>
                        </a:solidFill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O(v)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1" dirty="0">
                          <a:latin typeface="Helvetica Neue"/>
                        </a:rPr>
                        <a:t>Iterating through neighbors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O(min(</a:t>
                      </a:r>
                      <a:r>
                        <a:rPr lang="en-US" sz="2400" i="0" kern="1200" dirty="0" err="1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v,e</a:t>
                      </a: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))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O(min(</a:t>
                      </a:r>
                      <a:r>
                        <a:rPr lang="en-US" sz="240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v,e</a:t>
                      </a: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O(min(</a:t>
                      </a:r>
                      <a:r>
                        <a:rPr lang="en-US" sz="2400" i="0" kern="1200" dirty="0" err="1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v,e</a:t>
                      </a: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))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O(min(</a:t>
                      </a:r>
                      <a:r>
                        <a:rPr lang="en-US" sz="240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v,e</a:t>
                      </a: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Use What Representation?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that 0 ≤ e ≤ v(v-1)/2</a:t>
            </a:r>
          </a:p>
          <a:p>
            <a:pPr lvl="3"/>
            <a:endParaRPr lang="en-US" dirty="0"/>
          </a:p>
          <a:p>
            <a:r>
              <a:rPr lang="en-US" dirty="0"/>
              <a:t>A graph is </a:t>
            </a:r>
            <a:r>
              <a:rPr lang="en-US" b="1" dirty="0"/>
              <a:t>dense</a:t>
            </a:r>
            <a:r>
              <a:rPr lang="en-US" dirty="0"/>
              <a:t> if it has lots of edges</a:t>
            </a:r>
          </a:p>
          <a:p>
            <a:pPr lvl="1"/>
            <a:r>
              <a:rPr lang="en-US" dirty="0"/>
              <a:t>e is on the order of v</a:t>
            </a:r>
            <a:r>
              <a:rPr lang="en-US" baseline="30000" dirty="0"/>
              <a:t>2</a:t>
            </a:r>
          </a:p>
          <a:p>
            <a:pPr lvl="1"/>
            <a:endParaRPr lang="en-US" dirty="0"/>
          </a:p>
          <a:p>
            <a:r>
              <a:rPr lang="en-US" dirty="0"/>
              <a:t>A graph is </a:t>
            </a:r>
            <a:r>
              <a:rPr lang="en-US" b="1" dirty="0"/>
              <a:t>sparse</a:t>
            </a:r>
            <a:r>
              <a:rPr lang="en-US" dirty="0"/>
              <a:t> if it has relatively few edges</a:t>
            </a:r>
          </a:p>
          <a:p>
            <a:pPr lvl="1"/>
            <a:r>
              <a:rPr lang="en-US" dirty="0"/>
              <a:t>e is in O(v)</a:t>
            </a:r>
          </a:p>
          <a:p>
            <a:pPr lvl="3"/>
            <a:r>
              <a:rPr lang="en-US" dirty="0"/>
              <a:t>At most O(v log v)</a:t>
            </a:r>
          </a:p>
          <a:p>
            <a:pPr lvl="2"/>
            <a:r>
              <a:rPr lang="en-US" dirty="0"/>
              <a:t>But definitely not O(v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Lots of graphs are sparse</a:t>
            </a:r>
          </a:p>
          <a:p>
            <a:pPr lvl="2"/>
            <a:r>
              <a:rPr lang="en-US" dirty="0"/>
              <a:t>Social networks</a:t>
            </a:r>
          </a:p>
          <a:p>
            <a:pPr lvl="2"/>
            <a:r>
              <a:rPr lang="en-US" dirty="0"/>
              <a:t>Roads between cities</a:t>
            </a:r>
          </a:p>
          <a:p>
            <a:pPr lvl="2"/>
            <a:r>
              <a:rPr lang="en-US" dirty="0"/>
              <a:t>Etc.,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431212" y="8174317"/>
            <a:ext cx="356188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J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853583" y="6781800"/>
            <a:ext cx="372217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85716" y="4452352"/>
            <a:ext cx="407484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801557" y="2471152"/>
            <a:ext cx="389850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1342998" y="1828800"/>
            <a:ext cx="407484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13775" y="4226160"/>
            <a:ext cx="269625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37917" y="2547352"/>
            <a:ext cx="407483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609517" y="6895233"/>
            <a:ext cx="407483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037517" y="8414752"/>
            <a:ext cx="407483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296747" y="9176752"/>
            <a:ext cx="423514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G</a:t>
            </a:r>
          </a:p>
        </p:txBody>
      </p:sp>
      <p:cxnSp>
        <p:nvCxnSpPr>
          <p:cNvPr id="52" name="Straight Connector 51"/>
          <p:cNvCxnSpPr>
            <a:stCxn id="84" idx="6"/>
            <a:endCxn id="85" idx="2"/>
          </p:cNvCxnSpPr>
          <p:nvPr/>
        </p:nvCxnSpPr>
        <p:spPr>
          <a:xfrm>
            <a:off x="543132" y="8099842"/>
            <a:ext cx="3063352" cy="37664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84" idx="7"/>
            <a:endCxn id="74" idx="2"/>
          </p:cNvCxnSpPr>
          <p:nvPr/>
        </p:nvCxnSpPr>
        <p:spPr>
          <a:xfrm rot="5400000" flipH="1" flipV="1">
            <a:off x="1597985" y="6386465"/>
            <a:ext cx="485333" cy="269572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85" idx="1"/>
            <a:endCxn id="74" idx="4"/>
          </p:cNvCxnSpPr>
          <p:nvPr/>
        </p:nvCxnSpPr>
        <p:spPr>
          <a:xfrm rot="16200000" flipV="1">
            <a:off x="3163831" y="7861954"/>
            <a:ext cx="689554" cy="29643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77" idx="7"/>
            <a:endCxn id="76" idx="3"/>
          </p:cNvCxnSpPr>
          <p:nvPr/>
        </p:nvCxnSpPr>
        <p:spPr>
          <a:xfrm flipV="1">
            <a:off x="7272780" y="3378947"/>
            <a:ext cx="268737" cy="107613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0" idx="1"/>
            <a:endCxn id="76" idx="5"/>
          </p:cNvCxnSpPr>
          <p:nvPr/>
        </p:nvCxnSpPr>
        <p:spPr>
          <a:xfrm rot="16200000" flipV="1">
            <a:off x="7662604" y="3500931"/>
            <a:ext cx="877009" cy="63303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80" idx="7"/>
            <a:endCxn id="79" idx="4"/>
          </p:cNvCxnSpPr>
          <p:nvPr/>
        </p:nvCxnSpPr>
        <p:spPr>
          <a:xfrm flipV="1">
            <a:off x="8660698" y="3391263"/>
            <a:ext cx="482315" cy="86469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79" idx="2"/>
            <a:endCxn id="76" idx="6"/>
          </p:cNvCxnSpPr>
          <p:nvPr/>
        </p:nvCxnSpPr>
        <p:spPr>
          <a:xfrm flipH="1">
            <a:off x="7834931" y="3219386"/>
            <a:ext cx="1136206" cy="3802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83" idx="1"/>
            <a:endCxn id="85" idx="4"/>
          </p:cNvCxnSpPr>
          <p:nvPr/>
        </p:nvCxnSpPr>
        <p:spPr>
          <a:xfrm flipH="1" flipV="1">
            <a:off x="3778361" y="8648362"/>
            <a:ext cx="145402" cy="5951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80" idx="3"/>
            <a:endCxn id="85" idx="7"/>
          </p:cNvCxnSpPr>
          <p:nvPr/>
        </p:nvCxnSpPr>
        <p:spPr>
          <a:xfrm flipH="1">
            <a:off x="3899897" y="4499027"/>
            <a:ext cx="4517729" cy="38559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77" idx="3"/>
            <a:endCxn id="74" idx="7"/>
          </p:cNvCxnSpPr>
          <p:nvPr/>
        </p:nvCxnSpPr>
        <p:spPr>
          <a:xfrm rot="5400000">
            <a:off x="3920487" y="4259588"/>
            <a:ext cx="2670660" cy="35477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2" idx="2"/>
            <a:endCxn id="85" idx="6"/>
          </p:cNvCxnSpPr>
          <p:nvPr/>
        </p:nvCxnSpPr>
        <p:spPr>
          <a:xfrm flipH="1">
            <a:off x="3950238" y="6993518"/>
            <a:ext cx="4245936" cy="14829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77" idx="5"/>
            <a:endCxn id="82" idx="1"/>
          </p:cNvCxnSpPr>
          <p:nvPr/>
        </p:nvCxnSpPr>
        <p:spPr>
          <a:xfrm>
            <a:off x="7272779" y="4698151"/>
            <a:ext cx="973736" cy="217383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80" idx="4"/>
            <a:endCxn id="82" idx="0"/>
          </p:cNvCxnSpPr>
          <p:nvPr/>
        </p:nvCxnSpPr>
        <p:spPr>
          <a:xfrm flipH="1">
            <a:off x="8368051" y="4549368"/>
            <a:ext cx="171110" cy="227227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81" idx="2"/>
            <a:endCxn id="79" idx="6"/>
          </p:cNvCxnSpPr>
          <p:nvPr/>
        </p:nvCxnSpPr>
        <p:spPr>
          <a:xfrm flipH="1">
            <a:off x="9314890" y="2504193"/>
            <a:ext cx="2308548" cy="71519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81" idx="3"/>
            <a:endCxn id="80" idx="6"/>
          </p:cNvCxnSpPr>
          <p:nvPr/>
        </p:nvCxnSpPr>
        <p:spPr>
          <a:xfrm flipH="1">
            <a:off x="8711039" y="2625730"/>
            <a:ext cx="2962741" cy="175176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81" idx="4"/>
            <a:endCxn id="82" idx="7"/>
          </p:cNvCxnSpPr>
          <p:nvPr/>
        </p:nvCxnSpPr>
        <p:spPr>
          <a:xfrm flipH="1">
            <a:off x="8489587" y="2676070"/>
            <a:ext cx="3305728" cy="419591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77" idx="6"/>
            <a:endCxn id="80" idx="2"/>
          </p:cNvCxnSpPr>
          <p:nvPr/>
        </p:nvCxnSpPr>
        <p:spPr>
          <a:xfrm flipV="1">
            <a:off x="7323120" y="4377491"/>
            <a:ext cx="1044164" cy="19912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3188513" y="7317923"/>
            <a:ext cx="343754" cy="34747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491176" y="3085534"/>
            <a:ext cx="343754" cy="34375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979366" y="4404737"/>
            <a:ext cx="343754" cy="34375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971136" y="3047509"/>
            <a:ext cx="343754" cy="34375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67285" y="4205613"/>
            <a:ext cx="343754" cy="34375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11623438" y="2332316"/>
            <a:ext cx="343754" cy="34375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196174" y="6821641"/>
            <a:ext cx="343754" cy="34375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3873422" y="9193205"/>
            <a:ext cx="343754" cy="34375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199378" y="7926106"/>
            <a:ext cx="343754" cy="34747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606484" y="8304607"/>
            <a:ext cx="343754" cy="34375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88" name="Title 8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Graph?</a:t>
            </a:r>
          </a:p>
        </p:txBody>
      </p:sp>
      <p:sp>
        <p:nvSpPr>
          <p:cNvPr id="89" name="Content Placeholder 8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lines are called </a:t>
            </a:r>
            <a:r>
              <a:rPr lang="en-US" b="1" dirty="0"/>
              <a:t>edges</a:t>
            </a:r>
          </a:p>
          <a:p>
            <a:pPr lvl="1"/>
            <a:r>
              <a:rPr lang="en-US" dirty="0"/>
              <a:t>Each edge connects a</a:t>
            </a:r>
            <a:br>
              <a:rPr lang="en-US" dirty="0"/>
            </a:br>
            <a:r>
              <a:rPr lang="en-US" dirty="0"/>
              <a:t>pair of vertices</a:t>
            </a:r>
          </a:p>
          <a:p>
            <a:pPr lvl="2"/>
            <a:r>
              <a:rPr lang="en-US" dirty="0"/>
              <a:t>Its </a:t>
            </a:r>
            <a:r>
              <a:rPr lang="en-US" b="1" dirty="0">
                <a:solidFill>
                  <a:schemeClr val="tx1"/>
                </a:solidFill>
              </a:rPr>
              <a:t>endpoints</a:t>
            </a:r>
            <a:endParaRPr lang="en-US" dirty="0"/>
          </a:p>
          <a:p>
            <a:pPr lvl="1"/>
            <a:r>
              <a:rPr lang="en-US" dirty="0"/>
              <a:t>There is at most one edge</a:t>
            </a:r>
            <a:br>
              <a:rPr lang="en-US" dirty="0"/>
            </a:br>
            <a:r>
              <a:rPr lang="en-US" dirty="0"/>
              <a:t>between any two vertices</a:t>
            </a:r>
          </a:p>
        </p:txBody>
      </p:sp>
      <p:sp>
        <p:nvSpPr>
          <p:cNvPr id="41" name="Rectangular Callout 40"/>
          <p:cNvSpPr/>
          <p:nvPr/>
        </p:nvSpPr>
        <p:spPr bwMode="auto">
          <a:xfrm>
            <a:off x="10693400" y="5943600"/>
            <a:ext cx="2158860" cy="707886"/>
          </a:xfrm>
          <a:prstGeom prst="wedgeRectCallout">
            <a:avLst>
              <a:gd name="adj1" fmla="val -77020"/>
              <a:gd name="adj2" fmla="val -176477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An edge with</a:t>
            </a:r>
            <a:br>
              <a:rPr lang="en-US" sz="2000" b="0" dirty="0">
                <a:solidFill>
                  <a:schemeClr val="tx1"/>
                </a:solidFill>
                <a:latin typeface="Helvetica Neue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endpoints A and B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20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in Dense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replace e with v</a:t>
            </a:r>
            <a:r>
              <a:rPr lang="en-US" baseline="30000" dirty="0"/>
              <a:t>2</a:t>
            </a:r>
            <a:r>
              <a:rPr lang="en-US" dirty="0"/>
              <a:t> and simplify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92200" y="2819400"/>
          <a:ext cx="10134602" cy="6060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0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0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4560">
                <a:tc>
                  <a:txBody>
                    <a:bodyPr/>
                    <a:lstStyle/>
                    <a:p>
                      <a:pPr marL="61913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200" b="1" i="0" dirty="0"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i="0" dirty="0">
                          <a:latin typeface="Helvetica Neue"/>
                        </a:rPr>
                        <a:t>Adjacency</a:t>
                      </a:r>
                      <a:r>
                        <a:rPr lang="en-US" sz="2400" b="1" i="0" baseline="0" dirty="0">
                          <a:latin typeface="Helvetica Neue"/>
                        </a:rPr>
                        <a:t> matrix</a:t>
                      </a:r>
                      <a:endParaRPr lang="en-US" sz="2400" b="1" i="0" dirty="0"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i="0" dirty="0">
                          <a:latin typeface="Helvetica Neue"/>
                        </a:rPr>
                        <a:t>Adjacency list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61913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+mn-cs"/>
                        </a:rPr>
                        <a:t>Space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dirty="0"/>
                        <a:t>O(v</a:t>
                      </a:r>
                      <a:r>
                        <a:rPr lang="en-US" sz="2400" baseline="30000" dirty="0"/>
                        <a:t>2</a:t>
                      </a:r>
                      <a:r>
                        <a:rPr lang="en-US" sz="2400" dirty="0"/>
                        <a:t>)</a:t>
                      </a:r>
                      <a:endParaRPr lang="en-US" sz="2400" i="0" dirty="0"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O(v</a:t>
                      </a:r>
                      <a:r>
                        <a:rPr lang="en-US" sz="2400" i="0" kern="1200" baseline="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 + e) </a:t>
                      </a:r>
                      <a:r>
                        <a:rPr lang="en-US" sz="2400" i="0" kern="1200" baseline="0" dirty="0">
                          <a:solidFill>
                            <a:srgbClr val="FFC000"/>
                          </a:solidFill>
                          <a:latin typeface="Helvetica Neue"/>
                          <a:ea typeface="+mn-ea"/>
                          <a:cs typeface="+mn-cs"/>
                          <a:sym typeface="Wingdings" pitchFamily="2" charset="2"/>
                        </a:rPr>
                        <a:t></a:t>
                      </a:r>
                      <a:r>
                        <a:rPr lang="en-US" sz="2400" i="0" kern="1200" baseline="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  <a:sym typeface="Wingdings" pitchFamily="2" charset="2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O(v</a:t>
                      </a:r>
                      <a:r>
                        <a:rPr lang="en-US" sz="2400" baseline="30000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sz="2400" i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61913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 err="1">
                          <a:solidFill>
                            <a:srgbClr val="7030A0"/>
                          </a:solidFill>
                          <a:latin typeface="Helvetica Neue"/>
                        </a:rPr>
                        <a:t>graph_hasedge</a:t>
                      </a:r>
                      <a:endParaRPr lang="en-US" sz="1200" b="0" i="0" dirty="0">
                        <a:solidFill>
                          <a:srgbClr val="7030A0"/>
                        </a:solidFill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dirty="0">
                          <a:latin typeface="Helvetica Neue"/>
                        </a:rPr>
                        <a:t>O(1)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dirty="0"/>
                        <a:t>O(min(</a:t>
                      </a:r>
                      <a:r>
                        <a:rPr lang="en-US" sz="2400" dirty="0" err="1"/>
                        <a:t>v,e</a:t>
                      </a:r>
                      <a:r>
                        <a:rPr lang="en-US" sz="2400" dirty="0"/>
                        <a:t>))</a:t>
                      </a:r>
                      <a:r>
                        <a:rPr lang="en-US" sz="2400" i="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 </a:t>
                      </a:r>
                      <a:r>
                        <a:rPr lang="en-US" sz="240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O(v)</a:t>
                      </a:r>
                      <a:endParaRPr lang="en-US" sz="2400" i="0" kern="1200" dirty="0">
                        <a:solidFill>
                          <a:schemeClr val="dk1"/>
                        </a:solidFill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 err="1">
                          <a:solidFill>
                            <a:srgbClr val="7030A0"/>
                          </a:solidFill>
                          <a:latin typeface="Helvetica Neue"/>
                        </a:rPr>
                        <a:t>graph_addedge</a:t>
                      </a:r>
                      <a:endParaRPr lang="en-US" sz="2400" b="0" i="0" dirty="0">
                        <a:solidFill>
                          <a:srgbClr val="7030A0"/>
                        </a:solidFill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 err="1">
                          <a:solidFill>
                            <a:srgbClr val="7030A0"/>
                          </a:solidFill>
                          <a:latin typeface="Helvetica Neue"/>
                        </a:rPr>
                        <a:t>graph_get_neighbors</a:t>
                      </a:r>
                      <a:endParaRPr lang="en-US" sz="2400" b="0" i="0" dirty="0">
                        <a:solidFill>
                          <a:srgbClr val="7030A0"/>
                        </a:solidFill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O(v)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1" dirty="0">
                          <a:latin typeface="Helvetica Neue"/>
                        </a:rPr>
                        <a:t>Iterating through neighbors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O(min(</a:t>
                      </a:r>
                      <a:r>
                        <a:rPr lang="en-US" sz="2400" i="0" kern="1200" dirty="0" err="1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v,e</a:t>
                      </a: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))</a:t>
                      </a:r>
                      <a:r>
                        <a:rPr lang="en-US" sz="2400" i="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 </a:t>
                      </a:r>
                      <a:r>
                        <a:rPr lang="en-US" sz="240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O(v)</a:t>
                      </a:r>
                      <a:endParaRPr lang="en-US" sz="24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O(min(</a:t>
                      </a:r>
                      <a:r>
                        <a:rPr lang="en-US" sz="240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v,e</a:t>
                      </a: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))</a:t>
                      </a:r>
                      <a:r>
                        <a:rPr lang="en-US" sz="2400" i="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 </a:t>
                      </a:r>
                      <a:r>
                        <a:rPr lang="en-US" sz="240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O(v)</a:t>
                      </a:r>
                      <a:endParaRPr lang="en-US" sz="24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474222" y="4572000"/>
            <a:ext cx="1295400" cy="914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6" name="Left Arrow 5"/>
          <p:cNvSpPr/>
          <p:nvPr/>
        </p:nvSpPr>
        <p:spPr bwMode="auto">
          <a:xfrm>
            <a:off x="11379200" y="3657600"/>
            <a:ext cx="1219200" cy="685800"/>
          </a:xfrm>
          <a:prstGeom prst="leftArrow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Same</a:t>
            </a:r>
          </a:p>
        </p:txBody>
      </p:sp>
      <p:sp>
        <p:nvSpPr>
          <p:cNvPr id="7" name="Left Arrow 6"/>
          <p:cNvSpPr/>
          <p:nvPr/>
        </p:nvSpPr>
        <p:spPr bwMode="auto">
          <a:xfrm>
            <a:off x="11379200" y="5829300"/>
            <a:ext cx="1219200" cy="685800"/>
          </a:xfrm>
          <a:prstGeom prst="leftArrow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Same</a:t>
            </a:r>
          </a:p>
        </p:txBody>
      </p:sp>
      <p:sp>
        <p:nvSpPr>
          <p:cNvPr id="8" name="Left Arrow 7"/>
          <p:cNvSpPr/>
          <p:nvPr/>
        </p:nvSpPr>
        <p:spPr bwMode="auto">
          <a:xfrm>
            <a:off x="11379200" y="8001000"/>
            <a:ext cx="1219200" cy="685800"/>
          </a:xfrm>
          <a:prstGeom prst="leftArrow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Same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8864600" y="6781800"/>
            <a:ext cx="1295400" cy="914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0" name="Left Arrow 9"/>
          <p:cNvSpPr/>
          <p:nvPr/>
        </p:nvSpPr>
        <p:spPr bwMode="auto">
          <a:xfrm>
            <a:off x="11379200" y="4743450"/>
            <a:ext cx="1219200" cy="685800"/>
          </a:xfrm>
          <a:prstGeom prst="leftArrow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AM</a:t>
            </a:r>
          </a:p>
        </p:txBody>
      </p:sp>
      <p:sp>
        <p:nvSpPr>
          <p:cNvPr id="11" name="Left Arrow 10"/>
          <p:cNvSpPr/>
          <p:nvPr/>
        </p:nvSpPr>
        <p:spPr bwMode="auto">
          <a:xfrm>
            <a:off x="11379200" y="6915150"/>
            <a:ext cx="1219200" cy="685800"/>
          </a:xfrm>
          <a:prstGeom prst="leftArrow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in Dense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981200"/>
            <a:ext cx="11493500" cy="6896100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graph_has_edge</a:t>
            </a:r>
            <a:r>
              <a:rPr lang="en-US" dirty="0"/>
              <a:t> is faster with AM</a:t>
            </a:r>
          </a:p>
          <a:p>
            <a:endParaRPr lang="en-US" dirty="0"/>
          </a:p>
          <a:p>
            <a:r>
              <a:rPr lang="en-US" dirty="0" err="1">
                <a:solidFill>
                  <a:srgbClr val="7030A0"/>
                </a:solidFill>
              </a:rPr>
              <a:t>graph_get_neighbors</a:t>
            </a:r>
            <a:r>
              <a:rPr lang="en-US" dirty="0"/>
              <a:t> is faster with AL</a:t>
            </a:r>
          </a:p>
          <a:p>
            <a:pPr lvl="1"/>
            <a:r>
              <a:rPr lang="en-US" dirty="0"/>
              <a:t>But we typically iterate through the neighbors after grabbing them</a:t>
            </a:r>
          </a:p>
          <a:p>
            <a:endParaRPr lang="en-US" dirty="0"/>
          </a:p>
          <a:p>
            <a:r>
              <a:rPr lang="en-US" dirty="0"/>
              <a:t>All other operations are the same</a:t>
            </a:r>
          </a:p>
          <a:p>
            <a:endParaRPr lang="en-US" dirty="0"/>
          </a:p>
          <a:p>
            <a:r>
              <a:rPr lang="en-US" dirty="0"/>
              <a:t>The space requirements are the same</a:t>
            </a:r>
          </a:p>
          <a:p>
            <a:endParaRPr lang="en-US" dirty="0"/>
          </a:p>
          <a:p>
            <a:r>
              <a:rPr lang="en-US" dirty="0"/>
              <a:t>For dense graphs</a:t>
            </a:r>
          </a:p>
          <a:p>
            <a:pPr lvl="1"/>
            <a:r>
              <a:rPr lang="en-US" dirty="0"/>
              <a:t>The two representations have about the same cost</a:t>
            </a:r>
          </a:p>
          <a:p>
            <a:pPr lvl="1"/>
            <a:r>
              <a:rPr lang="en-US" dirty="0"/>
              <a:t>But </a:t>
            </a:r>
            <a:r>
              <a:rPr lang="en-US" dirty="0" err="1">
                <a:solidFill>
                  <a:srgbClr val="7030A0"/>
                </a:solidFill>
              </a:rPr>
              <a:t>graph_has_edge</a:t>
            </a:r>
            <a:r>
              <a:rPr lang="en-US" dirty="0"/>
              <a:t> is faster with AM</a:t>
            </a:r>
          </a:p>
          <a:p>
            <a:pPr>
              <a:buNone/>
            </a:pPr>
            <a:r>
              <a:rPr lang="en-US" dirty="0"/>
              <a:t>	the adjacency matrix representation is preferable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in Sparse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replace e with v and simplify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92200" y="2819400"/>
          <a:ext cx="10134602" cy="6060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0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0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4560">
                <a:tc>
                  <a:txBody>
                    <a:bodyPr/>
                    <a:lstStyle/>
                    <a:p>
                      <a:pPr marL="61913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200" b="1" i="0" dirty="0"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i="0" dirty="0">
                          <a:latin typeface="Helvetica Neue"/>
                        </a:rPr>
                        <a:t>Adjacency</a:t>
                      </a:r>
                      <a:r>
                        <a:rPr lang="en-US" sz="2400" b="1" i="0" baseline="0" dirty="0">
                          <a:latin typeface="Helvetica Neue"/>
                        </a:rPr>
                        <a:t> matrix</a:t>
                      </a:r>
                      <a:endParaRPr lang="en-US" sz="2400" b="1" i="0" dirty="0"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i="0" dirty="0">
                          <a:latin typeface="Helvetica Neue"/>
                        </a:rPr>
                        <a:t>Adjacency list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61913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+mn-cs"/>
                        </a:rPr>
                        <a:t>Space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dirty="0"/>
                        <a:t>O(v</a:t>
                      </a:r>
                      <a:r>
                        <a:rPr lang="en-US" sz="2400" baseline="30000" dirty="0"/>
                        <a:t>2</a:t>
                      </a:r>
                      <a:r>
                        <a:rPr lang="en-US" sz="2400" dirty="0"/>
                        <a:t>)</a:t>
                      </a:r>
                      <a:endParaRPr lang="en-US" sz="2400" i="0" dirty="0"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O(v</a:t>
                      </a:r>
                      <a:r>
                        <a:rPr lang="en-US" sz="2400" i="0" kern="1200" baseline="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 + e) </a:t>
                      </a:r>
                      <a:r>
                        <a:rPr lang="en-US" sz="2400" i="0" kern="1200" baseline="0" dirty="0">
                          <a:solidFill>
                            <a:srgbClr val="FFC000"/>
                          </a:solidFill>
                          <a:latin typeface="Helvetica Neue"/>
                          <a:ea typeface="+mn-ea"/>
                          <a:cs typeface="+mn-cs"/>
                          <a:sym typeface="Wingdings" pitchFamily="2" charset="2"/>
                        </a:rPr>
                        <a:t></a:t>
                      </a:r>
                      <a:r>
                        <a:rPr lang="en-US" sz="2400" i="0" kern="1200" baseline="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  <a:sym typeface="Wingdings" pitchFamily="2" charset="2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O(v)</a:t>
                      </a:r>
                      <a:endParaRPr lang="en-US" sz="2400" i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61913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 err="1">
                          <a:solidFill>
                            <a:srgbClr val="7030A0"/>
                          </a:solidFill>
                          <a:latin typeface="Helvetica Neue"/>
                        </a:rPr>
                        <a:t>graph_hasedge</a:t>
                      </a:r>
                      <a:endParaRPr lang="en-US" sz="1200" b="0" i="0" dirty="0">
                        <a:solidFill>
                          <a:srgbClr val="7030A0"/>
                        </a:solidFill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dirty="0">
                          <a:latin typeface="Helvetica Neue"/>
                        </a:rPr>
                        <a:t>O(1)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dirty="0"/>
                        <a:t>O(min(</a:t>
                      </a:r>
                      <a:r>
                        <a:rPr lang="en-US" sz="2400" dirty="0" err="1"/>
                        <a:t>v,e</a:t>
                      </a:r>
                      <a:r>
                        <a:rPr lang="en-US" sz="2400" dirty="0"/>
                        <a:t>))</a:t>
                      </a:r>
                      <a:r>
                        <a:rPr lang="en-US" sz="2400" i="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 </a:t>
                      </a:r>
                      <a:r>
                        <a:rPr lang="en-US" sz="240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O(v)</a:t>
                      </a:r>
                      <a:endParaRPr lang="en-US" sz="2400" i="0" kern="1200" dirty="0">
                        <a:solidFill>
                          <a:schemeClr val="dk1"/>
                        </a:solidFill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 err="1">
                          <a:solidFill>
                            <a:srgbClr val="7030A0"/>
                          </a:solidFill>
                          <a:latin typeface="Helvetica Neue"/>
                        </a:rPr>
                        <a:t>graph_addedge</a:t>
                      </a:r>
                      <a:endParaRPr lang="en-US" sz="2400" b="0" i="0" dirty="0">
                        <a:solidFill>
                          <a:srgbClr val="7030A0"/>
                        </a:solidFill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 err="1">
                          <a:solidFill>
                            <a:srgbClr val="7030A0"/>
                          </a:solidFill>
                          <a:latin typeface="Helvetica Neue"/>
                        </a:rPr>
                        <a:t>graph_get_neighbors</a:t>
                      </a:r>
                      <a:endParaRPr lang="en-US" sz="2400" b="0" i="0" dirty="0">
                        <a:solidFill>
                          <a:srgbClr val="7030A0"/>
                        </a:solidFill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O(v)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1" dirty="0">
                          <a:latin typeface="Helvetica Neue"/>
                        </a:rPr>
                        <a:t>Iterating through neighbors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O(min(</a:t>
                      </a:r>
                      <a:r>
                        <a:rPr lang="en-US" sz="2400" i="0" kern="1200" dirty="0" err="1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v,e</a:t>
                      </a: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))</a:t>
                      </a:r>
                      <a:r>
                        <a:rPr lang="en-US" sz="2400" i="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 </a:t>
                      </a:r>
                      <a:r>
                        <a:rPr lang="en-US" sz="240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O(v)</a:t>
                      </a:r>
                      <a:endParaRPr lang="en-US" sz="24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O(min(</a:t>
                      </a:r>
                      <a:r>
                        <a:rPr lang="en-US" sz="240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v,e</a:t>
                      </a: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))</a:t>
                      </a:r>
                      <a:r>
                        <a:rPr lang="en-US" sz="2400" i="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 </a:t>
                      </a:r>
                      <a:r>
                        <a:rPr lang="en-US" sz="240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O(v)</a:t>
                      </a:r>
                      <a:endParaRPr lang="en-US" sz="24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474222" y="4572000"/>
            <a:ext cx="1295400" cy="914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6" name="Left Arrow 5"/>
          <p:cNvSpPr/>
          <p:nvPr/>
        </p:nvSpPr>
        <p:spPr bwMode="auto">
          <a:xfrm>
            <a:off x="11379200" y="3657600"/>
            <a:ext cx="1219200" cy="685800"/>
          </a:xfrm>
          <a:prstGeom prst="leftArrow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/>
              <a:t>AL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7" name="Left Arrow 6"/>
          <p:cNvSpPr/>
          <p:nvPr/>
        </p:nvSpPr>
        <p:spPr bwMode="auto">
          <a:xfrm>
            <a:off x="11379200" y="5829300"/>
            <a:ext cx="1219200" cy="685800"/>
          </a:xfrm>
          <a:prstGeom prst="leftArrow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Same</a:t>
            </a:r>
          </a:p>
        </p:txBody>
      </p:sp>
      <p:sp>
        <p:nvSpPr>
          <p:cNvPr id="8" name="Left Arrow 7"/>
          <p:cNvSpPr/>
          <p:nvPr/>
        </p:nvSpPr>
        <p:spPr bwMode="auto">
          <a:xfrm>
            <a:off x="11379200" y="8001000"/>
            <a:ext cx="1219200" cy="685800"/>
          </a:xfrm>
          <a:prstGeom prst="leftArrow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Same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8864600" y="6781800"/>
            <a:ext cx="1295400" cy="914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0" name="Left Arrow 9"/>
          <p:cNvSpPr/>
          <p:nvPr/>
        </p:nvSpPr>
        <p:spPr bwMode="auto">
          <a:xfrm>
            <a:off x="11379200" y="4743450"/>
            <a:ext cx="1219200" cy="685800"/>
          </a:xfrm>
          <a:prstGeom prst="leftArrow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AM</a:t>
            </a:r>
          </a:p>
        </p:txBody>
      </p:sp>
      <p:sp>
        <p:nvSpPr>
          <p:cNvPr id="11" name="Left Arrow 10"/>
          <p:cNvSpPr/>
          <p:nvPr/>
        </p:nvSpPr>
        <p:spPr bwMode="auto">
          <a:xfrm>
            <a:off x="11379200" y="6915150"/>
            <a:ext cx="1219200" cy="685800"/>
          </a:xfrm>
          <a:prstGeom prst="leftArrow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AL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8255000" y="3429000"/>
            <a:ext cx="2667000" cy="914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3" name="Rectangular Callout 12"/>
          <p:cNvSpPr/>
          <p:nvPr/>
        </p:nvSpPr>
        <p:spPr bwMode="auto">
          <a:xfrm>
            <a:off x="8559800" y="1828800"/>
            <a:ext cx="2070439" cy="400110"/>
          </a:xfrm>
          <a:prstGeom prst="wedgeRectCallout">
            <a:avLst>
              <a:gd name="adj1" fmla="val -103262"/>
              <a:gd name="adj2" fmla="val 64478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Assume e 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Symbol"/>
              </a:rPr>
              <a:t>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O(v)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in Sparse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981200"/>
            <a:ext cx="11722100" cy="6896100"/>
          </a:xfrm>
        </p:spPr>
        <p:txBody>
          <a:bodyPr/>
          <a:lstStyle/>
          <a:p>
            <a:r>
              <a:rPr lang="en-US" dirty="0"/>
              <a:t>AL requires </a:t>
            </a:r>
            <a:r>
              <a:rPr lang="en-US" b="1" dirty="0"/>
              <a:t>a lot less space</a:t>
            </a:r>
          </a:p>
          <a:p>
            <a:endParaRPr lang="en-US" b="1" dirty="0"/>
          </a:p>
          <a:p>
            <a:r>
              <a:rPr lang="en-US" dirty="0" err="1">
                <a:solidFill>
                  <a:srgbClr val="7030A0"/>
                </a:solidFill>
              </a:rPr>
              <a:t>graph_has_edge</a:t>
            </a:r>
            <a:r>
              <a:rPr lang="en-US" dirty="0"/>
              <a:t> is faster with AM</a:t>
            </a:r>
          </a:p>
          <a:p>
            <a:r>
              <a:rPr lang="en-US" dirty="0" err="1">
                <a:solidFill>
                  <a:srgbClr val="7030A0"/>
                </a:solidFill>
              </a:rPr>
              <a:t>graph_get_neighbors</a:t>
            </a:r>
            <a:r>
              <a:rPr lang="en-US" dirty="0"/>
              <a:t> is faster with AL</a:t>
            </a:r>
          </a:p>
          <a:p>
            <a:pPr lvl="1"/>
            <a:r>
              <a:rPr lang="en-US" dirty="0"/>
              <a:t>But we typically iterate through the neighbors after grabbing them</a:t>
            </a:r>
          </a:p>
          <a:p>
            <a:r>
              <a:rPr lang="en-US" dirty="0"/>
              <a:t>All other operations are the same</a:t>
            </a:r>
          </a:p>
          <a:p>
            <a:endParaRPr lang="en-US" dirty="0"/>
          </a:p>
          <a:p>
            <a:r>
              <a:rPr lang="en-US" dirty="0"/>
              <a:t>For sparse graphs</a:t>
            </a:r>
          </a:p>
          <a:p>
            <a:pPr lvl="1"/>
            <a:r>
              <a:rPr lang="en-US" dirty="0"/>
              <a:t>AL uses substantially less space</a:t>
            </a:r>
          </a:p>
          <a:p>
            <a:pPr lvl="1"/>
            <a:r>
              <a:rPr lang="en-US" dirty="0"/>
              <a:t>The two representations have about the same cost</a:t>
            </a:r>
          </a:p>
          <a:p>
            <a:pPr lvl="1"/>
            <a:r>
              <a:rPr lang="en-US" dirty="0"/>
              <a:t>But </a:t>
            </a:r>
            <a:r>
              <a:rPr lang="en-US" dirty="0" err="1">
                <a:solidFill>
                  <a:srgbClr val="7030A0"/>
                </a:solidFill>
              </a:rPr>
              <a:t>graph_has_edge</a:t>
            </a:r>
            <a:r>
              <a:rPr lang="en-US" dirty="0"/>
              <a:t> is faster with AM</a:t>
            </a:r>
          </a:p>
          <a:p>
            <a:pPr>
              <a:buNone/>
            </a:pPr>
            <a:r>
              <a:rPr lang="en-US" dirty="0"/>
              <a:t>	the adjacency list representation is preferable because it doesn’t require as much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r>
              <a:rPr lang="en-US" sz="4400" b="1" dirty="0">
                <a:solidFill>
                  <a:srgbClr val="77E0FF"/>
                </a:solidFill>
              </a:rPr>
              <a:t>Adjacency List 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2500" y="254000"/>
            <a:ext cx="7378700" cy="1498600"/>
          </a:xfrm>
        </p:spPr>
        <p:txBody>
          <a:bodyPr/>
          <a:lstStyle/>
          <a:p>
            <a:r>
              <a:rPr lang="en-US" dirty="0"/>
              <a:t>Graph Types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adjacency list is just a</a:t>
            </a:r>
            <a:br>
              <a:rPr lang="en-US" dirty="0"/>
            </a:br>
            <a:r>
              <a:rPr lang="en-US" dirty="0"/>
              <a:t>NULL-terminated linked list of</a:t>
            </a:r>
            <a:br>
              <a:rPr lang="en-US" dirty="0"/>
            </a:br>
            <a:r>
              <a:rPr lang="en-US" dirty="0"/>
              <a:t>vertices</a:t>
            </a:r>
          </a:p>
          <a:p>
            <a:pPr lvl="3"/>
            <a:endParaRPr lang="en-US" dirty="0"/>
          </a:p>
          <a:p>
            <a:r>
              <a:rPr lang="en-US" dirty="0"/>
              <a:t>The graph data structure</a:t>
            </a:r>
            <a:br>
              <a:rPr lang="en-US" dirty="0"/>
            </a:br>
            <a:r>
              <a:rPr lang="en-US" dirty="0"/>
              <a:t>consists of</a:t>
            </a:r>
          </a:p>
          <a:p>
            <a:pPr lvl="1"/>
            <a:r>
              <a:rPr lang="en-US" dirty="0"/>
              <a:t>The number v of vertices in</a:t>
            </a:r>
            <a:br>
              <a:rPr lang="en-US" dirty="0"/>
            </a:br>
            <a:r>
              <a:rPr lang="en-US" dirty="0"/>
              <a:t>the graph</a:t>
            </a:r>
          </a:p>
          <a:p>
            <a:pPr lvl="2"/>
            <a:r>
              <a:rPr lang="en-US" dirty="0"/>
              <a:t>Field size</a:t>
            </a:r>
          </a:p>
          <a:p>
            <a:pPr lvl="1"/>
            <a:r>
              <a:rPr lang="en-US" dirty="0"/>
              <a:t>A v-element array of</a:t>
            </a:r>
            <a:br>
              <a:rPr lang="en-US" dirty="0"/>
            </a:br>
            <a:r>
              <a:rPr lang="en-US" dirty="0"/>
              <a:t>adjacency lists</a:t>
            </a:r>
          </a:p>
          <a:p>
            <a:pPr lvl="2"/>
            <a:r>
              <a:rPr lang="en-US" dirty="0"/>
              <a:t>Field adj</a:t>
            </a:r>
          </a:p>
        </p:txBody>
      </p:sp>
      <p:sp>
        <p:nvSpPr>
          <p:cNvPr id="6" name="Cube 5"/>
          <p:cNvSpPr/>
          <p:nvPr/>
        </p:nvSpPr>
        <p:spPr bwMode="auto">
          <a:xfrm>
            <a:off x="7340600" y="4572000"/>
            <a:ext cx="4223260" cy="3631565"/>
          </a:xfrm>
          <a:prstGeom prst="cube">
            <a:avLst>
              <a:gd name="adj" fmla="val 3098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2000" b="0" dirty="0" err="1">
                <a:solidFill>
                  <a:srgbClr val="FF66FF"/>
                </a:solidFill>
                <a:latin typeface="Helvetica Neue"/>
              </a:rPr>
              <a:t>typedef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struct</a:t>
            </a:r>
            <a:r>
              <a:rPr lang="fr-FR" sz="200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adjlist_node</a:t>
            </a:r>
            <a:r>
              <a:rPr lang="fr-FR" sz="200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adjlist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;</a:t>
            </a:r>
          </a:p>
          <a:p>
            <a:pPr algn="l"/>
            <a:r>
              <a:rPr lang="fr-FR" sz="2000" b="0" dirty="0" err="1">
                <a:solidFill>
                  <a:srgbClr val="FF66FF"/>
                </a:solidFill>
                <a:latin typeface="Helvetica Neue"/>
              </a:rPr>
              <a:t>struct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adjlist_node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{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fr-FR" sz="20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vert;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adjlist</a:t>
            </a:r>
            <a:r>
              <a:rPr lang="fr-FR" sz="2000" b="0" dirty="0">
                <a:solidFill>
                  <a:srgbClr val="00B050"/>
                </a:solidFill>
                <a:latin typeface="Helvetica Neue"/>
              </a:rPr>
              <a:t> *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next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};</a:t>
            </a:r>
          </a:p>
          <a:p>
            <a:pPr algn="l"/>
            <a:endParaRPr lang="fr-FR" sz="20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fr-FR" sz="2000" b="0" dirty="0" err="1">
                <a:solidFill>
                  <a:srgbClr val="FF66FF"/>
                </a:solidFill>
                <a:latin typeface="Helvetica Neue"/>
              </a:rPr>
              <a:t>typedef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struct</a:t>
            </a:r>
            <a:r>
              <a:rPr lang="fr-FR" sz="200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graph_header</a:t>
            </a:r>
            <a:r>
              <a:rPr lang="fr-FR" sz="2000" b="0" dirty="0">
                <a:solidFill>
                  <a:srgbClr val="00B050"/>
                </a:solidFill>
                <a:latin typeface="Helvetica Neue"/>
              </a:rPr>
              <a:t> graph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;</a:t>
            </a:r>
          </a:p>
          <a:p>
            <a:pPr algn="l"/>
            <a:r>
              <a:rPr lang="fr-FR" sz="2000" b="0" dirty="0" err="1">
                <a:solidFill>
                  <a:srgbClr val="FF66FF"/>
                </a:solidFill>
                <a:latin typeface="Helvetica Neue"/>
              </a:rPr>
              <a:t>struct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graph_header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{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unsigned</a:t>
            </a:r>
            <a:r>
              <a:rPr lang="fr-FR" sz="200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fr-FR" sz="200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size;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adjlist</a:t>
            </a:r>
            <a:r>
              <a:rPr lang="fr-FR" sz="2000" b="0" dirty="0">
                <a:solidFill>
                  <a:srgbClr val="00B050"/>
                </a:solidFill>
                <a:latin typeface="Helvetica Neue"/>
              </a:rPr>
              <a:t> **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adj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};</a:t>
            </a:r>
          </a:p>
        </p:txBody>
      </p:sp>
      <p:sp>
        <p:nvSpPr>
          <p:cNvPr id="7" name="Rectangular Callout 6"/>
          <p:cNvSpPr/>
          <p:nvPr/>
        </p:nvSpPr>
        <p:spPr bwMode="auto">
          <a:xfrm>
            <a:off x="10693400" y="7543800"/>
            <a:ext cx="2073645" cy="400110"/>
          </a:xfrm>
          <a:prstGeom prst="wedgeRectCallout">
            <a:avLst>
              <a:gd name="adj1" fmla="val -116427"/>
              <a:gd name="adj2" fmla="val -2457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 err="1">
                <a:solidFill>
                  <a:srgbClr val="00B05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adjlist</a:t>
            </a:r>
            <a:r>
              <a:rPr lang="en-US" sz="2000" b="0" dirty="0">
                <a:solidFill>
                  <a:srgbClr val="00B05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*[]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adj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in C0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cxnSp>
        <p:nvCxnSpPr>
          <p:cNvPr id="8" name="Straight Arrow Connector 7"/>
          <p:cNvCxnSpPr>
            <a:endCxn id="41" idx="2"/>
          </p:cNvCxnSpPr>
          <p:nvPr/>
        </p:nvCxnSpPr>
        <p:spPr bwMode="auto">
          <a:xfrm>
            <a:off x="11220862" y="1054331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414224" y="228600"/>
          <a:ext cx="670560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406412" y="33368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 bwMode="auto">
          <a:xfrm>
            <a:off x="8906142" y="515774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pSp>
        <p:nvGrpSpPr>
          <p:cNvPr id="12" name="Group 43"/>
          <p:cNvGrpSpPr/>
          <p:nvPr/>
        </p:nvGrpSpPr>
        <p:grpSpPr>
          <a:xfrm>
            <a:off x="10016012" y="2013272"/>
            <a:ext cx="457200" cy="274320"/>
            <a:chOff x="8222344" y="4025070"/>
            <a:chExt cx="457200" cy="274320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48"/>
          <p:cNvGrpSpPr/>
          <p:nvPr/>
        </p:nvGrpSpPr>
        <p:grpSpPr>
          <a:xfrm>
            <a:off x="11205522" y="379408"/>
            <a:ext cx="457200" cy="274320"/>
            <a:chOff x="8222344" y="4025070"/>
            <a:chExt cx="457200" cy="274320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22" name="Oval 21"/>
          <p:cNvSpPr/>
          <p:nvPr/>
        </p:nvSpPr>
        <p:spPr bwMode="auto">
          <a:xfrm>
            <a:off x="9406412" y="440368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0534962" y="33368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Oval 23"/>
          <p:cNvSpPr/>
          <p:nvPr/>
        </p:nvSpPr>
        <p:spPr bwMode="auto">
          <a:xfrm>
            <a:off x="10537848" y="446323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25" name="Straight Arrow Connector 24"/>
          <p:cNvCxnSpPr>
            <a:endCxn id="24" idx="2"/>
          </p:cNvCxnSpPr>
          <p:nvPr/>
        </p:nvCxnSpPr>
        <p:spPr bwMode="auto">
          <a:xfrm>
            <a:off x="10056584" y="522523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9397588" y="1967552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7" name="Straight Arrow Connector 26"/>
          <p:cNvCxnSpPr/>
          <p:nvPr/>
        </p:nvCxnSpPr>
        <p:spPr bwMode="auto">
          <a:xfrm>
            <a:off x="8906142" y="2149638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9397588" y="2074232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9409462" y="865496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0" name="Straight Arrow Connector 29"/>
          <p:cNvCxnSpPr/>
          <p:nvPr/>
        </p:nvCxnSpPr>
        <p:spPr bwMode="auto">
          <a:xfrm>
            <a:off x="8909192" y="1047582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31" name="Oval 30"/>
          <p:cNvSpPr/>
          <p:nvPr/>
        </p:nvSpPr>
        <p:spPr bwMode="auto">
          <a:xfrm>
            <a:off x="9409462" y="972176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10538012" y="865496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Oval 32"/>
          <p:cNvSpPr/>
          <p:nvPr/>
        </p:nvSpPr>
        <p:spPr bwMode="auto">
          <a:xfrm>
            <a:off x="10540898" y="978131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34" name="Straight Arrow Connector 33"/>
          <p:cNvCxnSpPr>
            <a:endCxn id="33" idx="2"/>
          </p:cNvCxnSpPr>
          <p:nvPr/>
        </p:nvCxnSpPr>
        <p:spPr bwMode="auto">
          <a:xfrm>
            <a:off x="10059634" y="1054331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pSp>
        <p:nvGrpSpPr>
          <p:cNvPr id="35" name="Group 48"/>
          <p:cNvGrpSpPr/>
          <p:nvPr/>
        </p:nvGrpSpPr>
        <p:grpSpPr>
          <a:xfrm>
            <a:off x="12369800" y="911216"/>
            <a:ext cx="457200" cy="274320"/>
            <a:chOff x="8222344" y="4025070"/>
            <a:chExt cx="457200" cy="274320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11699240" y="865496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" name="Oval 40"/>
          <p:cNvSpPr/>
          <p:nvPr/>
        </p:nvSpPr>
        <p:spPr bwMode="auto">
          <a:xfrm>
            <a:off x="11702126" y="978131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42" name="Straight Arrow Connector 41"/>
          <p:cNvCxnSpPr>
            <a:endCxn id="55" idx="2"/>
          </p:cNvCxnSpPr>
          <p:nvPr/>
        </p:nvCxnSpPr>
        <p:spPr bwMode="auto">
          <a:xfrm>
            <a:off x="11220862" y="1616163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9409462" y="142732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4" name="Straight Arrow Connector 43"/>
          <p:cNvCxnSpPr/>
          <p:nvPr/>
        </p:nvCxnSpPr>
        <p:spPr bwMode="auto">
          <a:xfrm>
            <a:off x="8909192" y="1609414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45" name="Oval 44"/>
          <p:cNvSpPr/>
          <p:nvPr/>
        </p:nvSpPr>
        <p:spPr bwMode="auto">
          <a:xfrm>
            <a:off x="9409462" y="1534008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10538012" y="142732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" name="Oval 46"/>
          <p:cNvSpPr/>
          <p:nvPr/>
        </p:nvSpPr>
        <p:spPr bwMode="auto">
          <a:xfrm>
            <a:off x="10540898" y="1539963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48" name="Straight Arrow Connector 47"/>
          <p:cNvCxnSpPr>
            <a:endCxn id="47" idx="2"/>
          </p:cNvCxnSpPr>
          <p:nvPr/>
        </p:nvCxnSpPr>
        <p:spPr bwMode="auto">
          <a:xfrm>
            <a:off x="10059634" y="1616163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pSp>
        <p:nvGrpSpPr>
          <p:cNvPr id="49" name="Group 48"/>
          <p:cNvGrpSpPr/>
          <p:nvPr/>
        </p:nvGrpSpPr>
        <p:grpSpPr>
          <a:xfrm>
            <a:off x="12369800" y="1473048"/>
            <a:ext cx="457200" cy="274320"/>
            <a:chOff x="8222344" y="4025070"/>
            <a:chExt cx="457200" cy="274320"/>
          </a:xfrm>
        </p:grpSpPr>
        <p:cxnSp>
          <p:nvCxnSpPr>
            <p:cNvPr id="50" name="Straight Arrow Connector 49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11699240" y="142732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5" name="Oval 54"/>
          <p:cNvSpPr/>
          <p:nvPr/>
        </p:nvSpPr>
        <p:spPr bwMode="auto">
          <a:xfrm>
            <a:off x="11702126" y="1539963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56" name="Straight Arrow Connector 55"/>
          <p:cNvCxnSpPr>
            <a:endCxn id="69" idx="2"/>
          </p:cNvCxnSpPr>
          <p:nvPr/>
        </p:nvCxnSpPr>
        <p:spPr bwMode="auto">
          <a:xfrm>
            <a:off x="11220862" y="2698203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9409462" y="250936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8" name="Straight Arrow Connector 57"/>
          <p:cNvCxnSpPr/>
          <p:nvPr/>
        </p:nvCxnSpPr>
        <p:spPr bwMode="auto">
          <a:xfrm>
            <a:off x="8909192" y="2691454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59" name="Oval 58"/>
          <p:cNvSpPr/>
          <p:nvPr/>
        </p:nvSpPr>
        <p:spPr bwMode="auto">
          <a:xfrm>
            <a:off x="9409462" y="2616048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60" name="Table 59"/>
          <p:cNvGraphicFramePr>
            <a:graphicFrameLocks noGrp="1"/>
          </p:cNvGraphicFramePr>
          <p:nvPr/>
        </p:nvGraphicFramePr>
        <p:xfrm>
          <a:off x="10538012" y="250936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1" name="Oval 60"/>
          <p:cNvSpPr/>
          <p:nvPr/>
        </p:nvSpPr>
        <p:spPr bwMode="auto">
          <a:xfrm>
            <a:off x="10540898" y="2622003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62" name="Straight Arrow Connector 61"/>
          <p:cNvCxnSpPr>
            <a:endCxn id="61" idx="2"/>
          </p:cNvCxnSpPr>
          <p:nvPr/>
        </p:nvCxnSpPr>
        <p:spPr bwMode="auto">
          <a:xfrm>
            <a:off x="10059634" y="2698203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pSp>
        <p:nvGrpSpPr>
          <p:cNvPr id="63" name="Group 48"/>
          <p:cNvGrpSpPr/>
          <p:nvPr/>
        </p:nvGrpSpPr>
        <p:grpSpPr>
          <a:xfrm>
            <a:off x="12369800" y="2555088"/>
            <a:ext cx="457200" cy="274320"/>
            <a:chOff x="8222344" y="4025070"/>
            <a:chExt cx="457200" cy="274320"/>
          </a:xfrm>
        </p:grpSpPr>
        <p:cxnSp>
          <p:nvCxnSpPr>
            <p:cNvPr id="64" name="Straight Arrow Connector 63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11699240" y="250936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9" name="Oval 68"/>
          <p:cNvSpPr/>
          <p:nvPr/>
        </p:nvSpPr>
        <p:spPr bwMode="auto">
          <a:xfrm>
            <a:off x="11702126" y="2622003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70" name="Slide Number Placeholder 6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Invariants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interface defines</a:t>
            </a:r>
          </a:p>
          <a:p>
            <a:pPr algn="ctr">
              <a:buNone/>
            </a:pPr>
            <a:r>
              <a:rPr lang="en-US" dirty="0" err="1">
                <a:solidFill>
                  <a:srgbClr val="FF66FF"/>
                </a:solidFill>
              </a:rPr>
              <a:t>typedef</a:t>
            </a:r>
            <a:r>
              <a:rPr lang="en-US" dirty="0"/>
              <a:t> unsigned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vertex</a:t>
            </a:r>
            <a:r>
              <a:rPr lang="en-US" dirty="0"/>
              <a:t>;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A vertex is valid if its value is between 0 and the size of the graph</a:t>
            </a:r>
          </a:p>
        </p:txBody>
      </p:sp>
      <p:sp>
        <p:nvSpPr>
          <p:cNvPr id="9" name="Cube 8"/>
          <p:cNvSpPr/>
          <p:nvPr/>
        </p:nvSpPr>
        <p:spPr bwMode="auto">
          <a:xfrm>
            <a:off x="3987800" y="5334000"/>
            <a:ext cx="4283717" cy="1467803"/>
          </a:xfrm>
          <a:prstGeom prst="cube">
            <a:avLst>
              <a:gd name="adj" fmla="val 6486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 err="1">
                <a:solidFill>
                  <a:srgbClr val="7030A0"/>
                </a:solidFill>
                <a:latin typeface="Helvetica Neue"/>
              </a:rPr>
              <a:t>is_vertex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graph *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, 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v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 {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REQUIRES(G != NULL);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v &lt; G-&gt;size;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}</a:t>
            </a:r>
            <a:endParaRPr lang="fr-FR" sz="2000" b="0" dirty="0">
              <a:solidFill>
                <a:schemeClr val="tx1"/>
              </a:solidFill>
              <a:latin typeface="Helvetica Neue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7493000" y="7140714"/>
            <a:ext cx="2883161" cy="1015663"/>
          </a:xfrm>
          <a:prstGeom prst="wedgeRectCallout">
            <a:avLst>
              <a:gd name="adj1" fmla="val -84277"/>
              <a:gd name="adj2" fmla="val -12200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0 &lt;= v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is automatic since v has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type </a:t>
            </a:r>
            <a:r>
              <a:rPr lang="en-US" sz="2000" b="0" dirty="0">
                <a:solidFill>
                  <a:srgbClr val="00B05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unsigned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int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2500" y="254000"/>
            <a:ext cx="7378700" cy="1498600"/>
          </a:xfrm>
        </p:spPr>
        <p:txBody>
          <a:bodyPr/>
          <a:lstStyle/>
          <a:p>
            <a:r>
              <a:rPr lang="en-US" dirty="0"/>
              <a:t>Representation Invariants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graph is valid if</a:t>
            </a:r>
          </a:p>
          <a:p>
            <a:pPr lvl="1"/>
            <a:r>
              <a:rPr lang="en-US" dirty="0"/>
              <a:t>It is non-NULL</a:t>
            </a:r>
          </a:p>
          <a:p>
            <a:pPr lvl="1"/>
            <a:r>
              <a:rPr lang="en-US" dirty="0"/>
              <a:t>The length of the array of adjacency lists is equal to it size</a:t>
            </a:r>
          </a:p>
          <a:p>
            <a:pPr lvl="2"/>
            <a:r>
              <a:rPr lang="en-US" b="1" dirty="0"/>
              <a:t>But we can’t check this in C</a:t>
            </a:r>
          </a:p>
          <a:p>
            <a:pPr lvl="1"/>
            <a:r>
              <a:rPr lang="en-US" dirty="0"/>
              <a:t>Each adjacency list is valid</a:t>
            </a:r>
          </a:p>
        </p:txBody>
      </p:sp>
      <p:sp>
        <p:nvSpPr>
          <p:cNvPr id="8" name="Cube 7"/>
          <p:cNvSpPr/>
          <p:nvPr/>
        </p:nvSpPr>
        <p:spPr bwMode="auto">
          <a:xfrm>
            <a:off x="3952585" y="4939149"/>
            <a:ext cx="5099630" cy="2757051"/>
          </a:xfrm>
          <a:prstGeom prst="cube">
            <a:avLst>
              <a:gd name="adj" fmla="val 5721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 err="1">
                <a:solidFill>
                  <a:srgbClr val="7030A0"/>
                </a:solidFill>
                <a:latin typeface="Helvetica Neue"/>
              </a:rPr>
              <a:t>is_graph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graph *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 {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if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(G == NULL)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false;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//@assert(G-&gt;size == \length(G-&gt;</a:t>
            </a:r>
            <a:r>
              <a:rPr lang="en-US" sz="2000" b="0" dirty="0" err="1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adj</a:t>
            </a:r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));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for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(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unsigned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 err="1">
                <a:solidFill>
                  <a:srgbClr val="FFC000"/>
                </a:solidFill>
                <a:latin typeface="Helvetica Neue"/>
              </a:rPr>
              <a:t>i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= 0;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i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&lt; G-&gt;size;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i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++) {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if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(!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is_adjlist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(G,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i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, G-&gt;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adj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[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i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]))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false;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}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true;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}</a:t>
            </a:r>
            <a:endParaRPr lang="fr-FR" sz="2000" b="0" dirty="0">
              <a:solidFill>
                <a:schemeClr val="tx1"/>
              </a:solidFill>
              <a:latin typeface="Helvetica Neue"/>
            </a:endParaRPr>
          </a:p>
        </p:txBody>
      </p:sp>
      <p:cxnSp>
        <p:nvCxnSpPr>
          <p:cNvPr id="132" name="Straight Arrow Connector 131"/>
          <p:cNvCxnSpPr>
            <a:endCxn id="165" idx="2"/>
          </p:cNvCxnSpPr>
          <p:nvPr/>
        </p:nvCxnSpPr>
        <p:spPr bwMode="auto">
          <a:xfrm>
            <a:off x="11220862" y="1054331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aphicFrame>
        <p:nvGraphicFramePr>
          <p:cNvPr id="133" name="Table 132"/>
          <p:cNvGraphicFramePr>
            <a:graphicFrameLocks noGrp="1"/>
          </p:cNvGraphicFramePr>
          <p:nvPr/>
        </p:nvGraphicFramePr>
        <p:xfrm>
          <a:off x="8414224" y="228600"/>
          <a:ext cx="670560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4" name="Table 133"/>
          <p:cNvGraphicFramePr>
            <a:graphicFrameLocks noGrp="1"/>
          </p:cNvGraphicFramePr>
          <p:nvPr/>
        </p:nvGraphicFramePr>
        <p:xfrm>
          <a:off x="9406412" y="33368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35" name="Straight Arrow Connector 134"/>
          <p:cNvCxnSpPr/>
          <p:nvPr/>
        </p:nvCxnSpPr>
        <p:spPr bwMode="auto">
          <a:xfrm>
            <a:off x="8906142" y="515774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pSp>
        <p:nvGrpSpPr>
          <p:cNvPr id="136" name="Group 43"/>
          <p:cNvGrpSpPr/>
          <p:nvPr/>
        </p:nvGrpSpPr>
        <p:grpSpPr>
          <a:xfrm>
            <a:off x="10016012" y="2013272"/>
            <a:ext cx="457200" cy="274320"/>
            <a:chOff x="8222344" y="4025070"/>
            <a:chExt cx="457200" cy="274320"/>
          </a:xfrm>
        </p:grpSpPr>
        <p:cxnSp>
          <p:nvCxnSpPr>
            <p:cNvPr id="137" name="Straight Arrow Connector 136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138" name="Straight Connector 137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Straight Connector 138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Connector 139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1" name="Group 48"/>
          <p:cNvGrpSpPr/>
          <p:nvPr/>
        </p:nvGrpSpPr>
        <p:grpSpPr>
          <a:xfrm>
            <a:off x="11205522" y="379408"/>
            <a:ext cx="457200" cy="274320"/>
            <a:chOff x="8222344" y="4025070"/>
            <a:chExt cx="457200" cy="274320"/>
          </a:xfrm>
        </p:grpSpPr>
        <p:cxnSp>
          <p:nvCxnSpPr>
            <p:cNvPr id="142" name="Straight Arrow Connector 141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143" name="Straight Connector 142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144" name="Straight Connector 143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146" name="Oval 145"/>
          <p:cNvSpPr/>
          <p:nvPr/>
        </p:nvSpPr>
        <p:spPr bwMode="auto">
          <a:xfrm>
            <a:off x="9406412" y="440368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147" name="Table 146"/>
          <p:cNvGraphicFramePr>
            <a:graphicFrameLocks noGrp="1"/>
          </p:cNvGraphicFramePr>
          <p:nvPr/>
        </p:nvGraphicFramePr>
        <p:xfrm>
          <a:off x="10534962" y="33368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8" name="Oval 147"/>
          <p:cNvSpPr/>
          <p:nvPr/>
        </p:nvSpPr>
        <p:spPr bwMode="auto">
          <a:xfrm>
            <a:off x="10537848" y="446323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149" name="Straight Arrow Connector 148"/>
          <p:cNvCxnSpPr>
            <a:endCxn id="148" idx="2"/>
          </p:cNvCxnSpPr>
          <p:nvPr/>
        </p:nvCxnSpPr>
        <p:spPr bwMode="auto">
          <a:xfrm>
            <a:off x="10056584" y="522523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aphicFrame>
        <p:nvGraphicFramePr>
          <p:cNvPr id="150" name="Table 149"/>
          <p:cNvGraphicFramePr>
            <a:graphicFrameLocks noGrp="1"/>
          </p:cNvGraphicFramePr>
          <p:nvPr/>
        </p:nvGraphicFramePr>
        <p:xfrm>
          <a:off x="9397588" y="1967552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51" name="Straight Arrow Connector 150"/>
          <p:cNvCxnSpPr/>
          <p:nvPr/>
        </p:nvCxnSpPr>
        <p:spPr bwMode="auto">
          <a:xfrm>
            <a:off x="8906142" y="2149638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152" name="Oval 151"/>
          <p:cNvSpPr/>
          <p:nvPr/>
        </p:nvSpPr>
        <p:spPr bwMode="auto">
          <a:xfrm>
            <a:off x="9397588" y="2074232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153" name="Table 152"/>
          <p:cNvGraphicFramePr>
            <a:graphicFrameLocks noGrp="1"/>
          </p:cNvGraphicFramePr>
          <p:nvPr/>
        </p:nvGraphicFramePr>
        <p:xfrm>
          <a:off x="9409462" y="865496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54" name="Straight Arrow Connector 153"/>
          <p:cNvCxnSpPr/>
          <p:nvPr/>
        </p:nvCxnSpPr>
        <p:spPr bwMode="auto">
          <a:xfrm>
            <a:off x="8909192" y="1047582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155" name="Oval 154"/>
          <p:cNvSpPr/>
          <p:nvPr/>
        </p:nvSpPr>
        <p:spPr bwMode="auto">
          <a:xfrm>
            <a:off x="9409462" y="972176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156" name="Table 155"/>
          <p:cNvGraphicFramePr>
            <a:graphicFrameLocks noGrp="1"/>
          </p:cNvGraphicFramePr>
          <p:nvPr/>
        </p:nvGraphicFramePr>
        <p:xfrm>
          <a:off x="10538012" y="865496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7" name="Oval 156"/>
          <p:cNvSpPr/>
          <p:nvPr/>
        </p:nvSpPr>
        <p:spPr bwMode="auto">
          <a:xfrm>
            <a:off x="10540898" y="978131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158" name="Straight Arrow Connector 157"/>
          <p:cNvCxnSpPr>
            <a:endCxn id="157" idx="2"/>
          </p:cNvCxnSpPr>
          <p:nvPr/>
        </p:nvCxnSpPr>
        <p:spPr bwMode="auto">
          <a:xfrm>
            <a:off x="10059634" y="1054331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pSp>
        <p:nvGrpSpPr>
          <p:cNvPr id="159" name="Group 48"/>
          <p:cNvGrpSpPr/>
          <p:nvPr/>
        </p:nvGrpSpPr>
        <p:grpSpPr>
          <a:xfrm>
            <a:off x="12369800" y="911216"/>
            <a:ext cx="457200" cy="274320"/>
            <a:chOff x="8222344" y="4025070"/>
            <a:chExt cx="457200" cy="274320"/>
          </a:xfrm>
        </p:grpSpPr>
        <p:cxnSp>
          <p:nvCxnSpPr>
            <p:cNvPr id="160" name="Straight Arrow Connector 159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161" name="Straight Connector 160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Straight Connector 161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Straight Connector 162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164" name="Table 163"/>
          <p:cNvGraphicFramePr>
            <a:graphicFrameLocks noGrp="1"/>
          </p:cNvGraphicFramePr>
          <p:nvPr/>
        </p:nvGraphicFramePr>
        <p:xfrm>
          <a:off x="11699240" y="865496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5" name="Oval 164"/>
          <p:cNvSpPr/>
          <p:nvPr/>
        </p:nvSpPr>
        <p:spPr bwMode="auto">
          <a:xfrm>
            <a:off x="11702126" y="978131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166" name="Straight Arrow Connector 165"/>
          <p:cNvCxnSpPr>
            <a:endCxn id="179" idx="2"/>
          </p:cNvCxnSpPr>
          <p:nvPr/>
        </p:nvCxnSpPr>
        <p:spPr bwMode="auto">
          <a:xfrm>
            <a:off x="11220862" y="1616163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aphicFrame>
        <p:nvGraphicFramePr>
          <p:cNvPr id="167" name="Table 166"/>
          <p:cNvGraphicFramePr>
            <a:graphicFrameLocks noGrp="1"/>
          </p:cNvGraphicFramePr>
          <p:nvPr/>
        </p:nvGraphicFramePr>
        <p:xfrm>
          <a:off x="9409462" y="142732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68" name="Straight Arrow Connector 167"/>
          <p:cNvCxnSpPr/>
          <p:nvPr/>
        </p:nvCxnSpPr>
        <p:spPr bwMode="auto">
          <a:xfrm>
            <a:off x="8909192" y="1609414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169" name="Oval 168"/>
          <p:cNvSpPr/>
          <p:nvPr/>
        </p:nvSpPr>
        <p:spPr bwMode="auto">
          <a:xfrm>
            <a:off x="9409462" y="1534008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170" name="Table 169"/>
          <p:cNvGraphicFramePr>
            <a:graphicFrameLocks noGrp="1"/>
          </p:cNvGraphicFramePr>
          <p:nvPr/>
        </p:nvGraphicFramePr>
        <p:xfrm>
          <a:off x="10538012" y="142732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1" name="Oval 170"/>
          <p:cNvSpPr/>
          <p:nvPr/>
        </p:nvSpPr>
        <p:spPr bwMode="auto">
          <a:xfrm>
            <a:off x="10540898" y="1539963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172" name="Straight Arrow Connector 171"/>
          <p:cNvCxnSpPr>
            <a:endCxn id="171" idx="2"/>
          </p:cNvCxnSpPr>
          <p:nvPr/>
        </p:nvCxnSpPr>
        <p:spPr bwMode="auto">
          <a:xfrm>
            <a:off x="10059634" y="1616163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pSp>
        <p:nvGrpSpPr>
          <p:cNvPr id="173" name="Group 172"/>
          <p:cNvGrpSpPr/>
          <p:nvPr/>
        </p:nvGrpSpPr>
        <p:grpSpPr>
          <a:xfrm>
            <a:off x="12369800" y="1473048"/>
            <a:ext cx="457200" cy="274320"/>
            <a:chOff x="8222344" y="4025070"/>
            <a:chExt cx="457200" cy="274320"/>
          </a:xfrm>
        </p:grpSpPr>
        <p:cxnSp>
          <p:nvCxnSpPr>
            <p:cNvPr id="174" name="Straight Arrow Connector 173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175" name="Straight Connector 174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176" name="Straight Connector 175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177" name="Straight Connector 176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178" name="Table 177"/>
          <p:cNvGraphicFramePr>
            <a:graphicFrameLocks noGrp="1"/>
          </p:cNvGraphicFramePr>
          <p:nvPr/>
        </p:nvGraphicFramePr>
        <p:xfrm>
          <a:off x="11699240" y="142732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9" name="Oval 178"/>
          <p:cNvSpPr/>
          <p:nvPr/>
        </p:nvSpPr>
        <p:spPr bwMode="auto">
          <a:xfrm>
            <a:off x="11702126" y="1539963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180" name="Straight Arrow Connector 179"/>
          <p:cNvCxnSpPr>
            <a:endCxn id="193" idx="2"/>
          </p:cNvCxnSpPr>
          <p:nvPr/>
        </p:nvCxnSpPr>
        <p:spPr bwMode="auto">
          <a:xfrm>
            <a:off x="11220862" y="2698203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aphicFrame>
        <p:nvGraphicFramePr>
          <p:cNvPr id="181" name="Table 180"/>
          <p:cNvGraphicFramePr>
            <a:graphicFrameLocks noGrp="1"/>
          </p:cNvGraphicFramePr>
          <p:nvPr/>
        </p:nvGraphicFramePr>
        <p:xfrm>
          <a:off x="9409462" y="250936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82" name="Straight Arrow Connector 181"/>
          <p:cNvCxnSpPr/>
          <p:nvPr/>
        </p:nvCxnSpPr>
        <p:spPr bwMode="auto">
          <a:xfrm>
            <a:off x="8909192" y="2691454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183" name="Oval 182"/>
          <p:cNvSpPr/>
          <p:nvPr/>
        </p:nvSpPr>
        <p:spPr bwMode="auto">
          <a:xfrm>
            <a:off x="9409462" y="2616048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184" name="Table 183"/>
          <p:cNvGraphicFramePr>
            <a:graphicFrameLocks noGrp="1"/>
          </p:cNvGraphicFramePr>
          <p:nvPr/>
        </p:nvGraphicFramePr>
        <p:xfrm>
          <a:off x="10538012" y="250936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5" name="Oval 184"/>
          <p:cNvSpPr/>
          <p:nvPr/>
        </p:nvSpPr>
        <p:spPr bwMode="auto">
          <a:xfrm>
            <a:off x="10540898" y="2622003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186" name="Straight Arrow Connector 185"/>
          <p:cNvCxnSpPr>
            <a:endCxn id="185" idx="2"/>
          </p:cNvCxnSpPr>
          <p:nvPr/>
        </p:nvCxnSpPr>
        <p:spPr bwMode="auto">
          <a:xfrm>
            <a:off x="10059634" y="2698203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pSp>
        <p:nvGrpSpPr>
          <p:cNvPr id="187" name="Group 48"/>
          <p:cNvGrpSpPr/>
          <p:nvPr/>
        </p:nvGrpSpPr>
        <p:grpSpPr>
          <a:xfrm>
            <a:off x="12369800" y="2555088"/>
            <a:ext cx="457200" cy="274320"/>
            <a:chOff x="8222344" y="4025070"/>
            <a:chExt cx="457200" cy="274320"/>
          </a:xfrm>
        </p:grpSpPr>
        <p:cxnSp>
          <p:nvCxnSpPr>
            <p:cNvPr id="188" name="Straight Arrow Connector 187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189" name="Straight Connector 188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190" name="Straight Connector 189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191" name="Straight Connector 190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192" name="Table 191"/>
          <p:cNvGraphicFramePr>
            <a:graphicFrameLocks noGrp="1"/>
          </p:cNvGraphicFramePr>
          <p:nvPr/>
        </p:nvGraphicFramePr>
        <p:xfrm>
          <a:off x="11699240" y="250936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3" name="Oval 192"/>
          <p:cNvSpPr/>
          <p:nvPr/>
        </p:nvSpPr>
        <p:spPr bwMode="auto">
          <a:xfrm>
            <a:off x="11702126" y="2622003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Invariants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adjacency list is valid if</a:t>
            </a:r>
          </a:p>
          <a:p>
            <a:pPr lvl="1"/>
            <a:r>
              <a:rPr lang="en-US" dirty="0"/>
              <a:t>It is NULL-terminated</a:t>
            </a:r>
          </a:p>
          <a:p>
            <a:pPr lvl="1"/>
            <a:r>
              <a:rPr lang="en-US" dirty="0"/>
              <a:t>Each vertex is valid</a:t>
            </a:r>
          </a:p>
          <a:p>
            <a:pPr lvl="1"/>
            <a:r>
              <a:rPr lang="en-US" dirty="0"/>
              <a:t>There are not self-edges</a:t>
            </a:r>
          </a:p>
          <a:p>
            <a:pPr lvl="1"/>
            <a:r>
              <a:rPr lang="en-US" dirty="0"/>
              <a:t>Every outgoing edge has a</a:t>
            </a:r>
            <a:br>
              <a:rPr lang="en-US" dirty="0"/>
            </a:br>
            <a:r>
              <a:rPr lang="en-US" dirty="0"/>
              <a:t>corresponding edge coming</a:t>
            </a:r>
            <a:br>
              <a:rPr lang="en-US" dirty="0"/>
            </a:br>
            <a:r>
              <a:rPr lang="en-US" dirty="0"/>
              <a:t>back in</a:t>
            </a:r>
          </a:p>
          <a:p>
            <a:pPr lvl="1"/>
            <a:r>
              <a:rPr lang="en-US" dirty="0"/>
              <a:t>There are no duplicate edges</a:t>
            </a:r>
          </a:p>
        </p:txBody>
      </p:sp>
      <p:sp>
        <p:nvSpPr>
          <p:cNvPr id="6" name="Cube 5"/>
          <p:cNvSpPr/>
          <p:nvPr/>
        </p:nvSpPr>
        <p:spPr bwMode="auto">
          <a:xfrm>
            <a:off x="7321490" y="1676400"/>
            <a:ext cx="5505510" cy="7913846"/>
          </a:xfrm>
          <a:prstGeom prst="cube">
            <a:avLst>
              <a:gd name="adj" fmla="val 1811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 err="1">
                <a:solidFill>
                  <a:srgbClr val="7030A0"/>
                </a:solidFill>
                <a:latin typeface="Helvetica Neue"/>
              </a:rPr>
              <a:t>is_adjlist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graph *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, 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v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,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adjlist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*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L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 {</a:t>
            </a:r>
          </a:p>
          <a:p>
            <a:pPr algn="l"/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 REQUIRES(G != NULL);</a:t>
            </a:r>
          </a:p>
          <a:p>
            <a:pPr algn="l"/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 //@requires(G-&gt;size == \length(G-&gt;</a:t>
            </a:r>
            <a:r>
              <a:rPr lang="en-US" sz="2000" b="0" dirty="0" err="1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adj</a:t>
            </a:r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));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if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(!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is_acyclic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(L))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false;</a:t>
            </a:r>
          </a:p>
          <a:p>
            <a:pPr algn="l"/>
            <a:endParaRPr lang="en-US" sz="20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while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(L != NULL) {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w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= L-&gt;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vert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;       </a:t>
            </a:r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w is a neighbor of v</a:t>
            </a:r>
          </a:p>
          <a:p>
            <a:pPr algn="l"/>
            <a:endParaRPr lang="en-US" sz="2000" b="0" dirty="0">
              <a:solidFill>
                <a:schemeClr val="accent5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   // Neighbors are legal vertices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if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(!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is_vertex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(G, wt))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false;</a:t>
            </a:r>
          </a:p>
          <a:p>
            <a:pPr algn="l"/>
            <a:endParaRPr lang="en-US" sz="20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No self-edges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if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(v == w)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false;</a:t>
            </a:r>
          </a:p>
          <a:p>
            <a:pPr algn="l"/>
            <a:endParaRPr lang="en-US" sz="20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   // Every outgoing edge has a corresponding </a:t>
            </a:r>
          </a:p>
          <a:p>
            <a:pPr algn="l"/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   //    edge coming back to it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if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(!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is_in_adjlist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(G-&gt;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adj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[w], v))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false;</a:t>
            </a:r>
          </a:p>
          <a:p>
            <a:pPr algn="l"/>
            <a:endParaRPr lang="en-US" sz="20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   // Edges aren't duplicated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if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(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is_in_adjlist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(L-&gt;next, w))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false;</a:t>
            </a:r>
          </a:p>
          <a:p>
            <a:pPr algn="l"/>
            <a:endParaRPr lang="en-US" sz="20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  L = L-&gt;next;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}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true;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}</a:t>
            </a:r>
            <a:endParaRPr lang="fr-FR" sz="2000" b="0" dirty="0">
              <a:solidFill>
                <a:schemeClr val="tx1"/>
              </a:solidFill>
              <a:latin typeface="Helvetica Neue"/>
            </a:endParaRPr>
          </a:p>
        </p:txBody>
      </p:sp>
      <p:cxnSp>
        <p:nvCxnSpPr>
          <p:cNvPr id="7" name="Straight Arrow Connector 6"/>
          <p:cNvCxnSpPr>
            <a:endCxn id="40" idx="2"/>
          </p:cNvCxnSpPr>
          <p:nvPr/>
        </p:nvCxnSpPr>
        <p:spPr bwMode="auto">
          <a:xfrm>
            <a:off x="4515674" y="7392579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09036" y="6566848"/>
          <a:ext cx="670560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701224" y="6671936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>
            <a:off x="2200954" y="6854022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pSp>
        <p:nvGrpSpPr>
          <p:cNvPr id="11" name="Group 43"/>
          <p:cNvGrpSpPr/>
          <p:nvPr/>
        </p:nvGrpSpPr>
        <p:grpSpPr>
          <a:xfrm>
            <a:off x="3310824" y="8351520"/>
            <a:ext cx="457200" cy="274320"/>
            <a:chOff x="8222344" y="4025070"/>
            <a:chExt cx="457200" cy="274320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48"/>
          <p:cNvGrpSpPr/>
          <p:nvPr/>
        </p:nvGrpSpPr>
        <p:grpSpPr>
          <a:xfrm>
            <a:off x="4500334" y="6717656"/>
            <a:ext cx="457200" cy="274320"/>
            <a:chOff x="8222344" y="4025070"/>
            <a:chExt cx="457200" cy="274320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21" name="Oval 20"/>
          <p:cNvSpPr/>
          <p:nvPr/>
        </p:nvSpPr>
        <p:spPr bwMode="auto">
          <a:xfrm>
            <a:off x="2701224" y="6778616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3829774" y="6671936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Oval 22"/>
          <p:cNvSpPr/>
          <p:nvPr/>
        </p:nvSpPr>
        <p:spPr bwMode="auto">
          <a:xfrm>
            <a:off x="3832660" y="6784571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24" name="Straight Arrow Connector 23"/>
          <p:cNvCxnSpPr>
            <a:endCxn id="23" idx="2"/>
          </p:cNvCxnSpPr>
          <p:nvPr/>
        </p:nvCxnSpPr>
        <p:spPr bwMode="auto">
          <a:xfrm>
            <a:off x="3351396" y="6860771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692400" y="8305800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6" name="Straight Arrow Connector 25"/>
          <p:cNvCxnSpPr/>
          <p:nvPr/>
        </p:nvCxnSpPr>
        <p:spPr bwMode="auto">
          <a:xfrm>
            <a:off x="2200954" y="8487886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27" name="Oval 26"/>
          <p:cNvSpPr/>
          <p:nvPr/>
        </p:nvSpPr>
        <p:spPr bwMode="auto">
          <a:xfrm>
            <a:off x="2692400" y="841248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2704274" y="7203744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9" name="Straight Arrow Connector 28"/>
          <p:cNvCxnSpPr/>
          <p:nvPr/>
        </p:nvCxnSpPr>
        <p:spPr bwMode="auto">
          <a:xfrm>
            <a:off x="2204004" y="7385830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2704274" y="7310424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832824" y="7203744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Oval 31"/>
          <p:cNvSpPr/>
          <p:nvPr/>
        </p:nvSpPr>
        <p:spPr bwMode="auto">
          <a:xfrm>
            <a:off x="3835710" y="7316379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33" name="Straight Arrow Connector 32"/>
          <p:cNvCxnSpPr>
            <a:endCxn id="32" idx="2"/>
          </p:cNvCxnSpPr>
          <p:nvPr/>
        </p:nvCxnSpPr>
        <p:spPr bwMode="auto">
          <a:xfrm>
            <a:off x="3354446" y="7392579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pSp>
        <p:nvGrpSpPr>
          <p:cNvPr id="34" name="Group 48"/>
          <p:cNvGrpSpPr/>
          <p:nvPr/>
        </p:nvGrpSpPr>
        <p:grpSpPr>
          <a:xfrm>
            <a:off x="5664612" y="7249464"/>
            <a:ext cx="457200" cy="274320"/>
            <a:chOff x="8222344" y="4025070"/>
            <a:chExt cx="457200" cy="274320"/>
          </a:xfrm>
        </p:grpSpPr>
        <p:cxnSp>
          <p:nvCxnSpPr>
            <p:cNvPr id="35" name="Straight Arrow Connector 34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4994052" y="7203744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Oval 39"/>
          <p:cNvSpPr/>
          <p:nvPr/>
        </p:nvSpPr>
        <p:spPr bwMode="auto">
          <a:xfrm>
            <a:off x="4996938" y="7316379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41" name="Straight Arrow Connector 40"/>
          <p:cNvCxnSpPr>
            <a:endCxn id="54" idx="2"/>
          </p:cNvCxnSpPr>
          <p:nvPr/>
        </p:nvCxnSpPr>
        <p:spPr bwMode="auto">
          <a:xfrm>
            <a:off x="4515674" y="7954411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2704274" y="7765576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3" name="Straight Arrow Connector 42"/>
          <p:cNvCxnSpPr/>
          <p:nvPr/>
        </p:nvCxnSpPr>
        <p:spPr bwMode="auto">
          <a:xfrm>
            <a:off x="2204004" y="7947662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44" name="Oval 43"/>
          <p:cNvSpPr/>
          <p:nvPr/>
        </p:nvSpPr>
        <p:spPr bwMode="auto">
          <a:xfrm>
            <a:off x="2704274" y="7872256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3832824" y="7765576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" name="Oval 45"/>
          <p:cNvSpPr/>
          <p:nvPr/>
        </p:nvSpPr>
        <p:spPr bwMode="auto">
          <a:xfrm>
            <a:off x="3835710" y="7878211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47" name="Straight Arrow Connector 46"/>
          <p:cNvCxnSpPr>
            <a:endCxn id="46" idx="2"/>
          </p:cNvCxnSpPr>
          <p:nvPr/>
        </p:nvCxnSpPr>
        <p:spPr bwMode="auto">
          <a:xfrm>
            <a:off x="3354446" y="7954411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pSp>
        <p:nvGrpSpPr>
          <p:cNvPr id="48" name="Group 49"/>
          <p:cNvGrpSpPr/>
          <p:nvPr/>
        </p:nvGrpSpPr>
        <p:grpSpPr>
          <a:xfrm>
            <a:off x="5664612" y="7811296"/>
            <a:ext cx="457200" cy="274320"/>
            <a:chOff x="8222344" y="4025070"/>
            <a:chExt cx="457200" cy="274320"/>
          </a:xfrm>
        </p:grpSpPr>
        <p:cxnSp>
          <p:nvCxnSpPr>
            <p:cNvPr id="49" name="Straight Arrow Connector 48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4994052" y="7765576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4" name="Oval 53"/>
          <p:cNvSpPr/>
          <p:nvPr/>
        </p:nvSpPr>
        <p:spPr bwMode="auto">
          <a:xfrm>
            <a:off x="4996938" y="7878211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55" name="Straight Arrow Connector 54"/>
          <p:cNvCxnSpPr>
            <a:endCxn id="68" idx="2"/>
          </p:cNvCxnSpPr>
          <p:nvPr/>
        </p:nvCxnSpPr>
        <p:spPr bwMode="auto">
          <a:xfrm>
            <a:off x="4515674" y="9036451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2704274" y="8847616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7" name="Straight Arrow Connector 56"/>
          <p:cNvCxnSpPr/>
          <p:nvPr/>
        </p:nvCxnSpPr>
        <p:spPr bwMode="auto">
          <a:xfrm>
            <a:off x="2204004" y="9029702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58" name="Oval 57"/>
          <p:cNvSpPr/>
          <p:nvPr/>
        </p:nvSpPr>
        <p:spPr bwMode="auto">
          <a:xfrm>
            <a:off x="2704274" y="8954296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59" name="Table 58"/>
          <p:cNvGraphicFramePr>
            <a:graphicFrameLocks noGrp="1"/>
          </p:cNvGraphicFramePr>
          <p:nvPr/>
        </p:nvGraphicFramePr>
        <p:xfrm>
          <a:off x="3832824" y="8847616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0" name="Oval 59"/>
          <p:cNvSpPr/>
          <p:nvPr/>
        </p:nvSpPr>
        <p:spPr bwMode="auto">
          <a:xfrm>
            <a:off x="3835710" y="8960251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61" name="Straight Arrow Connector 60"/>
          <p:cNvCxnSpPr>
            <a:endCxn id="60" idx="2"/>
          </p:cNvCxnSpPr>
          <p:nvPr/>
        </p:nvCxnSpPr>
        <p:spPr bwMode="auto">
          <a:xfrm>
            <a:off x="3354446" y="9036451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pSp>
        <p:nvGrpSpPr>
          <p:cNvPr id="62" name="Group 48"/>
          <p:cNvGrpSpPr/>
          <p:nvPr/>
        </p:nvGrpSpPr>
        <p:grpSpPr>
          <a:xfrm>
            <a:off x="5664612" y="8893336"/>
            <a:ext cx="457200" cy="274320"/>
            <a:chOff x="8222344" y="4025070"/>
            <a:chExt cx="457200" cy="274320"/>
          </a:xfrm>
        </p:grpSpPr>
        <p:cxnSp>
          <p:nvCxnSpPr>
            <p:cNvPr id="63" name="Straight Arrow Connector 62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4994052" y="8847616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8" name="Oval 67"/>
          <p:cNvSpPr/>
          <p:nvPr/>
        </p:nvSpPr>
        <p:spPr bwMode="auto">
          <a:xfrm>
            <a:off x="4996938" y="8960251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69" name="Oval 68"/>
          <p:cNvSpPr>
            <a:spLocks noChangeArrowheads="1"/>
          </p:cNvSpPr>
          <p:nvPr/>
        </p:nvSpPr>
        <p:spPr bwMode="auto">
          <a:xfrm>
            <a:off x="1016000" y="7086600"/>
            <a:ext cx="5715000" cy="6096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70" name="Slide Number Placeholder 6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112500" cy="1498600"/>
          </a:xfrm>
        </p:spPr>
        <p:txBody>
          <a:bodyPr/>
          <a:lstStyle/>
          <a:p>
            <a:r>
              <a:rPr lang="en-US" dirty="0"/>
              <a:t>Basic operations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graph_size</a:t>
            </a:r>
            <a:r>
              <a:rPr lang="en-US" dirty="0"/>
              <a:t> returns the stored size</a:t>
            </a:r>
          </a:p>
          <a:p>
            <a:pPr lvl="1"/>
            <a:r>
              <a:rPr lang="en-US" dirty="0"/>
              <a:t>Cost O(1)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>
                <a:solidFill>
                  <a:srgbClr val="7030A0"/>
                </a:solidFill>
              </a:rPr>
              <a:t>graph_new</a:t>
            </a:r>
            <a:r>
              <a:rPr lang="en-US" dirty="0"/>
              <a:t> creates an array of</a:t>
            </a:r>
            <a:br>
              <a:rPr lang="en-US" dirty="0"/>
            </a:br>
            <a:r>
              <a:rPr lang="en-US" dirty="0"/>
              <a:t>empty adjacency lists</a:t>
            </a:r>
          </a:p>
          <a:p>
            <a:pPr lvl="1"/>
            <a:r>
              <a:rPr lang="en-US" dirty="0" err="1">
                <a:solidFill>
                  <a:srgbClr val="7030A0"/>
                </a:solidFill>
              </a:rPr>
              <a:t>calloc</a:t>
            </a:r>
            <a:r>
              <a:rPr lang="en-US" dirty="0"/>
              <a:t> makes it convenient</a:t>
            </a:r>
          </a:p>
          <a:p>
            <a:pPr lvl="1"/>
            <a:r>
              <a:rPr lang="en-US" dirty="0"/>
              <a:t>Cost O(v)</a:t>
            </a:r>
          </a:p>
          <a:p>
            <a:pPr lvl="2"/>
            <a:r>
              <a:rPr lang="en-US" dirty="0" err="1">
                <a:solidFill>
                  <a:srgbClr val="7030A0"/>
                </a:solidFill>
              </a:rPr>
              <a:t>calloc</a:t>
            </a:r>
            <a:r>
              <a:rPr lang="en-US" dirty="0"/>
              <a:t> needs to zero out all v positions</a:t>
            </a:r>
          </a:p>
        </p:txBody>
      </p:sp>
      <p:sp>
        <p:nvSpPr>
          <p:cNvPr id="8" name="Cube 7"/>
          <p:cNvSpPr/>
          <p:nvPr/>
        </p:nvSpPr>
        <p:spPr bwMode="auto">
          <a:xfrm>
            <a:off x="8047052" y="4191000"/>
            <a:ext cx="4703748" cy="2431415"/>
          </a:xfrm>
          <a:prstGeom prst="cube">
            <a:avLst>
              <a:gd name="adj" fmla="val 5721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2000" b="0" dirty="0">
                <a:solidFill>
                  <a:srgbClr val="00B050"/>
                </a:solidFill>
                <a:latin typeface="Helvetica Neue"/>
              </a:rPr>
              <a:t>graph *</a:t>
            </a:r>
            <a:r>
              <a:rPr lang="fr-FR" sz="2000" b="0" dirty="0" err="1">
                <a:solidFill>
                  <a:srgbClr val="7030A0"/>
                </a:solidFill>
                <a:latin typeface="Helvetica Neue"/>
              </a:rPr>
              <a:t>graph_new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unsigned</a:t>
            </a:r>
            <a:r>
              <a:rPr lang="fr-FR" sz="200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2000" b="0" dirty="0">
                <a:solidFill>
                  <a:srgbClr val="FFC000"/>
                </a:solidFill>
                <a:latin typeface="Helvetica Neue"/>
              </a:rPr>
              <a:t>size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) {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fr-FR" sz="2000" b="0" dirty="0">
                <a:solidFill>
                  <a:srgbClr val="00B050"/>
                </a:solidFill>
                <a:latin typeface="Helvetica Neue"/>
              </a:rPr>
              <a:t>graph *</a:t>
            </a:r>
            <a:r>
              <a:rPr lang="fr-FR" sz="200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xmalloc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sizeof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>
                <a:solidFill>
                  <a:srgbClr val="00B050"/>
                </a:solidFill>
                <a:latin typeface="Helvetica Neue"/>
              </a:rPr>
              <a:t>graph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));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G-&gt;size = size;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G-&gt;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adj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xcalloc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(size,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sizeof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adjlist</a:t>
            </a:r>
            <a:r>
              <a:rPr lang="fr-FR" sz="2000" b="0" dirty="0">
                <a:solidFill>
                  <a:srgbClr val="00B050"/>
                </a:solidFill>
                <a:latin typeface="Helvetica Neue"/>
              </a:rPr>
              <a:t>*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));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fr-FR" sz="2000" b="0" dirty="0">
                <a:solidFill>
                  <a:srgbClr val="C00000"/>
                </a:solidFill>
                <a:latin typeface="Helvetica Neue"/>
              </a:rPr>
              <a:t>ENSURES(</a:t>
            </a:r>
            <a:r>
              <a:rPr lang="fr-FR" sz="2000" b="0" dirty="0" err="1">
                <a:solidFill>
                  <a:srgbClr val="C00000"/>
                </a:solidFill>
                <a:latin typeface="Helvetica Neue"/>
              </a:rPr>
              <a:t>is_graph</a:t>
            </a:r>
            <a:r>
              <a:rPr lang="fr-FR" sz="2000" b="0" dirty="0">
                <a:solidFill>
                  <a:srgbClr val="C00000"/>
                </a:solidFill>
                <a:latin typeface="Helvetica Neue"/>
              </a:rPr>
              <a:t>(G));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fr-FR" sz="20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G;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9" name="Cube 8"/>
          <p:cNvSpPr/>
          <p:nvPr/>
        </p:nvSpPr>
        <p:spPr bwMode="auto">
          <a:xfrm>
            <a:off x="8314683" y="2209800"/>
            <a:ext cx="4283717" cy="1467803"/>
          </a:xfrm>
          <a:prstGeom prst="cube">
            <a:avLst>
              <a:gd name="adj" fmla="val 6486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unsigned</a:t>
            </a:r>
            <a:r>
              <a:rPr lang="fr-FR" sz="200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fr-FR" sz="200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fr-FR" sz="2000" b="0" dirty="0" err="1">
                <a:solidFill>
                  <a:srgbClr val="7030A0"/>
                </a:solidFill>
                <a:latin typeface="Helvetica Neue"/>
              </a:rPr>
              <a:t>graph_size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>
                <a:solidFill>
                  <a:srgbClr val="00B050"/>
                </a:solidFill>
                <a:latin typeface="Helvetica Neue"/>
              </a:rPr>
              <a:t>graph *</a:t>
            </a:r>
            <a:r>
              <a:rPr lang="fr-FR" sz="200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) {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fr-FR" sz="2000" b="0" dirty="0">
                <a:solidFill>
                  <a:srgbClr val="C00000"/>
                </a:solidFill>
                <a:latin typeface="Helvetica Neue"/>
              </a:rPr>
              <a:t>REQUIRES(</a:t>
            </a:r>
            <a:r>
              <a:rPr lang="fr-FR" sz="2000" b="0" dirty="0" err="1">
                <a:solidFill>
                  <a:srgbClr val="C00000"/>
                </a:solidFill>
                <a:latin typeface="Helvetica Neue"/>
              </a:rPr>
              <a:t>is_graph</a:t>
            </a:r>
            <a:r>
              <a:rPr lang="fr-FR" sz="2000" b="0" dirty="0">
                <a:solidFill>
                  <a:srgbClr val="C00000"/>
                </a:solidFill>
                <a:latin typeface="Helvetica Neue"/>
              </a:rPr>
              <a:t>(G));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fr-FR" sz="20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G-&gt;size;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799414" y="6858000"/>
          <a:ext cx="670560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2" name="Group 43"/>
          <p:cNvGrpSpPr/>
          <p:nvPr/>
        </p:nvGrpSpPr>
        <p:grpSpPr>
          <a:xfrm>
            <a:off x="10312400" y="8642672"/>
            <a:ext cx="457200" cy="274320"/>
            <a:chOff x="8222344" y="4025070"/>
            <a:chExt cx="457200" cy="274320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48"/>
          <p:cNvGrpSpPr/>
          <p:nvPr/>
        </p:nvGrpSpPr>
        <p:grpSpPr>
          <a:xfrm>
            <a:off x="10312400" y="7008808"/>
            <a:ext cx="457200" cy="274320"/>
            <a:chOff x="8222344" y="4025070"/>
            <a:chExt cx="457200" cy="274320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5" name="Group 48"/>
          <p:cNvGrpSpPr/>
          <p:nvPr/>
        </p:nvGrpSpPr>
        <p:grpSpPr>
          <a:xfrm>
            <a:off x="10312400" y="7540616"/>
            <a:ext cx="457200" cy="274320"/>
            <a:chOff x="8222344" y="4025070"/>
            <a:chExt cx="457200" cy="274320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" name="Group 49"/>
          <p:cNvGrpSpPr/>
          <p:nvPr/>
        </p:nvGrpSpPr>
        <p:grpSpPr>
          <a:xfrm>
            <a:off x="10312400" y="8102448"/>
            <a:ext cx="457200" cy="274320"/>
            <a:chOff x="8222344" y="4025070"/>
            <a:chExt cx="457200" cy="274320"/>
          </a:xfrm>
        </p:grpSpPr>
        <p:cxnSp>
          <p:nvCxnSpPr>
            <p:cNvPr id="50" name="Straight Arrow Connector 49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3" name="Group 48"/>
          <p:cNvGrpSpPr/>
          <p:nvPr/>
        </p:nvGrpSpPr>
        <p:grpSpPr>
          <a:xfrm>
            <a:off x="10312400" y="9184488"/>
            <a:ext cx="457200" cy="274320"/>
            <a:chOff x="8222344" y="4025070"/>
            <a:chExt cx="457200" cy="274320"/>
          </a:xfrm>
        </p:grpSpPr>
        <p:cxnSp>
          <p:nvCxnSpPr>
            <p:cNvPr id="64" name="Straight Arrow Connector 63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32" name="Slide Number Placeholder 3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ontent Placeholder 8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graphs we will consider</a:t>
            </a:r>
            <a:endParaRPr lang="en-US" b="1" dirty="0"/>
          </a:p>
          <a:p>
            <a:pPr lvl="1"/>
            <a:r>
              <a:rPr lang="en-US" dirty="0"/>
              <a:t>Are </a:t>
            </a:r>
            <a:r>
              <a:rPr lang="en-US" b="1" dirty="0"/>
              <a:t>undirected</a:t>
            </a:r>
          </a:p>
          <a:p>
            <a:pPr lvl="2"/>
            <a:r>
              <a:rPr lang="en-US" dirty="0"/>
              <a:t>The edge (A,B) is the same</a:t>
            </a:r>
            <a:br>
              <a:rPr lang="en-US" dirty="0"/>
            </a:br>
            <a:r>
              <a:rPr lang="en-US" dirty="0"/>
              <a:t>the edge (B,A)</a:t>
            </a:r>
          </a:p>
          <a:p>
            <a:pPr lvl="1"/>
            <a:r>
              <a:rPr lang="en-US" dirty="0"/>
              <a:t>Have </a:t>
            </a:r>
            <a:r>
              <a:rPr lang="en-US" b="1" dirty="0"/>
              <a:t>no</a:t>
            </a:r>
            <a:r>
              <a:rPr lang="en-US" dirty="0"/>
              <a:t> </a:t>
            </a:r>
            <a:r>
              <a:rPr lang="en-US" b="1" dirty="0"/>
              <a:t>self-edges</a:t>
            </a:r>
          </a:p>
          <a:p>
            <a:pPr lvl="2"/>
            <a:r>
              <a:rPr lang="en-US" dirty="0"/>
              <a:t>There is no edge (V,V)</a:t>
            </a:r>
            <a:br>
              <a:rPr lang="en-US" dirty="0"/>
            </a:br>
            <a:r>
              <a:rPr lang="en-US" dirty="0"/>
              <a:t>for any vertex V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6399213" lvl="1"/>
            <a:r>
              <a:rPr lang="en-US" dirty="0"/>
              <a:t>But there are many other kinds of graphs out there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31212" y="8174317"/>
            <a:ext cx="356188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J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853583" y="6781800"/>
            <a:ext cx="372217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85716" y="4452352"/>
            <a:ext cx="407484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801557" y="2471152"/>
            <a:ext cx="389850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1342998" y="1828800"/>
            <a:ext cx="407484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13775" y="4226160"/>
            <a:ext cx="269625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37917" y="2547352"/>
            <a:ext cx="407483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609517" y="6895233"/>
            <a:ext cx="407483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037517" y="8414752"/>
            <a:ext cx="407483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296747" y="9176752"/>
            <a:ext cx="423514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G</a:t>
            </a:r>
          </a:p>
        </p:txBody>
      </p:sp>
      <p:cxnSp>
        <p:nvCxnSpPr>
          <p:cNvPr id="52" name="Straight Connector 51"/>
          <p:cNvCxnSpPr>
            <a:stCxn id="84" idx="6"/>
            <a:endCxn id="85" idx="2"/>
          </p:cNvCxnSpPr>
          <p:nvPr/>
        </p:nvCxnSpPr>
        <p:spPr>
          <a:xfrm>
            <a:off x="543132" y="8099842"/>
            <a:ext cx="3063352" cy="37664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84" idx="7"/>
            <a:endCxn id="74" idx="2"/>
          </p:cNvCxnSpPr>
          <p:nvPr/>
        </p:nvCxnSpPr>
        <p:spPr>
          <a:xfrm rot="5400000" flipH="1" flipV="1">
            <a:off x="1597985" y="6386465"/>
            <a:ext cx="485333" cy="269572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85" idx="1"/>
            <a:endCxn id="74" idx="4"/>
          </p:cNvCxnSpPr>
          <p:nvPr/>
        </p:nvCxnSpPr>
        <p:spPr>
          <a:xfrm rot="16200000" flipV="1">
            <a:off x="3163831" y="7861954"/>
            <a:ext cx="689554" cy="29643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77" idx="7"/>
            <a:endCxn id="76" idx="3"/>
          </p:cNvCxnSpPr>
          <p:nvPr/>
        </p:nvCxnSpPr>
        <p:spPr>
          <a:xfrm flipV="1">
            <a:off x="7272780" y="3378947"/>
            <a:ext cx="268737" cy="107613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0" idx="1"/>
            <a:endCxn id="76" idx="5"/>
          </p:cNvCxnSpPr>
          <p:nvPr/>
        </p:nvCxnSpPr>
        <p:spPr>
          <a:xfrm rot="16200000" flipV="1">
            <a:off x="7662604" y="3500931"/>
            <a:ext cx="877009" cy="63303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80" idx="7"/>
            <a:endCxn id="79" idx="4"/>
          </p:cNvCxnSpPr>
          <p:nvPr/>
        </p:nvCxnSpPr>
        <p:spPr>
          <a:xfrm flipV="1">
            <a:off x="8660698" y="3391263"/>
            <a:ext cx="482315" cy="86469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79" idx="2"/>
            <a:endCxn id="76" idx="6"/>
          </p:cNvCxnSpPr>
          <p:nvPr/>
        </p:nvCxnSpPr>
        <p:spPr>
          <a:xfrm flipH="1">
            <a:off x="7834931" y="3219386"/>
            <a:ext cx="1136206" cy="3802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83" idx="1"/>
            <a:endCxn id="85" idx="4"/>
          </p:cNvCxnSpPr>
          <p:nvPr/>
        </p:nvCxnSpPr>
        <p:spPr>
          <a:xfrm flipH="1" flipV="1">
            <a:off x="3778361" y="8648362"/>
            <a:ext cx="145402" cy="5951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80" idx="3"/>
            <a:endCxn id="85" idx="7"/>
          </p:cNvCxnSpPr>
          <p:nvPr/>
        </p:nvCxnSpPr>
        <p:spPr>
          <a:xfrm flipH="1">
            <a:off x="3899897" y="4499027"/>
            <a:ext cx="4517729" cy="38559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77" idx="3"/>
            <a:endCxn id="74" idx="7"/>
          </p:cNvCxnSpPr>
          <p:nvPr/>
        </p:nvCxnSpPr>
        <p:spPr>
          <a:xfrm rot="5400000">
            <a:off x="3920487" y="4259588"/>
            <a:ext cx="2670660" cy="35477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2" idx="2"/>
            <a:endCxn id="85" idx="6"/>
          </p:cNvCxnSpPr>
          <p:nvPr/>
        </p:nvCxnSpPr>
        <p:spPr>
          <a:xfrm flipH="1">
            <a:off x="3950238" y="6993518"/>
            <a:ext cx="4245936" cy="14829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77" idx="5"/>
            <a:endCxn id="82" idx="1"/>
          </p:cNvCxnSpPr>
          <p:nvPr/>
        </p:nvCxnSpPr>
        <p:spPr>
          <a:xfrm>
            <a:off x="7272779" y="4698151"/>
            <a:ext cx="973736" cy="217383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80" idx="4"/>
            <a:endCxn id="82" idx="0"/>
          </p:cNvCxnSpPr>
          <p:nvPr/>
        </p:nvCxnSpPr>
        <p:spPr>
          <a:xfrm flipH="1">
            <a:off x="8368051" y="4549368"/>
            <a:ext cx="171110" cy="227227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81" idx="2"/>
            <a:endCxn id="79" idx="6"/>
          </p:cNvCxnSpPr>
          <p:nvPr/>
        </p:nvCxnSpPr>
        <p:spPr>
          <a:xfrm flipH="1">
            <a:off x="9314890" y="2504193"/>
            <a:ext cx="2308548" cy="71519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81" idx="3"/>
            <a:endCxn id="80" idx="6"/>
          </p:cNvCxnSpPr>
          <p:nvPr/>
        </p:nvCxnSpPr>
        <p:spPr>
          <a:xfrm flipH="1">
            <a:off x="8711039" y="2625730"/>
            <a:ext cx="2962741" cy="175176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81" idx="4"/>
            <a:endCxn id="82" idx="7"/>
          </p:cNvCxnSpPr>
          <p:nvPr/>
        </p:nvCxnSpPr>
        <p:spPr>
          <a:xfrm flipH="1">
            <a:off x="8489587" y="2676070"/>
            <a:ext cx="3305728" cy="419591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77" idx="6"/>
            <a:endCxn id="80" idx="2"/>
          </p:cNvCxnSpPr>
          <p:nvPr/>
        </p:nvCxnSpPr>
        <p:spPr>
          <a:xfrm flipV="1">
            <a:off x="7323120" y="4377491"/>
            <a:ext cx="1044164" cy="19912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3188513" y="7317923"/>
            <a:ext cx="343754" cy="34747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491176" y="3085534"/>
            <a:ext cx="343754" cy="34375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979366" y="4404737"/>
            <a:ext cx="343754" cy="34375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971136" y="3047509"/>
            <a:ext cx="343754" cy="34375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67285" y="4205613"/>
            <a:ext cx="343754" cy="34375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11623438" y="2332316"/>
            <a:ext cx="343754" cy="34375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196174" y="6821641"/>
            <a:ext cx="343754" cy="34375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3873422" y="9193205"/>
            <a:ext cx="343754" cy="34375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199378" y="7926106"/>
            <a:ext cx="343754" cy="34747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606484" y="8304607"/>
            <a:ext cx="343754" cy="34375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88" name="Title 8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Graph?</a:t>
            </a:r>
          </a:p>
        </p:txBody>
      </p:sp>
      <p:sp>
        <p:nvSpPr>
          <p:cNvPr id="42" name="Rectangular Callout 41"/>
          <p:cNvSpPr/>
          <p:nvPr/>
        </p:nvSpPr>
        <p:spPr bwMode="auto">
          <a:xfrm>
            <a:off x="435554" y="5715000"/>
            <a:ext cx="1203215" cy="707886"/>
          </a:xfrm>
          <a:prstGeom prst="wedgeRectCallout">
            <a:avLst>
              <a:gd name="adj1" fmla="val 61807"/>
              <a:gd name="adj2" fmla="val -139318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This is for</a:t>
            </a:r>
            <a:br>
              <a:rPr lang="en-US" sz="2000" b="0" dirty="0">
                <a:solidFill>
                  <a:schemeClr val="tx1"/>
                </a:solidFill>
                <a:latin typeface="Helvetica Neue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simplicity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20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2500" y="254000"/>
            <a:ext cx="7378700" cy="1498600"/>
          </a:xfrm>
        </p:spPr>
        <p:txBody>
          <a:bodyPr/>
          <a:lstStyle/>
          <a:p>
            <a:r>
              <a:rPr lang="en-US" dirty="0"/>
              <a:t>Freeing a Graph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graph_free</a:t>
            </a:r>
            <a:r>
              <a:rPr lang="en-US" dirty="0"/>
              <a:t> must free</a:t>
            </a:r>
          </a:p>
          <a:p>
            <a:pPr lvl="1"/>
            <a:r>
              <a:rPr lang="en-US" dirty="0"/>
              <a:t>All adjacency lists</a:t>
            </a:r>
          </a:p>
          <a:p>
            <a:pPr lvl="1"/>
            <a:r>
              <a:rPr lang="en-US" dirty="0"/>
              <a:t>The array</a:t>
            </a:r>
          </a:p>
          <a:p>
            <a:pPr lvl="1"/>
            <a:r>
              <a:rPr lang="en-US" dirty="0"/>
              <a:t>The graph header</a:t>
            </a:r>
          </a:p>
          <a:p>
            <a:endParaRPr lang="en-US" dirty="0"/>
          </a:p>
          <a:p>
            <a:r>
              <a:rPr lang="en-US" dirty="0"/>
              <a:t>Cost: O(v + e)</a:t>
            </a:r>
          </a:p>
          <a:p>
            <a:pPr lvl="1"/>
            <a:r>
              <a:rPr lang="en-US" dirty="0"/>
              <a:t>There are 2e nodes to free in the</a:t>
            </a:r>
            <a:br>
              <a:rPr lang="en-US" dirty="0"/>
            </a:br>
            <a:r>
              <a:rPr lang="en-US" dirty="0"/>
              <a:t>adjacency lists</a:t>
            </a:r>
          </a:p>
          <a:p>
            <a:pPr lvl="1"/>
            <a:r>
              <a:rPr lang="en-US" dirty="0"/>
              <a:t>v array positions need to be</a:t>
            </a:r>
            <a:br>
              <a:rPr lang="en-US" dirty="0"/>
            </a:br>
            <a:r>
              <a:rPr lang="en-US" dirty="0"/>
              <a:t>accessed for that</a:t>
            </a:r>
          </a:p>
          <a:p>
            <a:pPr lvl="1"/>
            <a:endParaRPr lang="en-US" dirty="0"/>
          </a:p>
        </p:txBody>
      </p:sp>
      <p:sp>
        <p:nvSpPr>
          <p:cNvPr id="6" name="Cube 5"/>
          <p:cNvSpPr/>
          <p:nvPr/>
        </p:nvSpPr>
        <p:spPr bwMode="auto">
          <a:xfrm>
            <a:off x="7935431" y="4461907"/>
            <a:ext cx="4891569" cy="4224893"/>
          </a:xfrm>
          <a:prstGeom prst="cube">
            <a:avLst>
              <a:gd name="adj" fmla="val 2712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void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2000" b="0" dirty="0" err="1">
                <a:solidFill>
                  <a:srgbClr val="7030A0"/>
                </a:solidFill>
                <a:latin typeface="Helvetica Neue"/>
              </a:rPr>
              <a:t>graph_free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>
                <a:solidFill>
                  <a:srgbClr val="00B050"/>
                </a:solidFill>
                <a:latin typeface="Helvetica Neue"/>
              </a:rPr>
              <a:t>graph *</a:t>
            </a:r>
            <a:r>
              <a:rPr lang="fr-FR" sz="200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) {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fr-FR" sz="2000" b="0" dirty="0">
                <a:solidFill>
                  <a:srgbClr val="C00000"/>
                </a:solidFill>
                <a:latin typeface="Helvetica Neue"/>
              </a:rPr>
              <a:t>REQUIRES(</a:t>
            </a:r>
            <a:r>
              <a:rPr lang="fr-FR" sz="2000" b="0" dirty="0" err="1">
                <a:solidFill>
                  <a:srgbClr val="C00000"/>
                </a:solidFill>
                <a:latin typeface="Helvetica Neue"/>
              </a:rPr>
              <a:t>is_graph</a:t>
            </a:r>
            <a:r>
              <a:rPr lang="fr-FR" sz="2000" b="0" dirty="0">
                <a:solidFill>
                  <a:srgbClr val="C00000"/>
                </a:solidFill>
                <a:latin typeface="Helvetica Neue"/>
              </a:rPr>
              <a:t>(G));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fr-FR" sz="2000" b="0" dirty="0">
                <a:solidFill>
                  <a:srgbClr val="FF66FF"/>
                </a:solidFill>
                <a:latin typeface="Helvetica Neue"/>
              </a:rPr>
              <a:t>for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(</a:t>
            </a:r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unsigned</a:t>
            </a:r>
            <a:r>
              <a:rPr lang="fr-FR" sz="200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2000" b="0" dirty="0">
                <a:solidFill>
                  <a:srgbClr val="FFC000"/>
                </a:solidFill>
                <a:latin typeface="Helvetica Neue"/>
              </a:rPr>
              <a:t>i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= 0; i &lt; G-&gt;size; i++) {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adjlist</a:t>
            </a:r>
            <a:r>
              <a:rPr lang="fr-FR" sz="2000" b="0" dirty="0">
                <a:solidFill>
                  <a:srgbClr val="00B050"/>
                </a:solidFill>
                <a:latin typeface="Helvetica Neue"/>
              </a:rPr>
              <a:t> *</a:t>
            </a:r>
            <a:r>
              <a:rPr lang="fr-FR" sz="2000" b="0" dirty="0">
                <a:solidFill>
                  <a:srgbClr val="FFC000"/>
                </a:solidFill>
                <a:latin typeface="Helvetica Neue"/>
              </a:rPr>
              <a:t>L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= G-&gt;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adj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[i];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fr-FR" sz="2000" b="0" dirty="0" err="1">
                <a:solidFill>
                  <a:srgbClr val="FF66FF"/>
                </a:solidFill>
                <a:latin typeface="Helvetica Neue"/>
              </a:rPr>
              <a:t>while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(L != NULL) {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adjlist</a:t>
            </a:r>
            <a:r>
              <a:rPr lang="fr-FR" sz="2000" b="0" dirty="0">
                <a:solidFill>
                  <a:srgbClr val="00B050"/>
                </a:solidFill>
                <a:latin typeface="Helvetica Neue"/>
              </a:rPr>
              <a:t> *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tmp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= L-&gt;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next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  free(L);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  L =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tmp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}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}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free(G-&gt;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adj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free(G);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cxnSp>
        <p:nvCxnSpPr>
          <p:cNvPr id="7" name="Straight Arrow Connector 6"/>
          <p:cNvCxnSpPr>
            <a:endCxn id="42" idx="2"/>
          </p:cNvCxnSpPr>
          <p:nvPr/>
        </p:nvCxnSpPr>
        <p:spPr bwMode="auto">
          <a:xfrm>
            <a:off x="11133200" y="1135763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8326562" y="310032"/>
          <a:ext cx="670560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9318750" y="415120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 bwMode="auto">
          <a:xfrm>
            <a:off x="8818480" y="597206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pSp>
        <p:nvGrpSpPr>
          <p:cNvPr id="2" name="Group 43"/>
          <p:cNvGrpSpPr/>
          <p:nvPr/>
        </p:nvGrpSpPr>
        <p:grpSpPr>
          <a:xfrm>
            <a:off x="9928350" y="2094704"/>
            <a:ext cx="457200" cy="274320"/>
            <a:chOff x="8222344" y="4025070"/>
            <a:chExt cx="457200" cy="274320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Group 48"/>
          <p:cNvGrpSpPr/>
          <p:nvPr/>
        </p:nvGrpSpPr>
        <p:grpSpPr>
          <a:xfrm>
            <a:off x="11117860" y="460840"/>
            <a:ext cx="457200" cy="274320"/>
            <a:chOff x="8222344" y="4025070"/>
            <a:chExt cx="457200" cy="274320"/>
          </a:xfrm>
        </p:grpSpPr>
        <p:cxnSp>
          <p:nvCxnSpPr>
            <p:cNvPr id="19" name="Straight Arrow Connector 18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23" name="Oval 22"/>
          <p:cNvSpPr/>
          <p:nvPr/>
        </p:nvSpPr>
        <p:spPr bwMode="auto">
          <a:xfrm>
            <a:off x="9318750" y="52180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10447300" y="415120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Oval 24"/>
          <p:cNvSpPr/>
          <p:nvPr/>
        </p:nvSpPr>
        <p:spPr bwMode="auto">
          <a:xfrm>
            <a:off x="10450186" y="527755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26" name="Straight Arrow Connector 25"/>
          <p:cNvCxnSpPr>
            <a:endCxn id="25" idx="2"/>
          </p:cNvCxnSpPr>
          <p:nvPr/>
        </p:nvCxnSpPr>
        <p:spPr bwMode="auto">
          <a:xfrm>
            <a:off x="9968922" y="603955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9309926" y="2048984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8" name="Straight Arrow Connector 27"/>
          <p:cNvCxnSpPr/>
          <p:nvPr/>
        </p:nvCxnSpPr>
        <p:spPr bwMode="auto">
          <a:xfrm>
            <a:off x="8818480" y="2231070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29" name="Oval 28"/>
          <p:cNvSpPr/>
          <p:nvPr/>
        </p:nvSpPr>
        <p:spPr bwMode="auto">
          <a:xfrm>
            <a:off x="9309926" y="2155664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9321800" y="94692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1" name="Straight Arrow Connector 30"/>
          <p:cNvCxnSpPr/>
          <p:nvPr/>
        </p:nvCxnSpPr>
        <p:spPr bwMode="auto">
          <a:xfrm>
            <a:off x="8821530" y="1129014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9321800" y="1053608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10450350" y="94692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" name="Oval 33"/>
          <p:cNvSpPr/>
          <p:nvPr/>
        </p:nvSpPr>
        <p:spPr bwMode="auto">
          <a:xfrm>
            <a:off x="10453236" y="1059563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35" name="Straight Arrow Connector 34"/>
          <p:cNvCxnSpPr>
            <a:endCxn id="34" idx="2"/>
          </p:cNvCxnSpPr>
          <p:nvPr/>
        </p:nvCxnSpPr>
        <p:spPr bwMode="auto">
          <a:xfrm>
            <a:off x="9971972" y="1135763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pSp>
        <p:nvGrpSpPr>
          <p:cNvPr id="13" name="Group 48"/>
          <p:cNvGrpSpPr/>
          <p:nvPr/>
        </p:nvGrpSpPr>
        <p:grpSpPr>
          <a:xfrm>
            <a:off x="12282138" y="992648"/>
            <a:ext cx="457200" cy="274320"/>
            <a:chOff x="8222344" y="4025070"/>
            <a:chExt cx="457200" cy="274320"/>
          </a:xfrm>
        </p:grpSpPr>
        <p:cxnSp>
          <p:nvCxnSpPr>
            <p:cNvPr id="37" name="Straight Arrow Connector 36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11611578" y="94692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2" name="Oval 41"/>
          <p:cNvSpPr/>
          <p:nvPr/>
        </p:nvSpPr>
        <p:spPr bwMode="auto">
          <a:xfrm>
            <a:off x="11614464" y="1059563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43" name="Straight Arrow Connector 42"/>
          <p:cNvCxnSpPr>
            <a:endCxn id="56" idx="2"/>
          </p:cNvCxnSpPr>
          <p:nvPr/>
        </p:nvCxnSpPr>
        <p:spPr bwMode="auto">
          <a:xfrm>
            <a:off x="11133200" y="1697595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9321800" y="1508760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5" name="Straight Arrow Connector 44"/>
          <p:cNvCxnSpPr/>
          <p:nvPr/>
        </p:nvCxnSpPr>
        <p:spPr bwMode="auto">
          <a:xfrm>
            <a:off x="8821530" y="1690846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46" name="Oval 45"/>
          <p:cNvSpPr/>
          <p:nvPr/>
        </p:nvSpPr>
        <p:spPr bwMode="auto">
          <a:xfrm>
            <a:off x="9321800" y="161544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10450350" y="1508760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8" name="Oval 47"/>
          <p:cNvSpPr/>
          <p:nvPr/>
        </p:nvSpPr>
        <p:spPr bwMode="auto">
          <a:xfrm>
            <a:off x="10453236" y="1621395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49" name="Straight Arrow Connector 48"/>
          <p:cNvCxnSpPr>
            <a:endCxn id="48" idx="2"/>
          </p:cNvCxnSpPr>
          <p:nvPr/>
        </p:nvCxnSpPr>
        <p:spPr bwMode="auto">
          <a:xfrm>
            <a:off x="9971972" y="1697595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pSp>
        <p:nvGrpSpPr>
          <p:cNvPr id="18" name="Group 49"/>
          <p:cNvGrpSpPr/>
          <p:nvPr/>
        </p:nvGrpSpPr>
        <p:grpSpPr>
          <a:xfrm>
            <a:off x="12282138" y="1554480"/>
            <a:ext cx="457200" cy="274320"/>
            <a:chOff x="8222344" y="4025070"/>
            <a:chExt cx="457200" cy="274320"/>
          </a:xfrm>
        </p:grpSpPr>
        <p:cxnSp>
          <p:nvCxnSpPr>
            <p:cNvPr id="51" name="Straight Arrow Connector 50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55" name="Table 54"/>
          <p:cNvGraphicFramePr>
            <a:graphicFrameLocks noGrp="1"/>
          </p:cNvGraphicFramePr>
          <p:nvPr/>
        </p:nvGraphicFramePr>
        <p:xfrm>
          <a:off x="11611578" y="1508760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6" name="Oval 55"/>
          <p:cNvSpPr/>
          <p:nvPr/>
        </p:nvSpPr>
        <p:spPr bwMode="auto">
          <a:xfrm>
            <a:off x="11614464" y="1621395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57" name="Straight Arrow Connector 56"/>
          <p:cNvCxnSpPr>
            <a:endCxn id="70" idx="2"/>
          </p:cNvCxnSpPr>
          <p:nvPr/>
        </p:nvCxnSpPr>
        <p:spPr bwMode="auto">
          <a:xfrm>
            <a:off x="11133200" y="2779635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9321800" y="2590800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9" name="Straight Arrow Connector 58"/>
          <p:cNvCxnSpPr/>
          <p:nvPr/>
        </p:nvCxnSpPr>
        <p:spPr bwMode="auto">
          <a:xfrm>
            <a:off x="8821530" y="2772886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60" name="Oval 59"/>
          <p:cNvSpPr/>
          <p:nvPr/>
        </p:nvSpPr>
        <p:spPr bwMode="auto">
          <a:xfrm>
            <a:off x="9321800" y="269748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10450350" y="2590800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2" name="Oval 61"/>
          <p:cNvSpPr/>
          <p:nvPr/>
        </p:nvSpPr>
        <p:spPr bwMode="auto">
          <a:xfrm>
            <a:off x="10453236" y="2703435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63" name="Straight Arrow Connector 62"/>
          <p:cNvCxnSpPr>
            <a:endCxn id="62" idx="2"/>
          </p:cNvCxnSpPr>
          <p:nvPr/>
        </p:nvCxnSpPr>
        <p:spPr bwMode="auto">
          <a:xfrm>
            <a:off x="9971972" y="2779635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pSp>
        <p:nvGrpSpPr>
          <p:cNvPr id="36" name="Group 48"/>
          <p:cNvGrpSpPr/>
          <p:nvPr/>
        </p:nvGrpSpPr>
        <p:grpSpPr>
          <a:xfrm>
            <a:off x="12282138" y="2636520"/>
            <a:ext cx="457200" cy="274320"/>
            <a:chOff x="8222344" y="4025070"/>
            <a:chExt cx="457200" cy="274320"/>
          </a:xfrm>
        </p:grpSpPr>
        <p:cxnSp>
          <p:nvCxnSpPr>
            <p:cNvPr id="65" name="Straight Arrow Connector 64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11611578" y="2590800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0" name="Oval 69"/>
          <p:cNvSpPr/>
          <p:nvPr/>
        </p:nvSpPr>
        <p:spPr bwMode="auto">
          <a:xfrm>
            <a:off x="11614464" y="2703435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33" name="Rectangular Callout 132"/>
          <p:cNvSpPr/>
          <p:nvPr/>
        </p:nvSpPr>
        <p:spPr bwMode="auto">
          <a:xfrm>
            <a:off x="5054600" y="8610600"/>
            <a:ext cx="1914948" cy="400110"/>
          </a:xfrm>
          <a:prstGeom prst="wedgeRectCallout">
            <a:avLst>
              <a:gd name="adj1" fmla="val 107114"/>
              <a:gd name="adj2" fmla="val -154668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Free the header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34" name="Rectangular Callout 133"/>
          <p:cNvSpPr/>
          <p:nvPr/>
        </p:nvSpPr>
        <p:spPr bwMode="auto">
          <a:xfrm>
            <a:off x="4292600" y="8058090"/>
            <a:ext cx="1700145" cy="400110"/>
          </a:xfrm>
          <a:prstGeom prst="wedgeRectCallout">
            <a:avLst>
              <a:gd name="adj1" fmla="val 168265"/>
              <a:gd name="adj2" fmla="val -8892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Free the array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35" name="Rectangular Callout 134"/>
          <p:cNvSpPr/>
          <p:nvPr/>
        </p:nvSpPr>
        <p:spPr bwMode="auto">
          <a:xfrm>
            <a:off x="2997200" y="7315200"/>
            <a:ext cx="3497111" cy="400110"/>
          </a:xfrm>
          <a:prstGeom prst="wedgeRectCallout">
            <a:avLst>
              <a:gd name="adj1" fmla="val 95554"/>
              <a:gd name="adj2" fmla="val -257980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Free the adjacency list nodes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71" name="Slide Number Placeholder 7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Edges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graph_hasedge</a:t>
            </a:r>
            <a:r>
              <a:rPr lang="en-US" dirty="0"/>
              <a:t>(G, v, w) does a linear search for w in the adjacency list of v</a:t>
            </a:r>
          </a:p>
          <a:p>
            <a:pPr lvl="1"/>
            <a:r>
              <a:rPr lang="en-US" dirty="0"/>
              <a:t>We could implement it the</a:t>
            </a:r>
            <a:br>
              <a:rPr lang="en-US" dirty="0"/>
            </a:br>
            <a:r>
              <a:rPr lang="en-US" dirty="0"/>
              <a:t>other way around as well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Its cost is O(min(</a:t>
            </a:r>
            <a:r>
              <a:rPr lang="en-US" dirty="0" err="1"/>
              <a:t>v,e</a:t>
            </a:r>
            <a:r>
              <a:rPr lang="en-US" dirty="0"/>
              <a:t>))</a:t>
            </a:r>
          </a:p>
          <a:p>
            <a:pPr lvl="1"/>
            <a:r>
              <a:rPr lang="en-US" dirty="0"/>
              <a:t>The maximum length of</a:t>
            </a:r>
            <a:br>
              <a:rPr lang="en-US" dirty="0"/>
            </a:br>
            <a:r>
              <a:rPr lang="en-US" dirty="0"/>
              <a:t>an adjacency list</a:t>
            </a:r>
          </a:p>
          <a:p>
            <a:pPr lvl="1"/>
            <a:r>
              <a:rPr lang="en-US" dirty="0"/>
              <a:t>The maximum number of</a:t>
            </a:r>
            <a:br>
              <a:rPr lang="en-US" dirty="0"/>
            </a:br>
            <a:r>
              <a:rPr lang="en-US" dirty="0"/>
              <a:t>neighbors of a vertex</a:t>
            </a:r>
          </a:p>
        </p:txBody>
      </p:sp>
      <p:sp>
        <p:nvSpPr>
          <p:cNvPr id="8" name="Cube 7"/>
          <p:cNvSpPr/>
          <p:nvPr/>
        </p:nvSpPr>
        <p:spPr bwMode="auto">
          <a:xfrm>
            <a:off x="6204585" y="3089513"/>
            <a:ext cx="6165215" cy="3082687"/>
          </a:xfrm>
          <a:prstGeom prst="cube">
            <a:avLst>
              <a:gd name="adj" fmla="val 4096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2000" b="0" dirty="0" err="1">
                <a:solidFill>
                  <a:srgbClr val="7030A0"/>
                </a:solidFill>
                <a:latin typeface="Helvetica Neue"/>
              </a:rPr>
              <a:t>graph_hasedge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>
                <a:solidFill>
                  <a:srgbClr val="00B050"/>
                </a:solidFill>
                <a:latin typeface="Helvetica Neue"/>
              </a:rPr>
              <a:t>graph *</a:t>
            </a:r>
            <a:r>
              <a:rPr lang="fr-FR" sz="200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, </a:t>
            </a:r>
            <a:r>
              <a:rPr lang="fr-FR" sz="20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2000" b="0" dirty="0">
                <a:solidFill>
                  <a:srgbClr val="FFC000"/>
                </a:solidFill>
                <a:latin typeface="Helvetica Neue"/>
              </a:rPr>
              <a:t>v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, </a:t>
            </a:r>
            <a:r>
              <a:rPr lang="fr-FR" sz="20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2000" b="0" dirty="0">
                <a:solidFill>
                  <a:srgbClr val="FFC000"/>
                </a:solidFill>
                <a:latin typeface="Helvetica Neue"/>
              </a:rPr>
              <a:t>w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) {</a:t>
            </a:r>
          </a:p>
          <a:p>
            <a:pPr algn="l"/>
            <a:r>
              <a:rPr lang="fr-FR" sz="2000" b="0" dirty="0">
                <a:solidFill>
                  <a:srgbClr val="C00000"/>
                </a:solidFill>
                <a:latin typeface="Helvetica Neue"/>
              </a:rPr>
              <a:t>  REQUIRES(</a:t>
            </a:r>
            <a:r>
              <a:rPr lang="fr-FR" sz="2000" b="0" dirty="0" err="1">
                <a:solidFill>
                  <a:srgbClr val="C00000"/>
                </a:solidFill>
                <a:latin typeface="Helvetica Neue"/>
              </a:rPr>
              <a:t>is_graph</a:t>
            </a:r>
            <a:r>
              <a:rPr lang="fr-FR" sz="2000" b="0" dirty="0">
                <a:solidFill>
                  <a:srgbClr val="C00000"/>
                </a:solidFill>
                <a:latin typeface="Helvetica Neue"/>
              </a:rPr>
              <a:t>(G));</a:t>
            </a:r>
          </a:p>
          <a:p>
            <a:pPr algn="l"/>
            <a:r>
              <a:rPr lang="fr-FR" sz="2000" b="0" dirty="0">
                <a:solidFill>
                  <a:srgbClr val="C00000"/>
                </a:solidFill>
                <a:latin typeface="Helvetica Neue"/>
              </a:rPr>
              <a:t>  REQUIRES(</a:t>
            </a:r>
            <a:r>
              <a:rPr lang="fr-FR" sz="2000" b="0" dirty="0" err="1">
                <a:solidFill>
                  <a:srgbClr val="C00000"/>
                </a:solidFill>
                <a:latin typeface="Helvetica Neue"/>
              </a:rPr>
              <a:t>is_vertex</a:t>
            </a:r>
            <a:r>
              <a:rPr lang="fr-FR" sz="2000" b="0" dirty="0">
                <a:solidFill>
                  <a:srgbClr val="C00000"/>
                </a:solidFill>
                <a:latin typeface="Helvetica Neue"/>
              </a:rPr>
              <a:t>(G, v) &amp;&amp; </a:t>
            </a:r>
            <a:r>
              <a:rPr lang="fr-FR" sz="2000" b="0" dirty="0" err="1">
                <a:solidFill>
                  <a:srgbClr val="C00000"/>
                </a:solidFill>
                <a:latin typeface="Helvetica Neue"/>
              </a:rPr>
              <a:t>is_vertex</a:t>
            </a:r>
            <a:r>
              <a:rPr lang="fr-FR" sz="2000" b="0" dirty="0">
                <a:solidFill>
                  <a:srgbClr val="C00000"/>
                </a:solidFill>
                <a:latin typeface="Helvetica Neue"/>
              </a:rPr>
              <a:t>(G, w));</a:t>
            </a:r>
          </a:p>
          <a:p>
            <a:pPr algn="l"/>
            <a:endParaRPr lang="fr-FR" sz="20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fr-FR" sz="2000" b="0" dirty="0">
                <a:solidFill>
                  <a:srgbClr val="FF66FF"/>
                </a:solidFill>
                <a:latin typeface="Helvetica Neue"/>
              </a:rPr>
              <a:t>for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(</a:t>
            </a:r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adjlist</a:t>
            </a:r>
            <a:r>
              <a:rPr lang="fr-FR" sz="2000" b="0" dirty="0">
                <a:solidFill>
                  <a:srgbClr val="00B050"/>
                </a:solidFill>
                <a:latin typeface="Helvetica Neue"/>
              </a:rPr>
              <a:t> *</a:t>
            </a:r>
            <a:r>
              <a:rPr lang="fr-FR" sz="2000" b="0" dirty="0">
                <a:solidFill>
                  <a:srgbClr val="FFC000"/>
                </a:solidFill>
                <a:latin typeface="Helvetica Neue"/>
              </a:rPr>
              <a:t>L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= G-&gt;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adj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[v]; L != NULL; L = L-&gt;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next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) {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fr-FR" sz="2000" b="0" dirty="0">
                <a:solidFill>
                  <a:srgbClr val="FF66FF"/>
                </a:solidFill>
                <a:latin typeface="Helvetica Neue"/>
              </a:rPr>
              <a:t>if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(L-&gt;vert == w) </a:t>
            </a:r>
            <a:r>
              <a:rPr lang="fr-FR" sz="20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true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}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fr-FR" sz="20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false;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cxnSp>
        <p:nvCxnSpPr>
          <p:cNvPr id="6" name="Straight Arrow Connector 5"/>
          <p:cNvCxnSpPr>
            <a:endCxn id="40" idx="2"/>
          </p:cNvCxnSpPr>
          <p:nvPr/>
        </p:nvCxnSpPr>
        <p:spPr bwMode="auto">
          <a:xfrm>
            <a:off x="10077862" y="7607531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271224" y="6781800"/>
          <a:ext cx="670560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263412" y="688688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>
            <a:off x="7763142" y="7068974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pSp>
        <p:nvGrpSpPr>
          <p:cNvPr id="11" name="Group 43"/>
          <p:cNvGrpSpPr/>
          <p:nvPr/>
        </p:nvGrpSpPr>
        <p:grpSpPr>
          <a:xfrm>
            <a:off x="8873012" y="8566472"/>
            <a:ext cx="457200" cy="274320"/>
            <a:chOff x="8222344" y="4025070"/>
            <a:chExt cx="457200" cy="274320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48"/>
          <p:cNvGrpSpPr/>
          <p:nvPr/>
        </p:nvGrpSpPr>
        <p:grpSpPr>
          <a:xfrm>
            <a:off x="10062522" y="6932608"/>
            <a:ext cx="457200" cy="274320"/>
            <a:chOff x="8222344" y="4025070"/>
            <a:chExt cx="457200" cy="274320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21" name="Oval 20"/>
          <p:cNvSpPr/>
          <p:nvPr/>
        </p:nvSpPr>
        <p:spPr bwMode="auto">
          <a:xfrm>
            <a:off x="8263412" y="6993568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9391962" y="688688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Oval 22"/>
          <p:cNvSpPr/>
          <p:nvPr/>
        </p:nvSpPr>
        <p:spPr bwMode="auto">
          <a:xfrm>
            <a:off x="9394848" y="6999523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24" name="Straight Arrow Connector 23"/>
          <p:cNvCxnSpPr>
            <a:endCxn id="23" idx="2"/>
          </p:cNvCxnSpPr>
          <p:nvPr/>
        </p:nvCxnSpPr>
        <p:spPr bwMode="auto">
          <a:xfrm>
            <a:off x="8913584" y="7075723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8254588" y="8520752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6" name="Straight Arrow Connector 25"/>
          <p:cNvCxnSpPr/>
          <p:nvPr/>
        </p:nvCxnSpPr>
        <p:spPr bwMode="auto">
          <a:xfrm>
            <a:off x="7763142" y="8702838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27" name="Oval 26"/>
          <p:cNvSpPr/>
          <p:nvPr/>
        </p:nvSpPr>
        <p:spPr bwMode="auto">
          <a:xfrm>
            <a:off x="8254588" y="8627432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8266462" y="7418696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9" name="Straight Arrow Connector 28"/>
          <p:cNvCxnSpPr/>
          <p:nvPr/>
        </p:nvCxnSpPr>
        <p:spPr bwMode="auto">
          <a:xfrm>
            <a:off x="7766192" y="7600782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8266462" y="7525376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9395012" y="7418696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Oval 31"/>
          <p:cNvSpPr/>
          <p:nvPr/>
        </p:nvSpPr>
        <p:spPr bwMode="auto">
          <a:xfrm>
            <a:off x="9397898" y="7531331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33" name="Straight Arrow Connector 32"/>
          <p:cNvCxnSpPr>
            <a:endCxn id="32" idx="2"/>
          </p:cNvCxnSpPr>
          <p:nvPr/>
        </p:nvCxnSpPr>
        <p:spPr bwMode="auto">
          <a:xfrm>
            <a:off x="8916634" y="7607531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pSp>
        <p:nvGrpSpPr>
          <p:cNvPr id="34" name="Group 48"/>
          <p:cNvGrpSpPr/>
          <p:nvPr/>
        </p:nvGrpSpPr>
        <p:grpSpPr>
          <a:xfrm>
            <a:off x="11226800" y="7464416"/>
            <a:ext cx="457200" cy="274320"/>
            <a:chOff x="8222344" y="4025070"/>
            <a:chExt cx="457200" cy="274320"/>
          </a:xfrm>
        </p:grpSpPr>
        <p:cxnSp>
          <p:nvCxnSpPr>
            <p:cNvPr id="35" name="Straight Arrow Connector 34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10556240" y="7418696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Oval 39"/>
          <p:cNvSpPr/>
          <p:nvPr/>
        </p:nvSpPr>
        <p:spPr bwMode="auto">
          <a:xfrm>
            <a:off x="10559126" y="7531331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41" name="Straight Arrow Connector 40"/>
          <p:cNvCxnSpPr>
            <a:endCxn id="54" idx="2"/>
          </p:cNvCxnSpPr>
          <p:nvPr/>
        </p:nvCxnSpPr>
        <p:spPr bwMode="auto">
          <a:xfrm>
            <a:off x="10077862" y="8169363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8266462" y="798052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3" name="Straight Arrow Connector 42"/>
          <p:cNvCxnSpPr/>
          <p:nvPr/>
        </p:nvCxnSpPr>
        <p:spPr bwMode="auto">
          <a:xfrm>
            <a:off x="7766192" y="8162614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44" name="Oval 43"/>
          <p:cNvSpPr/>
          <p:nvPr/>
        </p:nvSpPr>
        <p:spPr bwMode="auto">
          <a:xfrm>
            <a:off x="8266462" y="8087208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9395012" y="798052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" name="Oval 45"/>
          <p:cNvSpPr/>
          <p:nvPr/>
        </p:nvSpPr>
        <p:spPr bwMode="auto">
          <a:xfrm>
            <a:off x="9397898" y="8093163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47" name="Straight Arrow Connector 46"/>
          <p:cNvCxnSpPr>
            <a:endCxn id="46" idx="2"/>
          </p:cNvCxnSpPr>
          <p:nvPr/>
        </p:nvCxnSpPr>
        <p:spPr bwMode="auto">
          <a:xfrm>
            <a:off x="8916634" y="8169363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pSp>
        <p:nvGrpSpPr>
          <p:cNvPr id="48" name="Group 49"/>
          <p:cNvGrpSpPr/>
          <p:nvPr/>
        </p:nvGrpSpPr>
        <p:grpSpPr>
          <a:xfrm>
            <a:off x="11226800" y="8026248"/>
            <a:ext cx="457200" cy="274320"/>
            <a:chOff x="8222344" y="4025070"/>
            <a:chExt cx="457200" cy="274320"/>
          </a:xfrm>
        </p:grpSpPr>
        <p:cxnSp>
          <p:nvCxnSpPr>
            <p:cNvPr id="49" name="Straight Arrow Connector 48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10556240" y="798052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4" name="Oval 53"/>
          <p:cNvSpPr/>
          <p:nvPr/>
        </p:nvSpPr>
        <p:spPr bwMode="auto">
          <a:xfrm>
            <a:off x="10559126" y="8093163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55" name="Straight Arrow Connector 54"/>
          <p:cNvCxnSpPr>
            <a:endCxn id="68" idx="2"/>
          </p:cNvCxnSpPr>
          <p:nvPr/>
        </p:nvCxnSpPr>
        <p:spPr bwMode="auto">
          <a:xfrm>
            <a:off x="10077862" y="9251403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8266462" y="906256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7" name="Straight Arrow Connector 56"/>
          <p:cNvCxnSpPr/>
          <p:nvPr/>
        </p:nvCxnSpPr>
        <p:spPr bwMode="auto">
          <a:xfrm>
            <a:off x="7766192" y="9244654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58" name="Oval 57"/>
          <p:cNvSpPr/>
          <p:nvPr/>
        </p:nvSpPr>
        <p:spPr bwMode="auto">
          <a:xfrm>
            <a:off x="8266462" y="9169248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59" name="Table 58"/>
          <p:cNvGraphicFramePr>
            <a:graphicFrameLocks noGrp="1"/>
          </p:cNvGraphicFramePr>
          <p:nvPr/>
        </p:nvGraphicFramePr>
        <p:xfrm>
          <a:off x="9395012" y="906256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0" name="Oval 59"/>
          <p:cNvSpPr/>
          <p:nvPr/>
        </p:nvSpPr>
        <p:spPr bwMode="auto">
          <a:xfrm>
            <a:off x="9397898" y="9175203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61" name="Straight Arrow Connector 60"/>
          <p:cNvCxnSpPr>
            <a:endCxn id="60" idx="2"/>
          </p:cNvCxnSpPr>
          <p:nvPr/>
        </p:nvCxnSpPr>
        <p:spPr bwMode="auto">
          <a:xfrm>
            <a:off x="8916634" y="9251403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pSp>
        <p:nvGrpSpPr>
          <p:cNvPr id="62" name="Group 48"/>
          <p:cNvGrpSpPr/>
          <p:nvPr/>
        </p:nvGrpSpPr>
        <p:grpSpPr>
          <a:xfrm>
            <a:off x="11226800" y="9108288"/>
            <a:ext cx="457200" cy="274320"/>
            <a:chOff x="8222344" y="4025070"/>
            <a:chExt cx="457200" cy="274320"/>
          </a:xfrm>
        </p:grpSpPr>
        <p:cxnSp>
          <p:nvCxnSpPr>
            <p:cNvPr id="63" name="Straight Arrow Connector 62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10556240" y="906256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8" name="Oval 67"/>
          <p:cNvSpPr/>
          <p:nvPr/>
        </p:nvSpPr>
        <p:spPr bwMode="auto">
          <a:xfrm>
            <a:off x="10559126" y="9175203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69" name="Oval 68"/>
          <p:cNvSpPr>
            <a:spLocks noChangeArrowheads="1"/>
          </p:cNvSpPr>
          <p:nvPr/>
        </p:nvSpPr>
        <p:spPr bwMode="auto">
          <a:xfrm>
            <a:off x="9397588" y="7366348"/>
            <a:ext cx="457200" cy="457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70" name="Right Arrow 69"/>
          <p:cNvSpPr/>
          <p:nvPr/>
        </p:nvSpPr>
        <p:spPr bwMode="auto">
          <a:xfrm>
            <a:off x="6895592" y="7363968"/>
            <a:ext cx="445008" cy="484632"/>
          </a:xfrm>
          <a:prstGeom prst="right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71" name="Slide Number Placeholder 7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an Edge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preconditions exclude</a:t>
            </a:r>
          </a:p>
          <a:p>
            <a:pPr lvl="1"/>
            <a:r>
              <a:rPr lang="en-US" dirty="0"/>
              <a:t>Self-edges</a:t>
            </a:r>
          </a:p>
          <a:p>
            <a:pPr lvl="1"/>
            <a:r>
              <a:rPr lang="en-US" dirty="0"/>
              <a:t>Edges already contained in</a:t>
            </a:r>
            <a:br>
              <a:rPr lang="en-US" dirty="0"/>
            </a:br>
            <a:r>
              <a:rPr lang="en-US" dirty="0"/>
              <a:t>the graph</a:t>
            </a:r>
          </a:p>
          <a:p>
            <a:pPr lvl="4"/>
            <a:endParaRPr lang="en-US" dirty="0"/>
          </a:p>
          <a:p>
            <a:r>
              <a:rPr lang="en-US" dirty="0" err="1">
                <a:solidFill>
                  <a:srgbClr val="7030A0"/>
                </a:solidFill>
              </a:rPr>
              <a:t>graph_addedge</a:t>
            </a:r>
            <a:r>
              <a:rPr lang="en-US" dirty="0"/>
              <a:t>(G, v, w)</a:t>
            </a:r>
          </a:p>
          <a:p>
            <a:pPr lvl="1"/>
            <a:r>
              <a:rPr lang="en-US" dirty="0"/>
              <a:t>Adds w as a neighbor of v</a:t>
            </a:r>
          </a:p>
          <a:p>
            <a:pPr lvl="1"/>
            <a:r>
              <a:rPr lang="en-US" dirty="0"/>
              <a:t>And v as a neighbor of w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6396038"/>
            <a:r>
              <a:rPr lang="en-US" dirty="0"/>
              <a:t>Constant cost</a:t>
            </a:r>
          </a:p>
        </p:txBody>
      </p:sp>
      <p:sp>
        <p:nvSpPr>
          <p:cNvPr id="6" name="Cube 5"/>
          <p:cNvSpPr/>
          <p:nvPr/>
        </p:nvSpPr>
        <p:spPr bwMode="auto">
          <a:xfrm>
            <a:off x="6807200" y="1960999"/>
            <a:ext cx="6059950" cy="6421001"/>
          </a:xfrm>
          <a:prstGeom prst="cube">
            <a:avLst>
              <a:gd name="adj" fmla="val 2299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void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2000" b="0" dirty="0" err="1">
                <a:solidFill>
                  <a:srgbClr val="7030A0"/>
                </a:solidFill>
                <a:latin typeface="Helvetica Neue"/>
              </a:rPr>
              <a:t>graph_addedge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>
                <a:solidFill>
                  <a:srgbClr val="00B050"/>
                </a:solidFill>
                <a:latin typeface="Helvetica Neue"/>
              </a:rPr>
              <a:t>graph *</a:t>
            </a:r>
            <a:r>
              <a:rPr lang="fr-FR" sz="200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, </a:t>
            </a:r>
            <a:r>
              <a:rPr lang="fr-FR" sz="20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2000" b="0" dirty="0">
                <a:solidFill>
                  <a:srgbClr val="FFC000"/>
                </a:solidFill>
                <a:latin typeface="Helvetica Neue"/>
              </a:rPr>
              <a:t>v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, </a:t>
            </a:r>
            <a:r>
              <a:rPr lang="fr-FR" sz="20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2000" b="0" dirty="0">
                <a:solidFill>
                  <a:srgbClr val="FFC000"/>
                </a:solidFill>
                <a:latin typeface="Helvetica Neue"/>
              </a:rPr>
              <a:t>w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) {</a:t>
            </a:r>
          </a:p>
          <a:p>
            <a:pPr algn="l"/>
            <a:r>
              <a:rPr lang="fr-FR" sz="2000" b="0" dirty="0">
                <a:solidFill>
                  <a:srgbClr val="C00000"/>
                </a:solidFill>
                <a:latin typeface="Helvetica Neue"/>
              </a:rPr>
              <a:t>  REQUIRES(</a:t>
            </a:r>
            <a:r>
              <a:rPr lang="fr-FR" sz="2000" b="0" dirty="0" err="1">
                <a:solidFill>
                  <a:srgbClr val="C00000"/>
                </a:solidFill>
                <a:latin typeface="Helvetica Neue"/>
              </a:rPr>
              <a:t>is_graph</a:t>
            </a:r>
            <a:r>
              <a:rPr lang="fr-FR" sz="2000" b="0" dirty="0">
                <a:solidFill>
                  <a:srgbClr val="C00000"/>
                </a:solidFill>
                <a:latin typeface="Helvetica Neue"/>
              </a:rPr>
              <a:t>(G));</a:t>
            </a:r>
          </a:p>
          <a:p>
            <a:pPr algn="l"/>
            <a:r>
              <a:rPr lang="fr-FR" sz="2000" b="0" dirty="0">
                <a:solidFill>
                  <a:srgbClr val="C00000"/>
                </a:solidFill>
                <a:latin typeface="Helvetica Neue"/>
              </a:rPr>
              <a:t>  REQUIRES(</a:t>
            </a:r>
            <a:r>
              <a:rPr lang="fr-FR" sz="2000" b="0" dirty="0" err="1">
                <a:solidFill>
                  <a:srgbClr val="C00000"/>
                </a:solidFill>
                <a:latin typeface="Helvetica Neue"/>
              </a:rPr>
              <a:t>is_vertex</a:t>
            </a:r>
            <a:r>
              <a:rPr lang="fr-FR" sz="2000" b="0" dirty="0">
                <a:solidFill>
                  <a:srgbClr val="C00000"/>
                </a:solidFill>
                <a:latin typeface="Helvetica Neue"/>
              </a:rPr>
              <a:t>(G, v) &amp;&amp; </a:t>
            </a:r>
            <a:r>
              <a:rPr lang="fr-FR" sz="2000" b="0" dirty="0" err="1">
                <a:solidFill>
                  <a:srgbClr val="C00000"/>
                </a:solidFill>
                <a:latin typeface="Helvetica Neue"/>
              </a:rPr>
              <a:t>is_vertex</a:t>
            </a:r>
            <a:r>
              <a:rPr lang="fr-FR" sz="2000" b="0" dirty="0">
                <a:solidFill>
                  <a:srgbClr val="C00000"/>
                </a:solidFill>
                <a:latin typeface="Helvetica Neue"/>
              </a:rPr>
              <a:t>(G, w));</a:t>
            </a:r>
          </a:p>
          <a:p>
            <a:pPr algn="l"/>
            <a:r>
              <a:rPr lang="fr-FR" sz="2000" b="0" dirty="0">
                <a:solidFill>
                  <a:srgbClr val="C00000"/>
                </a:solidFill>
                <a:latin typeface="Helvetica Neue"/>
              </a:rPr>
              <a:t>  REQUIRES(v != w &amp;&amp; !</a:t>
            </a:r>
            <a:r>
              <a:rPr lang="fr-FR" sz="2000" b="0" dirty="0" err="1">
                <a:solidFill>
                  <a:srgbClr val="C00000"/>
                </a:solidFill>
                <a:latin typeface="Helvetica Neue"/>
              </a:rPr>
              <a:t>graph_hasedge</a:t>
            </a:r>
            <a:r>
              <a:rPr lang="fr-FR" sz="2000" b="0" dirty="0">
                <a:solidFill>
                  <a:srgbClr val="C00000"/>
                </a:solidFill>
                <a:latin typeface="Helvetica Neue"/>
              </a:rPr>
              <a:t>(G, v, w));</a:t>
            </a:r>
          </a:p>
          <a:p>
            <a:pPr algn="l"/>
            <a:endParaRPr lang="fr-FR" sz="20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adjlist</a:t>
            </a:r>
            <a:r>
              <a:rPr lang="fr-FR" sz="2000" b="0" dirty="0">
                <a:solidFill>
                  <a:srgbClr val="00B050"/>
                </a:solidFill>
                <a:latin typeface="Helvetica Neue"/>
              </a:rPr>
              <a:t> *</a:t>
            </a:r>
            <a:r>
              <a:rPr lang="fr-FR" sz="2000" b="0" dirty="0">
                <a:solidFill>
                  <a:srgbClr val="FFC000"/>
                </a:solidFill>
                <a:latin typeface="Helvetica Neue"/>
              </a:rPr>
              <a:t>L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;</a:t>
            </a:r>
          </a:p>
          <a:p>
            <a:pPr algn="l"/>
            <a:endParaRPr lang="fr-FR" sz="20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L =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xmalloc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sizeof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adjlist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));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L-&gt;vert = w;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L-&gt;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next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= G-&gt;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adj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[v];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G-&gt;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adj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[v] = L;</a:t>
            </a:r>
          </a:p>
          <a:p>
            <a:pPr algn="l"/>
            <a:endParaRPr lang="fr-FR" sz="20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L =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xmalloc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sizeof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adjlist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));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L-&gt;vert = v;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L-&gt;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next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= G-&gt;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adj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[w];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G-&gt;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adj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[w] = L;</a:t>
            </a:r>
          </a:p>
          <a:p>
            <a:pPr algn="l"/>
            <a:endParaRPr lang="fr-FR" sz="20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fr-FR" sz="2000" b="0" dirty="0">
                <a:solidFill>
                  <a:srgbClr val="C00000"/>
                </a:solidFill>
                <a:latin typeface="Helvetica Neue"/>
              </a:rPr>
              <a:t>  ENSURES(</a:t>
            </a:r>
            <a:r>
              <a:rPr lang="fr-FR" sz="2000" b="0" dirty="0" err="1">
                <a:solidFill>
                  <a:srgbClr val="C00000"/>
                </a:solidFill>
                <a:latin typeface="Helvetica Neue"/>
              </a:rPr>
              <a:t>is_graph</a:t>
            </a:r>
            <a:r>
              <a:rPr lang="fr-FR" sz="2000" b="0" dirty="0">
                <a:solidFill>
                  <a:srgbClr val="C00000"/>
                </a:solidFill>
                <a:latin typeface="Helvetica Neue"/>
              </a:rPr>
              <a:t>(G));</a:t>
            </a:r>
          </a:p>
          <a:p>
            <a:pPr algn="l"/>
            <a:r>
              <a:rPr lang="fr-FR" sz="2000" b="0" dirty="0">
                <a:solidFill>
                  <a:srgbClr val="C00000"/>
                </a:solidFill>
                <a:latin typeface="Helvetica Neue"/>
              </a:rPr>
              <a:t>  ENSURES(</a:t>
            </a:r>
            <a:r>
              <a:rPr lang="fr-FR" sz="2000" b="0" dirty="0" err="1">
                <a:solidFill>
                  <a:srgbClr val="C00000"/>
                </a:solidFill>
                <a:latin typeface="Helvetica Neue"/>
              </a:rPr>
              <a:t>graph_hasedge</a:t>
            </a:r>
            <a:r>
              <a:rPr lang="fr-FR" sz="2000" b="0" dirty="0">
                <a:solidFill>
                  <a:srgbClr val="C00000"/>
                </a:solidFill>
                <a:latin typeface="Helvetica Neue"/>
              </a:rPr>
              <a:t>(G, v, w));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7" name="Rectangular Callout 6"/>
          <p:cNvSpPr/>
          <p:nvPr/>
        </p:nvSpPr>
        <p:spPr bwMode="auto">
          <a:xfrm>
            <a:off x="9734002" y="4704199"/>
            <a:ext cx="2883162" cy="400110"/>
          </a:xfrm>
          <a:prstGeom prst="wedgeRectCallout">
            <a:avLst>
              <a:gd name="adj1" fmla="val -71244"/>
              <a:gd name="adj2" fmla="val -21442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add w as a neighbor of v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9734002" y="6285289"/>
            <a:ext cx="2883162" cy="400110"/>
          </a:xfrm>
          <a:prstGeom prst="wedgeRectCallout">
            <a:avLst>
              <a:gd name="adj1" fmla="val -80367"/>
              <a:gd name="adj2" fmla="val -18311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add v as a neighbor of w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cxnSp>
        <p:nvCxnSpPr>
          <p:cNvPr id="8" name="Straight Arrow Connector 7"/>
          <p:cNvCxnSpPr>
            <a:endCxn id="42" idx="2"/>
          </p:cNvCxnSpPr>
          <p:nvPr/>
        </p:nvCxnSpPr>
        <p:spPr bwMode="auto">
          <a:xfrm>
            <a:off x="4045870" y="7607531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239232" y="6781800"/>
          <a:ext cx="670560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231420" y="688688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 bwMode="auto">
          <a:xfrm>
            <a:off x="1731150" y="7068974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pSp>
        <p:nvGrpSpPr>
          <p:cNvPr id="13" name="Group 43"/>
          <p:cNvGrpSpPr/>
          <p:nvPr/>
        </p:nvGrpSpPr>
        <p:grpSpPr>
          <a:xfrm>
            <a:off x="2841020" y="8566472"/>
            <a:ext cx="457200" cy="274320"/>
            <a:chOff x="8222344" y="4025070"/>
            <a:chExt cx="457200" cy="274320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" name="Group 48"/>
          <p:cNvGrpSpPr/>
          <p:nvPr/>
        </p:nvGrpSpPr>
        <p:grpSpPr>
          <a:xfrm>
            <a:off x="4030530" y="6932608"/>
            <a:ext cx="457200" cy="274320"/>
            <a:chOff x="8222344" y="4025070"/>
            <a:chExt cx="457200" cy="274320"/>
          </a:xfrm>
        </p:grpSpPr>
        <p:cxnSp>
          <p:nvCxnSpPr>
            <p:cNvPr id="19" name="Straight Arrow Connector 18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23" name="Oval 22"/>
          <p:cNvSpPr/>
          <p:nvPr/>
        </p:nvSpPr>
        <p:spPr bwMode="auto">
          <a:xfrm>
            <a:off x="2231420" y="6993568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359970" y="688688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Oval 24"/>
          <p:cNvSpPr/>
          <p:nvPr/>
        </p:nvSpPr>
        <p:spPr bwMode="auto">
          <a:xfrm>
            <a:off x="3362856" y="6999523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26" name="Straight Arrow Connector 25"/>
          <p:cNvCxnSpPr>
            <a:endCxn id="25" idx="2"/>
          </p:cNvCxnSpPr>
          <p:nvPr/>
        </p:nvCxnSpPr>
        <p:spPr bwMode="auto">
          <a:xfrm>
            <a:off x="2881592" y="7075723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2222596" y="8520752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8" name="Straight Arrow Connector 27"/>
          <p:cNvCxnSpPr/>
          <p:nvPr/>
        </p:nvCxnSpPr>
        <p:spPr bwMode="auto">
          <a:xfrm>
            <a:off x="1731150" y="8702838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29" name="Oval 28"/>
          <p:cNvSpPr/>
          <p:nvPr/>
        </p:nvSpPr>
        <p:spPr bwMode="auto">
          <a:xfrm>
            <a:off x="2222596" y="8627432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2234470" y="7418696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1" name="Straight Arrow Connector 30"/>
          <p:cNvCxnSpPr/>
          <p:nvPr/>
        </p:nvCxnSpPr>
        <p:spPr bwMode="auto">
          <a:xfrm>
            <a:off x="1734200" y="7600782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2234470" y="7525376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3363020" y="7418696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" name="Oval 33"/>
          <p:cNvSpPr/>
          <p:nvPr/>
        </p:nvSpPr>
        <p:spPr bwMode="auto">
          <a:xfrm>
            <a:off x="3365906" y="7531331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35" name="Straight Arrow Connector 34"/>
          <p:cNvCxnSpPr>
            <a:endCxn id="34" idx="2"/>
          </p:cNvCxnSpPr>
          <p:nvPr/>
        </p:nvCxnSpPr>
        <p:spPr bwMode="auto">
          <a:xfrm>
            <a:off x="2884642" y="7607531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pSp>
        <p:nvGrpSpPr>
          <p:cNvPr id="36" name="Group 48"/>
          <p:cNvGrpSpPr/>
          <p:nvPr/>
        </p:nvGrpSpPr>
        <p:grpSpPr>
          <a:xfrm>
            <a:off x="5194808" y="7464416"/>
            <a:ext cx="457200" cy="274320"/>
            <a:chOff x="8222344" y="4025070"/>
            <a:chExt cx="457200" cy="274320"/>
          </a:xfrm>
        </p:grpSpPr>
        <p:cxnSp>
          <p:nvCxnSpPr>
            <p:cNvPr id="37" name="Straight Arrow Connector 36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4524248" y="7418696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2" name="Oval 41"/>
          <p:cNvSpPr/>
          <p:nvPr/>
        </p:nvSpPr>
        <p:spPr bwMode="auto">
          <a:xfrm>
            <a:off x="4527134" y="7531331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43" name="Straight Arrow Connector 42"/>
          <p:cNvCxnSpPr>
            <a:endCxn id="56" idx="2"/>
          </p:cNvCxnSpPr>
          <p:nvPr/>
        </p:nvCxnSpPr>
        <p:spPr bwMode="auto">
          <a:xfrm>
            <a:off x="4045870" y="8169363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2234470" y="798052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5" name="Straight Arrow Connector 44"/>
          <p:cNvCxnSpPr/>
          <p:nvPr/>
        </p:nvCxnSpPr>
        <p:spPr bwMode="auto">
          <a:xfrm>
            <a:off x="1734200" y="8162614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46" name="Oval 45"/>
          <p:cNvSpPr/>
          <p:nvPr/>
        </p:nvSpPr>
        <p:spPr bwMode="auto">
          <a:xfrm>
            <a:off x="2234470" y="8087208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3363020" y="798052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8" name="Oval 47"/>
          <p:cNvSpPr/>
          <p:nvPr/>
        </p:nvSpPr>
        <p:spPr bwMode="auto">
          <a:xfrm>
            <a:off x="3365906" y="8093163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49" name="Straight Arrow Connector 48"/>
          <p:cNvCxnSpPr>
            <a:endCxn id="48" idx="2"/>
          </p:cNvCxnSpPr>
          <p:nvPr/>
        </p:nvCxnSpPr>
        <p:spPr bwMode="auto">
          <a:xfrm>
            <a:off x="2884642" y="8169363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pSp>
        <p:nvGrpSpPr>
          <p:cNvPr id="50" name="Group 49"/>
          <p:cNvGrpSpPr/>
          <p:nvPr/>
        </p:nvGrpSpPr>
        <p:grpSpPr>
          <a:xfrm>
            <a:off x="5194808" y="8026248"/>
            <a:ext cx="457200" cy="274320"/>
            <a:chOff x="8222344" y="4025070"/>
            <a:chExt cx="457200" cy="274320"/>
          </a:xfrm>
        </p:grpSpPr>
        <p:cxnSp>
          <p:nvCxnSpPr>
            <p:cNvPr id="51" name="Straight Arrow Connector 50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55" name="Table 54"/>
          <p:cNvGraphicFramePr>
            <a:graphicFrameLocks noGrp="1"/>
          </p:cNvGraphicFramePr>
          <p:nvPr/>
        </p:nvGraphicFramePr>
        <p:xfrm>
          <a:off x="4524248" y="798052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6" name="Oval 55"/>
          <p:cNvSpPr/>
          <p:nvPr/>
        </p:nvSpPr>
        <p:spPr bwMode="auto">
          <a:xfrm>
            <a:off x="4527134" y="8093163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57" name="Straight Arrow Connector 56"/>
          <p:cNvCxnSpPr>
            <a:endCxn id="70" idx="2"/>
          </p:cNvCxnSpPr>
          <p:nvPr/>
        </p:nvCxnSpPr>
        <p:spPr bwMode="auto">
          <a:xfrm>
            <a:off x="4045870" y="9251403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2234470" y="906256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9" name="Straight Arrow Connector 58"/>
          <p:cNvCxnSpPr/>
          <p:nvPr/>
        </p:nvCxnSpPr>
        <p:spPr bwMode="auto">
          <a:xfrm>
            <a:off x="1734200" y="9244654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60" name="Oval 59"/>
          <p:cNvSpPr/>
          <p:nvPr/>
        </p:nvSpPr>
        <p:spPr bwMode="auto">
          <a:xfrm>
            <a:off x="2234470" y="9169248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3363020" y="906256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2" name="Oval 61"/>
          <p:cNvSpPr/>
          <p:nvPr/>
        </p:nvSpPr>
        <p:spPr bwMode="auto">
          <a:xfrm>
            <a:off x="3365906" y="9175203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63" name="Straight Arrow Connector 62"/>
          <p:cNvCxnSpPr>
            <a:endCxn id="62" idx="2"/>
          </p:cNvCxnSpPr>
          <p:nvPr/>
        </p:nvCxnSpPr>
        <p:spPr bwMode="auto">
          <a:xfrm>
            <a:off x="2884642" y="9251403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pSp>
        <p:nvGrpSpPr>
          <p:cNvPr id="64" name="Group 48"/>
          <p:cNvGrpSpPr/>
          <p:nvPr/>
        </p:nvGrpSpPr>
        <p:grpSpPr>
          <a:xfrm>
            <a:off x="5194808" y="9108288"/>
            <a:ext cx="457200" cy="274320"/>
            <a:chOff x="8222344" y="4025070"/>
            <a:chExt cx="457200" cy="274320"/>
          </a:xfrm>
        </p:grpSpPr>
        <p:cxnSp>
          <p:nvCxnSpPr>
            <p:cNvPr id="65" name="Straight Arrow Connector 64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4524248" y="906256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0" name="Oval 69"/>
          <p:cNvSpPr/>
          <p:nvPr/>
        </p:nvSpPr>
        <p:spPr bwMode="auto">
          <a:xfrm>
            <a:off x="4527134" y="9175203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71" name="Slide Number Placeholder 7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Neighbors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use the adjacency list of a vertex as a representation of its neighbors</a:t>
            </a:r>
          </a:p>
          <a:p>
            <a:pPr lvl="1"/>
            <a:r>
              <a:rPr lang="en-US" dirty="0"/>
              <a:t>We must be careful however not to modify the graph as we iterate through the neighbors</a:t>
            </a:r>
          </a:p>
          <a:p>
            <a:pPr lvl="1"/>
            <a:r>
              <a:rPr lang="en-US" dirty="0"/>
              <a:t>Define a </a:t>
            </a:r>
            <a:r>
              <a:rPr lang="en-US" dirty="0" err="1"/>
              <a:t>struct</a:t>
            </a:r>
            <a:r>
              <a:rPr lang="en-US" dirty="0"/>
              <a:t> with a single field</a:t>
            </a:r>
          </a:p>
          <a:p>
            <a:pPr lvl="2"/>
            <a:r>
              <a:rPr lang="en-US" dirty="0"/>
              <a:t>A pointer to the next neighbor to examine</a:t>
            </a:r>
          </a:p>
        </p:txBody>
      </p:sp>
      <p:sp>
        <p:nvSpPr>
          <p:cNvPr id="4" name="Cube 3"/>
          <p:cNvSpPr/>
          <p:nvPr/>
        </p:nvSpPr>
        <p:spPr bwMode="auto">
          <a:xfrm>
            <a:off x="1701800" y="6556216"/>
            <a:ext cx="5101280" cy="1520984"/>
          </a:xfrm>
          <a:prstGeom prst="cube">
            <a:avLst>
              <a:gd name="adj" fmla="val 10182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 err="1">
                <a:solidFill>
                  <a:srgbClr val="FF66FF"/>
                </a:solidFill>
                <a:latin typeface="Helvetica Neue"/>
              </a:rPr>
              <a:t>typedef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struct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neighbor_header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neighbors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;</a:t>
            </a:r>
            <a:endParaRPr lang="fr-FR" sz="20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2000" b="0" dirty="0" err="1">
                <a:solidFill>
                  <a:srgbClr val="FF66FF"/>
                </a:solidFill>
                <a:latin typeface="Helvetica Neue"/>
              </a:rPr>
              <a:t>struct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neighbor_header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{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adjlist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*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next_neighbor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};</a:t>
            </a:r>
          </a:p>
        </p:txBody>
      </p:sp>
      <p:cxnSp>
        <p:nvCxnSpPr>
          <p:cNvPr id="5" name="Straight Arrow Connector 4"/>
          <p:cNvCxnSpPr>
            <a:endCxn id="38" idx="2"/>
          </p:cNvCxnSpPr>
          <p:nvPr/>
        </p:nvCxnSpPr>
        <p:spPr bwMode="auto">
          <a:xfrm>
            <a:off x="10756838" y="6616931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950200" y="5791200"/>
          <a:ext cx="670560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942388" y="589628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>
            <a:off x="8442118" y="6078374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pSp>
        <p:nvGrpSpPr>
          <p:cNvPr id="9" name="Group 43"/>
          <p:cNvGrpSpPr/>
          <p:nvPr/>
        </p:nvGrpSpPr>
        <p:grpSpPr>
          <a:xfrm>
            <a:off x="9551988" y="7575872"/>
            <a:ext cx="457200" cy="274320"/>
            <a:chOff x="8222344" y="4025070"/>
            <a:chExt cx="457200" cy="274320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" name="Group 48"/>
          <p:cNvGrpSpPr/>
          <p:nvPr/>
        </p:nvGrpSpPr>
        <p:grpSpPr>
          <a:xfrm>
            <a:off x="10741498" y="5942008"/>
            <a:ext cx="457200" cy="274320"/>
            <a:chOff x="8222344" y="4025070"/>
            <a:chExt cx="457200" cy="274320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19" name="Oval 18"/>
          <p:cNvSpPr/>
          <p:nvPr/>
        </p:nvSpPr>
        <p:spPr bwMode="auto">
          <a:xfrm>
            <a:off x="8942388" y="6002968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0070938" y="589628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Oval 20"/>
          <p:cNvSpPr/>
          <p:nvPr/>
        </p:nvSpPr>
        <p:spPr bwMode="auto">
          <a:xfrm>
            <a:off x="10073824" y="6008923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22" name="Straight Arrow Connector 21"/>
          <p:cNvCxnSpPr>
            <a:endCxn id="21" idx="2"/>
          </p:cNvCxnSpPr>
          <p:nvPr/>
        </p:nvCxnSpPr>
        <p:spPr bwMode="auto">
          <a:xfrm>
            <a:off x="9592560" y="6085123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8933564" y="7530152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4" name="Straight Arrow Connector 23"/>
          <p:cNvCxnSpPr/>
          <p:nvPr/>
        </p:nvCxnSpPr>
        <p:spPr bwMode="auto">
          <a:xfrm>
            <a:off x="8442118" y="7712238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8933564" y="7636832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8945438" y="6428096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7" name="Straight Arrow Connector 26"/>
          <p:cNvCxnSpPr/>
          <p:nvPr/>
        </p:nvCxnSpPr>
        <p:spPr bwMode="auto">
          <a:xfrm>
            <a:off x="8445168" y="6610182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8945438" y="6534776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10073988" y="6428096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" name="Oval 29"/>
          <p:cNvSpPr/>
          <p:nvPr/>
        </p:nvSpPr>
        <p:spPr bwMode="auto">
          <a:xfrm>
            <a:off x="10076874" y="6540731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31" name="Straight Arrow Connector 30"/>
          <p:cNvCxnSpPr>
            <a:endCxn id="30" idx="2"/>
          </p:cNvCxnSpPr>
          <p:nvPr/>
        </p:nvCxnSpPr>
        <p:spPr bwMode="auto">
          <a:xfrm>
            <a:off x="9595610" y="6616931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pSp>
        <p:nvGrpSpPr>
          <p:cNvPr id="32" name="Group 48"/>
          <p:cNvGrpSpPr/>
          <p:nvPr/>
        </p:nvGrpSpPr>
        <p:grpSpPr>
          <a:xfrm>
            <a:off x="11905776" y="6473816"/>
            <a:ext cx="457200" cy="274320"/>
            <a:chOff x="8222344" y="4025070"/>
            <a:chExt cx="457200" cy="274320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11235216" y="6428096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" name="Oval 37"/>
          <p:cNvSpPr/>
          <p:nvPr/>
        </p:nvSpPr>
        <p:spPr bwMode="auto">
          <a:xfrm>
            <a:off x="11238102" y="6540731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39" name="Straight Arrow Connector 38"/>
          <p:cNvCxnSpPr>
            <a:endCxn id="52" idx="2"/>
          </p:cNvCxnSpPr>
          <p:nvPr/>
        </p:nvCxnSpPr>
        <p:spPr bwMode="auto">
          <a:xfrm>
            <a:off x="10756838" y="7178763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8945438" y="698992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1" name="Straight Arrow Connector 40"/>
          <p:cNvCxnSpPr/>
          <p:nvPr/>
        </p:nvCxnSpPr>
        <p:spPr bwMode="auto">
          <a:xfrm>
            <a:off x="8445168" y="7172014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42" name="Oval 41"/>
          <p:cNvSpPr/>
          <p:nvPr/>
        </p:nvSpPr>
        <p:spPr bwMode="auto">
          <a:xfrm>
            <a:off x="8945438" y="7096608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10073988" y="698992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4" name="Oval 43"/>
          <p:cNvSpPr/>
          <p:nvPr/>
        </p:nvSpPr>
        <p:spPr bwMode="auto">
          <a:xfrm>
            <a:off x="10076874" y="7102563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45" name="Straight Arrow Connector 44"/>
          <p:cNvCxnSpPr>
            <a:endCxn id="44" idx="2"/>
          </p:cNvCxnSpPr>
          <p:nvPr/>
        </p:nvCxnSpPr>
        <p:spPr bwMode="auto">
          <a:xfrm>
            <a:off x="9595610" y="7178763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pSp>
        <p:nvGrpSpPr>
          <p:cNvPr id="46" name="Group 49"/>
          <p:cNvGrpSpPr/>
          <p:nvPr/>
        </p:nvGrpSpPr>
        <p:grpSpPr>
          <a:xfrm>
            <a:off x="11905776" y="7035648"/>
            <a:ext cx="457200" cy="274320"/>
            <a:chOff x="8222344" y="4025070"/>
            <a:chExt cx="457200" cy="274320"/>
          </a:xfrm>
        </p:grpSpPr>
        <p:cxnSp>
          <p:nvCxnSpPr>
            <p:cNvPr id="47" name="Straight Arrow Connector 46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11235216" y="698992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2" name="Oval 51"/>
          <p:cNvSpPr/>
          <p:nvPr/>
        </p:nvSpPr>
        <p:spPr bwMode="auto">
          <a:xfrm>
            <a:off x="11238102" y="7102563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53" name="Straight Arrow Connector 52"/>
          <p:cNvCxnSpPr>
            <a:endCxn id="66" idx="2"/>
          </p:cNvCxnSpPr>
          <p:nvPr/>
        </p:nvCxnSpPr>
        <p:spPr bwMode="auto">
          <a:xfrm>
            <a:off x="10756838" y="8260803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8945438" y="807196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5" name="Straight Arrow Connector 54"/>
          <p:cNvCxnSpPr/>
          <p:nvPr/>
        </p:nvCxnSpPr>
        <p:spPr bwMode="auto">
          <a:xfrm>
            <a:off x="8445168" y="8254054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56" name="Oval 55"/>
          <p:cNvSpPr/>
          <p:nvPr/>
        </p:nvSpPr>
        <p:spPr bwMode="auto">
          <a:xfrm>
            <a:off x="8945438" y="8178648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0073988" y="807196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8" name="Oval 57"/>
          <p:cNvSpPr/>
          <p:nvPr/>
        </p:nvSpPr>
        <p:spPr bwMode="auto">
          <a:xfrm>
            <a:off x="10076874" y="8184603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59" name="Straight Arrow Connector 58"/>
          <p:cNvCxnSpPr>
            <a:endCxn id="58" idx="2"/>
          </p:cNvCxnSpPr>
          <p:nvPr/>
        </p:nvCxnSpPr>
        <p:spPr bwMode="auto">
          <a:xfrm>
            <a:off x="9595610" y="8260803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pSp>
        <p:nvGrpSpPr>
          <p:cNvPr id="60" name="Group 48"/>
          <p:cNvGrpSpPr/>
          <p:nvPr/>
        </p:nvGrpSpPr>
        <p:grpSpPr>
          <a:xfrm>
            <a:off x="11905776" y="8117688"/>
            <a:ext cx="457200" cy="274320"/>
            <a:chOff x="8222344" y="4025070"/>
            <a:chExt cx="457200" cy="274320"/>
          </a:xfrm>
        </p:grpSpPr>
        <p:cxnSp>
          <p:nvCxnSpPr>
            <p:cNvPr id="61" name="Straight Arrow Connector 60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1235216" y="807196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6" name="Oval 65"/>
          <p:cNvSpPr/>
          <p:nvPr/>
        </p:nvSpPr>
        <p:spPr bwMode="auto">
          <a:xfrm>
            <a:off x="11238102" y="8184603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8331200" y="8954022"/>
            <a:ext cx="1066800" cy="3810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73" name="Straight Arrow Connector 72"/>
          <p:cNvCxnSpPr/>
          <p:nvPr/>
        </p:nvCxnSpPr>
        <p:spPr bwMode="auto">
          <a:xfrm flipV="1">
            <a:off x="8864600" y="8458200"/>
            <a:ext cx="1219200" cy="685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8255000" y="9293423"/>
            <a:ext cx="115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err="1"/>
              <a:t>next_neighbor</a:t>
            </a:r>
            <a:endParaRPr lang="en-US" sz="1200" b="0" dirty="0"/>
          </a:p>
        </p:txBody>
      </p:sp>
      <p:sp>
        <p:nvSpPr>
          <p:cNvPr id="77" name="TextBox 76"/>
          <p:cNvSpPr txBox="1"/>
          <p:nvPr/>
        </p:nvSpPr>
        <p:spPr>
          <a:xfrm>
            <a:off x="6462578" y="894743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/>
              <a:t>nbor</a:t>
            </a:r>
            <a:endParaRPr lang="en-US" sz="2000" b="0" dirty="0"/>
          </a:p>
        </p:txBody>
      </p:sp>
      <p:cxnSp>
        <p:nvCxnSpPr>
          <p:cNvPr id="78" name="Straight Arrow Connector 77"/>
          <p:cNvCxnSpPr>
            <a:stCxn id="77" idx="3"/>
          </p:cNvCxnSpPr>
          <p:nvPr/>
        </p:nvCxnSpPr>
        <p:spPr bwMode="auto">
          <a:xfrm flipV="1">
            <a:off x="7160205" y="9144522"/>
            <a:ext cx="1170995" cy="297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6731000" y="5587652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G</a:t>
            </a:r>
          </a:p>
        </p:txBody>
      </p:sp>
      <p:cxnSp>
        <p:nvCxnSpPr>
          <p:cNvPr id="80" name="Straight Arrow Connector 79"/>
          <p:cNvCxnSpPr>
            <a:stCxn id="79" idx="3"/>
          </p:cNvCxnSpPr>
          <p:nvPr/>
        </p:nvCxnSpPr>
        <p:spPr bwMode="auto">
          <a:xfrm>
            <a:off x="7114438" y="5787707"/>
            <a:ext cx="1140562" cy="349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74" name="Slide Number Placeholder 7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Neighbors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graph_get_neighbors</a:t>
            </a:r>
            <a:r>
              <a:rPr lang="en-US" dirty="0"/>
              <a:t>(G, v)</a:t>
            </a:r>
          </a:p>
          <a:p>
            <a:pPr lvl="1"/>
            <a:r>
              <a:rPr lang="en-US" dirty="0"/>
              <a:t>Creates a neighbors struct</a:t>
            </a:r>
          </a:p>
          <a:p>
            <a:pPr lvl="1"/>
            <a:r>
              <a:rPr lang="en-US" dirty="0"/>
              <a:t>Points the </a:t>
            </a:r>
            <a:r>
              <a:rPr lang="en-US" dirty="0" err="1"/>
              <a:t>next_neighbor</a:t>
            </a:r>
            <a:br>
              <a:rPr lang="en-US" dirty="0"/>
            </a:br>
            <a:r>
              <a:rPr lang="en-US" dirty="0"/>
              <a:t>fields to the adjacency list</a:t>
            </a:r>
            <a:br>
              <a:rPr lang="en-US" dirty="0"/>
            </a:br>
            <a:r>
              <a:rPr lang="en-US" dirty="0"/>
              <a:t>of v</a:t>
            </a:r>
          </a:p>
          <a:p>
            <a:pPr lvl="1"/>
            <a:r>
              <a:rPr lang="en-US" dirty="0"/>
              <a:t>Returns this struct</a:t>
            </a:r>
          </a:p>
          <a:p>
            <a:pPr lvl="4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Constant cost</a:t>
            </a:r>
          </a:p>
        </p:txBody>
      </p:sp>
      <p:sp>
        <p:nvSpPr>
          <p:cNvPr id="8" name="Cube 7"/>
          <p:cNvSpPr/>
          <p:nvPr/>
        </p:nvSpPr>
        <p:spPr bwMode="auto">
          <a:xfrm>
            <a:off x="6455019" y="1808797"/>
            <a:ext cx="6371981" cy="2757051"/>
          </a:xfrm>
          <a:prstGeom prst="cube">
            <a:avLst>
              <a:gd name="adj" fmla="val 5721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neighbors *</a:t>
            </a:r>
            <a:r>
              <a:rPr lang="en-US" sz="2000" b="0" dirty="0" err="1">
                <a:solidFill>
                  <a:srgbClr val="7030A0"/>
                </a:solidFill>
                <a:latin typeface="Helvetica Neue"/>
              </a:rPr>
              <a:t>graph_get_neighbors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graph *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, 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v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 {</a:t>
            </a:r>
          </a:p>
          <a:p>
            <a:pPr algn="l"/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  REQUIRES(</a:t>
            </a:r>
            <a:r>
              <a:rPr lang="en-US" sz="2000" b="0" dirty="0" err="1">
                <a:solidFill>
                  <a:srgbClr val="C00000"/>
                </a:solidFill>
                <a:latin typeface="Helvetica Neue"/>
              </a:rPr>
              <a:t>is_graph</a:t>
            </a: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(G) &amp;&amp; </a:t>
            </a:r>
            <a:r>
              <a:rPr lang="en-US" sz="2000" b="0" dirty="0" err="1">
                <a:solidFill>
                  <a:srgbClr val="C00000"/>
                </a:solidFill>
                <a:latin typeface="Helvetica Neue"/>
              </a:rPr>
              <a:t>is_vertex</a:t>
            </a: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(G, v));</a:t>
            </a:r>
          </a:p>
          <a:p>
            <a:pPr algn="l"/>
            <a:endParaRPr lang="en-US" sz="20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neighbors *</a:t>
            </a:r>
            <a:r>
              <a:rPr lang="en-US" sz="2000" b="0" dirty="0" err="1">
                <a:solidFill>
                  <a:srgbClr val="FFC000"/>
                </a:solidFill>
                <a:latin typeface="Helvetica Neue"/>
              </a:rPr>
              <a:t>nbors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xmalloc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sizeof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neighbors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-&gt;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next_neighbor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= G-&gt;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adj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[v];</a:t>
            </a:r>
          </a:p>
          <a:p>
            <a:pPr algn="l"/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  ENSURES(</a:t>
            </a:r>
            <a:r>
              <a:rPr lang="en-US" sz="2000" b="0" dirty="0" err="1">
                <a:solidFill>
                  <a:srgbClr val="C00000"/>
                </a:solidFill>
                <a:latin typeface="Helvetica Neue"/>
              </a:rPr>
              <a:t>is_neighbors</a:t>
            </a: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rgbClr val="C00000"/>
                </a:solidFill>
                <a:latin typeface="Helvetica Neue"/>
              </a:rPr>
              <a:t>nbors</a:t>
            </a: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));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cxnSp>
        <p:nvCxnSpPr>
          <p:cNvPr id="7" name="Straight Arrow Connector 6"/>
          <p:cNvCxnSpPr>
            <a:endCxn id="43" idx="2"/>
          </p:cNvCxnSpPr>
          <p:nvPr/>
        </p:nvCxnSpPr>
        <p:spPr bwMode="auto">
          <a:xfrm>
            <a:off x="10756838" y="6616931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950200" y="5791200"/>
          <a:ext cx="670560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8942388" y="589628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 bwMode="auto">
          <a:xfrm>
            <a:off x="8442118" y="6078374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pSp>
        <p:nvGrpSpPr>
          <p:cNvPr id="14" name="Group 43"/>
          <p:cNvGrpSpPr/>
          <p:nvPr/>
        </p:nvGrpSpPr>
        <p:grpSpPr>
          <a:xfrm>
            <a:off x="9551988" y="7575872"/>
            <a:ext cx="457200" cy="274320"/>
            <a:chOff x="8222344" y="4025070"/>
            <a:chExt cx="457200" cy="274320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" name="Group 48"/>
          <p:cNvGrpSpPr/>
          <p:nvPr/>
        </p:nvGrpSpPr>
        <p:grpSpPr>
          <a:xfrm>
            <a:off x="10741498" y="5942008"/>
            <a:ext cx="457200" cy="274320"/>
            <a:chOff x="8222344" y="4025070"/>
            <a:chExt cx="457200" cy="274320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24" name="Oval 23"/>
          <p:cNvSpPr/>
          <p:nvPr/>
        </p:nvSpPr>
        <p:spPr bwMode="auto">
          <a:xfrm>
            <a:off x="8942388" y="6002968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10070938" y="589628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Oval 25"/>
          <p:cNvSpPr/>
          <p:nvPr/>
        </p:nvSpPr>
        <p:spPr bwMode="auto">
          <a:xfrm>
            <a:off x="10073824" y="6008923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27" name="Straight Arrow Connector 26"/>
          <p:cNvCxnSpPr>
            <a:endCxn id="26" idx="2"/>
          </p:cNvCxnSpPr>
          <p:nvPr/>
        </p:nvCxnSpPr>
        <p:spPr bwMode="auto">
          <a:xfrm>
            <a:off x="9592560" y="6085123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8933564" y="7530152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9" name="Straight Arrow Connector 28"/>
          <p:cNvCxnSpPr/>
          <p:nvPr/>
        </p:nvCxnSpPr>
        <p:spPr bwMode="auto">
          <a:xfrm>
            <a:off x="8442118" y="7712238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8933564" y="7636832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8945438" y="6428096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2" name="Straight Arrow Connector 31"/>
          <p:cNvCxnSpPr/>
          <p:nvPr/>
        </p:nvCxnSpPr>
        <p:spPr bwMode="auto">
          <a:xfrm>
            <a:off x="8445168" y="6610182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33" name="Oval 32"/>
          <p:cNvSpPr/>
          <p:nvPr/>
        </p:nvSpPr>
        <p:spPr bwMode="auto">
          <a:xfrm>
            <a:off x="8945438" y="6534776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0073988" y="6428096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" name="Oval 34"/>
          <p:cNvSpPr/>
          <p:nvPr/>
        </p:nvSpPr>
        <p:spPr bwMode="auto">
          <a:xfrm>
            <a:off x="10076874" y="6540731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36" name="Straight Arrow Connector 35"/>
          <p:cNvCxnSpPr>
            <a:endCxn id="35" idx="2"/>
          </p:cNvCxnSpPr>
          <p:nvPr/>
        </p:nvCxnSpPr>
        <p:spPr bwMode="auto">
          <a:xfrm>
            <a:off x="9595610" y="6616931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pSp>
        <p:nvGrpSpPr>
          <p:cNvPr id="37" name="Group 48"/>
          <p:cNvGrpSpPr/>
          <p:nvPr/>
        </p:nvGrpSpPr>
        <p:grpSpPr>
          <a:xfrm>
            <a:off x="11905776" y="6473816"/>
            <a:ext cx="457200" cy="274320"/>
            <a:chOff x="8222344" y="4025070"/>
            <a:chExt cx="457200" cy="274320"/>
          </a:xfrm>
        </p:grpSpPr>
        <p:cxnSp>
          <p:nvCxnSpPr>
            <p:cNvPr id="38" name="Straight Arrow Connector 37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11235216" y="6428096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" name="Oval 42"/>
          <p:cNvSpPr/>
          <p:nvPr/>
        </p:nvSpPr>
        <p:spPr bwMode="auto">
          <a:xfrm>
            <a:off x="11238102" y="6540731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44" name="Straight Arrow Connector 43"/>
          <p:cNvCxnSpPr>
            <a:endCxn id="57" idx="2"/>
          </p:cNvCxnSpPr>
          <p:nvPr/>
        </p:nvCxnSpPr>
        <p:spPr bwMode="auto">
          <a:xfrm>
            <a:off x="10756838" y="7178763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8945438" y="698992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6" name="Straight Arrow Connector 45"/>
          <p:cNvCxnSpPr/>
          <p:nvPr/>
        </p:nvCxnSpPr>
        <p:spPr bwMode="auto">
          <a:xfrm>
            <a:off x="8445168" y="7172014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47" name="Oval 46"/>
          <p:cNvSpPr/>
          <p:nvPr/>
        </p:nvSpPr>
        <p:spPr bwMode="auto">
          <a:xfrm>
            <a:off x="8945438" y="7096608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10073988" y="698992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" name="Oval 48"/>
          <p:cNvSpPr/>
          <p:nvPr/>
        </p:nvSpPr>
        <p:spPr bwMode="auto">
          <a:xfrm>
            <a:off x="10076874" y="7102563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50" name="Straight Arrow Connector 49"/>
          <p:cNvCxnSpPr>
            <a:endCxn id="49" idx="2"/>
          </p:cNvCxnSpPr>
          <p:nvPr/>
        </p:nvCxnSpPr>
        <p:spPr bwMode="auto">
          <a:xfrm>
            <a:off x="9595610" y="7178763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pSp>
        <p:nvGrpSpPr>
          <p:cNvPr id="51" name="Group 49"/>
          <p:cNvGrpSpPr/>
          <p:nvPr/>
        </p:nvGrpSpPr>
        <p:grpSpPr>
          <a:xfrm>
            <a:off x="11905776" y="7035648"/>
            <a:ext cx="457200" cy="274320"/>
            <a:chOff x="8222344" y="4025070"/>
            <a:chExt cx="457200" cy="274320"/>
          </a:xfrm>
        </p:grpSpPr>
        <p:cxnSp>
          <p:nvCxnSpPr>
            <p:cNvPr id="52" name="Straight Arrow Connector 51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11235216" y="698992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7" name="Oval 56"/>
          <p:cNvSpPr/>
          <p:nvPr/>
        </p:nvSpPr>
        <p:spPr bwMode="auto">
          <a:xfrm>
            <a:off x="11238102" y="7102563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58" name="Straight Arrow Connector 57"/>
          <p:cNvCxnSpPr>
            <a:endCxn id="71" idx="2"/>
          </p:cNvCxnSpPr>
          <p:nvPr/>
        </p:nvCxnSpPr>
        <p:spPr bwMode="auto">
          <a:xfrm>
            <a:off x="10756838" y="8260803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aphicFrame>
        <p:nvGraphicFramePr>
          <p:cNvPr id="59" name="Table 58"/>
          <p:cNvGraphicFramePr>
            <a:graphicFrameLocks noGrp="1"/>
          </p:cNvGraphicFramePr>
          <p:nvPr/>
        </p:nvGraphicFramePr>
        <p:xfrm>
          <a:off x="8945438" y="807196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0" name="Straight Arrow Connector 59"/>
          <p:cNvCxnSpPr/>
          <p:nvPr/>
        </p:nvCxnSpPr>
        <p:spPr bwMode="auto">
          <a:xfrm>
            <a:off x="8445168" y="8254054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61" name="Oval 60"/>
          <p:cNvSpPr/>
          <p:nvPr/>
        </p:nvSpPr>
        <p:spPr bwMode="auto">
          <a:xfrm>
            <a:off x="8945438" y="8178648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62" name="Table 61"/>
          <p:cNvGraphicFramePr>
            <a:graphicFrameLocks noGrp="1"/>
          </p:cNvGraphicFramePr>
          <p:nvPr/>
        </p:nvGraphicFramePr>
        <p:xfrm>
          <a:off x="10073988" y="807196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3" name="Oval 62"/>
          <p:cNvSpPr/>
          <p:nvPr/>
        </p:nvSpPr>
        <p:spPr bwMode="auto">
          <a:xfrm>
            <a:off x="10076874" y="8184603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64" name="Straight Arrow Connector 63"/>
          <p:cNvCxnSpPr>
            <a:endCxn id="63" idx="2"/>
          </p:cNvCxnSpPr>
          <p:nvPr/>
        </p:nvCxnSpPr>
        <p:spPr bwMode="auto">
          <a:xfrm>
            <a:off x="9595610" y="8260803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pSp>
        <p:nvGrpSpPr>
          <p:cNvPr id="65" name="Group 48"/>
          <p:cNvGrpSpPr/>
          <p:nvPr/>
        </p:nvGrpSpPr>
        <p:grpSpPr>
          <a:xfrm>
            <a:off x="11905776" y="8117688"/>
            <a:ext cx="457200" cy="274320"/>
            <a:chOff x="8222344" y="4025070"/>
            <a:chExt cx="457200" cy="274320"/>
          </a:xfrm>
        </p:grpSpPr>
        <p:cxnSp>
          <p:nvCxnSpPr>
            <p:cNvPr id="66" name="Straight Arrow Connector 65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70" name="Table 69"/>
          <p:cNvGraphicFramePr>
            <a:graphicFrameLocks noGrp="1"/>
          </p:cNvGraphicFramePr>
          <p:nvPr/>
        </p:nvGraphicFramePr>
        <p:xfrm>
          <a:off x="11235216" y="807196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1" name="Oval 70"/>
          <p:cNvSpPr/>
          <p:nvPr/>
        </p:nvSpPr>
        <p:spPr bwMode="auto">
          <a:xfrm>
            <a:off x="11238102" y="8184603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8331200" y="8954022"/>
            <a:ext cx="1066800" cy="3810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73" name="Straight Arrow Connector 72"/>
          <p:cNvCxnSpPr/>
          <p:nvPr/>
        </p:nvCxnSpPr>
        <p:spPr bwMode="auto">
          <a:xfrm rot="5400000" flipH="1" flipV="1">
            <a:off x="8559800" y="8763000"/>
            <a:ext cx="685800" cy="76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74" name="TextBox 73"/>
          <p:cNvSpPr txBox="1"/>
          <p:nvPr/>
        </p:nvSpPr>
        <p:spPr>
          <a:xfrm>
            <a:off x="8255000" y="9293423"/>
            <a:ext cx="115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err="1"/>
              <a:t>next_neighbor</a:t>
            </a:r>
            <a:endParaRPr lang="en-US" sz="1200" b="0" dirty="0"/>
          </a:p>
        </p:txBody>
      </p:sp>
      <p:sp>
        <p:nvSpPr>
          <p:cNvPr id="76" name="TextBox 75"/>
          <p:cNvSpPr txBox="1"/>
          <p:nvPr/>
        </p:nvSpPr>
        <p:spPr>
          <a:xfrm>
            <a:off x="6462578" y="894743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/>
              <a:t>nbor</a:t>
            </a:r>
            <a:endParaRPr lang="en-US" sz="2000" b="0" dirty="0"/>
          </a:p>
        </p:txBody>
      </p:sp>
      <p:cxnSp>
        <p:nvCxnSpPr>
          <p:cNvPr id="77" name="Straight Arrow Connector 76"/>
          <p:cNvCxnSpPr>
            <a:stCxn id="76" idx="3"/>
          </p:cNvCxnSpPr>
          <p:nvPr/>
        </p:nvCxnSpPr>
        <p:spPr bwMode="auto">
          <a:xfrm flipV="1">
            <a:off x="7160205" y="9144522"/>
            <a:ext cx="1170995" cy="297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78" name="TextBox 77"/>
          <p:cNvSpPr txBox="1"/>
          <p:nvPr/>
        </p:nvSpPr>
        <p:spPr>
          <a:xfrm>
            <a:off x="6731000" y="5587652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G</a:t>
            </a:r>
          </a:p>
        </p:txBody>
      </p:sp>
      <p:cxnSp>
        <p:nvCxnSpPr>
          <p:cNvPr id="79" name="Straight Arrow Connector 78"/>
          <p:cNvCxnSpPr>
            <a:stCxn id="78" idx="3"/>
          </p:cNvCxnSpPr>
          <p:nvPr/>
        </p:nvCxnSpPr>
        <p:spPr bwMode="auto">
          <a:xfrm>
            <a:off x="7114438" y="5787707"/>
            <a:ext cx="1140562" cy="349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75" name="Slide Number Placeholder 7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Neighbors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graph_next_neighbor</a:t>
            </a:r>
            <a:endParaRPr lang="en-US" dirty="0"/>
          </a:p>
          <a:p>
            <a:pPr lvl="1"/>
            <a:r>
              <a:rPr lang="en-US" dirty="0"/>
              <a:t>Returns the next neighbor</a:t>
            </a:r>
          </a:p>
          <a:p>
            <a:pPr lvl="1"/>
            <a:r>
              <a:rPr lang="en-US" dirty="0"/>
              <a:t>Advances the </a:t>
            </a:r>
            <a:r>
              <a:rPr lang="en-US" dirty="0" err="1"/>
              <a:t>next_neighbor</a:t>
            </a:r>
            <a:br>
              <a:rPr lang="en-US" dirty="0"/>
            </a:br>
            <a:r>
              <a:rPr lang="en-US" dirty="0"/>
              <a:t>field along the adjacency list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Constant cost</a:t>
            </a:r>
          </a:p>
        </p:txBody>
      </p:sp>
      <p:sp>
        <p:nvSpPr>
          <p:cNvPr id="12" name="Cube 11"/>
          <p:cNvSpPr/>
          <p:nvPr/>
        </p:nvSpPr>
        <p:spPr bwMode="auto">
          <a:xfrm>
            <a:off x="6476760" y="1897896"/>
            <a:ext cx="6426440" cy="2656245"/>
          </a:xfrm>
          <a:prstGeom prst="cube">
            <a:avLst>
              <a:gd name="adj" fmla="val 5070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 err="1">
                <a:solidFill>
                  <a:srgbClr val="7030A0"/>
                </a:solidFill>
                <a:latin typeface="Helvetica Neue"/>
              </a:rPr>
              <a:t>graph_next_neighbor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(neighbors *</a:t>
            </a:r>
            <a:r>
              <a:rPr lang="en-US" sz="2000" b="0" dirty="0" err="1">
                <a:solidFill>
                  <a:srgbClr val="FFC000"/>
                </a:solidFill>
                <a:latin typeface="Helvetica Neue"/>
              </a:rPr>
              <a:t>nbors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 {</a:t>
            </a:r>
          </a:p>
          <a:p>
            <a:pPr algn="l"/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  REQUIRES(</a:t>
            </a:r>
            <a:r>
              <a:rPr lang="en-US" sz="2000" b="0" dirty="0" err="1">
                <a:solidFill>
                  <a:srgbClr val="C00000"/>
                </a:solidFill>
                <a:latin typeface="Helvetica Neue"/>
              </a:rPr>
              <a:t>is_neighbors</a:t>
            </a: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rgbClr val="C00000"/>
                </a:solidFill>
                <a:latin typeface="Helvetica Neue"/>
              </a:rPr>
              <a:t>nbors</a:t>
            </a: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));</a:t>
            </a:r>
          </a:p>
          <a:p>
            <a:pPr algn="l"/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  REQUIRES(</a:t>
            </a:r>
            <a:r>
              <a:rPr lang="en-US" sz="2000" b="0" dirty="0" err="1">
                <a:solidFill>
                  <a:srgbClr val="C00000"/>
                </a:solidFill>
                <a:latin typeface="Helvetica Neue"/>
              </a:rPr>
              <a:t>graph_hasmore_neighbors</a:t>
            </a: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rgbClr val="C00000"/>
                </a:solidFill>
                <a:latin typeface="Helvetica Neue"/>
              </a:rPr>
              <a:t>nbors</a:t>
            </a: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));</a:t>
            </a:r>
          </a:p>
          <a:p>
            <a:pPr algn="l"/>
            <a:endParaRPr lang="en-US" sz="20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v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-&gt;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next_neighbor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-&gt;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vert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-&gt;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next_neighbor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-&gt;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next_neighbor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-&gt;next;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v;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}</a:t>
            </a:r>
            <a:endParaRPr lang="fr-FR" sz="2000" b="0" dirty="0">
              <a:solidFill>
                <a:schemeClr val="tx1"/>
              </a:solidFill>
              <a:latin typeface="Helvetica Neue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1625600" y="4724400"/>
            <a:ext cx="4179991" cy="707886"/>
          </a:xfrm>
          <a:prstGeom prst="wedgeRectCallout">
            <a:avLst>
              <a:gd name="adj1" fmla="val -22766"/>
              <a:gd name="adj2" fmla="val -129381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It </a:t>
            </a:r>
            <a:r>
              <a:rPr lang="en-US" sz="2000" dirty="0">
                <a:solidFill>
                  <a:schemeClr val="tx1"/>
                </a:solidFill>
                <a:latin typeface="Helvetica Neue"/>
              </a:rPr>
              <a:t>must not 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free that adjacency list</a:t>
            </a:r>
            <a:br>
              <a:rPr lang="en-US" sz="2000" b="0" dirty="0">
                <a:solidFill>
                  <a:schemeClr val="tx1"/>
                </a:solidFill>
                <a:latin typeface="Helvetica Neue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node since it is owned by the graph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cxnSp>
        <p:nvCxnSpPr>
          <p:cNvPr id="14" name="Straight Arrow Connector 13"/>
          <p:cNvCxnSpPr>
            <a:endCxn id="47" idx="2"/>
          </p:cNvCxnSpPr>
          <p:nvPr/>
        </p:nvCxnSpPr>
        <p:spPr bwMode="auto">
          <a:xfrm>
            <a:off x="10756838" y="6616931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7950200" y="5791200"/>
          <a:ext cx="670560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8942388" y="589628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7" name="Straight Arrow Connector 16"/>
          <p:cNvCxnSpPr/>
          <p:nvPr/>
        </p:nvCxnSpPr>
        <p:spPr bwMode="auto">
          <a:xfrm>
            <a:off x="8442118" y="6078374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pSp>
        <p:nvGrpSpPr>
          <p:cNvPr id="18" name="Group 43"/>
          <p:cNvGrpSpPr/>
          <p:nvPr/>
        </p:nvGrpSpPr>
        <p:grpSpPr>
          <a:xfrm>
            <a:off x="9551988" y="7575872"/>
            <a:ext cx="457200" cy="274320"/>
            <a:chOff x="8222344" y="4025070"/>
            <a:chExt cx="457200" cy="274320"/>
          </a:xfrm>
        </p:grpSpPr>
        <p:cxnSp>
          <p:nvCxnSpPr>
            <p:cNvPr id="19" name="Straight Arrow Connector 18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48"/>
          <p:cNvGrpSpPr/>
          <p:nvPr/>
        </p:nvGrpSpPr>
        <p:grpSpPr>
          <a:xfrm>
            <a:off x="10741498" y="5942008"/>
            <a:ext cx="457200" cy="274320"/>
            <a:chOff x="8222344" y="4025070"/>
            <a:chExt cx="457200" cy="274320"/>
          </a:xfrm>
        </p:grpSpPr>
        <p:cxnSp>
          <p:nvCxnSpPr>
            <p:cNvPr id="24" name="Straight Arrow Connector 23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Oval 27"/>
          <p:cNvSpPr/>
          <p:nvPr/>
        </p:nvSpPr>
        <p:spPr bwMode="auto">
          <a:xfrm>
            <a:off x="8942388" y="6002968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10070938" y="589628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" name="Oval 29"/>
          <p:cNvSpPr/>
          <p:nvPr/>
        </p:nvSpPr>
        <p:spPr bwMode="auto">
          <a:xfrm>
            <a:off x="10073824" y="6008923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31" name="Straight Arrow Connector 30"/>
          <p:cNvCxnSpPr>
            <a:endCxn id="30" idx="2"/>
          </p:cNvCxnSpPr>
          <p:nvPr/>
        </p:nvCxnSpPr>
        <p:spPr bwMode="auto">
          <a:xfrm>
            <a:off x="9592560" y="6085123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8933564" y="7530152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3" name="Straight Arrow Connector 32"/>
          <p:cNvCxnSpPr/>
          <p:nvPr/>
        </p:nvCxnSpPr>
        <p:spPr bwMode="auto">
          <a:xfrm>
            <a:off x="8442118" y="7712238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34" name="Oval 33"/>
          <p:cNvSpPr/>
          <p:nvPr/>
        </p:nvSpPr>
        <p:spPr bwMode="auto">
          <a:xfrm>
            <a:off x="8933564" y="7636832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8945438" y="6428096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6" name="Straight Arrow Connector 35"/>
          <p:cNvCxnSpPr/>
          <p:nvPr/>
        </p:nvCxnSpPr>
        <p:spPr bwMode="auto">
          <a:xfrm>
            <a:off x="8445168" y="6610182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37" name="Oval 36"/>
          <p:cNvSpPr/>
          <p:nvPr/>
        </p:nvSpPr>
        <p:spPr bwMode="auto">
          <a:xfrm>
            <a:off x="8945438" y="6534776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0073988" y="6428096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" name="Oval 38"/>
          <p:cNvSpPr/>
          <p:nvPr/>
        </p:nvSpPr>
        <p:spPr bwMode="auto">
          <a:xfrm>
            <a:off x="10076874" y="6540731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40" name="Straight Arrow Connector 39"/>
          <p:cNvCxnSpPr>
            <a:endCxn id="39" idx="2"/>
          </p:cNvCxnSpPr>
          <p:nvPr/>
        </p:nvCxnSpPr>
        <p:spPr bwMode="auto">
          <a:xfrm>
            <a:off x="9595610" y="6616931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pSp>
        <p:nvGrpSpPr>
          <p:cNvPr id="41" name="Group 48"/>
          <p:cNvGrpSpPr/>
          <p:nvPr/>
        </p:nvGrpSpPr>
        <p:grpSpPr>
          <a:xfrm>
            <a:off x="11905776" y="6473816"/>
            <a:ext cx="457200" cy="274320"/>
            <a:chOff x="8222344" y="4025070"/>
            <a:chExt cx="457200" cy="274320"/>
          </a:xfrm>
        </p:grpSpPr>
        <p:cxnSp>
          <p:nvCxnSpPr>
            <p:cNvPr id="42" name="Straight Arrow Connector 41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11235216" y="6428096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" name="Oval 46"/>
          <p:cNvSpPr/>
          <p:nvPr/>
        </p:nvSpPr>
        <p:spPr bwMode="auto">
          <a:xfrm>
            <a:off x="11238102" y="6540731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48" name="Straight Arrow Connector 47"/>
          <p:cNvCxnSpPr>
            <a:endCxn id="61" idx="2"/>
          </p:cNvCxnSpPr>
          <p:nvPr/>
        </p:nvCxnSpPr>
        <p:spPr bwMode="auto">
          <a:xfrm>
            <a:off x="10756838" y="7178763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8945438" y="698992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0" name="Straight Arrow Connector 49"/>
          <p:cNvCxnSpPr/>
          <p:nvPr/>
        </p:nvCxnSpPr>
        <p:spPr bwMode="auto">
          <a:xfrm>
            <a:off x="8445168" y="7172014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51" name="Oval 50"/>
          <p:cNvSpPr/>
          <p:nvPr/>
        </p:nvSpPr>
        <p:spPr bwMode="auto">
          <a:xfrm>
            <a:off x="8945438" y="7096608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10073988" y="698992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3" name="Oval 52"/>
          <p:cNvSpPr/>
          <p:nvPr/>
        </p:nvSpPr>
        <p:spPr bwMode="auto">
          <a:xfrm>
            <a:off x="10076874" y="7102563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54" name="Straight Arrow Connector 53"/>
          <p:cNvCxnSpPr>
            <a:endCxn id="53" idx="2"/>
          </p:cNvCxnSpPr>
          <p:nvPr/>
        </p:nvCxnSpPr>
        <p:spPr bwMode="auto">
          <a:xfrm>
            <a:off x="9595610" y="7178763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pSp>
        <p:nvGrpSpPr>
          <p:cNvPr id="55" name="Group 49"/>
          <p:cNvGrpSpPr/>
          <p:nvPr/>
        </p:nvGrpSpPr>
        <p:grpSpPr>
          <a:xfrm>
            <a:off x="11905776" y="7035648"/>
            <a:ext cx="457200" cy="274320"/>
            <a:chOff x="8222344" y="4025070"/>
            <a:chExt cx="457200" cy="274320"/>
          </a:xfrm>
        </p:grpSpPr>
        <p:cxnSp>
          <p:nvCxnSpPr>
            <p:cNvPr id="56" name="Straight Arrow Connector 55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60" name="Table 59"/>
          <p:cNvGraphicFramePr>
            <a:graphicFrameLocks noGrp="1"/>
          </p:cNvGraphicFramePr>
          <p:nvPr/>
        </p:nvGraphicFramePr>
        <p:xfrm>
          <a:off x="11235216" y="698992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1" name="Oval 60"/>
          <p:cNvSpPr/>
          <p:nvPr/>
        </p:nvSpPr>
        <p:spPr bwMode="auto">
          <a:xfrm>
            <a:off x="11238102" y="7102563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62" name="Straight Arrow Connector 61"/>
          <p:cNvCxnSpPr>
            <a:endCxn id="75" idx="2"/>
          </p:cNvCxnSpPr>
          <p:nvPr/>
        </p:nvCxnSpPr>
        <p:spPr bwMode="auto">
          <a:xfrm>
            <a:off x="10756838" y="8260803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aphicFrame>
        <p:nvGraphicFramePr>
          <p:cNvPr id="63" name="Table 62"/>
          <p:cNvGraphicFramePr>
            <a:graphicFrameLocks noGrp="1"/>
          </p:cNvGraphicFramePr>
          <p:nvPr/>
        </p:nvGraphicFramePr>
        <p:xfrm>
          <a:off x="8945438" y="807196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4" name="Straight Arrow Connector 63"/>
          <p:cNvCxnSpPr/>
          <p:nvPr/>
        </p:nvCxnSpPr>
        <p:spPr bwMode="auto">
          <a:xfrm>
            <a:off x="8445168" y="8254054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8945438" y="8178648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66" name="Table 65"/>
          <p:cNvGraphicFramePr>
            <a:graphicFrameLocks noGrp="1"/>
          </p:cNvGraphicFramePr>
          <p:nvPr/>
        </p:nvGraphicFramePr>
        <p:xfrm>
          <a:off x="10073988" y="807196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7" name="Oval 66"/>
          <p:cNvSpPr/>
          <p:nvPr/>
        </p:nvSpPr>
        <p:spPr bwMode="auto">
          <a:xfrm>
            <a:off x="10076874" y="8184603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68" name="Straight Arrow Connector 67"/>
          <p:cNvCxnSpPr>
            <a:endCxn id="67" idx="2"/>
          </p:cNvCxnSpPr>
          <p:nvPr/>
        </p:nvCxnSpPr>
        <p:spPr bwMode="auto">
          <a:xfrm>
            <a:off x="9595610" y="8260803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pSp>
        <p:nvGrpSpPr>
          <p:cNvPr id="69" name="Group 48"/>
          <p:cNvGrpSpPr/>
          <p:nvPr/>
        </p:nvGrpSpPr>
        <p:grpSpPr>
          <a:xfrm>
            <a:off x="11905776" y="8117688"/>
            <a:ext cx="457200" cy="274320"/>
            <a:chOff x="8222344" y="4025070"/>
            <a:chExt cx="457200" cy="274320"/>
          </a:xfrm>
        </p:grpSpPr>
        <p:cxnSp>
          <p:nvCxnSpPr>
            <p:cNvPr id="70" name="Straight Arrow Connector 69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74" name="Table 73"/>
          <p:cNvGraphicFramePr>
            <a:graphicFrameLocks noGrp="1"/>
          </p:cNvGraphicFramePr>
          <p:nvPr/>
        </p:nvGraphicFramePr>
        <p:xfrm>
          <a:off x="11235216" y="807196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5" name="Oval 74"/>
          <p:cNvSpPr/>
          <p:nvPr/>
        </p:nvSpPr>
        <p:spPr bwMode="auto">
          <a:xfrm>
            <a:off x="11238102" y="8184603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8331200" y="8954022"/>
            <a:ext cx="1066800" cy="381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77" name="Straight Arrow Connector 76"/>
          <p:cNvCxnSpPr/>
          <p:nvPr/>
        </p:nvCxnSpPr>
        <p:spPr bwMode="auto">
          <a:xfrm rot="5400000" flipH="1" flipV="1">
            <a:off x="8559800" y="8763000"/>
            <a:ext cx="685800" cy="76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78" name="TextBox 77"/>
          <p:cNvSpPr txBox="1"/>
          <p:nvPr/>
        </p:nvSpPr>
        <p:spPr>
          <a:xfrm>
            <a:off x="8255000" y="9293423"/>
            <a:ext cx="115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err="1"/>
              <a:t>next_neighbor</a:t>
            </a:r>
            <a:endParaRPr lang="en-US" sz="1200" b="0" dirty="0"/>
          </a:p>
        </p:txBody>
      </p:sp>
      <p:cxnSp>
        <p:nvCxnSpPr>
          <p:cNvPr id="79" name="Straight Arrow Connector 78"/>
          <p:cNvCxnSpPr/>
          <p:nvPr/>
        </p:nvCxnSpPr>
        <p:spPr bwMode="auto">
          <a:xfrm flipV="1">
            <a:off x="8864600" y="8458200"/>
            <a:ext cx="1219200" cy="685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80" name="Oval 79"/>
          <p:cNvSpPr>
            <a:spLocks noChangeArrowheads="1"/>
          </p:cNvSpPr>
          <p:nvPr/>
        </p:nvSpPr>
        <p:spPr bwMode="auto">
          <a:xfrm>
            <a:off x="8903222" y="8001000"/>
            <a:ext cx="533400" cy="533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81" name="TextBox 80"/>
          <p:cNvSpPr txBox="1"/>
          <p:nvPr/>
        </p:nvSpPr>
        <p:spPr>
          <a:xfrm>
            <a:off x="6462578" y="894743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/>
              <a:t>nbor</a:t>
            </a:r>
            <a:endParaRPr lang="en-US" sz="2000" b="0" dirty="0"/>
          </a:p>
        </p:txBody>
      </p:sp>
      <p:cxnSp>
        <p:nvCxnSpPr>
          <p:cNvPr id="82" name="Straight Arrow Connector 81"/>
          <p:cNvCxnSpPr>
            <a:stCxn id="81" idx="3"/>
            <a:endCxn id="76" idx="1"/>
          </p:cNvCxnSpPr>
          <p:nvPr/>
        </p:nvCxnSpPr>
        <p:spPr bwMode="auto">
          <a:xfrm flipV="1">
            <a:off x="7160205" y="9144522"/>
            <a:ext cx="1170995" cy="297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6731000" y="5587652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G</a:t>
            </a:r>
          </a:p>
        </p:txBody>
      </p:sp>
      <p:cxnSp>
        <p:nvCxnSpPr>
          <p:cNvPr id="87" name="Straight Arrow Connector 86"/>
          <p:cNvCxnSpPr>
            <a:stCxn id="86" idx="3"/>
          </p:cNvCxnSpPr>
          <p:nvPr/>
        </p:nvCxnSpPr>
        <p:spPr bwMode="auto">
          <a:xfrm>
            <a:off x="7114438" y="5787707"/>
            <a:ext cx="1140562" cy="349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83" name="Slide Number Placeholder 8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Neighbors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graph_hasmore_neighbors</a:t>
            </a:r>
            <a:br>
              <a:rPr lang="en-US" dirty="0"/>
            </a:br>
            <a:r>
              <a:rPr lang="en-US" dirty="0"/>
              <a:t>checks whether the end of</a:t>
            </a:r>
            <a:br>
              <a:rPr lang="en-US" dirty="0"/>
            </a:br>
            <a:r>
              <a:rPr lang="en-US" dirty="0"/>
              <a:t>the adjacency list has been</a:t>
            </a:r>
            <a:br>
              <a:rPr lang="en-US" dirty="0"/>
            </a:br>
            <a:r>
              <a:rPr lang="en-US" dirty="0"/>
              <a:t>reached</a:t>
            </a:r>
          </a:p>
          <a:p>
            <a:endParaRPr lang="en-US" dirty="0"/>
          </a:p>
          <a:p>
            <a:r>
              <a:rPr lang="en-US" dirty="0" err="1">
                <a:solidFill>
                  <a:srgbClr val="7030A0"/>
                </a:solidFill>
              </a:rPr>
              <a:t>graph_free_neighbors</a:t>
            </a:r>
            <a:r>
              <a:rPr lang="en-US" dirty="0"/>
              <a:t> frees</a:t>
            </a:r>
            <a:br>
              <a:rPr lang="en-US" dirty="0"/>
            </a:br>
            <a:r>
              <a:rPr lang="en-US" dirty="0"/>
              <a:t>the neighbor header</a:t>
            </a:r>
          </a:p>
          <a:p>
            <a:pPr lvl="1"/>
            <a:r>
              <a:rPr lang="en-US" dirty="0"/>
              <a:t>and </a:t>
            </a:r>
            <a:r>
              <a:rPr lang="en-US" b="1" dirty="0"/>
              <a:t>only</a:t>
            </a:r>
            <a:r>
              <a:rPr lang="en-US" dirty="0"/>
              <a:t> the header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Constant time</a:t>
            </a:r>
          </a:p>
          <a:p>
            <a:pPr lvl="1"/>
            <a:endParaRPr lang="en-US" dirty="0"/>
          </a:p>
        </p:txBody>
      </p:sp>
      <p:sp>
        <p:nvSpPr>
          <p:cNvPr id="9" name="Cube 8"/>
          <p:cNvSpPr/>
          <p:nvPr/>
        </p:nvSpPr>
        <p:spPr bwMode="auto">
          <a:xfrm>
            <a:off x="6623846" y="2209800"/>
            <a:ext cx="6144854" cy="1520984"/>
          </a:xfrm>
          <a:prstGeom prst="cube">
            <a:avLst>
              <a:gd name="adj" fmla="val 10130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 err="1">
                <a:solidFill>
                  <a:srgbClr val="7030A0"/>
                </a:solidFill>
                <a:latin typeface="Helvetica Neue"/>
              </a:rPr>
              <a:t>graph_hasmore_neighbors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neighbors *</a:t>
            </a:r>
            <a:r>
              <a:rPr lang="en-US" sz="2000" b="0" dirty="0" err="1">
                <a:solidFill>
                  <a:srgbClr val="FFC000"/>
                </a:solidFill>
                <a:latin typeface="Helvetica Neue"/>
              </a:rPr>
              <a:t>nbors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 {</a:t>
            </a:r>
          </a:p>
          <a:p>
            <a:pPr algn="l"/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  REQUIRES(</a:t>
            </a:r>
            <a:r>
              <a:rPr lang="en-US" sz="2000" b="0" dirty="0" err="1">
                <a:solidFill>
                  <a:srgbClr val="C00000"/>
                </a:solidFill>
                <a:latin typeface="Helvetica Neue"/>
              </a:rPr>
              <a:t>is_neighbors</a:t>
            </a: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rgbClr val="C00000"/>
                </a:solidFill>
                <a:latin typeface="Helvetica Neue"/>
              </a:rPr>
              <a:t>nbors</a:t>
            </a: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));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-&gt;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next_neighbor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!= NULL;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6" name="Cube 5"/>
          <p:cNvSpPr/>
          <p:nvPr/>
        </p:nvSpPr>
        <p:spPr bwMode="auto">
          <a:xfrm>
            <a:off x="7187653" y="4800600"/>
            <a:ext cx="5563147" cy="1520984"/>
          </a:xfrm>
          <a:prstGeom prst="cube">
            <a:avLst>
              <a:gd name="adj" fmla="val 10027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void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 err="1">
                <a:solidFill>
                  <a:srgbClr val="7030A0"/>
                </a:solidFill>
                <a:latin typeface="Helvetica Neue"/>
              </a:rPr>
              <a:t>graph_free_neighbors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neighbors *</a:t>
            </a:r>
            <a:r>
              <a:rPr lang="en-US" sz="2000" b="0" dirty="0" err="1">
                <a:solidFill>
                  <a:srgbClr val="FFC000"/>
                </a:solidFill>
                <a:latin typeface="Helvetica Neue"/>
              </a:rPr>
              <a:t>nbors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 {</a:t>
            </a:r>
          </a:p>
          <a:p>
            <a:pPr algn="l"/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  REQUIRES(</a:t>
            </a:r>
            <a:r>
              <a:rPr lang="en-US" sz="2000" b="0" dirty="0" err="1">
                <a:solidFill>
                  <a:srgbClr val="C00000"/>
                </a:solidFill>
                <a:latin typeface="Helvetica Neue"/>
              </a:rPr>
              <a:t>is_neighbors</a:t>
            </a: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rgbClr val="C00000"/>
                </a:solidFill>
                <a:latin typeface="Helvetica Neue"/>
              </a:rPr>
              <a:t>nbors</a:t>
            </a: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));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free(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7" name="Rectangular Callout 6"/>
          <p:cNvSpPr/>
          <p:nvPr/>
        </p:nvSpPr>
        <p:spPr bwMode="auto">
          <a:xfrm>
            <a:off x="1473200" y="6705600"/>
            <a:ext cx="4656083" cy="707886"/>
          </a:xfrm>
          <a:prstGeom prst="wedgeRectCallout">
            <a:avLst>
              <a:gd name="adj1" fmla="val -17648"/>
              <a:gd name="adj2" fmla="val -113456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It must not free the rest of the adjacency</a:t>
            </a:r>
            <a:br>
              <a:rPr lang="en-US" sz="2000" b="0" dirty="0">
                <a:solidFill>
                  <a:schemeClr val="tx1"/>
                </a:solidFill>
                <a:latin typeface="Helvetica Neue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list since it is owned by the graph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Summary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549400" y="1981200"/>
          <a:ext cx="10058400" cy="6975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87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1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4560">
                <a:tc>
                  <a:txBody>
                    <a:bodyPr/>
                    <a:lstStyle/>
                    <a:p>
                      <a:pPr marL="61913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200" b="1" i="0" dirty="0"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i="0" dirty="0">
                          <a:latin typeface="Helvetica Neue"/>
                        </a:rPr>
                        <a:t>Adjacency list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61913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+mn-cs"/>
                        </a:rPr>
                        <a:t>Space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O(v</a:t>
                      </a:r>
                      <a:r>
                        <a:rPr lang="en-US" sz="2400" i="0" kern="1200" baseline="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 + e)</a:t>
                      </a:r>
                      <a:endParaRPr lang="en-US" sz="2400" i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61913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kern="1200" dirty="0" err="1">
                          <a:solidFill>
                            <a:srgbClr val="7030A0"/>
                          </a:solidFill>
                          <a:latin typeface="Helvetica Neue"/>
                          <a:ea typeface="+mn-ea"/>
                          <a:cs typeface="+mn-cs"/>
                        </a:rPr>
                        <a:t>graph_new</a:t>
                      </a:r>
                      <a:endParaRPr lang="en-US" sz="2400" b="0" i="0" kern="1200" dirty="0">
                        <a:solidFill>
                          <a:srgbClr val="7030A0"/>
                        </a:solidFill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O(v)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61913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kern="1200" dirty="0" err="1">
                          <a:solidFill>
                            <a:srgbClr val="7030A0"/>
                          </a:solidFill>
                          <a:latin typeface="Helvetica Neue"/>
                          <a:ea typeface="+mn-ea"/>
                          <a:cs typeface="+mn-cs"/>
                        </a:rPr>
                        <a:t>graph_free</a:t>
                      </a:r>
                      <a:endParaRPr lang="en-US" sz="2400" b="0" i="0" kern="1200" dirty="0">
                        <a:solidFill>
                          <a:srgbClr val="7030A0"/>
                        </a:solidFill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O(v + 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61913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kern="1200" dirty="0" err="1">
                          <a:solidFill>
                            <a:srgbClr val="7030A0"/>
                          </a:solidFill>
                          <a:latin typeface="Helvetica Neue"/>
                          <a:ea typeface="+mn-ea"/>
                          <a:cs typeface="+mn-cs"/>
                        </a:rPr>
                        <a:t>graph_size</a:t>
                      </a:r>
                      <a:endParaRPr lang="en-US" sz="2400" b="0" i="0" kern="1200" dirty="0">
                        <a:solidFill>
                          <a:srgbClr val="7030A0"/>
                        </a:solidFill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O(1)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61913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 err="1">
                          <a:solidFill>
                            <a:srgbClr val="7030A0"/>
                          </a:solidFill>
                          <a:latin typeface="Helvetica Neue"/>
                        </a:rPr>
                        <a:t>graph_hasedge</a:t>
                      </a:r>
                      <a:endParaRPr lang="en-US" sz="1200" b="0" i="0" dirty="0">
                        <a:solidFill>
                          <a:srgbClr val="7030A0"/>
                        </a:solidFill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dirty="0"/>
                        <a:t>O(min(</a:t>
                      </a:r>
                      <a:r>
                        <a:rPr lang="en-US" sz="2400" dirty="0" err="1"/>
                        <a:t>v,e</a:t>
                      </a:r>
                      <a:r>
                        <a:rPr lang="en-US" sz="2400" dirty="0"/>
                        <a:t>))</a:t>
                      </a:r>
                      <a:endParaRPr lang="en-US" sz="2400" i="0" kern="1200" dirty="0">
                        <a:solidFill>
                          <a:schemeClr val="dk1"/>
                        </a:solidFill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 err="1">
                          <a:solidFill>
                            <a:srgbClr val="7030A0"/>
                          </a:solidFill>
                          <a:latin typeface="Helvetica Neue"/>
                        </a:rPr>
                        <a:t>graph_addedge</a:t>
                      </a:r>
                      <a:endParaRPr lang="en-US" sz="2400" b="0" i="0" dirty="0">
                        <a:solidFill>
                          <a:srgbClr val="7030A0"/>
                        </a:solidFill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 err="1">
                          <a:solidFill>
                            <a:srgbClr val="7030A0"/>
                          </a:solidFill>
                          <a:latin typeface="Helvetica Neue"/>
                        </a:rPr>
                        <a:t>graph_get_neighbors</a:t>
                      </a:r>
                      <a:endParaRPr lang="en-US" sz="2400" b="0" i="0" dirty="0">
                        <a:solidFill>
                          <a:srgbClr val="7030A0"/>
                        </a:solidFill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 err="1">
                          <a:solidFill>
                            <a:srgbClr val="7030A0"/>
                          </a:solidFill>
                          <a:latin typeface="Helvetica Neue"/>
                        </a:rPr>
                        <a:t>graph_hasmore_neighbors</a:t>
                      </a:r>
                      <a:endParaRPr lang="en-US" sz="2400" b="0" i="0" dirty="0">
                        <a:solidFill>
                          <a:srgbClr val="7030A0"/>
                        </a:solidFill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 err="1">
                          <a:solidFill>
                            <a:srgbClr val="7030A0"/>
                          </a:solidFill>
                          <a:latin typeface="Helvetica Neue"/>
                        </a:rPr>
                        <a:t>graph_next_neighbor</a:t>
                      </a:r>
                      <a:endParaRPr lang="en-US" sz="2400" b="0" i="0" dirty="0">
                        <a:solidFill>
                          <a:srgbClr val="7030A0"/>
                        </a:solidFill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 err="1">
                          <a:solidFill>
                            <a:srgbClr val="7030A0"/>
                          </a:solidFill>
                          <a:latin typeface="Helvetica Neue"/>
                        </a:rPr>
                        <a:t>graph_free_neighbors</a:t>
                      </a:r>
                      <a:endParaRPr lang="en-US" sz="2400" b="0" i="0" dirty="0">
                        <a:solidFill>
                          <a:srgbClr val="7030A0"/>
                        </a:solidFill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r>
              <a:rPr lang="en-US" sz="4400" b="1" dirty="0">
                <a:solidFill>
                  <a:srgbClr val="77E0FF"/>
                </a:solidFill>
              </a:rPr>
              <a:t>Using the Graph Interface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2500" y="254000"/>
            <a:ext cx="7378700" cy="1498600"/>
          </a:xfrm>
        </p:spPr>
        <p:txBody>
          <a:bodyPr/>
          <a:lstStyle/>
          <a:p>
            <a:r>
              <a:rPr lang="en-US" dirty="0"/>
              <a:t>Printing a Graph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52500" y="1981200"/>
            <a:ext cx="11112500" cy="6896100"/>
          </a:xfrm>
        </p:spPr>
        <p:txBody>
          <a:bodyPr/>
          <a:lstStyle/>
          <a:p>
            <a:r>
              <a:rPr lang="en-US" dirty="0"/>
              <a:t>Using the graph interface, write a</a:t>
            </a:r>
            <a:br>
              <a:rPr lang="en-US" dirty="0"/>
            </a:br>
            <a:r>
              <a:rPr lang="en-US" dirty="0"/>
              <a:t>client function that prints a graph</a:t>
            </a:r>
          </a:p>
          <a:p>
            <a:pPr lvl="1"/>
            <a:r>
              <a:rPr lang="en-US" dirty="0"/>
              <a:t>For every vertex</a:t>
            </a:r>
          </a:p>
          <a:p>
            <a:pPr lvl="2"/>
            <a:r>
              <a:rPr lang="en-US" dirty="0"/>
              <a:t>Print it</a:t>
            </a:r>
          </a:p>
          <a:p>
            <a:pPr lvl="2"/>
            <a:r>
              <a:rPr lang="en-US" dirty="0"/>
              <a:t>Print every neighbor of this node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We will see other algorithms that follow this pattern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473200" y="4724400"/>
            <a:ext cx="5900013" cy="3836948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void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2000" b="0" dirty="0" err="1">
                <a:solidFill>
                  <a:srgbClr val="7030A0"/>
                </a:solidFill>
                <a:latin typeface="Helvetica Neue"/>
              </a:rPr>
              <a:t>graph_print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200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) {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fr-FR" sz="2000" b="0" dirty="0">
                <a:solidFill>
                  <a:srgbClr val="FF66FF"/>
                </a:solidFill>
                <a:latin typeface="Helvetica Neue"/>
              </a:rPr>
              <a:t>for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(</a:t>
            </a:r>
            <a:r>
              <a:rPr lang="fr-FR" sz="20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2000" b="0" dirty="0">
                <a:solidFill>
                  <a:srgbClr val="FFC000"/>
                </a:solidFill>
                <a:latin typeface="Helvetica Neue"/>
              </a:rPr>
              <a:t>v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= 0; v &lt;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graph_size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(G); v++) {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>
                <a:solidFill>
                  <a:srgbClr val="92D050"/>
                </a:solidFill>
                <a:latin typeface="Helvetica Neue"/>
              </a:rPr>
              <a:t>"</a:t>
            </a:r>
            <a:r>
              <a:rPr lang="fr-FR" sz="2000" b="0" dirty="0" err="1">
                <a:solidFill>
                  <a:srgbClr val="92D050"/>
                </a:solidFill>
                <a:latin typeface="Helvetica Neue"/>
              </a:rPr>
              <a:t>Vertices</a:t>
            </a:r>
            <a:r>
              <a:rPr lang="fr-FR" sz="2000" b="0" dirty="0">
                <a:solidFill>
                  <a:srgbClr val="92D050"/>
                </a:solidFill>
                <a:latin typeface="Helvetica Neue"/>
              </a:rPr>
              <a:t> </a:t>
            </a:r>
            <a:r>
              <a:rPr lang="fr-FR" sz="2000" b="0" dirty="0" err="1">
                <a:solidFill>
                  <a:srgbClr val="92D050"/>
                </a:solidFill>
                <a:latin typeface="Helvetica Neue"/>
              </a:rPr>
              <a:t>connected</a:t>
            </a:r>
            <a:r>
              <a:rPr lang="fr-FR" sz="2000" b="0" dirty="0">
                <a:solidFill>
                  <a:srgbClr val="92D050"/>
                </a:solidFill>
                <a:latin typeface="Helvetica Neue"/>
              </a:rPr>
              <a:t> to %u: "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, v);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neighbors_t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2000" b="0" dirty="0" err="1">
                <a:solidFill>
                  <a:srgbClr val="FFC000"/>
                </a:solidFill>
                <a:latin typeface="Helvetica Neue"/>
              </a:rPr>
              <a:t>nbors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graph_get_neighbors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(G, v);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fr-FR" sz="2000" b="0" dirty="0" err="1">
                <a:solidFill>
                  <a:srgbClr val="FF66FF"/>
                </a:solidFill>
                <a:latin typeface="Helvetica Neue"/>
              </a:rPr>
              <a:t>while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(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graph_hasmore_neighbors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)) {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fr-FR" sz="20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2000" b="0" dirty="0">
                <a:solidFill>
                  <a:srgbClr val="FFC000"/>
                </a:solidFill>
                <a:latin typeface="Helvetica Neue"/>
              </a:rPr>
              <a:t>w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graph_next_neighbor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>
                <a:solidFill>
                  <a:srgbClr val="92D050"/>
                </a:solidFill>
                <a:latin typeface="Helvetica Neue"/>
              </a:rPr>
              <a:t>" %u,"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, w);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}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graph_free_neighbors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>
                <a:solidFill>
                  <a:srgbClr val="92D050"/>
                </a:solidFill>
                <a:latin typeface="Helvetica Neue"/>
              </a:rPr>
              <a:t>"\n"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}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7" name="Rectangular Callout 6"/>
          <p:cNvSpPr/>
          <p:nvPr/>
        </p:nvSpPr>
        <p:spPr bwMode="auto">
          <a:xfrm>
            <a:off x="5588000" y="6961148"/>
            <a:ext cx="2299669" cy="400110"/>
          </a:xfrm>
          <a:prstGeom prst="wedgeRectCallout">
            <a:avLst>
              <a:gd name="adj1" fmla="val -39081"/>
              <a:gd name="adj2" fmla="val -115362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 is a neighbor of v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8" name="Vertical Scroll 7"/>
          <p:cNvSpPr/>
          <p:nvPr/>
        </p:nvSpPr>
        <p:spPr bwMode="auto">
          <a:xfrm flipH="1">
            <a:off x="8102600" y="76200"/>
            <a:ext cx="4897878" cy="8556843"/>
          </a:xfrm>
          <a:prstGeom prst="verticalScroll">
            <a:avLst>
              <a:gd name="adj" fmla="val 4519"/>
            </a:avLst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tabLst>
                <a:tab pos="3776663" algn="l"/>
              </a:tabLst>
            </a:pPr>
            <a:r>
              <a:rPr lang="en-US" sz="1400" b="0" dirty="0" err="1">
                <a:solidFill>
                  <a:srgbClr val="FF66FF"/>
                </a:solidFill>
                <a:latin typeface="Helvetica Neue"/>
              </a:rPr>
              <a:t>typedef</a:t>
            </a:r>
            <a:r>
              <a:rPr lang="en-US" sz="1400" b="0" dirty="0">
                <a:latin typeface="Helvetica Neue"/>
              </a:rPr>
              <a:t> unsigned </a:t>
            </a:r>
            <a:r>
              <a:rPr lang="en-US" sz="1400" b="0" dirty="0" err="1">
                <a:latin typeface="Helvetica Neue"/>
              </a:rPr>
              <a:t>int</a:t>
            </a:r>
            <a:r>
              <a:rPr lang="en-US" sz="1400" b="0" dirty="0">
                <a:latin typeface="Helvetica Neue"/>
              </a:rPr>
              <a:t> </a:t>
            </a:r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400" b="0" dirty="0">
                <a:latin typeface="Helvetica Neue"/>
              </a:rPr>
              <a:t>;</a:t>
            </a:r>
          </a:p>
          <a:p>
            <a:pPr algn="l">
              <a:tabLst>
                <a:tab pos="3776663" algn="l"/>
              </a:tabLst>
            </a:pPr>
            <a:r>
              <a:rPr lang="en-US" sz="1400" b="0" dirty="0" err="1">
                <a:solidFill>
                  <a:srgbClr val="FF66FF"/>
                </a:solidFill>
                <a:latin typeface="Helvetica Neue"/>
              </a:rPr>
              <a:t>typedef</a:t>
            </a:r>
            <a:r>
              <a:rPr lang="en-US" sz="1400" b="0" dirty="0">
                <a:latin typeface="Helvetica Neue"/>
              </a:rPr>
              <a:t> </a:t>
            </a:r>
            <a:r>
              <a:rPr lang="en-US" sz="1400" b="0" dirty="0" err="1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struct</a:t>
            </a:r>
            <a:r>
              <a:rPr lang="en-US" sz="14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</a:t>
            </a:r>
            <a:r>
              <a:rPr lang="en-US" sz="1400" b="0" dirty="0" err="1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graph_header</a:t>
            </a:r>
            <a:r>
              <a:rPr lang="en-US" sz="14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*</a:t>
            </a:r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en-US" sz="1400" b="0" dirty="0">
                <a:latin typeface="Helvetica Neue"/>
              </a:rPr>
              <a:t>;</a:t>
            </a:r>
          </a:p>
          <a:p>
            <a:pPr algn="l">
              <a:tabLst>
                <a:tab pos="3776663" algn="l"/>
              </a:tabLst>
            </a:pPr>
            <a:endParaRPr lang="en-US" sz="1400" b="0" dirty="0">
              <a:latin typeface="Helvetica Neue"/>
            </a:endParaRPr>
          </a:p>
          <a:p>
            <a:pPr algn="l">
              <a:tabLst>
                <a:tab pos="3776663" algn="l"/>
              </a:tabLst>
            </a:pPr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en-US" sz="1400" b="0" dirty="0">
                <a:latin typeface="Helvetica Neue"/>
              </a:rPr>
              <a:t> </a:t>
            </a:r>
            <a:r>
              <a:rPr lang="en-US" sz="1400" b="0" dirty="0" err="1">
                <a:solidFill>
                  <a:srgbClr val="7030A0"/>
                </a:solidFill>
                <a:latin typeface="Helvetica Neue"/>
              </a:rPr>
              <a:t>graph_new</a:t>
            </a:r>
            <a:r>
              <a:rPr lang="en-US" sz="1400" b="0" dirty="0">
                <a:latin typeface="Helvetica Neue"/>
              </a:rPr>
              <a:t>(</a:t>
            </a:r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unsigned </a:t>
            </a:r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1400" b="0" dirty="0">
                <a:latin typeface="Helvetica Neue"/>
              </a:rPr>
              <a:t> </a:t>
            </a:r>
            <a:r>
              <a:rPr lang="en-US" sz="1400" b="0" dirty="0" err="1">
                <a:solidFill>
                  <a:srgbClr val="FFC000"/>
                </a:solidFill>
                <a:latin typeface="Helvetica Neue"/>
              </a:rPr>
              <a:t>numvert</a:t>
            </a:r>
            <a:r>
              <a:rPr lang="en-US" sz="1400" b="0" dirty="0">
                <a:latin typeface="Helvetica Neue"/>
              </a:rPr>
              <a:t>);</a:t>
            </a:r>
          </a:p>
          <a:p>
            <a:pPr algn="l">
              <a:tabLst>
                <a:tab pos="3776663" algn="l"/>
              </a:tabLst>
            </a:pP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//@ensures \result != NULL;</a:t>
            </a:r>
          </a:p>
          <a:p>
            <a:pPr algn="l">
              <a:tabLst>
                <a:tab pos="3776663" algn="l"/>
              </a:tabLst>
            </a:pPr>
            <a:endParaRPr lang="en-US" sz="1400" b="0" dirty="0">
              <a:latin typeface="Helvetica Neue"/>
            </a:endParaRPr>
          </a:p>
          <a:p>
            <a:pPr algn="l">
              <a:tabLst>
                <a:tab pos="3776663" algn="l"/>
              </a:tabLst>
            </a:pPr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void</a:t>
            </a:r>
            <a:r>
              <a:rPr lang="en-US" sz="1400" b="0" dirty="0">
                <a:latin typeface="Helvetica Neue"/>
              </a:rPr>
              <a:t> </a:t>
            </a:r>
            <a:r>
              <a:rPr lang="en-US" sz="1400" b="0" dirty="0" err="1">
                <a:solidFill>
                  <a:srgbClr val="7030A0"/>
                </a:solidFill>
                <a:latin typeface="Helvetica Neue"/>
              </a:rPr>
              <a:t>graph_free</a:t>
            </a:r>
            <a:r>
              <a:rPr lang="en-US" sz="1400" b="0" dirty="0">
                <a:latin typeface="Helvetica Neue"/>
              </a:rPr>
              <a:t>(</a:t>
            </a:r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en-US" sz="1400" b="0" dirty="0">
                <a:latin typeface="Helvetica Neue"/>
              </a:rPr>
              <a:t> </a:t>
            </a:r>
            <a:r>
              <a:rPr lang="en-US" sz="140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en-US" sz="1400" b="0" dirty="0">
                <a:latin typeface="Helvetica Neue"/>
              </a:rPr>
              <a:t>);</a:t>
            </a:r>
          </a:p>
          <a:p>
            <a:pPr algn="l">
              <a:tabLst>
                <a:tab pos="3776663" algn="l"/>
              </a:tabLst>
            </a:pP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//@requires G != NULL;</a:t>
            </a:r>
          </a:p>
          <a:p>
            <a:pPr algn="l">
              <a:tabLst>
                <a:tab pos="3776663" algn="l"/>
              </a:tabLst>
            </a:pPr>
            <a:endParaRPr lang="en-US" sz="1400" b="0" dirty="0">
              <a:latin typeface="Helvetica Neue"/>
            </a:endParaRPr>
          </a:p>
          <a:p>
            <a:pPr algn="l">
              <a:tabLst>
                <a:tab pos="3776663" algn="l"/>
              </a:tabLst>
            </a:pPr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unsigned</a:t>
            </a:r>
            <a:r>
              <a:rPr lang="en-US" sz="1400" b="0" dirty="0">
                <a:latin typeface="Helvetica Neue"/>
              </a:rPr>
              <a:t> </a:t>
            </a:r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1400" b="0" dirty="0">
                <a:latin typeface="Helvetica Neue"/>
              </a:rPr>
              <a:t> </a:t>
            </a:r>
            <a:r>
              <a:rPr lang="en-US" sz="1400" b="0" dirty="0" err="1">
                <a:solidFill>
                  <a:srgbClr val="7030A0"/>
                </a:solidFill>
                <a:latin typeface="Helvetica Neue"/>
              </a:rPr>
              <a:t>graph_size</a:t>
            </a:r>
            <a:r>
              <a:rPr lang="en-US" sz="1400" b="0" dirty="0">
                <a:latin typeface="Helvetica Neue"/>
              </a:rPr>
              <a:t>(</a:t>
            </a:r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en-US" sz="1400" b="0" dirty="0">
                <a:latin typeface="Helvetica Neue"/>
              </a:rPr>
              <a:t> </a:t>
            </a:r>
            <a:r>
              <a:rPr lang="en-US" sz="140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en-US" sz="1400" b="0" dirty="0">
                <a:latin typeface="Helvetica Neue"/>
              </a:rPr>
              <a:t>);</a:t>
            </a:r>
          </a:p>
          <a:p>
            <a:pPr algn="l">
              <a:tabLst>
                <a:tab pos="3776663" algn="l"/>
              </a:tabLst>
            </a:pP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//@requires G != NULL;</a:t>
            </a:r>
          </a:p>
          <a:p>
            <a:pPr algn="l">
              <a:tabLst>
                <a:tab pos="3776663" algn="l"/>
              </a:tabLst>
            </a:pPr>
            <a:endParaRPr lang="en-US" sz="1400" b="0" dirty="0">
              <a:latin typeface="Helvetica Neue"/>
            </a:endParaRPr>
          </a:p>
          <a:p>
            <a:pPr algn="l">
              <a:tabLst>
                <a:tab pos="3776663" algn="l"/>
              </a:tabLst>
            </a:pPr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1400" b="0" dirty="0">
                <a:latin typeface="Helvetica Neue"/>
              </a:rPr>
              <a:t> </a:t>
            </a:r>
            <a:r>
              <a:rPr lang="en-US" sz="1400" b="0" dirty="0" err="1">
                <a:solidFill>
                  <a:srgbClr val="7030A0"/>
                </a:solidFill>
                <a:latin typeface="Helvetica Neue"/>
              </a:rPr>
              <a:t>graph_hasedge</a:t>
            </a:r>
            <a:r>
              <a:rPr lang="en-US" sz="1400" b="0" dirty="0">
                <a:latin typeface="Helvetica Neue"/>
              </a:rPr>
              <a:t>(</a:t>
            </a:r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en-US" sz="1400" b="0" dirty="0">
                <a:latin typeface="Helvetica Neue"/>
              </a:rPr>
              <a:t> </a:t>
            </a:r>
            <a:r>
              <a:rPr lang="en-US" sz="140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en-US" sz="1400" b="0" dirty="0">
                <a:latin typeface="Helvetica Neue"/>
              </a:rPr>
              <a:t>, </a:t>
            </a:r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400" b="0" dirty="0">
                <a:latin typeface="Helvetica Neue"/>
              </a:rPr>
              <a:t> </a:t>
            </a:r>
            <a:r>
              <a:rPr lang="en-US" sz="1400" b="0" dirty="0">
                <a:solidFill>
                  <a:srgbClr val="FFC000"/>
                </a:solidFill>
                <a:latin typeface="Helvetica Neue"/>
              </a:rPr>
              <a:t>v</a:t>
            </a:r>
            <a:r>
              <a:rPr lang="en-US" sz="1400" b="0" dirty="0">
                <a:latin typeface="Helvetica Neue"/>
              </a:rPr>
              <a:t>, </a:t>
            </a:r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400" b="0" dirty="0">
                <a:latin typeface="Helvetica Neue"/>
              </a:rPr>
              <a:t> </a:t>
            </a:r>
            <a:r>
              <a:rPr lang="en-US" sz="1400" b="0" dirty="0">
                <a:solidFill>
                  <a:srgbClr val="FFC000"/>
                </a:solidFill>
                <a:latin typeface="Helvetica Neue"/>
              </a:rPr>
              <a:t>w</a:t>
            </a:r>
            <a:r>
              <a:rPr lang="en-US" sz="1400" b="0" dirty="0">
                <a:latin typeface="Helvetica Neue"/>
              </a:rPr>
              <a:t>);</a:t>
            </a:r>
          </a:p>
          <a:p>
            <a:pPr algn="l">
              <a:tabLst>
                <a:tab pos="3776663" algn="l"/>
              </a:tabLst>
            </a:pP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//@requires G != NULL;</a:t>
            </a:r>
          </a:p>
          <a:p>
            <a:pPr algn="l">
              <a:tabLst>
                <a:tab pos="3776663" algn="l"/>
              </a:tabLst>
            </a:pP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//@requires v &lt; </a:t>
            </a:r>
            <a:r>
              <a:rPr lang="en-US" sz="1400" b="0" dirty="0" err="1">
                <a:solidFill>
                  <a:srgbClr val="C00000"/>
                </a:solidFill>
                <a:latin typeface="Helvetica Neue"/>
              </a:rPr>
              <a:t>graph_size</a:t>
            </a: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(G) &amp;&amp; w &lt; </a:t>
            </a:r>
            <a:r>
              <a:rPr lang="en-US" sz="1400" b="0" dirty="0" err="1">
                <a:solidFill>
                  <a:srgbClr val="C00000"/>
                </a:solidFill>
                <a:latin typeface="Helvetica Neue"/>
              </a:rPr>
              <a:t>graph_size</a:t>
            </a: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(G);</a:t>
            </a:r>
          </a:p>
          <a:p>
            <a:pPr algn="l">
              <a:tabLst>
                <a:tab pos="3776663" algn="l"/>
              </a:tabLst>
            </a:pPr>
            <a:endParaRPr lang="en-US" sz="1400" b="0" dirty="0">
              <a:latin typeface="Helvetica Neue"/>
            </a:endParaRPr>
          </a:p>
          <a:p>
            <a:pPr algn="l">
              <a:tabLst>
                <a:tab pos="3776663" algn="l"/>
              </a:tabLst>
            </a:pPr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void</a:t>
            </a:r>
            <a:r>
              <a:rPr lang="en-US" sz="1400" b="0" dirty="0">
                <a:latin typeface="Helvetica Neue"/>
              </a:rPr>
              <a:t> </a:t>
            </a:r>
            <a:r>
              <a:rPr lang="en-US" sz="1400" b="0" dirty="0" err="1">
                <a:solidFill>
                  <a:srgbClr val="7030A0"/>
                </a:solidFill>
                <a:latin typeface="Helvetica Neue"/>
              </a:rPr>
              <a:t>graph_addedge</a:t>
            </a:r>
            <a:r>
              <a:rPr lang="en-US" sz="1400" b="0" dirty="0">
                <a:latin typeface="Helvetica Neue"/>
              </a:rPr>
              <a:t>(</a:t>
            </a:r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en-US" sz="1400" b="0" dirty="0">
                <a:latin typeface="Helvetica Neue"/>
              </a:rPr>
              <a:t> </a:t>
            </a:r>
            <a:r>
              <a:rPr lang="en-US" sz="140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en-US" sz="1400" b="0" dirty="0">
                <a:latin typeface="Helvetica Neue"/>
              </a:rPr>
              <a:t>, </a:t>
            </a:r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400" b="0" dirty="0">
                <a:latin typeface="Helvetica Neue"/>
              </a:rPr>
              <a:t> </a:t>
            </a:r>
            <a:r>
              <a:rPr lang="en-US" sz="1400" b="0" dirty="0">
                <a:solidFill>
                  <a:srgbClr val="FFC000"/>
                </a:solidFill>
                <a:latin typeface="Helvetica Neue"/>
              </a:rPr>
              <a:t>v</a:t>
            </a:r>
            <a:r>
              <a:rPr lang="en-US" sz="1400" b="0" dirty="0">
                <a:latin typeface="Helvetica Neue"/>
              </a:rPr>
              <a:t>, </a:t>
            </a:r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400" b="0" dirty="0">
                <a:latin typeface="Helvetica Neue"/>
              </a:rPr>
              <a:t> </a:t>
            </a:r>
            <a:r>
              <a:rPr lang="en-US" sz="1400" b="0" dirty="0">
                <a:solidFill>
                  <a:srgbClr val="FFC000"/>
                </a:solidFill>
                <a:latin typeface="Helvetica Neue"/>
              </a:rPr>
              <a:t>w</a:t>
            </a:r>
            <a:r>
              <a:rPr lang="en-US" sz="1400" b="0" dirty="0">
                <a:latin typeface="Helvetica Neue"/>
              </a:rPr>
              <a:t>);</a:t>
            </a:r>
          </a:p>
          <a:p>
            <a:pPr algn="l">
              <a:tabLst>
                <a:tab pos="3776663" algn="l"/>
              </a:tabLst>
            </a:pP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//@requires G != NULL;</a:t>
            </a:r>
          </a:p>
          <a:p>
            <a:pPr algn="l">
              <a:tabLst>
                <a:tab pos="3776663" algn="l"/>
              </a:tabLst>
            </a:pP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//@requires v &lt; </a:t>
            </a:r>
            <a:r>
              <a:rPr lang="en-US" sz="1400" b="0" dirty="0" err="1">
                <a:solidFill>
                  <a:srgbClr val="C00000"/>
                </a:solidFill>
                <a:latin typeface="Helvetica Neue"/>
              </a:rPr>
              <a:t>graph_size</a:t>
            </a: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(G) &amp;&amp; w &lt; </a:t>
            </a:r>
            <a:r>
              <a:rPr lang="en-US" sz="1400" b="0" dirty="0" err="1">
                <a:solidFill>
                  <a:srgbClr val="C00000"/>
                </a:solidFill>
                <a:latin typeface="Helvetica Neue"/>
              </a:rPr>
              <a:t>graph_size</a:t>
            </a: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(G);</a:t>
            </a:r>
          </a:p>
          <a:p>
            <a:pPr algn="l">
              <a:tabLst>
                <a:tab pos="3776663" algn="l"/>
              </a:tabLst>
            </a:pP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//@requires v != w &amp;&amp; !</a:t>
            </a:r>
            <a:r>
              <a:rPr lang="en-US" sz="1400" b="0" dirty="0" err="1">
                <a:solidFill>
                  <a:srgbClr val="C00000"/>
                </a:solidFill>
                <a:latin typeface="Helvetica Neue"/>
              </a:rPr>
              <a:t>graph_hasedge</a:t>
            </a: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(G, v, w);</a:t>
            </a:r>
          </a:p>
          <a:p>
            <a:pPr algn="l">
              <a:tabLst>
                <a:tab pos="3776663" algn="l"/>
              </a:tabLst>
            </a:pPr>
            <a:endParaRPr lang="en-US" sz="1400" b="0" dirty="0">
              <a:solidFill>
                <a:srgbClr val="C00000"/>
              </a:solidFill>
              <a:latin typeface="Helvetica Neue"/>
            </a:endParaRPr>
          </a:p>
          <a:p>
            <a:pPr algn="l">
              <a:tabLst>
                <a:tab pos="3776663" algn="l"/>
              </a:tabLst>
            </a:pPr>
            <a:r>
              <a:rPr lang="en-US" sz="1400" b="0" dirty="0" err="1">
                <a:solidFill>
                  <a:srgbClr val="FF66FF"/>
                </a:solidFill>
                <a:latin typeface="Helvetica Neue"/>
              </a:rPr>
              <a:t>typedef</a:t>
            </a:r>
            <a:r>
              <a:rPr lang="en-US" sz="1400" b="0" dirty="0">
                <a:solidFill>
                  <a:srgbClr val="FF66FF"/>
                </a:solidFill>
                <a:latin typeface="Helvetica Neue"/>
              </a:rPr>
              <a:t> </a:t>
            </a:r>
            <a:r>
              <a:rPr lang="en-US" sz="1400" b="0" dirty="0" err="1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struct</a:t>
            </a:r>
            <a:r>
              <a:rPr lang="en-US" sz="14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</a:t>
            </a:r>
            <a:r>
              <a:rPr lang="en-US" sz="1400" b="0" dirty="0" err="1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neighbor_header</a:t>
            </a:r>
            <a:r>
              <a:rPr lang="en-US" sz="14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*</a:t>
            </a:r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neighbors_t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;</a:t>
            </a:r>
          </a:p>
          <a:p>
            <a:pPr algn="l">
              <a:tabLst>
                <a:tab pos="3776663" algn="l"/>
              </a:tabLst>
            </a:pPr>
            <a:endParaRPr lang="en-US" sz="1400" b="0" dirty="0">
              <a:solidFill>
                <a:schemeClr val="tx1"/>
              </a:solidFill>
              <a:latin typeface="Helvetica Neue"/>
            </a:endParaRPr>
          </a:p>
          <a:p>
            <a:pPr algn="l">
              <a:tabLst>
                <a:tab pos="3776663" algn="l"/>
              </a:tabLst>
            </a:pPr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neighbors_t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400" b="0" dirty="0" err="1">
                <a:solidFill>
                  <a:srgbClr val="7030A0"/>
                </a:solidFill>
                <a:latin typeface="Helvetica Neue"/>
              </a:rPr>
              <a:t>graph_get_neighbors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40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, </a:t>
            </a:r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400" b="0" dirty="0">
                <a:solidFill>
                  <a:srgbClr val="FFC000"/>
                </a:solidFill>
                <a:latin typeface="Helvetica Neue"/>
              </a:rPr>
              <a:t>v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>
              <a:tabLst>
                <a:tab pos="3776663" algn="l"/>
              </a:tabLst>
            </a:pP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//@requires G != NULL &amp;&amp; v &lt; </a:t>
            </a:r>
            <a:r>
              <a:rPr lang="en-US" sz="1400" b="0" dirty="0" err="1">
                <a:solidFill>
                  <a:srgbClr val="C00000"/>
                </a:solidFill>
                <a:latin typeface="Helvetica Neue"/>
              </a:rPr>
              <a:t>graph_size</a:t>
            </a: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(G);</a:t>
            </a:r>
          </a:p>
          <a:p>
            <a:pPr algn="l">
              <a:tabLst>
                <a:tab pos="3776663" algn="l"/>
              </a:tabLst>
            </a:pP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//@ensures \result != NULL;</a:t>
            </a:r>
          </a:p>
          <a:p>
            <a:pPr algn="l">
              <a:tabLst>
                <a:tab pos="3776663" algn="l"/>
              </a:tabLst>
            </a:pPr>
            <a:endParaRPr lang="en-US" sz="1400" b="0" dirty="0">
              <a:solidFill>
                <a:schemeClr val="tx1"/>
              </a:solidFill>
              <a:latin typeface="Helvetica Neue"/>
            </a:endParaRPr>
          </a:p>
          <a:p>
            <a:pPr algn="l">
              <a:tabLst>
                <a:tab pos="3776663" algn="l"/>
              </a:tabLst>
            </a:pPr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400" b="0" dirty="0" err="1">
                <a:solidFill>
                  <a:srgbClr val="7030A0"/>
                </a:solidFill>
                <a:latin typeface="Helvetica Neue"/>
              </a:rPr>
              <a:t>graph_hasmore_neighbors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neighbors_t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400" b="0" dirty="0" err="1">
                <a:solidFill>
                  <a:srgbClr val="FFC000"/>
                </a:solidFill>
                <a:latin typeface="Helvetica Neue"/>
              </a:rPr>
              <a:t>nbors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>
              <a:tabLst>
                <a:tab pos="3776663" algn="l"/>
              </a:tabLst>
            </a:pP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//@requires </a:t>
            </a:r>
            <a:r>
              <a:rPr lang="en-US" sz="1400" b="0" dirty="0" err="1">
                <a:solidFill>
                  <a:srgbClr val="C00000"/>
                </a:solidFill>
                <a:latin typeface="Helvetica Neue"/>
              </a:rPr>
              <a:t>nbors</a:t>
            </a: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  != NULL;</a:t>
            </a:r>
          </a:p>
          <a:p>
            <a:pPr algn="l">
              <a:tabLst>
                <a:tab pos="3776663" algn="l"/>
              </a:tabLst>
            </a:pPr>
            <a:endParaRPr lang="en-US" sz="1400" b="0" dirty="0">
              <a:solidFill>
                <a:schemeClr val="tx1"/>
              </a:solidFill>
              <a:latin typeface="Helvetica Neue"/>
            </a:endParaRPr>
          </a:p>
          <a:p>
            <a:pPr algn="l">
              <a:tabLst>
                <a:tab pos="3776663" algn="l"/>
              </a:tabLst>
            </a:pPr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400" b="0" dirty="0" err="1">
                <a:solidFill>
                  <a:srgbClr val="7030A0"/>
                </a:solidFill>
                <a:latin typeface="Helvetica Neue"/>
              </a:rPr>
              <a:t>graph_next_neighbor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neighbors_t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400" b="0" dirty="0" err="1">
                <a:solidFill>
                  <a:srgbClr val="FFC000"/>
                </a:solidFill>
                <a:latin typeface="Helvetica Neue"/>
              </a:rPr>
              <a:t>nbors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>
              <a:tabLst>
                <a:tab pos="3776663" algn="l"/>
              </a:tabLst>
            </a:pP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//@requires </a:t>
            </a:r>
            <a:r>
              <a:rPr lang="en-US" sz="1400" b="0" dirty="0" err="1">
                <a:solidFill>
                  <a:srgbClr val="C00000"/>
                </a:solidFill>
                <a:latin typeface="Helvetica Neue"/>
              </a:rPr>
              <a:t>nbors</a:t>
            </a: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  != NULL;</a:t>
            </a:r>
          </a:p>
          <a:p>
            <a:pPr algn="l">
              <a:tabLst>
                <a:tab pos="3776663" algn="l"/>
              </a:tabLst>
            </a:pP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//@requires </a:t>
            </a:r>
            <a:r>
              <a:rPr lang="en-US" sz="1400" b="0" dirty="0" err="1">
                <a:solidFill>
                  <a:srgbClr val="C00000"/>
                </a:solidFill>
                <a:latin typeface="Helvetica Neue"/>
              </a:rPr>
              <a:t>graph_hasmore_neighbors</a:t>
            </a: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rgbClr val="C00000"/>
                </a:solidFill>
                <a:latin typeface="Helvetica Neue"/>
              </a:rPr>
              <a:t>nbors</a:t>
            </a: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);</a:t>
            </a:r>
          </a:p>
          <a:p>
            <a:pPr algn="l">
              <a:tabLst>
                <a:tab pos="3776663" algn="l"/>
              </a:tabLst>
            </a:pP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//@ensures </a:t>
            </a:r>
            <a:r>
              <a:rPr lang="en-US" sz="1400" b="0" dirty="0" err="1">
                <a:solidFill>
                  <a:srgbClr val="C00000"/>
                </a:solidFill>
                <a:latin typeface="Helvetica Neue"/>
              </a:rPr>
              <a:t>is_vertex</a:t>
            </a: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(\result);</a:t>
            </a:r>
          </a:p>
          <a:p>
            <a:pPr algn="l">
              <a:tabLst>
                <a:tab pos="3776663" algn="l"/>
              </a:tabLst>
            </a:pPr>
            <a:endParaRPr lang="en-US" sz="1400" b="0" dirty="0">
              <a:solidFill>
                <a:schemeClr val="tx1"/>
              </a:solidFill>
              <a:latin typeface="Helvetica Neue"/>
            </a:endParaRPr>
          </a:p>
          <a:p>
            <a:pPr algn="l">
              <a:tabLst>
                <a:tab pos="3776663" algn="l"/>
              </a:tabLst>
            </a:pPr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void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400" b="0" dirty="0" err="1">
                <a:solidFill>
                  <a:srgbClr val="7030A0"/>
                </a:solidFill>
                <a:latin typeface="Helvetica Neue"/>
              </a:rPr>
              <a:t>graph_free_neighbors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neighbors_t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400" b="0" dirty="0" err="1">
                <a:solidFill>
                  <a:srgbClr val="FFC000"/>
                </a:solidFill>
                <a:latin typeface="Helvetica Neue"/>
              </a:rPr>
              <a:t>nbors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>
              <a:tabLst>
                <a:tab pos="3776663" algn="l"/>
              </a:tabLst>
            </a:pP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//@requires </a:t>
            </a:r>
            <a:r>
              <a:rPr lang="en-US" sz="1400" b="0" dirty="0" err="1">
                <a:solidFill>
                  <a:srgbClr val="C00000"/>
                </a:solidFill>
                <a:latin typeface="Helvetica Neue"/>
              </a:rPr>
              <a:t>nbors</a:t>
            </a: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  != NULL;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41631" y="12526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graph.h</a:t>
            </a:r>
            <a:endParaRPr lang="en-US" sz="1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431212" y="8174317"/>
            <a:ext cx="356188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J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853583" y="6781800"/>
            <a:ext cx="372217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85716" y="4452352"/>
            <a:ext cx="407484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801557" y="2471152"/>
            <a:ext cx="389850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1342998" y="1828800"/>
            <a:ext cx="407484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13775" y="4226160"/>
            <a:ext cx="269625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37917" y="2547352"/>
            <a:ext cx="407483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609517" y="6895233"/>
            <a:ext cx="407483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037517" y="8414752"/>
            <a:ext cx="407483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296747" y="9176752"/>
            <a:ext cx="423514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88" name="Title 8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Graph?</a:t>
            </a:r>
          </a:p>
        </p:txBody>
      </p:sp>
      <p:sp>
        <p:nvSpPr>
          <p:cNvPr id="89" name="Content Placeholder 8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describe a graph, we need</a:t>
            </a:r>
            <a:br>
              <a:rPr lang="en-US" dirty="0"/>
            </a:br>
            <a:r>
              <a:rPr lang="en-US" dirty="0"/>
              <a:t>to give its vertices and its</a:t>
            </a:r>
            <a:br>
              <a:rPr lang="en-US" dirty="0"/>
            </a:br>
            <a:r>
              <a:rPr lang="en-US" dirty="0"/>
              <a:t>edges</a:t>
            </a:r>
          </a:p>
          <a:p>
            <a:pPr lvl="1"/>
            <a:r>
              <a:rPr lang="en-US" dirty="0"/>
              <a:t>Mathematically, a graph G</a:t>
            </a:r>
            <a:br>
              <a:rPr lang="en-US" dirty="0"/>
            </a:br>
            <a:r>
              <a:rPr lang="en-US" dirty="0"/>
              <a:t>is a pair (V, E)</a:t>
            </a:r>
          </a:p>
          <a:p>
            <a:pPr lvl="2"/>
            <a:r>
              <a:rPr lang="en-US" dirty="0"/>
              <a:t>V is its set of vertices</a:t>
            </a:r>
          </a:p>
          <a:p>
            <a:pPr lvl="2"/>
            <a:r>
              <a:rPr lang="en-US" dirty="0"/>
              <a:t>E is its set of edges</a:t>
            </a:r>
          </a:p>
          <a:p>
            <a:pPr lvl="1">
              <a:buNone/>
            </a:pPr>
            <a:r>
              <a:rPr lang="en-US" dirty="0"/>
              <a:t>			G = (V, E)</a:t>
            </a:r>
          </a:p>
        </p:txBody>
      </p:sp>
      <p:cxnSp>
        <p:nvCxnSpPr>
          <p:cNvPr id="41" name="Straight Connector 40"/>
          <p:cNvCxnSpPr>
            <a:stCxn id="103" idx="6"/>
            <a:endCxn id="104" idx="2"/>
          </p:cNvCxnSpPr>
          <p:nvPr/>
        </p:nvCxnSpPr>
        <p:spPr>
          <a:xfrm>
            <a:off x="543132" y="8099842"/>
            <a:ext cx="3063352" cy="37664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03" idx="7"/>
            <a:endCxn id="95" idx="2"/>
          </p:cNvCxnSpPr>
          <p:nvPr/>
        </p:nvCxnSpPr>
        <p:spPr>
          <a:xfrm rot="5400000" flipH="1" flipV="1">
            <a:off x="1597985" y="6386465"/>
            <a:ext cx="485333" cy="269572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04" idx="1"/>
            <a:endCxn id="95" idx="4"/>
          </p:cNvCxnSpPr>
          <p:nvPr/>
        </p:nvCxnSpPr>
        <p:spPr>
          <a:xfrm rot="16200000" flipV="1">
            <a:off x="3163831" y="7861954"/>
            <a:ext cx="689554" cy="29643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97" idx="7"/>
            <a:endCxn id="96" idx="3"/>
          </p:cNvCxnSpPr>
          <p:nvPr/>
        </p:nvCxnSpPr>
        <p:spPr>
          <a:xfrm flipV="1">
            <a:off x="7272780" y="3378947"/>
            <a:ext cx="268737" cy="107613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99" idx="1"/>
            <a:endCxn id="96" idx="5"/>
          </p:cNvCxnSpPr>
          <p:nvPr/>
        </p:nvCxnSpPr>
        <p:spPr>
          <a:xfrm rot="16200000" flipV="1">
            <a:off x="7662604" y="3500931"/>
            <a:ext cx="877009" cy="63303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99" idx="7"/>
            <a:endCxn id="98" idx="4"/>
          </p:cNvCxnSpPr>
          <p:nvPr/>
        </p:nvCxnSpPr>
        <p:spPr>
          <a:xfrm flipV="1">
            <a:off x="8660698" y="3391263"/>
            <a:ext cx="482315" cy="86469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98" idx="2"/>
            <a:endCxn id="96" idx="6"/>
          </p:cNvCxnSpPr>
          <p:nvPr/>
        </p:nvCxnSpPr>
        <p:spPr>
          <a:xfrm flipH="1">
            <a:off x="7834931" y="3219386"/>
            <a:ext cx="1136206" cy="3802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02" idx="1"/>
            <a:endCxn id="104" idx="4"/>
          </p:cNvCxnSpPr>
          <p:nvPr/>
        </p:nvCxnSpPr>
        <p:spPr>
          <a:xfrm flipH="1" flipV="1">
            <a:off x="3778361" y="8648362"/>
            <a:ext cx="145402" cy="5951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99" idx="3"/>
            <a:endCxn id="104" idx="7"/>
          </p:cNvCxnSpPr>
          <p:nvPr/>
        </p:nvCxnSpPr>
        <p:spPr>
          <a:xfrm flipH="1">
            <a:off x="3899897" y="4499027"/>
            <a:ext cx="4517729" cy="38559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97" idx="3"/>
            <a:endCxn id="95" idx="7"/>
          </p:cNvCxnSpPr>
          <p:nvPr/>
        </p:nvCxnSpPr>
        <p:spPr>
          <a:xfrm rot="5400000">
            <a:off x="3920487" y="4259588"/>
            <a:ext cx="2670660" cy="35477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01" idx="2"/>
            <a:endCxn id="104" idx="6"/>
          </p:cNvCxnSpPr>
          <p:nvPr/>
        </p:nvCxnSpPr>
        <p:spPr>
          <a:xfrm flipH="1">
            <a:off x="3950238" y="6993518"/>
            <a:ext cx="4245936" cy="14829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97" idx="5"/>
            <a:endCxn id="101" idx="1"/>
          </p:cNvCxnSpPr>
          <p:nvPr/>
        </p:nvCxnSpPr>
        <p:spPr>
          <a:xfrm>
            <a:off x="7272779" y="4698151"/>
            <a:ext cx="973736" cy="217383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99" idx="4"/>
            <a:endCxn id="101" idx="0"/>
          </p:cNvCxnSpPr>
          <p:nvPr/>
        </p:nvCxnSpPr>
        <p:spPr>
          <a:xfrm flipH="1">
            <a:off x="8368051" y="4549368"/>
            <a:ext cx="171110" cy="227227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100" idx="2"/>
            <a:endCxn id="98" idx="6"/>
          </p:cNvCxnSpPr>
          <p:nvPr/>
        </p:nvCxnSpPr>
        <p:spPr>
          <a:xfrm flipH="1">
            <a:off x="9314890" y="2504193"/>
            <a:ext cx="2308548" cy="71519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00" idx="3"/>
            <a:endCxn id="99" idx="6"/>
          </p:cNvCxnSpPr>
          <p:nvPr/>
        </p:nvCxnSpPr>
        <p:spPr>
          <a:xfrm flipH="1">
            <a:off x="8711039" y="2625730"/>
            <a:ext cx="2962741" cy="175176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100" idx="4"/>
            <a:endCxn id="101" idx="7"/>
          </p:cNvCxnSpPr>
          <p:nvPr/>
        </p:nvCxnSpPr>
        <p:spPr>
          <a:xfrm flipH="1">
            <a:off x="8489587" y="2676070"/>
            <a:ext cx="3305728" cy="419591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97" idx="6"/>
            <a:endCxn id="99" idx="2"/>
          </p:cNvCxnSpPr>
          <p:nvPr/>
        </p:nvCxnSpPr>
        <p:spPr>
          <a:xfrm flipV="1">
            <a:off x="7323120" y="4377491"/>
            <a:ext cx="1044164" cy="19912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3188513" y="7317923"/>
            <a:ext cx="343754" cy="3474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7491176" y="3085534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979366" y="4404737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8971136" y="3047509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8367285" y="4205613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11623438" y="2332316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8196174" y="6821641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3873422" y="9193205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199378" y="7926106"/>
            <a:ext cx="343754" cy="347472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3606484" y="8304607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05" name="Rectangular Callout 104"/>
          <p:cNvSpPr/>
          <p:nvPr/>
        </p:nvSpPr>
        <p:spPr bwMode="auto">
          <a:xfrm>
            <a:off x="8632326" y="7816096"/>
            <a:ext cx="3967753" cy="1785104"/>
          </a:xfrm>
          <a:prstGeom prst="wedgeRectCallout">
            <a:avLst>
              <a:gd name="adj1" fmla="val -73104"/>
              <a:gd name="adj2" fmla="val -63936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l"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This graph:</a:t>
            </a:r>
          </a:p>
          <a:p>
            <a:pPr marL="225425" indent="-174625" algn="l">
              <a:buFont typeface="Arial" pitchFamily="34" charset="0"/>
              <a:buChar char="•"/>
              <a:defRPr/>
            </a:pPr>
            <a:r>
              <a:rPr lang="en-US" sz="18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 = {A,B,C,D,E,F,G,H,I,J}</a:t>
            </a:r>
          </a:p>
          <a:p>
            <a:pPr marL="225425" indent="-174625" algn="l">
              <a:buFont typeface="Arial" pitchFamily="34" charset="0"/>
              <a:buChar char="•"/>
              <a:tabLst>
                <a:tab pos="1027113" algn="l"/>
              </a:tabLst>
              <a:defRPr/>
            </a:pPr>
            <a:r>
              <a:rPr lang="en-US" sz="18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E = </a:t>
            </a:r>
            <a:r>
              <a:rPr lang="en-US" sz="1800" b="0" dirty="0"/>
              <a:t>{(A,B), (A,C), (A,I), (A,H),</a:t>
            </a:r>
            <a:br>
              <a:rPr lang="en-US" sz="1800" b="0" dirty="0"/>
            </a:br>
            <a:r>
              <a:rPr lang="en-US" sz="1800" b="0" dirty="0"/>
              <a:t>	(B,C), (B,E), (C,D), (C,E),</a:t>
            </a:r>
            <a:br>
              <a:rPr lang="en-US" sz="1800" b="0" dirty="0"/>
            </a:br>
            <a:r>
              <a:rPr lang="en-US" sz="1800" b="0" dirty="0"/>
              <a:t>	(C,H), (C,I), (D,E), (D,I), (F,H),</a:t>
            </a:r>
            <a:br>
              <a:rPr lang="en-US" sz="1800" b="0" dirty="0"/>
            </a:br>
            <a:r>
              <a:rPr lang="en-US" sz="1800" b="0" dirty="0"/>
              <a:t>	(F,I), (F,J), (G,H), (H,J)}</a:t>
            </a:r>
            <a:endParaRPr lang="en-US" sz="18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20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2500" y="254000"/>
            <a:ext cx="8978900" cy="1498600"/>
          </a:xfrm>
        </p:spPr>
        <p:txBody>
          <a:bodyPr/>
          <a:lstStyle/>
          <a:p>
            <a:r>
              <a:rPr lang="en-US" dirty="0"/>
              <a:t>What is the Cost of </a:t>
            </a:r>
            <a:r>
              <a:rPr lang="en-US" dirty="0" err="1">
                <a:solidFill>
                  <a:srgbClr val="7030A0"/>
                </a:solidFill>
              </a:rPr>
              <a:t>graph_print</a:t>
            </a:r>
            <a:r>
              <a:rPr lang="en-US" dirty="0"/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52500" y="1981200"/>
            <a:ext cx="11417300" cy="6896100"/>
          </a:xfrm>
        </p:spPr>
        <p:txBody>
          <a:bodyPr/>
          <a:lstStyle/>
          <a:p>
            <a:r>
              <a:rPr lang="en-US" dirty="0"/>
              <a:t>For a graph with v vertices and e edges</a:t>
            </a:r>
          </a:p>
          <a:p>
            <a:r>
              <a:rPr lang="en-US" dirty="0"/>
              <a:t>Using a library based on the </a:t>
            </a:r>
            <a:r>
              <a:rPr lang="en-US" b="1" dirty="0"/>
              <a:t>adjacency list </a:t>
            </a:r>
            <a:r>
              <a:rPr lang="en-US" dirty="0"/>
              <a:t>representation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 the cost of </a:t>
            </a:r>
            <a:r>
              <a:rPr lang="en-US" dirty="0" err="1">
                <a:solidFill>
                  <a:srgbClr val="7030A0"/>
                </a:solidFill>
              </a:rPr>
              <a:t>graph_print</a:t>
            </a:r>
            <a:r>
              <a:rPr lang="en-US" dirty="0"/>
              <a:t> is O(v min(v, e))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939800" y="3935452"/>
            <a:ext cx="10668000" cy="3836948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void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2000" b="0" dirty="0" err="1">
                <a:solidFill>
                  <a:srgbClr val="7030A0"/>
                </a:solidFill>
                <a:latin typeface="Helvetica Neue"/>
              </a:rPr>
              <a:t>graph_print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200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) {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fr-FR" sz="2000" b="0" dirty="0">
                <a:solidFill>
                  <a:srgbClr val="FF66FF"/>
                </a:solidFill>
                <a:latin typeface="Helvetica Neue"/>
              </a:rPr>
              <a:t>for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(</a:t>
            </a:r>
            <a:r>
              <a:rPr lang="fr-FR" sz="20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2000" b="0" dirty="0">
                <a:solidFill>
                  <a:srgbClr val="FFC000"/>
                </a:solidFill>
                <a:latin typeface="Helvetica Neue"/>
              </a:rPr>
              <a:t>v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= 0; v &lt;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graph_size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(G); v++) {			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>
                <a:solidFill>
                  <a:srgbClr val="92D050"/>
                </a:solidFill>
                <a:latin typeface="Helvetica Neue"/>
              </a:rPr>
              <a:t>"</a:t>
            </a:r>
            <a:r>
              <a:rPr lang="fr-FR" sz="2000" b="0" dirty="0" err="1">
                <a:solidFill>
                  <a:srgbClr val="92D050"/>
                </a:solidFill>
                <a:latin typeface="Helvetica Neue"/>
              </a:rPr>
              <a:t>Vertices</a:t>
            </a:r>
            <a:r>
              <a:rPr lang="fr-FR" sz="2000" b="0" dirty="0">
                <a:solidFill>
                  <a:srgbClr val="92D050"/>
                </a:solidFill>
                <a:latin typeface="Helvetica Neue"/>
              </a:rPr>
              <a:t> </a:t>
            </a:r>
            <a:r>
              <a:rPr lang="fr-FR" sz="2000" b="0" dirty="0" err="1">
                <a:solidFill>
                  <a:srgbClr val="92D050"/>
                </a:solidFill>
                <a:latin typeface="Helvetica Neue"/>
              </a:rPr>
              <a:t>connected</a:t>
            </a:r>
            <a:r>
              <a:rPr lang="fr-FR" sz="2000" b="0" dirty="0">
                <a:solidFill>
                  <a:srgbClr val="92D050"/>
                </a:solidFill>
                <a:latin typeface="Helvetica Neue"/>
              </a:rPr>
              <a:t> to %u: "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, v);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neighbors_t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2000" b="0" dirty="0" err="1">
                <a:solidFill>
                  <a:srgbClr val="FFC000"/>
                </a:solidFill>
                <a:latin typeface="Helvetica Neue"/>
              </a:rPr>
              <a:t>nbors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graph_get_neighbors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(G, v);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fr-FR" sz="2000" b="0" dirty="0" err="1">
                <a:solidFill>
                  <a:srgbClr val="FF66FF"/>
                </a:solidFill>
                <a:latin typeface="Helvetica Neue"/>
              </a:rPr>
              <a:t>while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(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graph_hasmore_neighbors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)) {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fr-FR" sz="20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2000" b="0" dirty="0">
                <a:solidFill>
                  <a:srgbClr val="FFC000"/>
                </a:solidFill>
                <a:latin typeface="Helvetica Neue"/>
              </a:rPr>
              <a:t>w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graph_next_neighbor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>
                <a:solidFill>
                  <a:srgbClr val="92D050"/>
                </a:solidFill>
                <a:latin typeface="Helvetica Neue"/>
              </a:rPr>
              <a:t>" %u,"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, w);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}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graph_free_neighbors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>
                <a:solidFill>
                  <a:srgbClr val="92D050"/>
                </a:solidFill>
                <a:latin typeface="Helvetica Neue"/>
              </a:rPr>
              <a:t>"\n"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}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88200" y="430582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B0F0"/>
                </a:solidFill>
              </a:rPr>
              <a:t>v times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67965" y="45720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70C0"/>
                </a:solidFill>
              </a:rPr>
              <a:t>O(1)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67965" y="48884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70C0"/>
                </a:solidFill>
              </a:rPr>
              <a:t>O(1)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67965" y="5193268"/>
            <a:ext cx="1949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B0F0"/>
                </a:solidFill>
              </a:rPr>
              <a:t>O(min(</a:t>
            </a:r>
            <a:r>
              <a:rPr lang="en-US" sz="1800" b="0" dirty="0" err="1">
                <a:solidFill>
                  <a:srgbClr val="00B0F0"/>
                </a:solidFill>
              </a:rPr>
              <a:t>v,e</a:t>
            </a:r>
            <a:r>
              <a:rPr lang="en-US" sz="1800" b="0" dirty="0">
                <a:solidFill>
                  <a:srgbClr val="00B0F0"/>
                </a:solidFill>
              </a:rPr>
              <a:t>)) times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54980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70C0"/>
                </a:solidFill>
              </a:rPr>
              <a:t>O(1)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50200" y="58028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70C0"/>
                </a:solidFill>
              </a:rPr>
              <a:t>O(1)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67965" y="64008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70C0"/>
                </a:solidFill>
              </a:rPr>
              <a:t>O(1)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69200" y="67172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70C0"/>
                </a:solidFill>
              </a:rPr>
              <a:t>O(1)</a:t>
            </a:r>
          </a:p>
        </p:txBody>
      </p:sp>
      <p:sp>
        <p:nvSpPr>
          <p:cNvPr id="19" name="Rectangular Callout 18"/>
          <p:cNvSpPr/>
          <p:nvPr/>
        </p:nvSpPr>
        <p:spPr bwMode="auto">
          <a:xfrm>
            <a:off x="7340600" y="3352800"/>
            <a:ext cx="619720" cy="400110"/>
          </a:xfrm>
          <a:prstGeom prst="wedgeRectCallout">
            <a:avLst>
              <a:gd name="adj1" fmla="val -21677"/>
              <a:gd name="adj2" fmla="val 183441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Cost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10073680" y="3352800"/>
            <a:ext cx="607219" cy="400110"/>
          </a:xfrm>
          <a:prstGeom prst="wedgeRectCallout">
            <a:avLst>
              <a:gd name="adj1" fmla="val -21677"/>
              <a:gd name="adj2" fmla="val 183441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Tally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006365" y="45720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</a:rPr>
              <a:t>O(v)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006365" y="48884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</a:rPr>
              <a:t>O(v)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006365" y="5193268"/>
            <a:ext cx="1513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</a:rPr>
              <a:t>O(v min(</a:t>
            </a:r>
            <a:r>
              <a:rPr lang="en-US" sz="1800" b="0" dirty="0" err="1">
                <a:solidFill>
                  <a:srgbClr val="C00000"/>
                </a:solidFill>
              </a:rPr>
              <a:t>v,e</a:t>
            </a:r>
            <a:r>
              <a:rPr lang="en-US" sz="1800" b="0" dirty="0">
                <a:solidFill>
                  <a:srgbClr val="C00000"/>
                </a:solidFill>
              </a:rPr>
              <a:t>))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006365" y="5498068"/>
            <a:ext cx="1513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</a:rPr>
              <a:t>O(v min(</a:t>
            </a:r>
            <a:r>
              <a:rPr lang="en-US" sz="1800" b="0" dirty="0" err="1">
                <a:solidFill>
                  <a:srgbClr val="C00000"/>
                </a:solidFill>
              </a:rPr>
              <a:t>v,e</a:t>
            </a:r>
            <a:r>
              <a:rPr lang="en-US" sz="1800" b="0" dirty="0">
                <a:solidFill>
                  <a:srgbClr val="C00000"/>
                </a:solidFill>
              </a:rPr>
              <a:t>))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006365" y="5802868"/>
            <a:ext cx="1513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</a:rPr>
              <a:t>O(v min(</a:t>
            </a:r>
            <a:r>
              <a:rPr lang="en-US" sz="1800" b="0" dirty="0" err="1">
                <a:solidFill>
                  <a:srgbClr val="C00000"/>
                </a:solidFill>
              </a:rPr>
              <a:t>v,e</a:t>
            </a:r>
            <a:r>
              <a:rPr lang="en-US" sz="1800" b="0" dirty="0">
                <a:solidFill>
                  <a:srgbClr val="C00000"/>
                </a:solidFill>
              </a:rPr>
              <a:t>))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006365" y="6400800"/>
            <a:ext cx="1513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</a:rPr>
              <a:t>O(v min(</a:t>
            </a:r>
            <a:r>
              <a:rPr lang="en-US" sz="1800" b="0" dirty="0" err="1">
                <a:solidFill>
                  <a:srgbClr val="C00000"/>
                </a:solidFill>
              </a:rPr>
              <a:t>v,e</a:t>
            </a:r>
            <a:r>
              <a:rPr lang="en-US" sz="1800" b="0" dirty="0">
                <a:solidFill>
                  <a:srgbClr val="C00000"/>
                </a:solidFill>
              </a:rPr>
              <a:t>))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006365" y="6717268"/>
            <a:ext cx="1513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</a:rPr>
              <a:t>O(v min(</a:t>
            </a:r>
            <a:r>
              <a:rPr lang="en-US" sz="1800" b="0" dirty="0" err="1">
                <a:solidFill>
                  <a:srgbClr val="C00000"/>
                </a:solidFill>
              </a:rPr>
              <a:t>v,e</a:t>
            </a:r>
            <a:r>
              <a:rPr lang="en-US" sz="1800" b="0" dirty="0">
                <a:solidFill>
                  <a:srgbClr val="C00000"/>
                </a:solidFill>
              </a:rPr>
              <a:t>))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9931400" y="76200"/>
          <a:ext cx="3014472" cy="1463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500" b="0" i="0" dirty="0" err="1">
                          <a:solidFill>
                            <a:srgbClr val="7030A0"/>
                          </a:solidFill>
                          <a:latin typeface="Helvetica Neue"/>
                        </a:rPr>
                        <a:t>graph_get_neighbors</a:t>
                      </a:r>
                      <a:endParaRPr lang="en-US" sz="1500" b="0" i="0" dirty="0">
                        <a:solidFill>
                          <a:srgbClr val="7030A0"/>
                        </a:solidFill>
                        <a:latin typeface="Helvetica Neue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5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O(1)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500" b="0" i="0" dirty="0" err="1">
                          <a:solidFill>
                            <a:srgbClr val="7030A0"/>
                          </a:solidFill>
                          <a:latin typeface="Helvetica Neue"/>
                        </a:rPr>
                        <a:t>graph_hasmore_neighbors</a:t>
                      </a:r>
                      <a:endParaRPr lang="en-US" sz="1500" b="0" i="0" dirty="0">
                        <a:solidFill>
                          <a:srgbClr val="7030A0"/>
                        </a:solidFill>
                        <a:latin typeface="Helvetica Neue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5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O(1)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500" b="0" i="0" dirty="0" err="1">
                          <a:solidFill>
                            <a:srgbClr val="7030A0"/>
                          </a:solidFill>
                          <a:latin typeface="Helvetica Neue"/>
                        </a:rPr>
                        <a:t>graph_next_neighbor</a:t>
                      </a:r>
                      <a:endParaRPr lang="en-US" sz="1500" b="0" i="0" dirty="0">
                        <a:solidFill>
                          <a:srgbClr val="7030A0"/>
                        </a:solidFill>
                        <a:latin typeface="Helvetica Neue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5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O(1)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500" b="0" i="0" dirty="0" err="1">
                          <a:solidFill>
                            <a:srgbClr val="7030A0"/>
                          </a:solidFill>
                          <a:latin typeface="Helvetica Neue"/>
                        </a:rPr>
                        <a:t>graph_free_neighbors</a:t>
                      </a:r>
                      <a:endParaRPr lang="en-US" sz="1500" b="0" i="0" dirty="0">
                        <a:solidFill>
                          <a:srgbClr val="7030A0"/>
                        </a:solidFill>
                        <a:latin typeface="Helvetica Neue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5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O(1)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Cost of </a:t>
            </a:r>
            <a:r>
              <a:rPr lang="en-US" dirty="0" err="1">
                <a:solidFill>
                  <a:srgbClr val="7030A0"/>
                </a:solidFill>
              </a:rPr>
              <a:t>graph_print</a:t>
            </a:r>
            <a:r>
              <a:rPr lang="en-US" dirty="0"/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cost of </a:t>
            </a:r>
            <a:r>
              <a:rPr lang="en-US" dirty="0" err="1">
                <a:solidFill>
                  <a:srgbClr val="7030A0"/>
                </a:solidFill>
              </a:rPr>
              <a:t>graph_print</a:t>
            </a:r>
            <a:r>
              <a:rPr lang="en-US" dirty="0"/>
              <a:t> is O(v min(v, e))</a:t>
            </a:r>
          </a:p>
          <a:p>
            <a:pPr lvl="1"/>
            <a:r>
              <a:rPr lang="en-US" dirty="0"/>
              <a:t>For a graph with v vertices and e edges using adjacency lists</a:t>
            </a:r>
          </a:p>
          <a:p>
            <a:pPr lvl="4"/>
            <a:endParaRPr lang="en-US" dirty="0"/>
          </a:p>
          <a:p>
            <a:r>
              <a:rPr lang="en-US" dirty="0"/>
              <a:t>Is that right?</a:t>
            </a:r>
          </a:p>
          <a:p>
            <a:pPr lvl="1"/>
            <a:r>
              <a:rPr lang="en-US" dirty="0"/>
              <a:t>We assumed every vertex has O(min(</a:t>
            </a:r>
            <a:r>
              <a:rPr lang="en-US" dirty="0" err="1"/>
              <a:t>v,e</a:t>
            </a:r>
            <a:r>
              <a:rPr lang="en-US" dirty="0"/>
              <a:t>)) neighbors</a:t>
            </a:r>
          </a:p>
          <a:p>
            <a:pPr lvl="1"/>
            <a:r>
              <a:rPr lang="en-US" dirty="0"/>
              <a:t>But </a:t>
            </a:r>
            <a:r>
              <a:rPr lang="en-US" b="1" dirty="0"/>
              <a:t>overall</a:t>
            </a:r>
            <a:r>
              <a:rPr lang="en-US" dirty="0"/>
              <a:t> </a:t>
            </a:r>
            <a:r>
              <a:rPr lang="en-US" dirty="0" err="1">
                <a:solidFill>
                  <a:srgbClr val="7030A0"/>
                </a:solidFill>
              </a:rPr>
              <a:t>graph_print</a:t>
            </a:r>
            <a:r>
              <a:rPr lang="en-US" dirty="0"/>
              <a:t> visits every edge exactly twice</a:t>
            </a:r>
          </a:p>
          <a:p>
            <a:pPr lvl="2"/>
            <a:r>
              <a:rPr lang="en-US" dirty="0"/>
              <a:t>Once from each endpoint</a:t>
            </a:r>
          </a:p>
          <a:p>
            <a:pPr lvl="2"/>
            <a:r>
              <a:rPr lang="en-US" dirty="0"/>
              <a:t>The body of the inner loop runs 2e times over all iterations of the outer loop</a:t>
            </a:r>
          </a:p>
          <a:p>
            <a:pPr lvl="2"/>
            <a:r>
              <a:rPr lang="en-US" dirty="0"/>
              <a:t>The entire inner loop costs O(e)</a:t>
            </a:r>
          </a:p>
        </p:txBody>
      </p:sp>
      <p:cxnSp>
        <p:nvCxnSpPr>
          <p:cNvPr id="6" name="Straight Arrow Connector 5"/>
          <p:cNvCxnSpPr>
            <a:endCxn id="39" idx="2"/>
          </p:cNvCxnSpPr>
          <p:nvPr/>
        </p:nvCxnSpPr>
        <p:spPr bwMode="auto">
          <a:xfrm>
            <a:off x="10223438" y="7378931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416800" y="6553200"/>
          <a:ext cx="670560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408988" y="665828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>
            <a:off x="7908718" y="6840374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pSp>
        <p:nvGrpSpPr>
          <p:cNvPr id="10" name="Group 43"/>
          <p:cNvGrpSpPr/>
          <p:nvPr/>
        </p:nvGrpSpPr>
        <p:grpSpPr>
          <a:xfrm>
            <a:off x="9018588" y="8337872"/>
            <a:ext cx="457200" cy="274320"/>
            <a:chOff x="8222344" y="4025070"/>
            <a:chExt cx="457200" cy="274320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" name="Group 48"/>
          <p:cNvGrpSpPr/>
          <p:nvPr/>
        </p:nvGrpSpPr>
        <p:grpSpPr>
          <a:xfrm>
            <a:off x="10208098" y="6704008"/>
            <a:ext cx="457200" cy="274320"/>
            <a:chOff x="8222344" y="4025070"/>
            <a:chExt cx="457200" cy="274320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20" name="Oval 19"/>
          <p:cNvSpPr/>
          <p:nvPr/>
        </p:nvSpPr>
        <p:spPr bwMode="auto">
          <a:xfrm>
            <a:off x="8408988" y="6764968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9537538" y="665828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Oval 21"/>
          <p:cNvSpPr/>
          <p:nvPr/>
        </p:nvSpPr>
        <p:spPr bwMode="auto">
          <a:xfrm>
            <a:off x="9540424" y="6770923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23" name="Straight Arrow Connector 22"/>
          <p:cNvCxnSpPr>
            <a:endCxn id="22" idx="2"/>
          </p:cNvCxnSpPr>
          <p:nvPr/>
        </p:nvCxnSpPr>
        <p:spPr bwMode="auto">
          <a:xfrm>
            <a:off x="9059160" y="6847123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8400164" y="8292152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5" name="Straight Arrow Connector 24"/>
          <p:cNvCxnSpPr/>
          <p:nvPr/>
        </p:nvCxnSpPr>
        <p:spPr bwMode="auto">
          <a:xfrm>
            <a:off x="7908718" y="8474238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26" name="Oval 25"/>
          <p:cNvSpPr/>
          <p:nvPr/>
        </p:nvSpPr>
        <p:spPr bwMode="auto">
          <a:xfrm>
            <a:off x="8400164" y="8398832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8412038" y="7190096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8" name="Straight Arrow Connector 27"/>
          <p:cNvCxnSpPr/>
          <p:nvPr/>
        </p:nvCxnSpPr>
        <p:spPr bwMode="auto">
          <a:xfrm>
            <a:off x="7911768" y="7372182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29" name="Oval 28"/>
          <p:cNvSpPr/>
          <p:nvPr/>
        </p:nvSpPr>
        <p:spPr bwMode="auto">
          <a:xfrm>
            <a:off x="8412038" y="7296776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9540588" y="7190096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Oval 30"/>
          <p:cNvSpPr/>
          <p:nvPr/>
        </p:nvSpPr>
        <p:spPr bwMode="auto">
          <a:xfrm>
            <a:off x="9543474" y="7302731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32" name="Straight Arrow Connector 31"/>
          <p:cNvCxnSpPr>
            <a:endCxn id="31" idx="2"/>
          </p:cNvCxnSpPr>
          <p:nvPr/>
        </p:nvCxnSpPr>
        <p:spPr bwMode="auto">
          <a:xfrm>
            <a:off x="9062210" y="7378931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pSp>
        <p:nvGrpSpPr>
          <p:cNvPr id="33" name="Group 48"/>
          <p:cNvGrpSpPr/>
          <p:nvPr/>
        </p:nvGrpSpPr>
        <p:grpSpPr>
          <a:xfrm>
            <a:off x="11372376" y="7235816"/>
            <a:ext cx="457200" cy="274320"/>
            <a:chOff x="8222344" y="4025070"/>
            <a:chExt cx="457200" cy="274320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0701816" y="7190096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" name="Oval 38"/>
          <p:cNvSpPr/>
          <p:nvPr/>
        </p:nvSpPr>
        <p:spPr bwMode="auto">
          <a:xfrm>
            <a:off x="10704702" y="7302731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40" name="Straight Arrow Connector 39"/>
          <p:cNvCxnSpPr>
            <a:endCxn id="53" idx="2"/>
          </p:cNvCxnSpPr>
          <p:nvPr/>
        </p:nvCxnSpPr>
        <p:spPr bwMode="auto">
          <a:xfrm>
            <a:off x="10223438" y="7940763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8412038" y="775192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2" name="Straight Arrow Connector 41"/>
          <p:cNvCxnSpPr/>
          <p:nvPr/>
        </p:nvCxnSpPr>
        <p:spPr bwMode="auto">
          <a:xfrm>
            <a:off x="7911768" y="7934014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43" name="Oval 42"/>
          <p:cNvSpPr/>
          <p:nvPr/>
        </p:nvSpPr>
        <p:spPr bwMode="auto">
          <a:xfrm>
            <a:off x="8412038" y="7858608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9540588" y="775192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5" name="Oval 44"/>
          <p:cNvSpPr/>
          <p:nvPr/>
        </p:nvSpPr>
        <p:spPr bwMode="auto">
          <a:xfrm>
            <a:off x="9543474" y="7864563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46" name="Straight Arrow Connector 45"/>
          <p:cNvCxnSpPr>
            <a:endCxn id="45" idx="2"/>
          </p:cNvCxnSpPr>
          <p:nvPr/>
        </p:nvCxnSpPr>
        <p:spPr bwMode="auto">
          <a:xfrm>
            <a:off x="9062210" y="7940763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pSp>
        <p:nvGrpSpPr>
          <p:cNvPr id="47" name="Group 46"/>
          <p:cNvGrpSpPr/>
          <p:nvPr/>
        </p:nvGrpSpPr>
        <p:grpSpPr>
          <a:xfrm>
            <a:off x="11372376" y="7797648"/>
            <a:ext cx="457200" cy="274320"/>
            <a:chOff x="8222344" y="4025070"/>
            <a:chExt cx="457200" cy="274320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10701816" y="775192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3" name="Oval 52"/>
          <p:cNvSpPr/>
          <p:nvPr/>
        </p:nvSpPr>
        <p:spPr bwMode="auto">
          <a:xfrm>
            <a:off x="10704702" y="7864563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54" name="Straight Arrow Connector 53"/>
          <p:cNvCxnSpPr>
            <a:endCxn id="67" idx="2"/>
          </p:cNvCxnSpPr>
          <p:nvPr/>
        </p:nvCxnSpPr>
        <p:spPr bwMode="auto">
          <a:xfrm>
            <a:off x="10223438" y="9022803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aphicFrame>
        <p:nvGraphicFramePr>
          <p:cNvPr id="55" name="Table 54"/>
          <p:cNvGraphicFramePr>
            <a:graphicFrameLocks noGrp="1"/>
          </p:cNvGraphicFramePr>
          <p:nvPr/>
        </p:nvGraphicFramePr>
        <p:xfrm>
          <a:off x="8412038" y="883396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6" name="Straight Arrow Connector 55"/>
          <p:cNvCxnSpPr/>
          <p:nvPr/>
        </p:nvCxnSpPr>
        <p:spPr bwMode="auto">
          <a:xfrm>
            <a:off x="7911768" y="9016054"/>
            <a:ext cx="49144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sp>
        <p:nvSpPr>
          <p:cNvPr id="57" name="Oval 56"/>
          <p:cNvSpPr/>
          <p:nvPr/>
        </p:nvSpPr>
        <p:spPr bwMode="auto">
          <a:xfrm>
            <a:off x="8412038" y="8940648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9540588" y="883396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9" name="Oval 58"/>
          <p:cNvSpPr/>
          <p:nvPr/>
        </p:nvSpPr>
        <p:spPr bwMode="auto">
          <a:xfrm>
            <a:off x="9543474" y="8946603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60" name="Straight Arrow Connector 59"/>
          <p:cNvCxnSpPr>
            <a:endCxn id="59" idx="2"/>
          </p:cNvCxnSpPr>
          <p:nvPr/>
        </p:nvCxnSpPr>
        <p:spPr bwMode="auto">
          <a:xfrm>
            <a:off x="9062210" y="9022803"/>
            <a:ext cx="48126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pSp>
        <p:nvGrpSpPr>
          <p:cNvPr id="61" name="Group 48"/>
          <p:cNvGrpSpPr/>
          <p:nvPr/>
        </p:nvGrpSpPr>
        <p:grpSpPr>
          <a:xfrm>
            <a:off x="11372376" y="8879688"/>
            <a:ext cx="457200" cy="274320"/>
            <a:chOff x="8222344" y="4025070"/>
            <a:chExt cx="457200" cy="274320"/>
          </a:xfrm>
        </p:grpSpPr>
        <p:cxnSp>
          <p:nvCxnSpPr>
            <p:cNvPr id="62" name="Straight Arrow Connector 61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66" name="Table 65"/>
          <p:cNvGraphicFramePr>
            <a:graphicFrameLocks noGrp="1"/>
          </p:cNvGraphicFramePr>
          <p:nvPr/>
        </p:nvGraphicFramePr>
        <p:xfrm>
          <a:off x="10701816" y="8833968"/>
          <a:ext cx="82296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7" name="Oval 66"/>
          <p:cNvSpPr/>
          <p:nvPr/>
        </p:nvSpPr>
        <p:spPr bwMode="auto">
          <a:xfrm>
            <a:off x="10704702" y="8946603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Cost of </a:t>
            </a:r>
            <a:r>
              <a:rPr lang="en-US" dirty="0" err="1">
                <a:solidFill>
                  <a:srgbClr val="7030A0"/>
                </a:solidFill>
              </a:rPr>
              <a:t>graph_print</a:t>
            </a:r>
            <a:r>
              <a:rPr lang="en-US" dirty="0"/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entire inner loop costs O(e)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actual cost of </a:t>
            </a:r>
            <a:r>
              <a:rPr lang="en-US" dirty="0" err="1">
                <a:solidFill>
                  <a:srgbClr val="7030A0"/>
                </a:solidFill>
              </a:rPr>
              <a:t>graph_print</a:t>
            </a:r>
            <a:r>
              <a:rPr lang="en-US" dirty="0"/>
              <a:t> is O(v + e)</a:t>
            </a:r>
          </a:p>
          <a:p>
            <a:pPr lvl="1"/>
            <a:r>
              <a:rPr lang="en-US" dirty="0"/>
              <a:t>For a graph with v vertices and e edges </a:t>
            </a:r>
            <a:r>
              <a:rPr lang="en-US" b="1" dirty="0"/>
              <a:t>using adjacency lists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939800" y="3402052"/>
            <a:ext cx="10668000" cy="3836948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void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2000" b="0" dirty="0" err="1">
                <a:solidFill>
                  <a:srgbClr val="7030A0"/>
                </a:solidFill>
                <a:latin typeface="Helvetica Neue"/>
              </a:rPr>
              <a:t>graph_print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200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) {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fr-FR" sz="2000" b="0" dirty="0">
                <a:solidFill>
                  <a:srgbClr val="FF66FF"/>
                </a:solidFill>
                <a:latin typeface="Helvetica Neue"/>
              </a:rPr>
              <a:t>for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(</a:t>
            </a:r>
            <a:r>
              <a:rPr lang="fr-FR" sz="20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2000" b="0" dirty="0">
                <a:solidFill>
                  <a:srgbClr val="FFC000"/>
                </a:solidFill>
                <a:latin typeface="Helvetica Neue"/>
              </a:rPr>
              <a:t>v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= 0; v &lt;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graph_size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(G); v++) {			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>
                <a:solidFill>
                  <a:srgbClr val="92D050"/>
                </a:solidFill>
                <a:latin typeface="Helvetica Neue"/>
              </a:rPr>
              <a:t>"</a:t>
            </a:r>
            <a:r>
              <a:rPr lang="fr-FR" sz="2000" b="0" dirty="0" err="1">
                <a:solidFill>
                  <a:srgbClr val="92D050"/>
                </a:solidFill>
                <a:latin typeface="Helvetica Neue"/>
              </a:rPr>
              <a:t>Vertices</a:t>
            </a:r>
            <a:r>
              <a:rPr lang="fr-FR" sz="2000" b="0" dirty="0">
                <a:solidFill>
                  <a:srgbClr val="92D050"/>
                </a:solidFill>
                <a:latin typeface="Helvetica Neue"/>
              </a:rPr>
              <a:t> </a:t>
            </a:r>
            <a:r>
              <a:rPr lang="fr-FR" sz="2000" b="0" dirty="0" err="1">
                <a:solidFill>
                  <a:srgbClr val="92D050"/>
                </a:solidFill>
                <a:latin typeface="Helvetica Neue"/>
              </a:rPr>
              <a:t>connected</a:t>
            </a:r>
            <a:r>
              <a:rPr lang="fr-FR" sz="2000" b="0" dirty="0">
                <a:solidFill>
                  <a:srgbClr val="92D050"/>
                </a:solidFill>
                <a:latin typeface="Helvetica Neue"/>
              </a:rPr>
              <a:t> to %u: "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, v);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neighbors_t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2000" b="0" dirty="0" err="1">
                <a:solidFill>
                  <a:srgbClr val="FFC000"/>
                </a:solidFill>
                <a:latin typeface="Helvetica Neue"/>
              </a:rPr>
              <a:t>nbors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graph_get_neighbors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(G, v);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fr-FR" sz="2000" b="0" dirty="0" err="1">
                <a:solidFill>
                  <a:srgbClr val="FF66FF"/>
                </a:solidFill>
                <a:latin typeface="Helvetica Neue"/>
              </a:rPr>
              <a:t>while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(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graph_hasmore_neighbors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)) {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fr-FR" sz="20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2000" b="0" dirty="0">
                <a:solidFill>
                  <a:srgbClr val="FFC000"/>
                </a:solidFill>
                <a:latin typeface="Helvetica Neue"/>
              </a:rPr>
              <a:t>w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graph_next_neighbor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>
                <a:solidFill>
                  <a:srgbClr val="92D050"/>
                </a:solidFill>
                <a:latin typeface="Helvetica Neue"/>
              </a:rPr>
              <a:t>" %u,"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, w);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}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graph_free_neighbors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>
                <a:solidFill>
                  <a:srgbClr val="92D050"/>
                </a:solidFill>
                <a:latin typeface="Helvetica Neue"/>
              </a:rPr>
              <a:t>"\n"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}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88200" y="377242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B0F0"/>
                </a:solidFill>
              </a:rPr>
              <a:t>v times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67965" y="40386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70C0"/>
                </a:solidFill>
              </a:rPr>
              <a:t>O(1)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67965" y="43550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70C0"/>
                </a:solidFill>
              </a:rPr>
              <a:t>O(1)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64400" y="514297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</a:rPr>
              <a:t>O(e)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67965" y="58674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70C0"/>
                </a:solidFill>
              </a:rPr>
              <a:t>O(1)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69200" y="61838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70C0"/>
                </a:solidFill>
              </a:rPr>
              <a:t>O(1)</a:t>
            </a:r>
          </a:p>
        </p:txBody>
      </p:sp>
      <p:sp>
        <p:nvSpPr>
          <p:cNvPr id="19" name="Rectangular Callout 18"/>
          <p:cNvSpPr/>
          <p:nvPr/>
        </p:nvSpPr>
        <p:spPr bwMode="auto">
          <a:xfrm>
            <a:off x="7340600" y="2819400"/>
            <a:ext cx="619720" cy="400110"/>
          </a:xfrm>
          <a:prstGeom prst="wedgeRectCallout">
            <a:avLst>
              <a:gd name="adj1" fmla="val -21677"/>
              <a:gd name="adj2" fmla="val 183441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Cost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10073680" y="2819400"/>
            <a:ext cx="607219" cy="400110"/>
          </a:xfrm>
          <a:prstGeom prst="wedgeRectCallout">
            <a:avLst>
              <a:gd name="adj1" fmla="val -21677"/>
              <a:gd name="adj2" fmla="val 183441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Tally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006365" y="40386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</a:rPr>
              <a:t>O(v)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006365" y="43550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</a:rPr>
              <a:t>O(v)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006365" y="5168216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</a:rPr>
              <a:t>O(v + e)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006365" y="5867400"/>
            <a:ext cx="1024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</a:rPr>
              <a:t>O(v + e)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006365" y="6183868"/>
            <a:ext cx="1024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</a:rPr>
              <a:t>O(v + e)</a:t>
            </a:r>
          </a:p>
        </p:txBody>
      </p:sp>
      <p:sp>
        <p:nvSpPr>
          <p:cNvPr id="29" name="Right Brace 28"/>
          <p:cNvSpPr/>
          <p:nvPr/>
        </p:nvSpPr>
        <p:spPr bwMode="auto">
          <a:xfrm>
            <a:off x="6959600" y="4724400"/>
            <a:ext cx="228600" cy="1219200"/>
          </a:xfrm>
          <a:prstGeom prst="rightBrac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Cost of </a:t>
            </a:r>
            <a:r>
              <a:rPr lang="en-US" dirty="0" err="1">
                <a:solidFill>
                  <a:srgbClr val="7030A0"/>
                </a:solidFill>
              </a:rPr>
              <a:t>graph_print</a:t>
            </a:r>
            <a:r>
              <a:rPr lang="en-US" dirty="0"/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 adjacency matrix representation</a:t>
            </a:r>
          </a:p>
          <a:p>
            <a:r>
              <a:rPr lang="en-US" dirty="0"/>
              <a:t>By the same argument, the entire inner loop costs O(e)</a:t>
            </a:r>
          </a:p>
          <a:p>
            <a:pPr lvl="1"/>
            <a:r>
              <a:rPr lang="en-US" dirty="0"/>
              <a:t>and </a:t>
            </a:r>
            <a:r>
              <a:rPr lang="en-US" dirty="0" err="1">
                <a:solidFill>
                  <a:srgbClr val="7030A0"/>
                </a:solidFill>
              </a:rPr>
              <a:t>graph_free_neighbors</a:t>
            </a:r>
            <a:r>
              <a:rPr lang="en-US" dirty="0"/>
              <a:t> too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The actual cost of </a:t>
            </a:r>
            <a:r>
              <a:rPr lang="en-US" dirty="0" err="1">
                <a:solidFill>
                  <a:srgbClr val="7030A0"/>
                </a:solidFill>
              </a:rPr>
              <a:t>graph_print</a:t>
            </a:r>
            <a:r>
              <a:rPr lang="en-US" dirty="0"/>
              <a:t> is O(v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/>
              <a:t> + e)</a:t>
            </a:r>
          </a:p>
          <a:p>
            <a:pPr lvl="1"/>
            <a:r>
              <a:rPr lang="en-US" dirty="0"/>
              <a:t>This is O(v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/>
              <a:t>) since e </a:t>
            </a:r>
            <a:r>
              <a:rPr lang="en-US" dirty="0">
                <a:sym typeface="Symbol"/>
              </a:rPr>
              <a:t></a:t>
            </a:r>
            <a:r>
              <a:rPr lang="en-US" dirty="0"/>
              <a:t> O(v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/>
              <a:t>) always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939800" y="4011652"/>
            <a:ext cx="10668000" cy="3836948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void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2000" b="0" dirty="0" err="1">
                <a:solidFill>
                  <a:srgbClr val="7030A0"/>
                </a:solidFill>
                <a:latin typeface="Helvetica Neue"/>
              </a:rPr>
              <a:t>graph_print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200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) {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fr-FR" sz="2000" b="0" dirty="0">
                <a:solidFill>
                  <a:srgbClr val="FF66FF"/>
                </a:solidFill>
                <a:latin typeface="Helvetica Neue"/>
              </a:rPr>
              <a:t>for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(</a:t>
            </a:r>
            <a:r>
              <a:rPr lang="fr-FR" sz="20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2000" b="0" dirty="0">
                <a:solidFill>
                  <a:srgbClr val="FFC000"/>
                </a:solidFill>
                <a:latin typeface="Helvetica Neue"/>
              </a:rPr>
              <a:t>v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= 0; v &lt;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graph_size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(G); v++) {			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>
                <a:solidFill>
                  <a:srgbClr val="92D050"/>
                </a:solidFill>
                <a:latin typeface="Helvetica Neue"/>
              </a:rPr>
              <a:t>"</a:t>
            </a:r>
            <a:r>
              <a:rPr lang="fr-FR" sz="2000" b="0" dirty="0" err="1">
                <a:solidFill>
                  <a:srgbClr val="92D050"/>
                </a:solidFill>
                <a:latin typeface="Helvetica Neue"/>
              </a:rPr>
              <a:t>Vertices</a:t>
            </a:r>
            <a:r>
              <a:rPr lang="fr-FR" sz="2000" b="0" dirty="0">
                <a:solidFill>
                  <a:srgbClr val="92D050"/>
                </a:solidFill>
                <a:latin typeface="Helvetica Neue"/>
              </a:rPr>
              <a:t> </a:t>
            </a:r>
            <a:r>
              <a:rPr lang="fr-FR" sz="2000" b="0" dirty="0" err="1">
                <a:solidFill>
                  <a:srgbClr val="92D050"/>
                </a:solidFill>
                <a:latin typeface="Helvetica Neue"/>
              </a:rPr>
              <a:t>connected</a:t>
            </a:r>
            <a:r>
              <a:rPr lang="fr-FR" sz="2000" b="0" dirty="0">
                <a:solidFill>
                  <a:srgbClr val="92D050"/>
                </a:solidFill>
                <a:latin typeface="Helvetica Neue"/>
              </a:rPr>
              <a:t> to %u: "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, v);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neighbors_t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2000" b="0" dirty="0" err="1">
                <a:solidFill>
                  <a:srgbClr val="FFC000"/>
                </a:solidFill>
                <a:latin typeface="Helvetica Neue"/>
              </a:rPr>
              <a:t>nbors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graph_get_neighbors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(G, v);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fr-FR" sz="2000" b="0" dirty="0" err="1">
                <a:solidFill>
                  <a:srgbClr val="FF66FF"/>
                </a:solidFill>
                <a:latin typeface="Helvetica Neue"/>
              </a:rPr>
              <a:t>while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(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graph_hasmore_neighbors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)) {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fr-FR" sz="20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2000" b="0" dirty="0">
                <a:solidFill>
                  <a:srgbClr val="FFC000"/>
                </a:solidFill>
                <a:latin typeface="Helvetica Neue"/>
              </a:rPr>
              <a:t>w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graph_next_neighbor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>
                <a:solidFill>
                  <a:srgbClr val="92D050"/>
                </a:solidFill>
                <a:latin typeface="Helvetica Neue"/>
              </a:rPr>
              <a:t>" %u,"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, w);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}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graph_free_neighbors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>
                <a:solidFill>
                  <a:srgbClr val="92D050"/>
                </a:solidFill>
                <a:latin typeface="Helvetica Neue"/>
              </a:rPr>
              <a:t>"\n"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}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88200" y="438202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B0F0"/>
                </a:solidFill>
              </a:rPr>
              <a:t>v times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67965" y="46482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70C0"/>
                </a:solidFill>
              </a:rPr>
              <a:t>O(1)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67965" y="49646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70C0"/>
                </a:solidFill>
              </a:rPr>
              <a:t>O(v)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64400" y="59300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</a:rPr>
              <a:t>O(e)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69200" y="67934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70C0"/>
                </a:solidFill>
              </a:rPr>
              <a:t>O(1)</a:t>
            </a:r>
          </a:p>
        </p:txBody>
      </p:sp>
      <p:sp>
        <p:nvSpPr>
          <p:cNvPr id="19" name="Rectangular Callout 18"/>
          <p:cNvSpPr/>
          <p:nvPr/>
        </p:nvSpPr>
        <p:spPr bwMode="auto">
          <a:xfrm>
            <a:off x="7340600" y="3429000"/>
            <a:ext cx="619720" cy="400110"/>
          </a:xfrm>
          <a:prstGeom prst="wedgeRectCallout">
            <a:avLst>
              <a:gd name="adj1" fmla="val -21677"/>
              <a:gd name="adj2" fmla="val 183441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Cost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10073680" y="3429000"/>
            <a:ext cx="607219" cy="400110"/>
          </a:xfrm>
          <a:prstGeom prst="wedgeRectCallout">
            <a:avLst>
              <a:gd name="adj1" fmla="val -21677"/>
              <a:gd name="adj2" fmla="val 183441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Tally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006365" y="46482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</a:rPr>
              <a:t>O(v)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006365" y="4964668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</a:rPr>
              <a:t>O(v</a:t>
            </a:r>
            <a:r>
              <a:rPr lang="en-US" sz="1800" b="0" baseline="30000" dirty="0">
                <a:solidFill>
                  <a:srgbClr val="C00000"/>
                </a:solidFill>
              </a:rPr>
              <a:t>2</a:t>
            </a:r>
            <a:r>
              <a:rPr lang="en-US" sz="1800" b="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006365" y="5777816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</a:rPr>
              <a:t>O(v</a:t>
            </a:r>
            <a:r>
              <a:rPr lang="en-US" sz="1800" b="0" baseline="30000" dirty="0">
                <a:solidFill>
                  <a:srgbClr val="C00000"/>
                </a:solidFill>
              </a:rPr>
              <a:t>2</a:t>
            </a:r>
            <a:r>
              <a:rPr lang="en-US" sz="1800" b="0" dirty="0">
                <a:solidFill>
                  <a:srgbClr val="C00000"/>
                </a:solidFill>
              </a:rPr>
              <a:t> + e)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006365" y="6793468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</a:rPr>
              <a:t>O(v</a:t>
            </a:r>
            <a:r>
              <a:rPr lang="en-US" sz="1800" b="0" baseline="30000" dirty="0">
                <a:solidFill>
                  <a:srgbClr val="C00000"/>
                </a:solidFill>
              </a:rPr>
              <a:t>2</a:t>
            </a:r>
            <a:r>
              <a:rPr lang="en-US" sz="1800" b="0" dirty="0">
                <a:solidFill>
                  <a:srgbClr val="C00000"/>
                </a:solidFill>
              </a:rPr>
              <a:t> + e)</a:t>
            </a:r>
          </a:p>
        </p:txBody>
      </p:sp>
      <p:sp>
        <p:nvSpPr>
          <p:cNvPr id="29" name="Right Brace 28"/>
          <p:cNvSpPr/>
          <p:nvPr/>
        </p:nvSpPr>
        <p:spPr bwMode="auto">
          <a:xfrm>
            <a:off x="6883400" y="5334000"/>
            <a:ext cx="364513" cy="1524000"/>
          </a:xfrm>
          <a:prstGeom prst="rightBrac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1" name="Rectangular Callout 20"/>
          <p:cNvSpPr/>
          <p:nvPr/>
        </p:nvSpPr>
        <p:spPr bwMode="auto">
          <a:xfrm>
            <a:off x="2921000" y="7239000"/>
            <a:ext cx="4006866" cy="707886"/>
          </a:xfrm>
          <a:prstGeom prst="wedgeRectCallout">
            <a:avLst>
              <a:gd name="adj1" fmla="val -44281"/>
              <a:gd name="adj2" fmla="val -101449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This is O(min(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v,e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)) by itself, but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there are only 2e neighbors to free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Cost of </a:t>
            </a:r>
            <a:r>
              <a:rPr lang="en-US" dirty="0" err="1">
                <a:solidFill>
                  <a:srgbClr val="7030A0"/>
                </a:solidFill>
              </a:rPr>
              <a:t>print_graph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Adjacency list representation: O(v + e)</a:t>
            </a:r>
          </a:p>
          <a:p>
            <a:r>
              <a:rPr lang="en-US" dirty="0"/>
              <a:t>Adjacency matrix representation: O(v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For a dense graph</a:t>
            </a:r>
          </a:p>
          <a:p>
            <a:pPr lvl="2"/>
            <a:r>
              <a:rPr lang="en-US" dirty="0"/>
              <a:t>e </a:t>
            </a:r>
            <a:r>
              <a:rPr lang="en-US" dirty="0">
                <a:sym typeface="Symbol"/>
              </a:rPr>
              <a:t></a:t>
            </a:r>
            <a:r>
              <a:rPr lang="en-US" dirty="0"/>
              <a:t> O(v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/>
              <a:t>)</a:t>
            </a:r>
          </a:p>
          <a:p>
            <a:pPr>
              <a:buNone/>
            </a:pPr>
            <a:r>
              <a:rPr lang="en-US" dirty="0"/>
              <a:t>	they are the same</a:t>
            </a:r>
          </a:p>
          <a:p>
            <a:pPr marL="514350" indent="-514350"/>
            <a:endParaRPr lang="en-US" dirty="0"/>
          </a:p>
          <a:p>
            <a:pPr marL="514350" indent="-514350"/>
            <a:r>
              <a:rPr lang="en-US" dirty="0"/>
              <a:t>For a sparse graph, AL is</a:t>
            </a:r>
            <a:br>
              <a:rPr lang="en-US" dirty="0"/>
            </a:br>
            <a:r>
              <a:rPr lang="en-US" dirty="0"/>
              <a:t>better</a:t>
            </a:r>
          </a:p>
          <a:p>
            <a:pPr marL="857250" lvl="1" indent="-514350"/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883400" y="3630652"/>
            <a:ext cx="5900013" cy="3836948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void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2000" b="0" dirty="0" err="1">
                <a:solidFill>
                  <a:srgbClr val="7030A0"/>
                </a:solidFill>
                <a:latin typeface="Helvetica Neue"/>
              </a:rPr>
              <a:t>graph_print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200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) {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fr-FR" sz="2000" b="0" dirty="0">
                <a:solidFill>
                  <a:srgbClr val="FF66FF"/>
                </a:solidFill>
                <a:latin typeface="Helvetica Neue"/>
              </a:rPr>
              <a:t>for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(</a:t>
            </a:r>
            <a:r>
              <a:rPr lang="fr-FR" sz="20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2000" b="0" dirty="0">
                <a:solidFill>
                  <a:srgbClr val="FFC000"/>
                </a:solidFill>
                <a:latin typeface="Helvetica Neue"/>
              </a:rPr>
              <a:t>v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= 0; v &lt;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graph_size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(G); v++) {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>
                <a:solidFill>
                  <a:srgbClr val="92D050"/>
                </a:solidFill>
                <a:latin typeface="Helvetica Neue"/>
              </a:rPr>
              <a:t>"</a:t>
            </a:r>
            <a:r>
              <a:rPr lang="fr-FR" sz="2000" b="0" dirty="0" err="1">
                <a:solidFill>
                  <a:srgbClr val="92D050"/>
                </a:solidFill>
                <a:latin typeface="Helvetica Neue"/>
              </a:rPr>
              <a:t>Vertices</a:t>
            </a:r>
            <a:r>
              <a:rPr lang="fr-FR" sz="2000" b="0" dirty="0">
                <a:solidFill>
                  <a:srgbClr val="92D050"/>
                </a:solidFill>
                <a:latin typeface="Helvetica Neue"/>
              </a:rPr>
              <a:t> </a:t>
            </a:r>
            <a:r>
              <a:rPr lang="fr-FR" sz="2000" b="0" dirty="0" err="1">
                <a:solidFill>
                  <a:srgbClr val="92D050"/>
                </a:solidFill>
                <a:latin typeface="Helvetica Neue"/>
              </a:rPr>
              <a:t>connected</a:t>
            </a:r>
            <a:r>
              <a:rPr lang="fr-FR" sz="2000" b="0" dirty="0">
                <a:solidFill>
                  <a:srgbClr val="92D050"/>
                </a:solidFill>
                <a:latin typeface="Helvetica Neue"/>
              </a:rPr>
              <a:t> to %u: "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, v);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neighbors_t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2000" b="0" dirty="0" err="1">
                <a:solidFill>
                  <a:srgbClr val="FFC000"/>
                </a:solidFill>
                <a:latin typeface="Helvetica Neue"/>
              </a:rPr>
              <a:t>nbors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graph_get_neighbors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(G, v);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fr-FR" sz="2000" b="0" dirty="0" err="1">
                <a:solidFill>
                  <a:srgbClr val="FF66FF"/>
                </a:solidFill>
                <a:latin typeface="Helvetica Neue"/>
              </a:rPr>
              <a:t>while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(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graph_hasmore_neighbors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)) {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fr-FR" sz="20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2000" b="0" dirty="0">
                <a:solidFill>
                  <a:srgbClr val="FFC000"/>
                </a:solidFill>
                <a:latin typeface="Helvetica Neue"/>
              </a:rPr>
              <a:t>w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graph_next_neighbor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>
                <a:solidFill>
                  <a:srgbClr val="92D050"/>
                </a:solidFill>
                <a:latin typeface="Helvetica Neue"/>
              </a:rPr>
              <a:t>" %u,"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, w);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}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graph_free_neighbors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>
                <a:solidFill>
                  <a:srgbClr val="92D050"/>
                </a:solidFill>
                <a:latin typeface="Helvetica Neue"/>
              </a:rPr>
              <a:t>"\n"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}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8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Graph?</a:t>
            </a:r>
          </a:p>
        </p:txBody>
      </p:sp>
      <p:sp>
        <p:nvSpPr>
          <p:cNvPr id="89" name="Content Placeholder 8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neighbors</a:t>
            </a:r>
            <a:r>
              <a:rPr lang="en-US" dirty="0"/>
              <a:t> of a vertex</a:t>
            </a:r>
            <a:br>
              <a:rPr lang="en-US" dirty="0"/>
            </a:br>
            <a:r>
              <a:rPr lang="en-US" dirty="0"/>
              <a:t>are all the vertices</a:t>
            </a:r>
            <a:br>
              <a:rPr lang="en-US" dirty="0"/>
            </a:br>
            <a:r>
              <a:rPr lang="en-US" dirty="0"/>
              <a:t>connected to it with an</a:t>
            </a:r>
            <a:br>
              <a:rPr lang="en-US" dirty="0"/>
            </a:br>
            <a:r>
              <a:rPr lang="en-US" dirty="0"/>
              <a:t>edge</a:t>
            </a:r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03E568-0C4F-F7EB-AE51-2A731A79AAF2}"/>
              </a:ext>
            </a:extLst>
          </p:cNvPr>
          <p:cNvSpPr txBox="1"/>
          <p:nvPr/>
        </p:nvSpPr>
        <p:spPr>
          <a:xfrm>
            <a:off x="431212" y="8174317"/>
            <a:ext cx="356188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J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9CA3DD-33E8-9E39-D22E-9D306E7E7CED}"/>
              </a:ext>
            </a:extLst>
          </p:cNvPr>
          <p:cNvSpPr txBox="1"/>
          <p:nvPr/>
        </p:nvSpPr>
        <p:spPr>
          <a:xfrm>
            <a:off x="2853583" y="6781800"/>
            <a:ext cx="372217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97EF6-0464-7E9A-22E5-0F158BEECA33}"/>
              </a:ext>
            </a:extLst>
          </p:cNvPr>
          <p:cNvSpPr txBox="1"/>
          <p:nvPr/>
        </p:nvSpPr>
        <p:spPr>
          <a:xfrm>
            <a:off x="8685716" y="4452352"/>
            <a:ext cx="407484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DAC5FA-1980-7C6D-97F3-BB3CA5724E5F}"/>
              </a:ext>
            </a:extLst>
          </p:cNvPr>
          <p:cNvSpPr txBox="1"/>
          <p:nvPr/>
        </p:nvSpPr>
        <p:spPr>
          <a:xfrm>
            <a:off x="8801557" y="2471152"/>
            <a:ext cx="389850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1326E9-CB69-19D5-401D-6EF57B434DC6}"/>
              </a:ext>
            </a:extLst>
          </p:cNvPr>
          <p:cNvSpPr txBox="1"/>
          <p:nvPr/>
        </p:nvSpPr>
        <p:spPr>
          <a:xfrm>
            <a:off x="11342998" y="1828800"/>
            <a:ext cx="407484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F74EC0-3180-D91C-3502-691AF999832C}"/>
              </a:ext>
            </a:extLst>
          </p:cNvPr>
          <p:cNvSpPr txBox="1"/>
          <p:nvPr/>
        </p:nvSpPr>
        <p:spPr>
          <a:xfrm>
            <a:off x="6613775" y="4226160"/>
            <a:ext cx="269625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988040-FF46-CA6E-347F-945DBCBEDF87}"/>
              </a:ext>
            </a:extLst>
          </p:cNvPr>
          <p:cNvSpPr txBox="1"/>
          <p:nvPr/>
        </p:nvSpPr>
        <p:spPr>
          <a:xfrm>
            <a:off x="7237917" y="2547352"/>
            <a:ext cx="407483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FB7DEE-81BA-7FE7-C877-F40A9BF01AEB}"/>
              </a:ext>
            </a:extLst>
          </p:cNvPr>
          <p:cNvSpPr txBox="1"/>
          <p:nvPr/>
        </p:nvSpPr>
        <p:spPr>
          <a:xfrm>
            <a:off x="8609517" y="6895233"/>
            <a:ext cx="407483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5ED77C-FDBC-A1CB-067F-5017C5A4D12F}"/>
              </a:ext>
            </a:extLst>
          </p:cNvPr>
          <p:cNvSpPr txBox="1"/>
          <p:nvPr/>
        </p:nvSpPr>
        <p:spPr>
          <a:xfrm>
            <a:off x="4037517" y="8414752"/>
            <a:ext cx="407483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F34458-86D8-BBE3-76B8-28DF2F9111A5}"/>
              </a:ext>
            </a:extLst>
          </p:cNvPr>
          <p:cNvSpPr txBox="1"/>
          <p:nvPr/>
        </p:nvSpPr>
        <p:spPr>
          <a:xfrm>
            <a:off x="4296747" y="9176752"/>
            <a:ext cx="423514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7FC444-23D9-0463-22DA-348705BF1209}"/>
              </a:ext>
            </a:extLst>
          </p:cNvPr>
          <p:cNvCxnSpPr>
            <a:stCxn id="37" idx="6"/>
            <a:endCxn id="38" idx="2"/>
          </p:cNvCxnSpPr>
          <p:nvPr/>
        </p:nvCxnSpPr>
        <p:spPr>
          <a:xfrm>
            <a:off x="543132" y="8099842"/>
            <a:ext cx="3063352" cy="37664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3137AD-4294-2659-5C05-CCA6FB51B901}"/>
              </a:ext>
            </a:extLst>
          </p:cNvPr>
          <p:cNvCxnSpPr>
            <a:stCxn id="37" idx="7"/>
            <a:endCxn id="29" idx="2"/>
          </p:cNvCxnSpPr>
          <p:nvPr/>
        </p:nvCxnSpPr>
        <p:spPr>
          <a:xfrm rot="5400000" flipH="1" flipV="1">
            <a:off x="1597985" y="6386465"/>
            <a:ext cx="485333" cy="269572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26646E-155C-628C-0BF7-E42860239767}"/>
              </a:ext>
            </a:extLst>
          </p:cNvPr>
          <p:cNvCxnSpPr>
            <a:stCxn id="38" idx="1"/>
            <a:endCxn id="29" idx="4"/>
          </p:cNvCxnSpPr>
          <p:nvPr/>
        </p:nvCxnSpPr>
        <p:spPr>
          <a:xfrm rot="16200000" flipV="1">
            <a:off x="3163831" y="7861954"/>
            <a:ext cx="689554" cy="29643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2087FC-CA8B-975F-2E82-F5DBD849B6B6}"/>
              </a:ext>
            </a:extLst>
          </p:cNvPr>
          <p:cNvCxnSpPr>
            <a:stCxn id="31" idx="7"/>
            <a:endCxn id="30" idx="3"/>
          </p:cNvCxnSpPr>
          <p:nvPr/>
        </p:nvCxnSpPr>
        <p:spPr>
          <a:xfrm flipV="1">
            <a:off x="7272780" y="3378947"/>
            <a:ext cx="268737" cy="107613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5F82F2-F7BF-45A6-BE1B-09198671BA3A}"/>
              </a:ext>
            </a:extLst>
          </p:cNvPr>
          <p:cNvCxnSpPr>
            <a:stCxn id="33" idx="1"/>
            <a:endCxn id="30" idx="5"/>
          </p:cNvCxnSpPr>
          <p:nvPr/>
        </p:nvCxnSpPr>
        <p:spPr>
          <a:xfrm rot="16200000" flipV="1">
            <a:off x="7662604" y="3500931"/>
            <a:ext cx="877009" cy="63303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CF053C-340E-D4FD-608C-E642FFF6FCFD}"/>
              </a:ext>
            </a:extLst>
          </p:cNvPr>
          <p:cNvCxnSpPr>
            <a:stCxn id="33" idx="7"/>
            <a:endCxn id="32" idx="4"/>
          </p:cNvCxnSpPr>
          <p:nvPr/>
        </p:nvCxnSpPr>
        <p:spPr>
          <a:xfrm flipV="1">
            <a:off x="8660698" y="3391263"/>
            <a:ext cx="482315" cy="86469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23877EF-C7C1-3FA0-1C24-18A454CE159F}"/>
              </a:ext>
            </a:extLst>
          </p:cNvPr>
          <p:cNvCxnSpPr>
            <a:stCxn id="32" idx="2"/>
            <a:endCxn id="30" idx="6"/>
          </p:cNvCxnSpPr>
          <p:nvPr/>
        </p:nvCxnSpPr>
        <p:spPr>
          <a:xfrm flipH="1">
            <a:off x="7834931" y="3219386"/>
            <a:ext cx="1136206" cy="3802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ACDA753-6793-025C-C0F5-900230CF2B52}"/>
              </a:ext>
            </a:extLst>
          </p:cNvPr>
          <p:cNvCxnSpPr>
            <a:stCxn id="36" idx="1"/>
            <a:endCxn id="38" idx="4"/>
          </p:cNvCxnSpPr>
          <p:nvPr/>
        </p:nvCxnSpPr>
        <p:spPr>
          <a:xfrm flipH="1" flipV="1">
            <a:off x="3778361" y="8648362"/>
            <a:ext cx="145402" cy="5951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F5880BC-F51D-6B73-4D19-73C0C613377E}"/>
              </a:ext>
            </a:extLst>
          </p:cNvPr>
          <p:cNvCxnSpPr>
            <a:stCxn id="33" idx="3"/>
            <a:endCxn id="38" idx="7"/>
          </p:cNvCxnSpPr>
          <p:nvPr/>
        </p:nvCxnSpPr>
        <p:spPr>
          <a:xfrm flipH="1">
            <a:off x="3899897" y="4499027"/>
            <a:ext cx="4517729" cy="38559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DFA8583-556A-1459-9DC8-30E66AB0DDFF}"/>
              </a:ext>
            </a:extLst>
          </p:cNvPr>
          <p:cNvCxnSpPr>
            <a:stCxn id="31" idx="3"/>
            <a:endCxn id="29" idx="7"/>
          </p:cNvCxnSpPr>
          <p:nvPr/>
        </p:nvCxnSpPr>
        <p:spPr>
          <a:xfrm rot="5400000">
            <a:off x="3920487" y="4259588"/>
            <a:ext cx="2670660" cy="35477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7DF9CEB-6E48-D264-EE51-3D2F9CF74840}"/>
              </a:ext>
            </a:extLst>
          </p:cNvPr>
          <p:cNvCxnSpPr>
            <a:stCxn id="35" idx="2"/>
            <a:endCxn id="38" idx="6"/>
          </p:cNvCxnSpPr>
          <p:nvPr/>
        </p:nvCxnSpPr>
        <p:spPr>
          <a:xfrm flipH="1">
            <a:off x="3950238" y="6993518"/>
            <a:ext cx="4245936" cy="14829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195428C-A867-DA77-E4E9-7570089D924D}"/>
              </a:ext>
            </a:extLst>
          </p:cNvPr>
          <p:cNvCxnSpPr>
            <a:stCxn id="31" idx="5"/>
            <a:endCxn id="35" idx="1"/>
          </p:cNvCxnSpPr>
          <p:nvPr/>
        </p:nvCxnSpPr>
        <p:spPr>
          <a:xfrm>
            <a:off x="7272779" y="4698151"/>
            <a:ext cx="973736" cy="217383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D4E2027-CA95-F45D-B140-9396F80B816D}"/>
              </a:ext>
            </a:extLst>
          </p:cNvPr>
          <p:cNvCxnSpPr>
            <a:stCxn id="33" idx="4"/>
            <a:endCxn id="35" idx="0"/>
          </p:cNvCxnSpPr>
          <p:nvPr/>
        </p:nvCxnSpPr>
        <p:spPr>
          <a:xfrm flipH="1">
            <a:off x="8368051" y="4549368"/>
            <a:ext cx="171110" cy="227227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71E0857-00F1-A078-0347-64050966A965}"/>
              </a:ext>
            </a:extLst>
          </p:cNvPr>
          <p:cNvCxnSpPr>
            <a:stCxn id="34" idx="2"/>
            <a:endCxn id="32" idx="6"/>
          </p:cNvCxnSpPr>
          <p:nvPr/>
        </p:nvCxnSpPr>
        <p:spPr>
          <a:xfrm flipH="1">
            <a:off x="9314890" y="2504193"/>
            <a:ext cx="2308548" cy="71519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85832E4-BCAB-0655-D4A9-E5D4B251ACBE}"/>
              </a:ext>
            </a:extLst>
          </p:cNvPr>
          <p:cNvCxnSpPr>
            <a:stCxn id="34" idx="3"/>
            <a:endCxn id="33" idx="6"/>
          </p:cNvCxnSpPr>
          <p:nvPr/>
        </p:nvCxnSpPr>
        <p:spPr>
          <a:xfrm flipH="1">
            <a:off x="8711039" y="2625730"/>
            <a:ext cx="2962741" cy="175176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854E70E-28B7-5191-5A9B-EDB457CAD846}"/>
              </a:ext>
            </a:extLst>
          </p:cNvPr>
          <p:cNvCxnSpPr>
            <a:stCxn id="34" idx="4"/>
            <a:endCxn id="35" idx="7"/>
          </p:cNvCxnSpPr>
          <p:nvPr/>
        </p:nvCxnSpPr>
        <p:spPr>
          <a:xfrm flipH="1">
            <a:off x="8489587" y="2676070"/>
            <a:ext cx="3305728" cy="419591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4EFA0C2-725B-3E6F-E2C0-2C6EC30754DB}"/>
              </a:ext>
            </a:extLst>
          </p:cNvPr>
          <p:cNvCxnSpPr>
            <a:stCxn id="31" idx="6"/>
            <a:endCxn id="33" idx="2"/>
          </p:cNvCxnSpPr>
          <p:nvPr/>
        </p:nvCxnSpPr>
        <p:spPr>
          <a:xfrm flipV="1">
            <a:off x="7323120" y="4377491"/>
            <a:ext cx="1044164" cy="19912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ACAEECA0-FB29-EBCE-E0A1-DD7B4E402765}"/>
              </a:ext>
            </a:extLst>
          </p:cNvPr>
          <p:cNvSpPr/>
          <p:nvPr/>
        </p:nvSpPr>
        <p:spPr>
          <a:xfrm>
            <a:off x="3188513" y="7317923"/>
            <a:ext cx="343754" cy="3474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0E02CC8-8FF1-2D29-E3BE-AAF356ED0AE9}"/>
              </a:ext>
            </a:extLst>
          </p:cNvPr>
          <p:cNvSpPr/>
          <p:nvPr/>
        </p:nvSpPr>
        <p:spPr>
          <a:xfrm>
            <a:off x="7491176" y="3085534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5F0AC57-BEAA-6AF3-3F51-01999FB295E5}"/>
              </a:ext>
            </a:extLst>
          </p:cNvPr>
          <p:cNvSpPr/>
          <p:nvPr/>
        </p:nvSpPr>
        <p:spPr>
          <a:xfrm>
            <a:off x="6979366" y="4404737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B8C11B9-2D8E-54EC-18CA-EFD8FE9DC8F8}"/>
              </a:ext>
            </a:extLst>
          </p:cNvPr>
          <p:cNvSpPr/>
          <p:nvPr/>
        </p:nvSpPr>
        <p:spPr>
          <a:xfrm>
            <a:off x="8971136" y="3047509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5CA274A-75A0-8674-CFAC-B8980B74A482}"/>
              </a:ext>
            </a:extLst>
          </p:cNvPr>
          <p:cNvSpPr/>
          <p:nvPr/>
        </p:nvSpPr>
        <p:spPr>
          <a:xfrm>
            <a:off x="8367285" y="4205613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05A5FD0-2711-68CE-93EE-2A00706DCEE4}"/>
              </a:ext>
            </a:extLst>
          </p:cNvPr>
          <p:cNvSpPr/>
          <p:nvPr/>
        </p:nvSpPr>
        <p:spPr>
          <a:xfrm>
            <a:off x="11623438" y="2332316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46CD149-0D07-453A-43AD-152F56B53F8B}"/>
              </a:ext>
            </a:extLst>
          </p:cNvPr>
          <p:cNvSpPr/>
          <p:nvPr/>
        </p:nvSpPr>
        <p:spPr>
          <a:xfrm>
            <a:off x="8196174" y="6821641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FFF75E5-CF5C-97ED-5AF1-485D5BBE83A3}"/>
              </a:ext>
            </a:extLst>
          </p:cNvPr>
          <p:cNvSpPr/>
          <p:nvPr/>
        </p:nvSpPr>
        <p:spPr>
          <a:xfrm>
            <a:off x="3873422" y="9193205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1F98A7C-CC10-8F63-7BC8-B98C1FACCC1B}"/>
              </a:ext>
            </a:extLst>
          </p:cNvPr>
          <p:cNvSpPr/>
          <p:nvPr/>
        </p:nvSpPr>
        <p:spPr>
          <a:xfrm>
            <a:off x="199378" y="7926106"/>
            <a:ext cx="343754" cy="347472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150195B-4A37-EA01-65AD-AD74C2B7739C}"/>
              </a:ext>
            </a:extLst>
          </p:cNvPr>
          <p:cNvSpPr/>
          <p:nvPr/>
        </p:nvSpPr>
        <p:spPr>
          <a:xfrm>
            <a:off x="3606484" y="8304607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08228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FFFFFF"/>
      </a:accent3>
      <a:accent4>
        <a:srgbClr val="000000"/>
      </a:accent4>
      <a:accent5>
        <a:srgbClr val="AACEFF"/>
      </a:accent5>
      <a:accent6>
        <a:srgbClr val="13D1BB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/>
      </a:spPr>
      <a:bodyPr vert="horz" wrap="none" lIns="50800" tIns="50800" rIns="50800" bIns="5080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FFFFFF"/>
      </a:accent3>
      <a:accent4>
        <a:srgbClr val="000000"/>
      </a:accent4>
      <a:accent5>
        <a:srgbClr val="AACEFF"/>
      </a:accent5>
      <a:accent6>
        <a:srgbClr val="13D1BB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15930</TotalTime>
  <Words>7701</Words>
  <Application>Microsoft Macintosh PowerPoint</Application>
  <PresentationFormat>Custom</PresentationFormat>
  <Paragraphs>1576</Paragraphs>
  <Slides>84</Slides>
  <Notes>1</Notes>
  <HiddenSlides>1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3" baseType="lpstr">
      <vt:lpstr>Arial</vt:lpstr>
      <vt:lpstr>Calibri</vt:lpstr>
      <vt:lpstr>Courier New</vt:lpstr>
      <vt:lpstr>Helvetica</vt:lpstr>
      <vt:lpstr>Helvetica Neue</vt:lpstr>
      <vt:lpstr>Helvetica Neue Light</vt:lpstr>
      <vt:lpstr>Helvetica Neue Medium</vt:lpstr>
      <vt:lpstr>Wingdings</vt:lpstr>
      <vt:lpstr>White</vt:lpstr>
      <vt:lpstr>15-122: Principles of  Imperative Computation</vt:lpstr>
      <vt:lpstr>Today…</vt:lpstr>
      <vt:lpstr>PowerPoint Presentation</vt:lpstr>
      <vt:lpstr>What is a Graph?</vt:lpstr>
      <vt:lpstr>What is a Graph?</vt:lpstr>
      <vt:lpstr>What is a Graph?</vt:lpstr>
      <vt:lpstr>What is a Graph?</vt:lpstr>
      <vt:lpstr>What is a Graph?</vt:lpstr>
      <vt:lpstr>What is a Graph?</vt:lpstr>
      <vt:lpstr>What is a Graph?</vt:lpstr>
      <vt:lpstr>What are Graphs Good for?</vt:lpstr>
      <vt:lpstr>PowerPoint Presentation</vt:lpstr>
      <vt:lpstr>PowerPoint Presentation</vt:lpstr>
      <vt:lpstr>PowerPoint Presentation</vt:lpstr>
      <vt:lpstr>Lightsout</vt:lpstr>
      <vt:lpstr>Lightsout as a Graph</vt:lpstr>
      <vt:lpstr>Lightsout as a Graph</vt:lpstr>
      <vt:lpstr>Lightsout as a Graph</vt:lpstr>
      <vt:lpstr>Lightsout as a Graph</vt:lpstr>
      <vt:lpstr>Lightsout as a Graph</vt:lpstr>
      <vt:lpstr>Lightsout as a Graph</vt:lpstr>
      <vt:lpstr>Lightsout as a Graph</vt:lpstr>
      <vt:lpstr>Lightsout as a Graph</vt:lpstr>
      <vt:lpstr>Lightsout as a Graph</vt:lpstr>
      <vt:lpstr>Lightsout as a Graph</vt:lpstr>
      <vt:lpstr>Lightsout as a Graph</vt:lpstr>
      <vt:lpstr>Getting Directions</vt:lpstr>
      <vt:lpstr>Getting Directions</vt:lpstr>
      <vt:lpstr>Getting Directions</vt:lpstr>
      <vt:lpstr>Getting Introduced</vt:lpstr>
      <vt:lpstr>Getting Introduced</vt:lpstr>
      <vt:lpstr>Getting Introduced</vt:lpstr>
      <vt:lpstr>Lightsout as a Graph</vt:lpstr>
      <vt:lpstr>Lightsout as a Graph</vt:lpstr>
      <vt:lpstr>The 2x2 Lightsout Graph</vt:lpstr>
      <vt:lpstr>Models vs. Data Structures</vt:lpstr>
      <vt:lpstr>Implicit Graphs</vt:lpstr>
      <vt:lpstr>Explicit Graphs</vt:lpstr>
      <vt:lpstr>PowerPoint Presentation</vt:lpstr>
      <vt:lpstr>A Minimal Graph Data Structure</vt:lpstr>
      <vt:lpstr>A Minimal Graph Data Structure</vt:lpstr>
      <vt:lpstr>A Minimal Graph Interface – I</vt:lpstr>
      <vt:lpstr>Example</vt:lpstr>
      <vt:lpstr>Neighbors</vt:lpstr>
      <vt:lpstr>A Minimal Graph Interface – II</vt:lpstr>
      <vt:lpstr>Example</vt:lpstr>
      <vt:lpstr>PowerPoint Presentation</vt:lpstr>
      <vt:lpstr>Implementing Graphs</vt:lpstr>
      <vt:lpstr>Measuring the Cost of Graph Operations</vt:lpstr>
      <vt:lpstr>Naïve Graph Implementations</vt:lpstr>
      <vt:lpstr>Naïve Graph Implementations</vt:lpstr>
      <vt:lpstr>Naïve Graph Implementations</vt:lpstr>
      <vt:lpstr>Classic Graph Implementations</vt:lpstr>
      <vt:lpstr>The Adjacency Matrix Representation</vt:lpstr>
      <vt:lpstr>The Adjacency List Representation</vt:lpstr>
      <vt:lpstr>The Adjacency List Representation</vt:lpstr>
      <vt:lpstr>Adjacency Matrix vs. List</vt:lpstr>
      <vt:lpstr>Comparisons</vt:lpstr>
      <vt:lpstr>When to Use What Representation?</vt:lpstr>
      <vt:lpstr>Cost in Dense Graphs</vt:lpstr>
      <vt:lpstr>Cost in Dense Graphs</vt:lpstr>
      <vt:lpstr>Cost in Sparse Graphs</vt:lpstr>
      <vt:lpstr>Cost in Sparse Graphs</vt:lpstr>
      <vt:lpstr>PowerPoint Presentation</vt:lpstr>
      <vt:lpstr>Graph Types</vt:lpstr>
      <vt:lpstr>Representation Invariants</vt:lpstr>
      <vt:lpstr>Representation Invariants</vt:lpstr>
      <vt:lpstr>Representation Invariants</vt:lpstr>
      <vt:lpstr>Basic operations</vt:lpstr>
      <vt:lpstr>Freeing a Graph</vt:lpstr>
      <vt:lpstr>Checking Edges</vt:lpstr>
      <vt:lpstr>Adding an Edge</vt:lpstr>
      <vt:lpstr>Neighbors</vt:lpstr>
      <vt:lpstr>Neighbors</vt:lpstr>
      <vt:lpstr>Neighbors</vt:lpstr>
      <vt:lpstr>Neighbors</vt:lpstr>
      <vt:lpstr>Cost Summary</vt:lpstr>
      <vt:lpstr>PowerPoint Presentation</vt:lpstr>
      <vt:lpstr>Printing a Graph</vt:lpstr>
      <vt:lpstr>What is the Cost of graph_print?</vt:lpstr>
      <vt:lpstr>What is the Cost of graph_print?</vt:lpstr>
      <vt:lpstr>What is the Cost of graph_print?</vt:lpstr>
      <vt:lpstr>What is the Cost of graph_print?</vt:lpstr>
      <vt:lpstr>What is the Cost of print_graph?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Graphs</dc:title>
  <cp:lastModifiedBy>Mohammad Hammoud</cp:lastModifiedBy>
  <cp:revision>681</cp:revision>
  <dcterms:modified xsi:type="dcterms:W3CDTF">2023-04-11T14:12:00Z</dcterms:modified>
</cp:coreProperties>
</file>