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firstSlideNum="0" showSpecialPlsOnTitleSld="0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72" r:id="rId2"/>
    <p:sldId id="633" r:id="rId3"/>
    <p:sldId id="705" r:id="rId4"/>
    <p:sldId id="638" r:id="rId5"/>
    <p:sldId id="643" r:id="rId6"/>
    <p:sldId id="644" r:id="rId7"/>
    <p:sldId id="389" r:id="rId8"/>
    <p:sldId id="702" r:id="rId9"/>
    <p:sldId id="703" r:id="rId10"/>
    <p:sldId id="704" r:id="rId11"/>
    <p:sldId id="646" r:id="rId12"/>
    <p:sldId id="645" r:id="rId13"/>
    <p:sldId id="649" r:id="rId14"/>
    <p:sldId id="647" r:id="rId15"/>
    <p:sldId id="639" r:id="rId16"/>
    <p:sldId id="651" r:id="rId17"/>
    <p:sldId id="648" r:id="rId18"/>
    <p:sldId id="697" r:id="rId19"/>
    <p:sldId id="650" r:id="rId20"/>
    <p:sldId id="655" r:id="rId21"/>
    <p:sldId id="656" r:id="rId22"/>
    <p:sldId id="657" r:id="rId23"/>
    <p:sldId id="640" r:id="rId24"/>
    <p:sldId id="654" r:id="rId25"/>
    <p:sldId id="652" r:id="rId26"/>
    <p:sldId id="658" r:id="rId27"/>
    <p:sldId id="659" r:id="rId28"/>
    <p:sldId id="661" r:id="rId29"/>
    <p:sldId id="662" r:id="rId30"/>
    <p:sldId id="660" r:id="rId31"/>
    <p:sldId id="700" r:id="rId32"/>
    <p:sldId id="699" r:id="rId33"/>
    <p:sldId id="663" r:id="rId34"/>
    <p:sldId id="667" r:id="rId35"/>
    <p:sldId id="641" r:id="rId36"/>
    <p:sldId id="669" r:id="rId37"/>
    <p:sldId id="670" r:id="rId38"/>
    <p:sldId id="671" r:id="rId39"/>
    <p:sldId id="672" r:id="rId40"/>
    <p:sldId id="674" r:id="rId41"/>
    <p:sldId id="675" r:id="rId42"/>
    <p:sldId id="676" r:id="rId43"/>
    <p:sldId id="680" r:id="rId44"/>
    <p:sldId id="668" r:id="rId45"/>
    <p:sldId id="678" r:id="rId46"/>
    <p:sldId id="679" r:id="rId47"/>
    <p:sldId id="698" r:id="rId48"/>
    <p:sldId id="677" r:id="rId49"/>
    <p:sldId id="681" r:id="rId50"/>
    <p:sldId id="682" r:id="rId51"/>
    <p:sldId id="683" r:id="rId52"/>
    <p:sldId id="684" r:id="rId53"/>
    <p:sldId id="686" r:id="rId54"/>
    <p:sldId id="687" r:id="rId55"/>
    <p:sldId id="689" r:id="rId56"/>
    <p:sldId id="688" r:id="rId57"/>
    <p:sldId id="690" r:id="rId58"/>
    <p:sldId id="691" r:id="rId59"/>
    <p:sldId id="692" r:id="rId60"/>
    <p:sldId id="693" r:id="rId61"/>
    <p:sldId id="642" r:id="rId62"/>
    <p:sldId id="694" r:id="rId63"/>
    <p:sldId id="695" r:id="rId64"/>
    <p:sldId id="696" r:id="rId65"/>
    <p:sldId id="701" r:id="rId66"/>
  </p:sldIdLst>
  <p:sldSz cx="13004800" cy="9753600"/>
  <p:notesSz cx="7010400" cy="92964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indent="-2286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indent="-4572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indent="-6858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indent="-914400" algn="ctr" defTabSz="584200" rtl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E0FF"/>
    <a:srgbClr val="FFFFFF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74554" autoAdjust="0"/>
  </p:normalViewPr>
  <p:slideViewPr>
    <p:cSldViewPr>
      <p:cViewPr varScale="1">
        <p:scale>
          <a:sx n="90" d="100"/>
          <a:sy n="90" d="100"/>
        </p:scale>
        <p:origin x="174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48" y="0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pPr>
              <a:defRPr/>
            </a:pPr>
            <a:fld id="{231B3D12-EB5E-4DBD-B1D2-B9BE0915A721}" type="datetimeFigureOut">
              <a:rPr lang="en-US"/>
              <a:pPr>
                <a:defRPr/>
              </a:pPr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48" y="8829675"/>
            <a:ext cx="3038264" cy="46513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pPr>
              <a:defRPr/>
            </a:pPr>
            <a:fld id="{9689D15F-4C94-4BB4-A061-5F06739A4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35462" y="4416426"/>
            <a:ext cx="5139478" cy="41830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BF73-A674-4D7B-B1DA-2178CF8CE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14986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099800" cy="6896100"/>
          </a:xfrm>
        </p:spPr>
        <p:txBody>
          <a:bodyPr anchor="t"/>
          <a:lstStyle>
            <a:lvl1pPr marL="457200" indent="-457200">
              <a:spcBef>
                <a:spcPts val="800"/>
              </a:spcBef>
              <a:buClr>
                <a:schemeClr val="tx1"/>
              </a:buClr>
              <a:buSzPct val="100000"/>
              <a:buFont typeface="Wingdings" pitchFamily="2" charset="2"/>
              <a:buChar char="l"/>
              <a:defRPr/>
            </a:lvl1pPr>
            <a:lvl2pPr marL="800100" indent="-342900">
              <a:spcBef>
                <a:spcPts val="700"/>
              </a:spcBef>
              <a:buClr>
                <a:schemeClr val="tx1"/>
              </a:buClr>
              <a:buSzPct val="125000"/>
              <a:buFont typeface="Courier New" pitchFamily="49" charset="0"/>
              <a:buChar char="o"/>
              <a:defRPr sz="2800"/>
            </a:lvl2pPr>
            <a:lvl3pPr marL="1092200" indent="-292100" defTabSz="6223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  <a:defRPr sz="2400"/>
            </a:lvl3pPr>
            <a:lvl4pPr marL="1435100" indent="-342900">
              <a:spcBef>
                <a:spcPts val="480"/>
              </a:spcBef>
              <a:buClr>
                <a:schemeClr val="tx1"/>
              </a:buClr>
              <a:buSzPct val="90000"/>
              <a:buFont typeface="Wingdings" pitchFamily="2" charset="2"/>
              <a:buChar char="q"/>
              <a:defRPr sz="2000"/>
            </a:lvl4pPr>
            <a:lvl5pPr marL="1663700" indent="-228600">
              <a:spcBef>
                <a:spcPts val="48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4083050"/>
            <a:ext cx="11053762" cy="1936750"/>
          </a:xfrm>
        </p:spPr>
        <p:txBody>
          <a:bodyPr anchor="t"/>
          <a:lstStyle>
            <a:lvl1pPr algn="ctr">
              <a:defRPr sz="44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594360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0" y="9353550"/>
            <a:ext cx="341313" cy="323850"/>
          </a:xfrm>
        </p:spPr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08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101600" y="935355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490D4-7A1B-45D2-B551-E1B1E148D9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27775" y="9296400"/>
            <a:ext cx="341313" cy="3238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pPr>
              <a:defRPr/>
            </a:pPr>
            <a:fld id="{25C490D4-7A1B-45D2-B551-E1B1E148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26797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31369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35941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4051300" indent="-444500" algn="l" defTabSz="584200" rtl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15-122: Principles of </a:t>
            </a:r>
            <a:b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Imperative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7039"/>
            <a:ext cx="13004800" cy="35793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Lecture 23: Graph Search</a:t>
            </a:r>
          </a:p>
          <a:p>
            <a:endParaRPr lang="en-US" b="1" dirty="0">
              <a:solidFill>
                <a:srgbClr val="77E0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413" b="1" dirty="0">
                <a:solidFill>
                  <a:srgbClr val="ED727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April 12, 2023</a:t>
            </a:r>
            <a:r>
              <a:rPr lang="en-US" sz="3413" b="1" dirty="0">
                <a:solidFill>
                  <a:srgbClr val="ED7273"/>
                </a:solidFill>
                <a:latin typeface="Helvetica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flipV="1">
            <a:off x="492792" y="7470195"/>
            <a:ext cx="2695721" cy="5005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4" name="Picture 43" descr="rbsb2_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6392142"/>
            <a:ext cx="888405" cy="2066058"/>
          </a:xfrm>
          <a:prstGeom prst="rect">
            <a:avLst/>
          </a:prstGeom>
          <a:effectLst/>
        </p:spPr>
      </p:pic>
      <p:sp>
        <p:nvSpPr>
          <p:cNvPr id="39" name="Rounded Rectangle 38"/>
          <p:cNvSpPr/>
          <p:nvPr/>
        </p:nvSpPr>
        <p:spPr>
          <a:xfrm>
            <a:off x="3128077" y="7543800"/>
            <a:ext cx="1028271" cy="2209799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1226800" y="1600200"/>
            <a:ext cx="1028271" cy="2209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1557" y="2389354"/>
            <a:ext cx="1038104" cy="656590"/>
          </a:xfrm>
          <a:prstGeom prst="rect">
            <a:avLst/>
          </a:prstGeom>
          <a:noFill/>
          <a:effectLst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/>
              <a:t>E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4"/>
          </p:cNvCxnSpPr>
          <p:nvPr/>
        </p:nvCxnSpPr>
        <p:spPr>
          <a:xfrm flipH="1" flipV="1">
            <a:off x="7663053" y="3429288"/>
            <a:ext cx="754573" cy="8266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7"/>
            <a:ext cx="343754" cy="304543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43" name="Picture 42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00013"/>
            <a:ext cx="724092" cy="2309871"/>
          </a:xfrm>
          <a:prstGeom prst="rect">
            <a:avLst/>
          </a:prstGeom>
          <a:effectLst/>
        </p:spPr>
      </p:pic>
      <p:pic>
        <p:nvPicPr>
          <p:cNvPr id="45" name="Picture 44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810" y="7572904"/>
            <a:ext cx="713101" cy="2180696"/>
          </a:xfrm>
          <a:prstGeom prst="rect">
            <a:avLst/>
          </a:prstGeom>
          <a:effectLst/>
        </p:spPr>
      </p:pic>
      <p:pic>
        <p:nvPicPr>
          <p:cNvPr id="46" name="Picture 45" descr="skd182715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75" y="6227889"/>
            <a:ext cx="621456" cy="1850490"/>
          </a:xfrm>
          <a:prstGeom prst="rect">
            <a:avLst/>
          </a:prstGeom>
          <a:effectLst/>
        </p:spPr>
      </p:pic>
      <p:pic>
        <p:nvPicPr>
          <p:cNvPr id="47" name="Picture 46" descr="7321018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690" y="1627700"/>
            <a:ext cx="998178" cy="2122287"/>
          </a:xfrm>
          <a:prstGeom prst="rect">
            <a:avLst/>
          </a:prstGeom>
          <a:effectLst/>
        </p:spPr>
      </p:pic>
      <p:pic>
        <p:nvPicPr>
          <p:cNvPr id="49" name="Picture 48" descr="aa0538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14" y="2080555"/>
            <a:ext cx="790700" cy="2353711"/>
          </a:xfrm>
          <a:prstGeom prst="rect">
            <a:avLst/>
          </a:prstGeom>
          <a:effectLst/>
        </p:spPr>
      </p:pic>
      <p:pic>
        <p:nvPicPr>
          <p:cNvPr id="50" name="Picture 49" descr="rbsb2_1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9" y="3440522"/>
            <a:ext cx="774962" cy="1716093"/>
          </a:xfrm>
          <a:prstGeom prst="rect">
            <a:avLst/>
          </a:prstGeom>
          <a:effectLst/>
        </p:spPr>
      </p:pic>
      <p:pic>
        <p:nvPicPr>
          <p:cNvPr id="51" name="Picture 50" descr="AA0538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08" y="3978936"/>
            <a:ext cx="713101" cy="2180696"/>
          </a:xfrm>
          <a:prstGeom prst="rect">
            <a:avLst/>
          </a:prstGeom>
          <a:effectLst/>
        </p:spPr>
      </p:pic>
      <p:pic>
        <p:nvPicPr>
          <p:cNvPr id="52" name="Picture 51" descr="bu0037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87" y="1958423"/>
            <a:ext cx="724092" cy="2309871"/>
          </a:xfrm>
          <a:prstGeom prst="rect">
            <a:avLst/>
          </a:prstGeom>
          <a:effectLst/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Introduced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952500" y="1981200"/>
            <a:ext cx="5397500" cy="4114800"/>
          </a:xfrm>
        </p:spPr>
        <p:txBody>
          <a:bodyPr/>
          <a:lstStyle/>
          <a:p>
            <a:r>
              <a:rPr lang="en-US" dirty="0"/>
              <a:t>Find a series of people to get introduced to someone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path</a:t>
            </a:r>
            <a:r>
              <a:rPr lang="en-US" dirty="0"/>
              <a:t> in the contacts graph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4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Vertices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341100" cy="68961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path</a:t>
            </a:r>
            <a:r>
              <a:rPr lang="en-US" dirty="0"/>
              <a:t> is a sequence of vertices</a:t>
            </a:r>
            <a:br>
              <a:rPr lang="en-US" dirty="0"/>
            </a:br>
            <a:r>
              <a:rPr lang="en-US" dirty="0"/>
              <a:t>linked by edges</a:t>
            </a:r>
          </a:p>
          <a:p>
            <a:pPr lvl="1"/>
            <a:r>
              <a:rPr lang="en-US" dirty="0"/>
              <a:t>0-4-5-1 is a path between 0 and 1</a:t>
            </a:r>
          </a:p>
          <a:p>
            <a:pPr lvl="1"/>
            <a:endParaRPr lang="en-US" dirty="0"/>
          </a:p>
          <a:p>
            <a:r>
              <a:rPr lang="en-US" dirty="0"/>
              <a:t>Two vertices are </a:t>
            </a:r>
            <a:r>
              <a:rPr lang="en-US" b="1" dirty="0"/>
              <a:t>connected</a:t>
            </a:r>
            <a:r>
              <a:rPr lang="en-US" dirty="0"/>
              <a:t> if there is a path between them</a:t>
            </a:r>
          </a:p>
          <a:p>
            <a:pPr lvl="1"/>
            <a:r>
              <a:rPr lang="en-US" dirty="0"/>
              <a:t>0 and 1 are connected</a:t>
            </a:r>
          </a:p>
          <a:p>
            <a:pPr lvl="1"/>
            <a:r>
              <a:rPr lang="en-US" dirty="0"/>
              <a:t>0 and 7 are not connected</a:t>
            </a:r>
          </a:p>
          <a:p>
            <a:r>
              <a:rPr lang="en-US" dirty="0"/>
              <a:t>If v</a:t>
            </a:r>
            <a:r>
              <a:rPr lang="en-US" baseline="-25000" dirty="0"/>
              <a:t>1</a:t>
            </a:r>
            <a:r>
              <a:rPr lang="en-US" dirty="0"/>
              <a:t> and v</a:t>
            </a:r>
            <a:r>
              <a:rPr lang="en-US" baseline="-25000" dirty="0"/>
              <a:t>2</a:t>
            </a:r>
            <a:r>
              <a:rPr lang="en-US" dirty="0"/>
              <a:t> are connected, then v</a:t>
            </a:r>
            <a:r>
              <a:rPr lang="en-US" baseline="-25000" dirty="0"/>
              <a:t>2</a:t>
            </a:r>
            <a:r>
              <a:rPr lang="en-US" dirty="0"/>
              <a:t> is </a:t>
            </a:r>
            <a:r>
              <a:rPr lang="en-US" b="1" dirty="0"/>
              <a:t>reachable</a:t>
            </a:r>
            <a:r>
              <a:rPr lang="en-US" dirty="0"/>
              <a:t> from v</a:t>
            </a:r>
            <a:r>
              <a:rPr lang="en-US" baseline="-25000" dirty="0"/>
              <a:t>1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connected component </a:t>
            </a:r>
            <a:r>
              <a:rPr lang="en-US" dirty="0"/>
              <a:t>is a maximal</a:t>
            </a:r>
            <a:br>
              <a:rPr lang="en-US" dirty="0"/>
            </a:br>
            <a:r>
              <a:rPr lang="en-US" dirty="0"/>
              <a:t>set of vertices that are connected</a:t>
            </a:r>
          </a:p>
          <a:p>
            <a:pPr lvl="1"/>
            <a:r>
              <a:rPr lang="en-US" dirty="0"/>
              <a:t>this graph has two connected</a:t>
            </a:r>
            <a:br>
              <a:rPr lang="en-US" dirty="0"/>
            </a:br>
            <a:r>
              <a:rPr lang="en-US" dirty="0"/>
              <a:t>components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83600" y="2057400"/>
            <a:ext cx="3692994" cy="1458926"/>
            <a:chOff x="6619406" y="6090437"/>
            <a:chExt cx="3692994" cy="1458926"/>
          </a:xfrm>
        </p:grpSpPr>
        <p:cxnSp>
          <p:nvCxnSpPr>
            <p:cNvPr id="17" name="Straight Connector 16"/>
            <p:cNvCxnSpPr>
              <a:stCxn id="21" idx="0"/>
              <a:endCxn id="20" idx="4"/>
            </p:cNvCxnSpPr>
            <p:nvPr/>
          </p:nvCxnSpPr>
          <p:spPr>
            <a:xfrm rot="5400000" flipH="1" flipV="1">
              <a:off x="6441365" y="6817119"/>
              <a:ext cx="721843" cy="158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2"/>
              <a:endCxn id="21" idx="6"/>
            </p:cNvCxnSpPr>
            <p:nvPr/>
          </p:nvCxnSpPr>
          <p:spPr>
            <a:xfrm rot="10800000">
              <a:off x="6985167" y="7360920"/>
              <a:ext cx="736435" cy="158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3" idx="0"/>
              <a:endCxn id="22" idx="4"/>
            </p:cNvCxnSpPr>
            <p:nvPr/>
          </p:nvCxnSpPr>
          <p:spPr>
            <a:xfrm rot="16200000" flipV="1">
              <a:off x="7543560" y="6817118"/>
              <a:ext cx="721843" cy="1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619406" y="6090437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619406" y="717804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721600" y="6090437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7721601" y="717804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24" name="Straight Connector 23"/>
            <p:cNvCxnSpPr>
              <a:stCxn id="28" idx="2"/>
              <a:endCxn id="22" idx="6"/>
            </p:cNvCxnSpPr>
            <p:nvPr/>
          </p:nvCxnSpPr>
          <p:spPr>
            <a:xfrm rot="10800000">
              <a:off x="8087361" y="6273318"/>
              <a:ext cx="757085" cy="556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9" idx="7"/>
              <a:endCxn id="30" idx="3"/>
            </p:cNvCxnSpPr>
            <p:nvPr/>
          </p:nvCxnSpPr>
          <p:spPr>
            <a:xfrm rot="5400000" flipH="1" flipV="1">
              <a:off x="9163937" y="6400901"/>
              <a:ext cx="828971" cy="8435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1" idx="2"/>
              <a:endCxn id="29" idx="6"/>
            </p:cNvCxnSpPr>
            <p:nvPr/>
          </p:nvCxnSpPr>
          <p:spPr>
            <a:xfrm rot="10800000">
              <a:off x="9210206" y="7366483"/>
              <a:ext cx="736435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1" idx="0"/>
              <a:endCxn id="30" idx="4"/>
            </p:cNvCxnSpPr>
            <p:nvPr/>
          </p:nvCxnSpPr>
          <p:spPr>
            <a:xfrm rot="16200000" flipV="1">
              <a:off x="9768599" y="6822681"/>
              <a:ext cx="721843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8844445" y="609600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8844445" y="7183603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9946639" y="609600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9946640" y="7183603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676806" y="7736571"/>
            <a:ext cx="3692994" cy="1458926"/>
            <a:chOff x="6619406" y="6090437"/>
            <a:chExt cx="3692994" cy="1458926"/>
          </a:xfrm>
        </p:grpSpPr>
        <p:cxnSp>
          <p:nvCxnSpPr>
            <p:cNvPr id="33" name="Straight Connector 32"/>
            <p:cNvCxnSpPr>
              <a:stCxn id="37" idx="0"/>
              <a:endCxn id="36" idx="4"/>
            </p:cNvCxnSpPr>
            <p:nvPr/>
          </p:nvCxnSpPr>
          <p:spPr>
            <a:xfrm rot="5400000" flipH="1" flipV="1">
              <a:off x="6441365" y="6817119"/>
              <a:ext cx="721843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9" idx="2"/>
              <a:endCxn id="37" idx="6"/>
            </p:cNvCxnSpPr>
            <p:nvPr/>
          </p:nvCxnSpPr>
          <p:spPr>
            <a:xfrm rot="10800000">
              <a:off x="6985167" y="7360920"/>
              <a:ext cx="736435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9" idx="0"/>
              <a:endCxn id="38" idx="4"/>
            </p:cNvCxnSpPr>
            <p:nvPr/>
          </p:nvCxnSpPr>
          <p:spPr>
            <a:xfrm rot="16200000" flipV="1">
              <a:off x="7543560" y="6817118"/>
              <a:ext cx="721843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619406" y="6090437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619406" y="717804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721600" y="6090437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7721601" y="717804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0" name="Straight Connector 39"/>
            <p:cNvCxnSpPr>
              <a:stCxn id="44" idx="2"/>
              <a:endCxn id="38" idx="6"/>
            </p:cNvCxnSpPr>
            <p:nvPr/>
          </p:nvCxnSpPr>
          <p:spPr>
            <a:xfrm rot="10800000">
              <a:off x="8087361" y="6273318"/>
              <a:ext cx="757085" cy="556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5" idx="7"/>
              <a:endCxn id="46" idx="3"/>
            </p:cNvCxnSpPr>
            <p:nvPr/>
          </p:nvCxnSpPr>
          <p:spPr>
            <a:xfrm rot="5400000" flipH="1" flipV="1">
              <a:off x="9163937" y="6400901"/>
              <a:ext cx="828971" cy="8435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7" idx="2"/>
              <a:endCxn id="45" idx="6"/>
            </p:cNvCxnSpPr>
            <p:nvPr/>
          </p:nvCxnSpPr>
          <p:spPr>
            <a:xfrm rot="10800000">
              <a:off x="9210206" y="7366483"/>
              <a:ext cx="736435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7" idx="0"/>
              <a:endCxn id="46" idx="4"/>
            </p:cNvCxnSpPr>
            <p:nvPr/>
          </p:nvCxnSpPr>
          <p:spPr>
            <a:xfrm rot="16200000" flipV="1">
              <a:off x="9768599" y="6822681"/>
              <a:ext cx="721843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8844445" y="609600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8844445" y="7183603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9946639" y="609600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9946640" y="7183603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48" name="Freeform 47"/>
          <p:cNvSpPr/>
          <p:nvPr/>
        </p:nvSpPr>
        <p:spPr bwMode="auto">
          <a:xfrm>
            <a:off x="8243864" y="7327032"/>
            <a:ext cx="3329141" cy="2272778"/>
          </a:xfrm>
          <a:custGeom>
            <a:avLst/>
            <a:gdLst>
              <a:gd name="connsiteX0" fmla="*/ 0 w 3131507"/>
              <a:gd name="connsiteY0" fmla="*/ 37578 h 1903956"/>
              <a:gd name="connsiteX1" fmla="*/ 100209 w 3131507"/>
              <a:gd name="connsiteY1" fmla="*/ 1891430 h 1903956"/>
              <a:gd name="connsiteX2" fmla="*/ 1866379 w 3131507"/>
              <a:gd name="connsiteY2" fmla="*/ 1903956 h 1903956"/>
              <a:gd name="connsiteX3" fmla="*/ 3131507 w 3131507"/>
              <a:gd name="connsiteY3" fmla="*/ 513567 h 1903956"/>
              <a:gd name="connsiteX4" fmla="*/ 2968669 w 3131507"/>
              <a:gd name="connsiteY4" fmla="*/ 25052 h 1903956"/>
              <a:gd name="connsiteX5" fmla="*/ 2931091 w 3131507"/>
              <a:gd name="connsiteY5" fmla="*/ 0 h 1903956"/>
              <a:gd name="connsiteX6" fmla="*/ 0 w 3131507"/>
              <a:gd name="connsiteY6" fmla="*/ 37578 h 1903956"/>
              <a:gd name="connsiteX0" fmla="*/ 471814 w 3603321"/>
              <a:gd name="connsiteY0" fmla="*/ 37578 h 2202493"/>
              <a:gd name="connsiteX1" fmla="*/ 572023 w 3603321"/>
              <a:gd name="connsiteY1" fmla="*/ 1891430 h 2202493"/>
              <a:gd name="connsiteX2" fmla="*/ 2338193 w 3603321"/>
              <a:gd name="connsiteY2" fmla="*/ 1903956 h 2202493"/>
              <a:gd name="connsiteX3" fmla="*/ 3603321 w 3603321"/>
              <a:gd name="connsiteY3" fmla="*/ 513567 h 2202493"/>
              <a:gd name="connsiteX4" fmla="*/ 3440483 w 3603321"/>
              <a:gd name="connsiteY4" fmla="*/ 25052 h 2202493"/>
              <a:gd name="connsiteX5" fmla="*/ 3402905 w 3603321"/>
              <a:gd name="connsiteY5" fmla="*/ 0 h 2202493"/>
              <a:gd name="connsiteX6" fmla="*/ 471814 w 3603321"/>
              <a:gd name="connsiteY6" fmla="*/ 37578 h 2202493"/>
              <a:gd name="connsiteX0" fmla="*/ 471814 w 3603321"/>
              <a:gd name="connsiteY0" fmla="*/ 315238 h 2480153"/>
              <a:gd name="connsiteX1" fmla="*/ 572023 w 3603321"/>
              <a:gd name="connsiteY1" fmla="*/ 2169090 h 2480153"/>
              <a:gd name="connsiteX2" fmla="*/ 2338193 w 3603321"/>
              <a:gd name="connsiteY2" fmla="*/ 2181616 h 2480153"/>
              <a:gd name="connsiteX3" fmla="*/ 3603321 w 3603321"/>
              <a:gd name="connsiteY3" fmla="*/ 791227 h 2480153"/>
              <a:gd name="connsiteX4" fmla="*/ 3440483 w 3603321"/>
              <a:gd name="connsiteY4" fmla="*/ 302712 h 2480153"/>
              <a:gd name="connsiteX5" fmla="*/ 3402905 w 3603321"/>
              <a:gd name="connsiteY5" fmla="*/ 277660 h 2480153"/>
              <a:gd name="connsiteX6" fmla="*/ 471814 w 3603321"/>
              <a:gd name="connsiteY6" fmla="*/ 315238 h 2480153"/>
              <a:gd name="connsiteX0" fmla="*/ 471814 w 3897683"/>
              <a:gd name="connsiteY0" fmla="*/ 315238 h 2480153"/>
              <a:gd name="connsiteX1" fmla="*/ 572023 w 3897683"/>
              <a:gd name="connsiteY1" fmla="*/ 2169090 h 2480153"/>
              <a:gd name="connsiteX2" fmla="*/ 2338193 w 3897683"/>
              <a:gd name="connsiteY2" fmla="*/ 2181616 h 2480153"/>
              <a:gd name="connsiteX3" fmla="*/ 3603321 w 3897683"/>
              <a:gd name="connsiteY3" fmla="*/ 791227 h 2480153"/>
              <a:gd name="connsiteX4" fmla="*/ 3440483 w 3897683"/>
              <a:gd name="connsiteY4" fmla="*/ 302712 h 2480153"/>
              <a:gd name="connsiteX5" fmla="*/ 3402905 w 3897683"/>
              <a:gd name="connsiteY5" fmla="*/ 277660 h 2480153"/>
              <a:gd name="connsiteX6" fmla="*/ 471814 w 3897683"/>
              <a:gd name="connsiteY6" fmla="*/ 315238 h 2480153"/>
              <a:gd name="connsiteX0" fmla="*/ 471814 w 3897683"/>
              <a:gd name="connsiteY0" fmla="*/ 315238 h 2480153"/>
              <a:gd name="connsiteX1" fmla="*/ 572023 w 3897683"/>
              <a:gd name="connsiteY1" fmla="*/ 2169090 h 2480153"/>
              <a:gd name="connsiteX2" fmla="*/ 2338193 w 3897683"/>
              <a:gd name="connsiteY2" fmla="*/ 2181616 h 2480153"/>
              <a:gd name="connsiteX3" fmla="*/ 3603321 w 3897683"/>
              <a:gd name="connsiteY3" fmla="*/ 791227 h 2480153"/>
              <a:gd name="connsiteX4" fmla="*/ 3440483 w 3897683"/>
              <a:gd name="connsiteY4" fmla="*/ 302712 h 2480153"/>
              <a:gd name="connsiteX5" fmla="*/ 3402905 w 3897683"/>
              <a:gd name="connsiteY5" fmla="*/ 277660 h 2480153"/>
              <a:gd name="connsiteX6" fmla="*/ 471814 w 3897683"/>
              <a:gd name="connsiteY6" fmla="*/ 315238 h 2480153"/>
              <a:gd name="connsiteX0" fmla="*/ 471814 w 3897683"/>
              <a:gd name="connsiteY0" fmla="*/ 315238 h 2480153"/>
              <a:gd name="connsiteX1" fmla="*/ 572023 w 3897683"/>
              <a:gd name="connsiteY1" fmla="*/ 2169090 h 2480153"/>
              <a:gd name="connsiteX2" fmla="*/ 2338193 w 3897683"/>
              <a:gd name="connsiteY2" fmla="*/ 2181616 h 2480153"/>
              <a:gd name="connsiteX3" fmla="*/ 3603321 w 3897683"/>
              <a:gd name="connsiteY3" fmla="*/ 791227 h 2480153"/>
              <a:gd name="connsiteX4" fmla="*/ 3440483 w 3897683"/>
              <a:gd name="connsiteY4" fmla="*/ 302712 h 2480153"/>
              <a:gd name="connsiteX5" fmla="*/ 3402905 w 3897683"/>
              <a:gd name="connsiteY5" fmla="*/ 277660 h 2480153"/>
              <a:gd name="connsiteX6" fmla="*/ 471814 w 3897683"/>
              <a:gd name="connsiteY6" fmla="*/ 315238 h 2480153"/>
              <a:gd name="connsiteX0" fmla="*/ 471814 w 3897683"/>
              <a:gd name="connsiteY0" fmla="*/ 366038 h 2530953"/>
              <a:gd name="connsiteX1" fmla="*/ 572023 w 3897683"/>
              <a:gd name="connsiteY1" fmla="*/ 2219890 h 2530953"/>
              <a:gd name="connsiteX2" fmla="*/ 2338193 w 3897683"/>
              <a:gd name="connsiteY2" fmla="*/ 2232416 h 2530953"/>
              <a:gd name="connsiteX3" fmla="*/ 3603321 w 3897683"/>
              <a:gd name="connsiteY3" fmla="*/ 842027 h 2530953"/>
              <a:gd name="connsiteX4" fmla="*/ 3440483 w 3897683"/>
              <a:gd name="connsiteY4" fmla="*/ 353512 h 2530953"/>
              <a:gd name="connsiteX5" fmla="*/ 3402905 w 3897683"/>
              <a:gd name="connsiteY5" fmla="*/ 23660 h 2530953"/>
              <a:gd name="connsiteX6" fmla="*/ 471814 w 3897683"/>
              <a:gd name="connsiteY6" fmla="*/ 366038 h 2530953"/>
              <a:gd name="connsiteX0" fmla="*/ 478077 w 3663863"/>
              <a:gd name="connsiteY0" fmla="*/ 311063 h 2475978"/>
              <a:gd name="connsiteX1" fmla="*/ 578286 w 3663863"/>
              <a:gd name="connsiteY1" fmla="*/ 2164915 h 2475978"/>
              <a:gd name="connsiteX2" fmla="*/ 2344456 w 3663863"/>
              <a:gd name="connsiteY2" fmla="*/ 2177441 h 2475978"/>
              <a:gd name="connsiteX3" fmla="*/ 3609584 w 3663863"/>
              <a:gd name="connsiteY3" fmla="*/ 787052 h 2475978"/>
              <a:gd name="connsiteX4" fmla="*/ 3446746 w 3663863"/>
              <a:gd name="connsiteY4" fmla="*/ 298537 h 2475978"/>
              <a:gd name="connsiteX5" fmla="*/ 478077 w 3663863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48443 w 3939030"/>
              <a:gd name="connsiteY0" fmla="*/ 311063 h 2475978"/>
              <a:gd name="connsiteX1" fmla="*/ 726452 w 3939030"/>
              <a:gd name="connsiteY1" fmla="*/ 2164915 h 2475978"/>
              <a:gd name="connsiteX2" fmla="*/ 2314822 w 3939030"/>
              <a:gd name="connsiteY2" fmla="*/ 2177441 h 2475978"/>
              <a:gd name="connsiteX3" fmla="*/ 3579950 w 3939030"/>
              <a:gd name="connsiteY3" fmla="*/ 787052 h 2475978"/>
              <a:gd name="connsiteX4" fmla="*/ 3417112 w 3939030"/>
              <a:gd name="connsiteY4" fmla="*/ 298537 h 2475978"/>
              <a:gd name="connsiteX5" fmla="*/ 448443 w 3939030"/>
              <a:gd name="connsiteY5" fmla="*/ 311063 h 2475978"/>
              <a:gd name="connsiteX0" fmla="*/ 448443 w 3939030"/>
              <a:gd name="connsiteY0" fmla="*/ 311063 h 2450578"/>
              <a:gd name="connsiteX1" fmla="*/ 726452 w 3939030"/>
              <a:gd name="connsiteY1" fmla="*/ 2164915 h 2450578"/>
              <a:gd name="connsiteX2" fmla="*/ 2314822 w 3939030"/>
              <a:gd name="connsiteY2" fmla="*/ 2025041 h 2450578"/>
              <a:gd name="connsiteX3" fmla="*/ 3579950 w 3939030"/>
              <a:gd name="connsiteY3" fmla="*/ 787052 h 2450578"/>
              <a:gd name="connsiteX4" fmla="*/ 3417112 w 3939030"/>
              <a:gd name="connsiteY4" fmla="*/ 298537 h 2450578"/>
              <a:gd name="connsiteX5" fmla="*/ 448443 w 3939030"/>
              <a:gd name="connsiteY5" fmla="*/ 311063 h 2450578"/>
              <a:gd name="connsiteX0" fmla="*/ 448443 w 3731596"/>
              <a:gd name="connsiteY0" fmla="*/ 311063 h 2272778"/>
              <a:gd name="connsiteX1" fmla="*/ 548652 w 3731596"/>
              <a:gd name="connsiteY1" fmla="*/ 2012515 h 2272778"/>
              <a:gd name="connsiteX2" fmla="*/ 2137022 w 3731596"/>
              <a:gd name="connsiteY2" fmla="*/ 1872641 h 2272778"/>
              <a:gd name="connsiteX3" fmla="*/ 3402150 w 3731596"/>
              <a:gd name="connsiteY3" fmla="*/ 634652 h 2272778"/>
              <a:gd name="connsiteX4" fmla="*/ 3239312 w 3731596"/>
              <a:gd name="connsiteY4" fmla="*/ 146137 h 2272778"/>
              <a:gd name="connsiteX5" fmla="*/ 448443 w 3731596"/>
              <a:gd name="connsiteY5" fmla="*/ 311063 h 2272778"/>
              <a:gd name="connsiteX0" fmla="*/ 376477 w 3456141"/>
              <a:gd name="connsiteY0" fmla="*/ 311063 h 2272778"/>
              <a:gd name="connsiteX1" fmla="*/ 476686 w 3456141"/>
              <a:gd name="connsiteY1" fmla="*/ 2012515 h 2272778"/>
              <a:gd name="connsiteX2" fmla="*/ 2065056 w 3456141"/>
              <a:gd name="connsiteY2" fmla="*/ 1872641 h 2272778"/>
              <a:gd name="connsiteX3" fmla="*/ 3330184 w 3456141"/>
              <a:gd name="connsiteY3" fmla="*/ 634652 h 2272778"/>
              <a:gd name="connsiteX4" fmla="*/ 2735546 w 3456141"/>
              <a:gd name="connsiteY4" fmla="*/ 146137 h 2272778"/>
              <a:gd name="connsiteX5" fmla="*/ 376477 w 3456141"/>
              <a:gd name="connsiteY5" fmla="*/ 311063 h 2272778"/>
              <a:gd name="connsiteX0" fmla="*/ 376477 w 3329141"/>
              <a:gd name="connsiteY0" fmla="*/ 311063 h 2272778"/>
              <a:gd name="connsiteX1" fmla="*/ 476686 w 3329141"/>
              <a:gd name="connsiteY1" fmla="*/ 2012515 h 2272778"/>
              <a:gd name="connsiteX2" fmla="*/ 2065056 w 3329141"/>
              <a:gd name="connsiteY2" fmla="*/ 1872641 h 2272778"/>
              <a:gd name="connsiteX3" fmla="*/ 3203184 w 3329141"/>
              <a:gd name="connsiteY3" fmla="*/ 634652 h 2272778"/>
              <a:gd name="connsiteX4" fmla="*/ 2735546 w 3329141"/>
              <a:gd name="connsiteY4" fmla="*/ 146137 h 2272778"/>
              <a:gd name="connsiteX5" fmla="*/ 376477 w 3329141"/>
              <a:gd name="connsiteY5" fmla="*/ 311063 h 22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9141" h="2272778">
                <a:moveTo>
                  <a:pt x="376477" y="311063"/>
                </a:moveTo>
                <a:cubicBezTo>
                  <a:pt x="0" y="622126"/>
                  <a:pt x="195256" y="1752252"/>
                  <a:pt x="476686" y="2012515"/>
                </a:cubicBezTo>
                <a:cubicBezTo>
                  <a:pt x="758116" y="2272778"/>
                  <a:pt x="1610640" y="2102285"/>
                  <a:pt x="2065056" y="1872641"/>
                </a:cubicBezTo>
                <a:cubicBezTo>
                  <a:pt x="2519472" y="1642997"/>
                  <a:pt x="3072356" y="843419"/>
                  <a:pt x="3203184" y="634652"/>
                </a:cubicBezTo>
                <a:cubicBezTo>
                  <a:pt x="3329141" y="434236"/>
                  <a:pt x="3206664" y="200069"/>
                  <a:pt x="2735546" y="146137"/>
                </a:cubicBezTo>
                <a:cubicBezTo>
                  <a:pt x="2264428" y="92206"/>
                  <a:pt x="752954" y="0"/>
                  <a:pt x="376477" y="311063"/>
                </a:cubicBez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0709463" y="7409145"/>
            <a:ext cx="1953770" cy="2192055"/>
          </a:xfrm>
          <a:custGeom>
            <a:avLst/>
            <a:gdLst>
              <a:gd name="connsiteX0" fmla="*/ 0 w 3131507"/>
              <a:gd name="connsiteY0" fmla="*/ 37578 h 1903956"/>
              <a:gd name="connsiteX1" fmla="*/ 100209 w 3131507"/>
              <a:gd name="connsiteY1" fmla="*/ 1891430 h 1903956"/>
              <a:gd name="connsiteX2" fmla="*/ 1866379 w 3131507"/>
              <a:gd name="connsiteY2" fmla="*/ 1903956 h 1903956"/>
              <a:gd name="connsiteX3" fmla="*/ 3131507 w 3131507"/>
              <a:gd name="connsiteY3" fmla="*/ 513567 h 1903956"/>
              <a:gd name="connsiteX4" fmla="*/ 2968669 w 3131507"/>
              <a:gd name="connsiteY4" fmla="*/ 25052 h 1903956"/>
              <a:gd name="connsiteX5" fmla="*/ 2931091 w 3131507"/>
              <a:gd name="connsiteY5" fmla="*/ 0 h 1903956"/>
              <a:gd name="connsiteX6" fmla="*/ 0 w 3131507"/>
              <a:gd name="connsiteY6" fmla="*/ 37578 h 1903956"/>
              <a:gd name="connsiteX0" fmla="*/ 471814 w 3603321"/>
              <a:gd name="connsiteY0" fmla="*/ 37578 h 2202493"/>
              <a:gd name="connsiteX1" fmla="*/ 572023 w 3603321"/>
              <a:gd name="connsiteY1" fmla="*/ 1891430 h 2202493"/>
              <a:gd name="connsiteX2" fmla="*/ 2338193 w 3603321"/>
              <a:gd name="connsiteY2" fmla="*/ 1903956 h 2202493"/>
              <a:gd name="connsiteX3" fmla="*/ 3603321 w 3603321"/>
              <a:gd name="connsiteY3" fmla="*/ 513567 h 2202493"/>
              <a:gd name="connsiteX4" fmla="*/ 3440483 w 3603321"/>
              <a:gd name="connsiteY4" fmla="*/ 25052 h 2202493"/>
              <a:gd name="connsiteX5" fmla="*/ 3402905 w 3603321"/>
              <a:gd name="connsiteY5" fmla="*/ 0 h 2202493"/>
              <a:gd name="connsiteX6" fmla="*/ 471814 w 3603321"/>
              <a:gd name="connsiteY6" fmla="*/ 37578 h 2202493"/>
              <a:gd name="connsiteX0" fmla="*/ 471814 w 3603321"/>
              <a:gd name="connsiteY0" fmla="*/ 315238 h 2480153"/>
              <a:gd name="connsiteX1" fmla="*/ 572023 w 3603321"/>
              <a:gd name="connsiteY1" fmla="*/ 2169090 h 2480153"/>
              <a:gd name="connsiteX2" fmla="*/ 2338193 w 3603321"/>
              <a:gd name="connsiteY2" fmla="*/ 2181616 h 2480153"/>
              <a:gd name="connsiteX3" fmla="*/ 3603321 w 3603321"/>
              <a:gd name="connsiteY3" fmla="*/ 791227 h 2480153"/>
              <a:gd name="connsiteX4" fmla="*/ 3440483 w 3603321"/>
              <a:gd name="connsiteY4" fmla="*/ 302712 h 2480153"/>
              <a:gd name="connsiteX5" fmla="*/ 3402905 w 3603321"/>
              <a:gd name="connsiteY5" fmla="*/ 277660 h 2480153"/>
              <a:gd name="connsiteX6" fmla="*/ 471814 w 3603321"/>
              <a:gd name="connsiteY6" fmla="*/ 315238 h 2480153"/>
              <a:gd name="connsiteX0" fmla="*/ 471814 w 3897683"/>
              <a:gd name="connsiteY0" fmla="*/ 315238 h 2480153"/>
              <a:gd name="connsiteX1" fmla="*/ 572023 w 3897683"/>
              <a:gd name="connsiteY1" fmla="*/ 2169090 h 2480153"/>
              <a:gd name="connsiteX2" fmla="*/ 2338193 w 3897683"/>
              <a:gd name="connsiteY2" fmla="*/ 2181616 h 2480153"/>
              <a:gd name="connsiteX3" fmla="*/ 3603321 w 3897683"/>
              <a:gd name="connsiteY3" fmla="*/ 791227 h 2480153"/>
              <a:gd name="connsiteX4" fmla="*/ 3440483 w 3897683"/>
              <a:gd name="connsiteY4" fmla="*/ 302712 h 2480153"/>
              <a:gd name="connsiteX5" fmla="*/ 3402905 w 3897683"/>
              <a:gd name="connsiteY5" fmla="*/ 277660 h 2480153"/>
              <a:gd name="connsiteX6" fmla="*/ 471814 w 3897683"/>
              <a:gd name="connsiteY6" fmla="*/ 315238 h 2480153"/>
              <a:gd name="connsiteX0" fmla="*/ 471814 w 3897683"/>
              <a:gd name="connsiteY0" fmla="*/ 315238 h 2480153"/>
              <a:gd name="connsiteX1" fmla="*/ 572023 w 3897683"/>
              <a:gd name="connsiteY1" fmla="*/ 2169090 h 2480153"/>
              <a:gd name="connsiteX2" fmla="*/ 2338193 w 3897683"/>
              <a:gd name="connsiteY2" fmla="*/ 2181616 h 2480153"/>
              <a:gd name="connsiteX3" fmla="*/ 3603321 w 3897683"/>
              <a:gd name="connsiteY3" fmla="*/ 791227 h 2480153"/>
              <a:gd name="connsiteX4" fmla="*/ 3440483 w 3897683"/>
              <a:gd name="connsiteY4" fmla="*/ 302712 h 2480153"/>
              <a:gd name="connsiteX5" fmla="*/ 3402905 w 3897683"/>
              <a:gd name="connsiteY5" fmla="*/ 277660 h 2480153"/>
              <a:gd name="connsiteX6" fmla="*/ 471814 w 3897683"/>
              <a:gd name="connsiteY6" fmla="*/ 315238 h 2480153"/>
              <a:gd name="connsiteX0" fmla="*/ 471814 w 3897683"/>
              <a:gd name="connsiteY0" fmla="*/ 315238 h 2480153"/>
              <a:gd name="connsiteX1" fmla="*/ 572023 w 3897683"/>
              <a:gd name="connsiteY1" fmla="*/ 2169090 h 2480153"/>
              <a:gd name="connsiteX2" fmla="*/ 2338193 w 3897683"/>
              <a:gd name="connsiteY2" fmla="*/ 2181616 h 2480153"/>
              <a:gd name="connsiteX3" fmla="*/ 3603321 w 3897683"/>
              <a:gd name="connsiteY3" fmla="*/ 791227 h 2480153"/>
              <a:gd name="connsiteX4" fmla="*/ 3440483 w 3897683"/>
              <a:gd name="connsiteY4" fmla="*/ 302712 h 2480153"/>
              <a:gd name="connsiteX5" fmla="*/ 3402905 w 3897683"/>
              <a:gd name="connsiteY5" fmla="*/ 277660 h 2480153"/>
              <a:gd name="connsiteX6" fmla="*/ 471814 w 3897683"/>
              <a:gd name="connsiteY6" fmla="*/ 315238 h 2480153"/>
              <a:gd name="connsiteX0" fmla="*/ 471814 w 3897683"/>
              <a:gd name="connsiteY0" fmla="*/ 366038 h 2530953"/>
              <a:gd name="connsiteX1" fmla="*/ 572023 w 3897683"/>
              <a:gd name="connsiteY1" fmla="*/ 2219890 h 2530953"/>
              <a:gd name="connsiteX2" fmla="*/ 2338193 w 3897683"/>
              <a:gd name="connsiteY2" fmla="*/ 2232416 h 2530953"/>
              <a:gd name="connsiteX3" fmla="*/ 3603321 w 3897683"/>
              <a:gd name="connsiteY3" fmla="*/ 842027 h 2530953"/>
              <a:gd name="connsiteX4" fmla="*/ 3440483 w 3897683"/>
              <a:gd name="connsiteY4" fmla="*/ 353512 h 2530953"/>
              <a:gd name="connsiteX5" fmla="*/ 3402905 w 3897683"/>
              <a:gd name="connsiteY5" fmla="*/ 23660 h 2530953"/>
              <a:gd name="connsiteX6" fmla="*/ 471814 w 3897683"/>
              <a:gd name="connsiteY6" fmla="*/ 366038 h 2530953"/>
              <a:gd name="connsiteX0" fmla="*/ 478077 w 3663863"/>
              <a:gd name="connsiteY0" fmla="*/ 311063 h 2475978"/>
              <a:gd name="connsiteX1" fmla="*/ 578286 w 3663863"/>
              <a:gd name="connsiteY1" fmla="*/ 2164915 h 2475978"/>
              <a:gd name="connsiteX2" fmla="*/ 2344456 w 3663863"/>
              <a:gd name="connsiteY2" fmla="*/ 2177441 h 2475978"/>
              <a:gd name="connsiteX3" fmla="*/ 3609584 w 3663863"/>
              <a:gd name="connsiteY3" fmla="*/ 787052 h 2475978"/>
              <a:gd name="connsiteX4" fmla="*/ 3446746 w 3663863"/>
              <a:gd name="connsiteY4" fmla="*/ 298537 h 2475978"/>
              <a:gd name="connsiteX5" fmla="*/ 478077 w 3663863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78077 w 3968664"/>
              <a:gd name="connsiteY0" fmla="*/ 311063 h 2475978"/>
              <a:gd name="connsiteX1" fmla="*/ 578286 w 3968664"/>
              <a:gd name="connsiteY1" fmla="*/ 2164915 h 2475978"/>
              <a:gd name="connsiteX2" fmla="*/ 2344456 w 3968664"/>
              <a:gd name="connsiteY2" fmla="*/ 2177441 h 2475978"/>
              <a:gd name="connsiteX3" fmla="*/ 3609584 w 3968664"/>
              <a:gd name="connsiteY3" fmla="*/ 787052 h 2475978"/>
              <a:gd name="connsiteX4" fmla="*/ 3446746 w 3968664"/>
              <a:gd name="connsiteY4" fmla="*/ 298537 h 2475978"/>
              <a:gd name="connsiteX5" fmla="*/ 478077 w 3968664"/>
              <a:gd name="connsiteY5" fmla="*/ 311063 h 2475978"/>
              <a:gd name="connsiteX0" fmla="*/ 448443 w 3939030"/>
              <a:gd name="connsiteY0" fmla="*/ 311063 h 2475978"/>
              <a:gd name="connsiteX1" fmla="*/ 726452 w 3939030"/>
              <a:gd name="connsiteY1" fmla="*/ 2164915 h 2475978"/>
              <a:gd name="connsiteX2" fmla="*/ 2314822 w 3939030"/>
              <a:gd name="connsiteY2" fmla="*/ 2177441 h 2475978"/>
              <a:gd name="connsiteX3" fmla="*/ 3579950 w 3939030"/>
              <a:gd name="connsiteY3" fmla="*/ 787052 h 2475978"/>
              <a:gd name="connsiteX4" fmla="*/ 3417112 w 3939030"/>
              <a:gd name="connsiteY4" fmla="*/ 298537 h 2475978"/>
              <a:gd name="connsiteX5" fmla="*/ 448443 w 3939030"/>
              <a:gd name="connsiteY5" fmla="*/ 311063 h 2475978"/>
              <a:gd name="connsiteX0" fmla="*/ 448443 w 3939030"/>
              <a:gd name="connsiteY0" fmla="*/ 311063 h 2450578"/>
              <a:gd name="connsiteX1" fmla="*/ 726452 w 3939030"/>
              <a:gd name="connsiteY1" fmla="*/ 2164915 h 2450578"/>
              <a:gd name="connsiteX2" fmla="*/ 2314822 w 3939030"/>
              <a:gd name="connsiteY2" fmla="*/ 2025041 h 2450578"/>
              <a:gd name="connsiteX3" fmla="*/ 3579950 w 3939030"/>
              <a:gd name="connsiteY3" fmla="*/ 787052 h 2450578"/>
              <a:gd name="connsiteX4" fmla="*/ 3417112 w 3939030"/>
              <a:gd name="connsiteY4" fmla="*/ 298537 h 2450578"/>
              <a:gd name="connsiteX5" fmla="*/ 448443 w 3939030"/>
              <a:gd name="connsiteY5" fmla="*/ 311063 h 2450578"/>
              <a:gd name="connsiteX0" fmla="*/ 448443 w 3731596"/>
              <a:gd name="connsiteY0" fmla="*/ 311063 h 2272778"/>
              <a:gd name="connsiteX1" fmla="*/ 548652 w 3731596"/>
              <a:gd name="connsiteY1" fmla="*/ 2012515 h 2272778"/>
              <a:gd name="connsiteX2" fmla="*/ 2137022 w 3731596"/>
              <a:gd name="connsiteY2" fmla="*/ 1872641 h 2272778"/>
              <a:gd name="connsiteX3" fmla="*/ 3402150 w 3731596"/>
              <a:gd name="connsiteY3" fmla="*/ 634652 h 2272778"/>
              <a:gd name="connsiteX4" fmla="*/ 3239312 w 3731596"/>
              <a:gd name="connsiteY4" fmla="*/ 146137 h 2272778"/>
              <a:gd name="connsiteX5" fmla="*/ 448443 w 3731596"/>
              <a:gd name="connsiteY5" fmla="*/ 311063 h 2272778"/>
              <a:gd name="connsiteX0" fmla="*/ 376477 w 3456141"/>
              <a:gd name="connsiteY0" fmla="*/ 311063 h 2272778"/>
              <a:gd name="connsiteX1" fmla="*/ 476686 w 3456141"/>
              <a:gd name="connsiteY1" fmla="*/ 2012515 h 2272778"/>
              <a:gd name="connsiteX2" fmla="*/ 2065056 w 3456141"/>
              <a:gd name="connsiteY2" fmla="*/ 1872641 h 2272778"/>
              <a:gd name="connsiteX3" fmla="*/ 3330184 w 3456141"/>
              <a:gd name="connsiteY3" fmla="*/ 634652 h 2272778"/>
              <a:gd name="connsiteX4" fmla="*/ 2735546 w 3456141"/>
              <a:gd name="connsiteY4" fmla="*/ 146137 h 2272778"/>
              <a:gd name="connsiteX5" fmla="*/ 376477 w 3456141"/>
              <a:gd name="connsiteY5" fmla="*/ 311063 h 2272778"/>
              <a:gd name="connsiteX0" fmla="*/ 376477 w 3329141"/>
              <a:gd name="connsiteY0" fmla="*/ 311063 h 2272778"/>
              <a:gd name="connsiteX1" fmla="*/ 476686 w 3329141"/>
              <a:gd name="connsiteY1" fmla="*/ 2012515 h 2272778"/>
              <a:gd name="connsiteX2" fmla="*/ 2065056 w 3329141"/>
              <a:gd name="connsiteY2" fmla="*/ 1872641 h 2272778"/>
              <a:gd name="connsiteX3" fmla="*/ 3203184 w 3329141"/>
              <a:gd name="connsiteY3" fmla="*/ 634652 h 2272778"/>
              <a:gd name="connsiteX4" fmla="*/ 2735546 w 3329141"/>
              <a:gd name="connsiteY4" fmla="*/ 146137 h 2272778"/>
              <a:gd name="connsiteX5" fmla="*/ 376477 w 3329141"/>
              <a:gd name="connsiteY5" fmla="*/ 311063 h 2272778"/>
              <a:gd name="connsiteX0" fmla="*/ 2370608 w 2964203"/>
              <a:gd name="connsiteY0" fmla="*/ 229644 h 2383773"/>
              <a:gd name="connsiteX1" fmla="*/ 111748 w 2964203"/>
              <a:gd name="connsiteY1" fmla="*/ 2096022 h 2383773"/>
              <a:gd name="connsiteX2" fmla="*/ 1700118 w 2964203"/>
              <a:gd name="connsiteY2" fmla="*/ 1956148 h 2383773"/>
              <a:gd name="connsiteX3" fmla="*/ 2838246 w 2964203"/>
              <a:gd name="connsiteY3" fmla="*/ 718159 h 2383773"/>
              <a:gd name="connsiteX4" fmla="*/ 2370608 w 2964203"/>
              <a:gd name="connsiteY4" fmla="*/ 229644 h 2383773"/>
              <a:gd name="connsiteX0" fmla="*/ 2264775 w 2858370"/>
              <a:gd name="connsiteY0" fmla="*/ 229644 h 2358373"/>
              <a:gd name="connsiteX1" fmla="*/ 5915 w 2858370"/>
              <a:gd name="connsiteY1" fmla="*/ 2096022 h 2358373"/>
              <a:gd name="connsiteX2" fmla="*/ 2229285 w 2858370"/>
              <a:gd name="connsiteY2" fmla="*/ 1803748 h 2358373"/>
              <a:gd name="connsiteX3" fmla="*/ 2732413 w 2858370"/>
              <a:gd name="connsiteY3" fmla="*/ 718159 h 2358373"/>
              <a:gd name="connsiteX4" fmla="*/ 2264775 w 2858370"/>
              <a:gd name="connsiteY4" fmla="*/ 229644 h 2358373"/>
              <a:gd name="connsiteX0" fmla="*/ 2264775 w 2635337"/>
              <a:gd name="connsiteY0" fmla="*/ 48712 h 2177441"/>
              <a:gd name="connsiteX1" fmla="*/ 5915 w 2635337"/>
              <a:gd name="connsiteY1" fmla="*/ 1915090 h 2177441"/>
              <a:gd name="connsiteX2" fmla="*/ 2229285 w 2635337"/>
              <a:gd name="connsiteY2" fmla="*/ 1622816 h 2177441"/>
              <a:gd name="connsiteX3" fmla="*/ 2264775 w 2635337"/>
              <a:gd name="connsiteY3" fmla="*/ 48712 h 2177441"/>
              <a:gd name="connsiteX0" fmla="*/ 2083612 w 2593932"/>
              <a:gd name="connsiteY0" fmla="*/ 48712 h 2888641"/>
              <a:gd name="connsiteX1" fmla="*/ 27952 w 2593932"/>
              <a:gd name="connsiteY1" fmla="*/ 2524690 h 2888641"/>
              <a:gd name="connsiteX2" fmla="*/ 2251322 w 2593932"/>
              <a:gd name="connsiteY2" fmla="*/ 2232416 h 2888641"/>
              <a:gd name="connsiteX3" fmla="*/ 2083612 w 2593932"/>
              <a:gd name="connsiteY3" fmla="*/ 48712 h 2888641"/>
              <a:gd name="connsiteX0" fmla="*/ 2083612 w 2593932"/>
              <a:gd name="connsiteY0" fmla="*/ 124912 h 2888641"/>
              <a:gd name="connsiteX1" fmla="*/ 27952 w 2593932"/>
              <a:gd name="connsiteY1" fmla="*/ 2600890 h 2888641"/>
              <a:gd name="connsiteX2" fmla="*/ 2251322 w 2593932"/>
              <a:gd name="connsiteY2" fmla="*/ 1851416 h 2888641"/>
              <a:gd name="connsiteX3" fmla="*/ 2083612 w 2593932"/>
              <a:gd name="connsiteY3" fmla="*/ 124912 h 2888641"/>
              <a:gd name="connsiteX0" fmla="*/ 1524812 w 1941999"/>
              <a:gd name="connsiteY0" fmla="*/ 27488 h 2014255"/>
              <a:gd name="connsiteX1" fmla="*/ 27952 w 1941999"/>
              <a:gd name="connsiteY1" fmla="*/ 1589066 h 2014255"/>
              <a:gd name="connsiteX2" fmla="*/ 1692522 w 1941999"/>
              <a:gd name="connsiteY2" fmla="*/ 1753992 h 2014255"/>
              <a:gd name="connsiteX3" fmla="*/ 1524812 w 1941999"/>
              <a:gd name="connsiteY3" fmla="*/ 27488 h 2014255"/>
              <a:gd name="connsiteX0" fmla="*/ 1524812 w 1941999"/>
              <a:gd name="connsiteY0" fmla="*/ 27488 h 2014255"/>
              <a:gd name="connsiteX1" fmla="*/ 27952 w 1941999"/>
              <a:gd name="connsiteY1" fmla="*/ 1589066 h 2014255"/>
              <a:gd name="connsiteX2" fmla="*/ 1692522 w 1941999"/>
              <a:gd name="connsiteY2" fmla="*/ 1753992 h 2014255"/>
              <a:gd name="connsiteX3" fmla="*/ 1524812 w 1941999"/>
              <a:gd name="connsiteY3" fmla="*/ 27488 h 2014255"/>
              <a:gd name="connsiteX0" fmla="*/ 1524812 w 1941999"/>
              <a:gd name="connsiteY0" fmla="*/ 27488 h 2192055"/>
              <a:gd name="connsiteX1" fmla="*/ 27952 w 1941999"/>
              <a:gd name="connsiteY1" fmla="*/ 1741466 h 2192055"/>
              <a:gd name="connsiteX2" fmla="*/ 1692522 w 1941999"/>
              <a:gd name="connsiteY2" fmla="*/ 1906392 h 2192055"/>
              <a:gd name="connsiteX3" fmla="*/ 1524812 w 1941999"/>
              <a:gd name="connsiteY3" fmla="*/ 27488 h 2192055"/>
              <a:gd name="connsiteX0" fmla="*/ 1676342 w 1953770"/>
              <a:gd name="connsiteY0" fmla="*/ 27488 h 2192055"/>
              <a:gd name="connsiteX1" fmla="*/ 1682 w 1953770"/>
              <a:gd name="connsiteY1" fmla="*/ 1741466 h 2192055"/>
              <a:gd name="connsiteX2" fmla="*/ 1666252 w 1953770"/>
              <a:gd name="connsiteY2" fmla="*/ 1906392 h 2192055"/>
              <a:gd name="connsiteX3" fmla="*/ 1676342 w 1953770"/>
              <a:gd name="connsiteY3" fmla="*/ 27488 h 2192055"/>
              <a:gd name="connsiteX0" fmla="*/ 1676342 w 1953770"/>
              <a:gd name="connsiteY0" fmla="*/ 27488 h 2192055"/>
              <a:gd name="connsiteX1" fmla="*/ 1682 w 1953770"/>
              <a:gd name="connsiteY1" fmla="*/ 1741466 h 2192055"/>
              <a:gd name="connsiteX2" fmla="*/ 1666252 w 1953770"/>
              <a:gd name="connsiteY2" fmla="*/ 1906392 h 2192055"/>
              <a:gd name="connsiteX3" fmla="*/ 1676342 w 1953770"/>
              <a:gd name="connsiteY3" fmla="*/ 27488 h 219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70" h="2192055">
                <a:moveTo>
                  <a:pt x="1676342" y="27488"/>
                </a:moveTo>
                <a:cubicBezTo>
                  <a:pt x="1398914" y="0"/>
                  <a:pt x="3364" y="1428315"/>
                  <a:pt x="1682" y="1741466"/>
                </a:cubicBezTo>
                <a:cubicBezTo>
                  <a:pt x="0" y="2054617"/>
                  <a:pt x="1387142" y="2192055"/>
                  <a:pt x="1666252" y="1906392"/>
                </a:cubicBezTo>
                <a:cubicBezTo>
                  <a:pt x="1945362" y="1620729"/>
                  <a:pt x="1953770" y="54976"/>
                  <a:pt x="1676342" y="27488"/>
                </a:cubicBezTo>
                <a:close/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</a:t>
            </a:r>
            <a:r>
              <a:rPr lang="en-US" dirty="0" err="1"/>
              <a:t>Reachability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check if two vertices are connected?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graph_hasedge</a:t>
            </a:r>
            <a:r>
              <a:rPr lang="en-US" dirty="0"/>
              <a:t> only tells us if they are </a:t>
            </a:r>
            <a:r>
              <a:rPr lang="en-US" i="1" dirty="0"/>
              <a:t>directly</a:t>
            </a:r>
            <a:r>
              <a:rPr lang="en-US" dirty="0"/>
              <a:t> connected</a:t>
            </a:r>
          </a:p>
          <a:p>
            <a:pPr lvl="2"/>
            <a:r>
              <a:rPr lang="en-US" dirty="0"/>
              <a:t>by an edge</a:t>
            </a:r>
          </a:p>
          <a:p>
            <a:pPr lvl="1"/>
            <a:r>
              <a:rPr lang="en-US" dirty="0"/>
              <a:t>We want to develop a general algorithm to check </a:t>
            </a:r>
            <a:r>
              <a:rPr lang="en-US" dirty="0" err="1"/>
              <a:t>reachability</a:t>
            </a:r>
            <a:endParaRPr lang="en-US" dirty="0"/>
          </a:p>
          <a:p>
            <a:pPr lvl="2"/>
            <a:r>
              <a:rPr lang="en-US" dirty="0"/>
              <a:t>then we can use it to check </a:t>
            </a:r>
            <a:r>
              <a:rPr lang="en-US" dirty="0" err="1"/>
              <a:t>reachability</a:t>
            </a:r>
            <a:r>
              <a:rPr lang="en-US" dirty="0"/>
              <a:t> in any domain</a:t>
            </a:r>
          </a:p>
          <a:p>
            <a:pPr lvl="3"/>
            <a:r>
              <a:rPr lang="en-US" dirty="0"/>
              <a:t>to check if </a:t>
            </a:r>
            <a:r>
              <a:rPr lang="en-US" dirty="0" err="1"/>
              <a:t>lightsout</a:t>
            </a:r>
            <a:r>
              <a:rPr lang="en-US" dirty="0"/>
              <a:t> is solvable from a given board</a:t>
            </a:r>
          </a:p>
          <a:p>
            <a:pPr lvl="3"/>
            <a:r>
              <a:rPr lang="en-US" dirty="0"/>
              <a:t>to figure out if there are roads between two cities</a:t>
            </a:r>
          </a:p>
          <a:p>
            <a:pPr lvl="3"/>
            <a:r>
              <a:rPr lang="en-US" dirty="0"/>
              <a:t>to know if there is any social connection between two people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3" name="Up Arrow 42"/>
          <p:cNvSpPr/>
          <p:nvPr/>
        </p:nvSpPr>
        <p:spPr bwMode="auto">
          <a:xfrm>
            <a:off x="3530600" y="6248400"/>
            <a:ext cx="6250785" cy="627102"/>
          </a:xfrm>
          <a:prstGeom prst="upArrow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The rest of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this lecture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90606" y="7543800"/>
            <a:ext cx="3692994" cy="1458926"/>
            <a:chOff x="6619406" y="6090437"/>
            <a:chExt cx="3692994" cy="1458926"/>
          </a:xfrm>
        </p:grpSpPr>
        <p:cxnSp>
          <p:nvCxnSpPr>
            <p:cNvPr id="8" name="Straight Connector 7"/>
            <p:cNvCxnSpPr>
              <a:stCxn id="12" idx="0"/>
              <a:endCxn id="11" idx="4"/>
            </p:cNvCxnSpPr>
            <p:nvPr/>
          </p:nvCxnSpPr>
          <p:spPr>
            <a:xfrm rot="5400000" flipH="1" flipV="1">
              <a:off x="6441365" y="6817119"/>
              <a:ext cx="721843" cy="158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2"/>
              <a:endCxn id="12" idx="6"/>
            </p:cNvCxnSpPr>
            <p:nvPr/>
          </p:nvCxnSpPr>
          <p:spPr>
            <a:xfrm rot="10800000">
              <a:off x="6985167" y="7360920"/>
              <a:ext cx="736435" cy="158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4" idx="0"/>
              <a:endCxn id="13" idx="4"/>
            </p:cNvCxnSpPr>
            <p:nvPr/>
          </p:nvCxnSpPr>
          <p:spPr>
            <a:xfrm rot="16200000" flipV="1">
              <a:off x="7543560" y="6817118"/>
              <a:ext cx="721843" cy="1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619406" y="6090437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619406" y="717804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721600" y="6090437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721601" y="717804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15" name="Straight Connector 14"/>
            <p:cNvCxnSpPr>
              <a:stCxn id="19" idx="2"/>
              <a:endCxn id="13" idx="6"/>
            </p:cNvCxnSpPr>
            <p:nvPr/>
          </p:nvCxnSpPr>
          <p:spPr>
            <a:xfrm rot="10800000">
              <a:off x="8087361" y="6273318"/>
              <a:ext cx="757085" cy="556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7"/>
              <a:endCxn id="21" idx="3"/>
            </p:cNvCxnSpPr>
            <p:nvPr/>
          </p:nvCxnSpPr>
          <p:spPr>
            <a:xfrm rot="5400000" flipH="1" flipV="1">
              <a:off x="9163937" y="6400901"/>
              <a:ext cx="828971" cy="84356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2" idx="2"/>
              <a:endCxn id="20" idx="6"/>
            </p:cNvCxnSpPr>
            <p:nvPr/>
          </p:nvCxnSpPr>
          <p:spPr>
            <a:xfrm rot="10800000">
              <a:off x="9210206" y="7366483"/>
              <a:ext cx="736435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2" idx="0"/>
              <a:endCxn id="21" idx="4"/>
            </p:cNvCxnSpPr>
            <p:nvPr/>
          </p:nvCxnSpPr>
          <p:spPr>
            <a:xfrm rot="16200000" flipV="1">
              <a:off x="9768599" y="6822681"/>
              <a:ext cx="721843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844445" y="609600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8844445" y="7183603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946639" y="6096000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9946640" y="7183603"/>
              <a:ext cx="365760" cy="365760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a path between two vertices?</a:t>
            </a:r>
          </a:p>
          <a:p>
            <a:pPr lvl="3"/>
            <a:r>
              <a:rPr lang="en-US" dirty="0"/>
              <a:t>what is a solution to </a:t>
            </a:r>
            <a:r>
              <a:rPr lang="en-US" dirty="0" err="1"/>
              <a:t>lightsout</a:t>
            </a:r>
            <a:r>
              <a:rPr lang="en-US" dirty="0"/>
              <a:t> from a given board?</a:t>
            </a:r>
          </a:p>
          <a:p>
            <a:pPr lvl="3"/>
            <a:r>
              <a:rPr lang="en-US" dirty="0"/>
              <a:t>what roads are there between two cities?</a:t>
            </a:r>
          </a:p>
          <a:p>
            <a:pPr lvl="3"/>
            <a:r>
              <a:rPr lang="en-US" dirty="0"/>
              <a:t>what series of people can get me introduced to person X?</a:t>
            </a:r>
          </a:p>
          <a:p>
            <a:pPr lvl="1"/>
            <a:r>
              <a:rPr lang="en-US" dirty="0"/>
              <a:t>an algorithm that checks </a:t>
            </a:r>
            <a:r>
              <a:rPr lang="en-US" dirty="0" err="1"/>
              <a:t>reachability</a:t>
            </a:r>
            <a:r>
              <a:rPr lang="en-US" dirty="0"/>
              <a:t> can be instrumented to report a path between the two vertices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A path is a </a:t>
            </a:r>
            <a:r>
              <a:rPr lang="en-US" b="1" dirty="0"/>
              <a:t>witness</a:t>
            </a:r>
            <a:r>
              <a:rPr lang="en-US" dirty="0"/>
              <a:t> that two vertices are connected</a:t>
            </a:r>
          </a:p>
          <a:p>
            <a:pPr lvl="1"/>
            <a:r>
              <a:rPr lang="en-US" dirty="0"/>
              <a:t>Finding a witness is called a </a:t>
            </a:r>
            <a:r>
              <a:rPr lang="en-US" b="1" dirty="0"/>
              <a:t>search problem</a:t>
            </a:r>
          </a:p>
          <a:p>
            <a:pPr lvl="1"/>
            <a:r>
              <a:rPr lang="en-US" dirty="0"/>
              <a:t>Checking a witness is called a </a:t>
            </a:r>
            <a:r>
              <a:rPr lang="en-US" b="1" dirty="0"/>
              <a:t>verification problem</a:t>
            </a:r>
          </a:p>
          <a:p>
            <a:pPr lvl="2"/>
            <a:r>
              <a:rPr lang="en-US" dirty="0"/>
              <a:t>checking that a witness is valid is often a lot easier</a:t>
            </a:r>
            <a:br>
              <a:rPr lang="en-US" dirty="0"/>
            </a:br>
            <a:r>
              <a:rPr lang="en-US" dirty="0"/>
              <a:t>than finding a witness</a:t>
            </a:r>
          </a:p>
          <a:p>
            <a:endParaRPr lang="en-US" dirty="0"/>
          </a:p>
        </p:txBody>
      </p:sp>
      <p:sp>
        <p:nvSpPr>
          <p:cNvPr id="46" name="Rectangular Callout 45"/>
          <p:cNvSpPr/>
          <p:nvPr/>
        </p:nvSpPr>
        <p:spPr bwMode="auto">
          <a:xfrm>
            <a:off x="10217723" y="8052137"/>
            <a:ext cx="2304477" cy="1015663"/>
          </a:xfrm>
          <a:prstGeom prst="wedgeRectCallout">
            <a:avLst>
              <a:gd name="adj1" fmla="val -102497"/>
              <a:gd name="adj2" fmla="val -5086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is the basic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principle underlying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dirty="0">
                <a:solidFill>
                  <a:schemeClr val="tx1"/>
                </a:solidFill>
                <a:latin typeface="Helvetica Neue"/>
              </a:rPr>
              <a:t>cryptography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8331200" y="5105400"/>
            <a:ext cx="4250587" cy="400110"/>
          </a:xfrm>
          <a:prstGeom prst="wedgeRectCallout">
            <a:avLst>
              <a:gd name="adj1" fmla="val -64338"/>
              <a:gd name="adj2" fmla="val -15787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We will limit ourselves to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reachability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</a:t>
            </a:r>
            <a:r>
              <a:rPr lang="en-US" dirty="0" err="1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define </a:t>
            </a:r>
            <a:r>
              <a:rPr lang="en-US" dirty="0" err="1"/>
              <a:t>reachability</a:t>
            </a:r>
            <a:r>
              <a:rPr lang="en-US" dirty="0"/>
              <a:t> mathematically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73200" y="2971800"/>
            <a:ext cx="8111836" cy="242374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182880" rIns="365760" bIns="18288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l" eaLnBrk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3200" b="0" kern="0" dirty="0">
                <a:latin typeface="Helvetica Neue"/>
              </a:rPr>
              <a:t>	There is a path from </a:t>
            </a:r>
            <a:r>
              <a:rPr lang="en-US" sz="32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3200" b="0" kern="0" dirty="0">
                <a:latin typeface="Helvetica Neue"/>
              </a:rPr>
              <a:t> to </a:t>
            </a:r>
            <a:r>
              <a:rPr lang="en-US" sz="32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3200" b="0" kern="0" dirty="0">
                <a:latin typeface="Helvetica Neue"/>
              </a:rPr>
              <a:t> if</a:t>
            </a:r>
          </a:p>
          <a:p>
            <a:pPr marL="800100" lvl="1" indent="-342900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2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800" b="0" kern="0" dirty="0">
                <a:latin typeface="Helvetica Neue"/>
              </a:rPr>
              <a:t> == </a:t>
            </a:r>
            <a:r>
              <a:rPr lang="en-US" sz="28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2800" b="0" kern="0" dirty="0">
                <a:latin typeface="Helvetica Neue"/>
              </a:rPr>
              <a:t>, or</a:t>
            </a:r>
          </a:p>
          <a:p>
            <a:pPr marL="800100" lvl="1" indent="-342900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2800" b="0" kern="0" dirty="0">
                <a:latin typeface="Helvetica Neue"/>
              </a:rPr>
              <a:t>there is an edge from </a:t>
            </a:r>
            <a:r>
              <a:rPr lang="en-US" sz="2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800" b="0" kern="0" dirty="0">
                <a:latin typeface="Helvetica Neue"/>
              </a:rPr>
              <a:t> to some vertex </a:t>
            </a:r>
            <a:r>
              <a:rPr lang="en-US" sz="2800" b="0" kern="0" dirty="0">
                <a:solidFill>
                  <a:srgbClr val="00B0F0"/>
                </a:solidFill>
                <a:latin typeface="Helvetica Neue"/>
              </a:rPr>
              <a:t>v</a:t>
            </a:r>
          </a:p>
          <a:p>
            <a:pPr marL="800100" lvl="1" indent="-342900" algn="l" eaLnBrk="0">
              <a:spcBef>
                <a:spcPts val="700"/>
              </a:spcBef>
              <a:buClr>
                <a:srgbClr val="000000"/>
              </a:buClr>
              <a:buSzPct val="125000"/>
            </a:pPr>
            <a:r>
              <a:rPr lang="en-US" sz="2800" b="0" kern="0" dirty="0">
                <a:latin typeface="Helvetica Neue"/>
              </a:rPr>
              <a:t>		and there is a path from </a:t>
            </a:r>
            <a:r>
              <a:rPr lang="en-US" sz="2800" b="0" kern="0" dirty="0">
                <a:solidFill>
                  <a:srgbClr val="00B0F0"/>
                </a:solidFill>
                <a:latin typeface="Helvetica Neue"/>
              </a:rPr>
              <a:t>v</a:t>
            </a:r>
            <a:r>
              <a:rPr lang="en-US" sz="2800" b="0" kern="0" dirty="0">
                <a:latin typeface="Helvetica Neue"/>
              </a:rPr>
              <a:t> to </a:t>
            </a:r>
            <a:r>
              <a:rPr lang="en-US" sz="2800" b="0" kern="0" dirty="0">
                <a:solidFill>
                  <a:srgbClr val="00B050"/>
                </a:solidFill>
                <a:latin typeface="Helvetica Neue"/>
              </a:rPr>
              <a:t>target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10547312" y="1981200"/>
            <a:ext cx="2203488" cy="707886"/>
          </a:xfrm>
          <a:prstGeom prst="wedgeRectCallout">
            <a:avLst>
              <a:gd name="adj1" fmla="val -85939"/>
              <a:gd name="adj2" fmla="val 8985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This is an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inductive definition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10541000" y="3810000"/>
            <a:ext cx="1260923" cy="400110"/>
          </a:xfrm>
          <a:prstGeom prst="wedgeRectCallout">
            <a:avLst>
              <a:gd name="adj1" fmla="val -453630"/>
              <a:gd name="adj2" fmla="val -1441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base case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10541000" y="4629090"/>
            <a:ext cx="1105431" cy="707886"/>
          </a:xfrm>
          <a:prstGeom prst="wedgeRectCallout">
            <a:avLst>
              <a:gd name="adj1" fmla="val -164195"/>
              <a:gd name="adj2" fmla="val -2067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inductive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case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9226" y="6629400"/>
            <a:ext cx="1483194" cy="1758163"/>
            <a:chOff x="4935031" y="1828006"/>
            <a:chExt cx="1879178" cy="2227559"/>
          </a:xfrm>
        </p:grpSpPr>
        <p:cxnSp>
          <p:nvCxnSpPr>
            <p:cNvPr id="9" name="Straight Connector 8"/>
            <p:cNvCxnSpPr>
              <a:stCxn id="16" idx="0"/>
              <a:endCxn id="15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1"/>
              <a:endCxn id="15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2"/>
              <a:endCxn id="16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" idx="0"/>
              <a:endCxn id="17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9" idx="1"/>
              <a:endCxn id="18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6" idx="7"/>
              <a:endCxn id="18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81406" y="6623837"/>
            <a:ext cx="1483194" cy="1758163"/>
            <a:chOff x="4935031" y="1828006"/>
            <a:chExt cx="1879178" cy="2227559"/>
          </a:xfrm>
        </p:grpSpPr>
        <p:cxnSp>
          <p:nvCxnSpPr>
            <p:cNvPr id="21" name="Straight Connector 20"/>
            <p:cNvCxnSpPr>
              <a:stCxn id="28" idx="0"/>
              <a:endCxn id="27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0" idx="1"/>
              <a:endCxn id="27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1" idx="2"/>
              <a:endCxn id="28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ln w="571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1" idx="0"/>
              <a:endCxn id="29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ln w="571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1" idx="1"/>
              <a:endCxn id="30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8" idx="7"/>
              <a:endCxn id="30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2" name="Rectangular Callout 31"/>
          <p:cNvSpPr/>
          <p:nvPr/>
        </p:nvSpPr>
        <p:spPr bwMode="auto">
          <a:xfrm>
            <a:off x="2065826" y="5943600"/>
            <a:ext cx="589264" cy="400110"/>
          </a:xfrm>
          <a:prstGeom prst="wedgeRectCallout">
            <a:avLst>
              <a:gd name="adj1" fmla="val 35283"/>
              <a:gd name="adj2" fmla="val 1014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3" name="Rectangular Callout 32"/>
          <p:cNvSpPr/>
          <p:nvPr/>
        </p:nvSpPr>
        <p:spPr bwMode="auto">
          <a:xfrm>
            <a:off x="2848162" y="5943600"/>
            <a:ext cx="746358" cy="400110"/>
          </a:xfrm>
          <a:prstGeom prst="wedgeRectCallout">
            <a:avLst>
              <a:gd name="adj1" fmla="val -40012"/>
              <a:gd name="adj2" fmla="val 9829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6883400" y="5943600"/>
            <a:ext cx="589264" cy="400110"/>
          </a:xfrm>
          <a:prstGeom prst="wedgeRectCallout">
            <a:avLst>
              <a:gd name="adj1" fmla="val 35283"/>
              <a:gd name="adj2" fmla="val 1014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8804042" y="5943600"/>
            <a:ext cx="746358" cy="400110"/>
          </a:xfrm>
          <a:prstGeom prst="wedgeRectCallout">
            <a:avLst>
              <a:gd name="adj1" fmla="val -40012"/>
              <a:gd name="adj2" fmla="val 9829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6815227" y="7905690"/>
            <a:ext cx="220573" cy="400110"/>
          </a:xfrm>
          <a:prstGeom prst="wedgeRectCallout">
            <a:avLst>
              <a:gd name="adj1" fmla="val 158748"/>
              <a:gd name="adj2" fmla="val 1689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F0"/>
                </a:solidFill>
                <a:latin typeface="Helvetica Neue"/>
              </a:rPr>
              <a:t>v</a:t>
            </a:r>
            <a:endParaRPr lang="en-US" sz="1600" dirty="0">
              <a:solidFill>
                <a:srgbClr val="00B0F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3200" y="8610600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There is a path from </a:t>
            </a:r>
            <a:r>
              <a:rPr lang="en-US" b="0" dirty="0">
                <a:solidFill>
                  <a:srgbClr val="FF0000"/>
                </a:solidFill>
              </a:rPr>
              <a:t>0</a:t>
            </a:r>
            <a:r>
              <a:rPr lang="en-US" b="0" dirty="0"/>
              <a:t> to </a:t>
            </a:r>
            <a:r>
              <a:rPr lang="en-US" b="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3800" y="8610600"/>
            <a:ext cx="379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There is a path from </a:t>
            </a:r>
            <a:r>
              <a:rPr lang="en-US" b="0" dirty="0">
                <a:solidFill>
                  <a:srgbClr val="FF0000"/>
                </a:solidFill>
              </a:rPr>
              <a:t>0</a:t>
            </a:r>
            <a:r>
              <a:rPr lang="en-US" b="0" dirty="0"/>
              <a:t> to </a:t>
            </a:r>
            <a:r>
              <a:rPr lang="en-US" b="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Recursive Depth-first Search –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immediately transcribe</a:t>
            </a:r>
            <a:br>
              <a:rPr lang="en-US" dirty="0"/>
            </a:br>
            <a:r>
              <a:rPr lang="en-US" dirty="0"/>
              <a:t>this inductive definition into a</a:t>
            </a:r>
            <a:br>
              <a:rPr lang="en-US" dirty="0"/>
            </a:br>
            <a:r>
              <a:rPr lang="en-US" dirty="0"/>
              <a:t>recursive </a:t>
            </a:r>
            <a:r>
              <a:rPr lang="en-US" b="1" dirty="0"/>
              <a:t>client-side</a:t>
            </a:r>
            <a:r>
              <a:rPr lang="en-US" dirty="0"/>
              <a:t> function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340600" y="2001813"/>
            <a:ext cx="5493170" cy="1808187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1963" lvl="0" indent="-342900" algn="l" eaLnBrk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b="0" kern="0" dirty="0">
                <a:latin typeface="Helvetica Neue"/>
              </a:rPr>
              <a:t>There is a path from </a:t>
            </a:r>
            <a:r>
              <a:rPr lang="en-US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b="0" kern="0" dirty="0">
                <a:latin typeface="Helvetica Neue"/>
              </a:rPr>
              <a:t> to </a:t>
            </a:r>
            <a:r>
              <a:rPr lang="en-US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b="0" kern="0" dirty="0">
                <a:latin typeface="Helvetica Neue"/>
              </a:rPr>
              <a:t> if</a:t>
            </a:r>
          </a:p>
          <a:p>
            <a:pPr marL="461963" lvl="1" indent="-342900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==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2000" b="0" kern="0" dirty="0">
                <a:latin typeface="Helvetica Neue"/>
              </a:rPr>
              <a:t>, or</a:t>
            </a:r>
          </a:p>
          <a:p>
            <a:pPr marL="461963" lvl="1" indent="-342900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2000" b="0" kern="0" dirty="0">
                <a:latin typeface="Helvetica Neue"/>
              </a:rPr>
              <a:t>there is an edge from </a:t>
            </a: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to some vertex </a:t>
            </a:r>
            <a:r>
              <a:rPr lang="en-US" sz="2000" b="0" kern="0" dirty="0">
                <a:solidFill>
                  <a:srgbClr val="00B0F0"/>
                </a:solidFill>
                <a:latin typeface="Helvetica Neue"/>
              </a:rPr>
              <a:t>v</a:t>
            </a:r>
          </a:p>
          <a:p>
            <a:pPr marL="461963" lvl="1" indent="-342900" algn="l" eaLnBrk="0">
              <a:spcBef>
                <a:spcPts val="700"/>
              </a:spcBef>
              <a:buClr>
                <a:srgbClr val="000000"/>
              </a:buClr>
              <a:buSzPct val="125000"/>
            </a:pPr>
            <a:r>
              <a:rPr lang="en-US" sz="2000" b="0" kern="0" dirty="0">
                <a:latin typeface="Helvetica Neue"/>
              </a:rPr>
              <a:t>		and there is a path from </a:t>
            </a:r>
            <a:r>
              <a:rPr lang="en-US" sz="2000" b="0" kern="0" dirty="0">
                <a:solidFill>
                  <a:srgbClr val="00B0F0"/>
                </a:solidFill>
                <a:latin typeface="Helvetica Neue"/>
              </a:rPr>
              <a:t>v</a:t>
            </a:r>
            <a:r>
              <a:rPr lang="en-US" sz="2000" b="0" kern="0" dirty="0">
                <a:latin typeface="Helvetica Neue"/>
              </a:rPr>
              <a:t> to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159000" y="4199057"/>
            <a:ext cx="8780609" cy="531427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b="0" dirty="0" err="1">
                <a:solidFill>
                  <a:srgbClr val="7030A0"/>
                </a:solidFill>
                <a:latin typeface="Helvetica Neue"/>
              </a:rPr>
              <a:t>naive_dfs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 path from start to target if</a:t>
            </a:r>
          </a:p>
          <a:p>
            <a:pPr algn="l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target == start, or</a:t>
            </a:r>
          </a:p>
          <a:p>
            <a:pPr algn="l"/>
            <a:endParaRPr lang="en-US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an edge from start to ...</a:t>
            </a:r>
          </a:p>
          <a:p>
            <a:pPr algn="l"/>
            <a:r>
              <a:rPr lang="en-US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b="0" dirty="0">
                <a:solidFill>
                  <a:srgbClr val="00B050"/>
                </a:solidFill>
                <a:latin typeface="Helvetica Neue"/>
              </a:rPr>
              <a:t> </a:t>
            </a:r>
            <a:endParaRPr lang="en-US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some vertex v …</a:t>
            </a:r>
            <a:endParaRPr lang="en-US" b="0" dirty="0">
              <a:solidFill>
                <a:schemeClr val="tx1"/>
              </a:solidFill>
              <a:latin typeface="Helvetica Neue"/>
            </a:endParaRPr>
          </a:p>
          <a:p>
            <a:pPr algn="l"/>
            <a:endParaRPr lang="en-US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and there is  a path from v to target</a:t>
            </a:r>
          </a:p>
          <a:p>
            <a:pPr algn="l"/>
            <a:endParaRPr lang="en-US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b="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1226800" y="4648200"/>
            <a:ext cx="1188788" cy="400110"/>
          </a:xfrm>
          <a:prstGeom prst="wedgeRectCallout">
            <a:avLst>
              <a:gd name="adj1" fmla="val -91670"/>
              <a:gd name="adj2" fmla="val 2002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Contracts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" y="253652"/>
            <a:ext cx="8077200" cy="1498600"/>
          </a:xfrm>
        </p:spPr>
        <p:txBody>
          <a:bodyPr/>
          <a:lstStyle/>
          <a:p>
            <a:r>
              <a:rPr lang="en-US" dirty="0"/>
              <a:t>Implementing the Definition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1600" y="1981200"/>
            <a:ext cx="8070479" cy="759182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 err="1">
                <a:solidFill>
                  <a:srgbClr val="7030A0"/>
                </a:solidFill>
                <a:latin typeface="Helvetica Neue"/>
              </a:rPr>
              <a:t>naive_dfs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2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2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22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2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22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2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, start);</a:t>
            </a:r>
          </a:p>
          <a:p>
            <a:pPr algn="l"/>
            <a:endParaRPr lang="en-US" sz="22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2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 path from start to target if</a:t>
            </a:r>
          </a:p>
          <a:p>
            <a:pPr algn="l"/>
            <a:r>
              <a:rPr lang="en-US" sz="22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target == start, or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(target == start)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2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an edge from start to ...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2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2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(G, start);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2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some vertex v …</a:t>
            </a:r>
            <a:endParaRPr lang="en-US" sz="22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2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and there is  a path from v to target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naive_dfs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(G, v, target)) {</a:t>
            </a:r>
            <a:endParaRPr lang="en-US" sz="22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2200" b="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8" name="Vertical Scroll 7"/>
          <p:cNvSpPr/>
          <p:nvPr/>
        </p:nvSpPr>
        <p:spPr bwMode="auto">
          <a:xfrm flipH="1">
            <a:off x="8178800" y="76200"/>
            <a:ext cx="4768304" cy="8255476"/>
          </a:xfrm>
          <a:prstGeom prst="verticalScroll">
            <a:avLst>
              <a:gd name="adj" fmla="val 3402"/>
            </a:avLst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400" b="0" dirty="0">
                <a:latin typeface="Helvetica Neue"/>
              </a:rPr>
              <a:t> unsigned </a:t>
            </a:r>
            <a:r>
              <a:rPr lang="en-US" sz="1400" b="0" dirty="0" err="1"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graph_header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graph_new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unsigned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numvert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graph_free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graph_size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graph_hasedge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graph_addedge</a:t>
            </a:r>
            <a:r>
              <a:rPr lang="en-US" sz="1400" b="0" dirty="0"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4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v != w &amp;&amp; !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graph_hasedge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(G, v, w);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rgbClr val="C00000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neighbor_header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G != NULL &amp;&amp; v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//@ensures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(\result);</a:t>
            </a:r>
          </a:p>
          <a:p>
            <a:pPr algn="l">
              <a:tabLst>
                <a:tab pos="3776663" algn="l"/>
              </a:tabLst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41018" y="4724400"/>
            <a:ext cx="444386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lgDash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0067165" y="12526"/>
            <a:ext cx="7024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graph.h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" y="254000"/>
            <a:ext cx="8077200" cy="1498600"/>
          </a:xfrm>
        </p:spPr>
        <p:txBody>
          <a:bodyPr/>
          <a:lstStyle/>
          <a:p>
            <a:r>
              <a:rPr lang="en-US" dirty="0"/>
              <a:t>Implementing the Definition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178800" y="1981200"/>
            <a:ext cx="4648200" cy="6896100"/>
          </a:xfrm>
        </p:spPr>
        <p:txBody>
          <a:bodyPr/>
          <a:lstStyle/>
          <a:p>
            <a:r>
              <a:rPr lang="en-US" dirty="0"/>
              <a:t>It has the same structure as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outer loop is replaced with recursion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1600" y="1981200"/>
            <a:ext cx="8070479" cy="759182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 err="1">
                <a:solidFill>
                  <a:srgbClr val="7030A0"/>
                </a:solidFill>
                <a:latin typeface="Helvetica Neue"/>
              </a:rPr>
              <a:t>naive_dfs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REQUIRES(start &lt; </a:t>
            </a:r>
            <a:r>
              <a:rPr lang="en-US" sz="22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graph_size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(G) &amp;&amp; target &lt; </a:t>
            </a:r>
            <a:r>
              <a:rPr lang="en-US" sz="22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graph_size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(G));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2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    Visiting %u\n", start);</a:t>
            </a:r>
          </a:p>
          <a:p>
            <a:pPr algn="l"/>
            <a:endParaRPr lang="en-US" sz="220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// there is a path from start to target if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// target == start, or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(target == start)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true;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// there is an edge from start to ...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2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2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(G, start);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// ... some vertex v …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2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// ... and there is  a path from v to target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 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naive_dfs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(G, v, target)) {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</a:t>
            </a:r>
            <a:r>
              <a:rPr lang="en-US" sz="22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graph_free_neighbors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</a:t>
            </a:r>
            <a:r>
              <a:rPr lang="en-US" sz="22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true;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2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2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return false;</a:t>
            </a:r>
          </a:p>
          <a:p>
            <a:pPr algn="l"/>
            <a:r>
              <a:rPr lang="en-US" sz="22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2200" b="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926987" y="4114800"/>
            <a:ext cx="5900013" cy="38369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(G); v++) {</a:t>
            </a:r>
          </a:p>
          <a:p>
            <a:pPr algn="l"/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</a:t>
            </a:r>
            <a:r>
              <a:rPr lang="fr-FR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Vertices</a:t>
            </a:r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connected</a:t>
            </a:r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to %u: ",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 %u,", w);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("\n");</a:t>
            </a:r>
          </a:p>
          <a:p>
            <a:pPr algn="l"/>
            <a:r>
              <a:rPr lang="fr-FR" sz="20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7835900" cy="1498600"/>
          </a:xfrm>
        </p:spPr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check there is a path from 3 to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run it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993569" y="4038600"/>
            <a:ext cx="5909631" cy="556049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naive_dfs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start);</a:t>
            </a:r>
          </a:p>
          <a:p>
            <a:pPr algn="l"/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 path from start to target if</a:t>
            </a: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target == start, or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(target == start)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an edge from start to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(G, start);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some vertex v …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and there is  a path from v to target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naive_dfs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(G, v, target)) {</a:t>
            </a:r>
            <a:endParaRPr lang="en-US" sz="16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1600" b="0" dirty="0">
              <a:solidFill>
                <a:schemeClr val="tx1"/>
              </a:solidFill>
              <a:latin typeface="Helvetica Neu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41000" y="1747037"/>
            <a:ext cx="1483194" cy="1758163"/>
            <a:chOff x="4935031" y="1828006"/>
            <a:chExt cx="1879178" cy="2227559"/>
          </a:xfrm>
        </p:grpSpPr>
        <p:cxnSp>
          <p:nvCxnSpPr>
            <p:cNvPr id="6" name="Straight Connector 5"/>
            <p:cNvCxnSpPr>
              <a:stCxn id="13" idx="0"/>
              <a:endCxn id="12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1"/>
              <a:endCxn id="12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2"/>
              <a:endCxn id="13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6" idx="0"/>
              <a:endCxn id="14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1"/>
              <a:endCxn id="15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3" idx="7"/>
              <a:endCxn id="15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25600" y="2895600"/>
          <a:ext cx="4604371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2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 3,  4</a:t>
                      </a: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1" kern="1200" dirty="0">
                        <a:solidFill>
                          <a:srgbClr val="00B05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648548" y="34926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648548" y="39498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648548" y="44070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3" name="Rectangular Callout 22"/>
          <p:cNvSpPr/>
          <p:nvPr/>
        </p:nvSpPr>
        <p:spPr bwMode="auto">
          <a:xfrm>
            <a:off x="12009136" y="1200090"/>
            <a:ext cx="589264" cy="400110"/>
          </a:xfrm>
          <a:prstGeom prst="wedgeRectCallout">
            <a:avLst>
              <a:gd name="adj1" fmla="val -44461"/>
              <a:gd name="adj2" fmla="val 8872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9779000" y="1200090"/>
            <a:ext cx="746358" cy="400110"/>
          </a:xfrm>
          <a:prstGeom prst="wedgeRectCallout">
            <a:avLst>
              <a:gd name="adj1" fmla="val 43366"/>
              <a:gd name="adj2" fmla="val 9194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1549400" y="6629400"/>
            <a:ext cx="4953000" cy="2769989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… lib/*.c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connected.c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main.c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3 0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3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2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1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Reachable</a:t>
            </a:r>
            <a:endParaRPr lang="es-E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49400" y="6324600"/>
            <a:ext cx="4953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4064000" y="7391400"/>
            <a:ext cx="1214436" cy="400110"/>
          </a:xfrm>
          <a:prstGeom prst="wedgeRectCallout">
            <a:avLst>
              <a:gd name="adj1" fmla="val -119444"/>
              <a:gd name="adj2" fmla="val -5510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… from to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4064000" y="8820090"/>
            <a:ext cx="1418017" cy="400110"/>
          </a:xfrm>
          <a:prstGeom prst="wedgeRectCallout">
            <a:avLst>
              <a:gd name="adj1" fmla="val -114144"/>
              <a:gd name="adj2" fmla="val 2002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Looks good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6654800" y="2590800"/>
            <a:ext cx="2642711" cy="1015663"/>
          </a:xfrm>
          <a:prstGeom prst="wedgeRectCallout">
            <a:avLst>
              <a:gd name="adj1" fmla="val -78872"/>
              <a:gd name="adj2" fmla="val 607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Assume the neighbors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are returned from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smallest to biggest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9145" y="474922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11341100" cy="73723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Graphs</a:t>
            </a:r>
          </a:p>
          <a:p>
            <a:pPr marL="457200" lvl="1" indent="0"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Today’s lecture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Review, graph connectivity, depth-first search, breadth-first search, other searches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7E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Announcements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C0VM checkpoint is due today by 9PM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final exam is on Sunday, April 30 from 8:30AM to 11:30AM in Room 2163 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7835900" cy="1498600"/>
          </a:xfrm>
        </p:spPr>
        <p:txBody>
          <a:bodyPr/>
          <a:lstStyle/>
          <a:p>
            <a:r>
              <a:rPr lang="en-US" dirty="0"/>
              <a:t>Does it </a:t>
            </a:r>
            <a:r>
              <a:rPr lang="en-US" i="1" dirty="0"/>
              <a:t>Always</a:t>
            </a:r>
            <a:r>
              <a:rPr lang="en-US" dirty="0"/>
              <a:t> Work?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check there is a path from 0 to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run it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993569" y="4038600"/>
            <a:ext cx="5909631" cy="556049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naive_dfs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start);</a:t>
            </a:r>
          </a:p>
          <a:p>
            <a:pPr algn="l"/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 path from start to target if</a:t>
            </a: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target == start, or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(target == start)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an edge from start to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(G, start);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some vertex v …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and there is  a path from v to target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naive_dfs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(G, v, target)) {</a:t>
            </a:r>
            <a:endParaRPr lang="en-US" sz="16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1600" b="0" dirty="0">
              <a:solidFill>
                <a:schemeClr val="tx1"/>
              </a:solidFill>
              <a:latin typeface="Helvetica Neue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0541000" y="1747037"/>
            <a:ext cx="1483194" cy="1758163"/>
            <a:chOff x="4935031" y="1828006"/>
            <a:chExt cx="1879178" cy="2227559"/>
          </a:xfrm>
        </p:grpSpPr>
        <p:cxnSp>
          <p:nvCxnSpPr>
            <p:cNvPr id="6" name="Straight Connector 5"/>
            <p:cNvCxnSpPr>
              <a:stCxn id="13" idx="0"/>
              <a:endCxn id="12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1"/>
              <a:endCxn id="12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2"/>
              <a:endCxn id="13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6" idx="0"/>
              <a:endCxn id="14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1"/>
              <a:endCxn id="15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3" idx="7"/>
              <a:endCxn id="15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25600" y="2895600"/>
          <a:ext cx="4604371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 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Helvetica Neue"/>
                        </a:rPr>
                        <a:t>… (this is not promising)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4"/>
          <p:cNvSpPr>
            <a:spLocks/>
          </p:cNvSpPr>
          <p:nvPr/>
        </p:nvSpPr>
        <p:spPr bwMode="auto">
          <a:xfrm>
            <a:off x="1549400" y="7188875"/>
            <a:ext cx="4953000" cy="2031325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… lib/*.c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connected.c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main.c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0 3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1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549400" y="6884075"/>
            <a:ext cx="4953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4053709" y="8617565"/>
            <a:ext cx="1528624" cy="400110"/>
          </a:xfrm>
          <a:prstGeom prst="wedgeRectCallout">
            <a:avLst>
              <a:gd name="adj1" fmla="val -105553"/>
              <a:gd name="adj2" fmla="val 9203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runs forever!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10083800" y="1066800"/>
            <a:ext cx="589264" cy="400110"/>
          </a:xfrm>
          <a:prstGeom prst="wedgeRectCallout">
            <a:avLst>
              <a:gd name="adj1" fmla="val 35283"/>
              <a:gd name="adj2" fmla="val 1014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12004442" y="1066800"/>
            <a:ext cx="746358" cy="400110"/>
          </a:xfrm>
          <a:prstGeom prst="wedgeRectCallout">
            <a:avLst>
              <a:gd name="adj1" fmla="val -40012"/>
              <a:gd name="adj2" fmla="val 9829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648548" y="34926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648548" y="39498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4648548" y="44070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648548" y="48642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does </a:t>
            </a:r>
            <a:r>
              <a:rPr lang="en-US" b="1" dirty="0"/>
              <a:t>not</a:t>
            </a:r>
            <a:r>
              <a:rPr lang="en-US" dirty="0"/>
              <a:t>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388100" cy="6896100"/>
          </a:xfrm>
        </p:spPr>
        <p:txBody>
          <a:bodyPr/>
          <a:lstStyle/>
          <a:p>
            <a:r>
              <a:rPr lang="en-US" dirty="0"/>
              <a:t>Either the definition is wrong</a:t>
            </a:r>
            <a:br>
              <a:rPr lang="en-US" dirty="0"/>
            </a:br>
            <a:r>
              <a:rPr lang="en-US" dirty="0"/>
              <a:t>or the code is wrong</a:t>
            </a:r>
          </a:p>
          <a:p>
            <a:endParaRPr lang="en-US" dirty="0"/>
          </a:p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it magically picks the right neighbor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if there is one</a:t>
            </a:r>
          </a:p>
          <a:p>
            <a:pPr lvl="2"/>
            <a:r>
              <a:rPr lang="en-US" dirty="0"/>
              <a:t>the magic of “</a:t>
            </a:r>
            <a:r>
              <a:rPr lang="en-US" i="1" dirty="0"/>
              <a:t>there is …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Code</a:t>
            </a:r>
          </a:p>
          <a:p>
            <a:pPr lvl="1"/>
            <a:r>
              <a:rPr lang="en-US" dirty="0"/>
              <a:t>it must examine the neighbors in some order</a:t>
            </a:r>
          </a:p>
          <a:p>
            <a:pPr lvl="2"/>
            <a:r>
              <a:rPr lang="en-US" dirty="0"/>
              <a:t>the first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may not be the right one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340600" y="2001813"/>
            <a:ext cx="5493170" cy="1808187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1963" lvl="0" indent="-342900" algn="l" eaLnBrk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b="0" kern="0" dirty="0">
                <a:latin typeface="Helvetica Neue"/>
              </a:rPr>
              <a:t>There is a path from </a:t>
            </a:r>
            <a:r>
              <a:rPr lang="en-US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b="0" kern="0" dirty="0">
                <a:latin typeface="Helvetica Neue"/>
              </a:rPr>
              <a:t> to </a:t>
            </a:r>
            <a:r>
              <a:rPr lang="en-US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b="0" kern="0" dirty="0">
                <a:latin typeface="Helvetica Neue"/>
              </a:rPr>
              <a:t> if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==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2000" b="0" kern="0" dirty="0">
                <a:latin typeface="Helvetica Neue"/>
              </a:rPr>
              <a:t>, or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2000" b="0" kern="0" dirty="0">
                <a:latin typeface="Helvetica Neue"/>
              </a:rPr>
              <a:t>there is an edge from </a:t>
            </a: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to some vertex </a:t>
            </a:r>
            <a:r>
              <a:rPr lang="en-US" sz="2000" b="0" kern="0" dirty="0">
                <a:solidFill>
                  <a:srgbClr val="00B0F0"/>
                </a:solidFill>
                <a:latin typeface="Helvetica Neue"/>
              </a:rPr>
              <a:t>v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</a:pPr>
            <a:r>
              <a:rPr lang="en-US" sz="2000" b="0" kern="0" dirty="0">
                <a:latin typeface="Helvetica Neue"/>
              </a:rPr>
              <a:t>	and there is a path from </a:t>
            </a:r>
            <a:r>
              <a:rPr lang="en-US" sz="2000" b="0" kern="0" dirty="0">
                <a:solidFill>
                  <a:srgbClr val="00B0F0"/>
                </a:solidFill>
                <a:latin typeface="Helvetica Neue"/>
              </a:rPr>
              <a:t>v</a:t>
            </a:r>
            <a:r>
              <a:rPr lang="en-US" sz="2000" b="0" kern="0" dirty="0">
                <a:latin typeface="Helvetica Neue"/>
              </a:rPr>
              <a:t> to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340600" y="4038600"/>
            <a:ext cx="5428730" cy="556049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naive_dfs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…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start);</a:t>
            </a:r>
          </a:p>
          <a:p>
            <a:pPr algn="l"/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 path from start to target if</a:t>
            </a: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target == start, or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(target == start)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an edge from start to ...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(G, start);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some vertex v …</a:t>
            </a: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and there is  a path from v to target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naive_dfs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(G, v, target)) {</a:t>
            </a:r>
            <a:endParaRPr lang="en-US" sz="16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}</a:t>
            </a:r>
            <a:endParaRPr lang="fr-FR" sz="1600" b="0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4053709" y="6076890"/>
            <a:ext cx="2400658" cy="400110"/>
          </a:xfrm>
          <a:prstGeom prst="wedgeRectCallout">
            <a:avLst>
              <a:gd name="adj1" fmla="val -46971"/>
              <a:gd name="adj2" fmla="val -12711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 definition is fine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doesn’t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examines the neighbors in some order</a:t>
            </a:r>
          </a:p>
          <a:p>
            <a:pPr lvl="1"/>
            <a:r>
              <a:rPr lang="en-US" dirty="0"/>
              <a:t>it always starts with the same </a:t>
            </a:r>
            <a:r>
              <a:rPr lang="en-US" dirty="0">
                <a:solidFill>
                  <a:srgbClr val="00B0F0"/>
                </a:solidFill>
              </a:rPr>
              <a:t>v</a:t>
            </a:r>
          </a:p>
          <a:p>
            <a:pPr lvl="2"/>
            <a:r>
              <a:rPr lang="en-US" dirty="0"/>
              <a:t>the first neighbor</a:t>
            </a:r>
          </a:p>
          <a:p>
            <a:pPr lvl="1"/>
            <a:r>
              <a:rPr lang="en-US" dirty="0"/>
              <a:t>… even if it has been examined before</a:t>
            </a:r>
          </a:p>
          <a:p>
            <a:pPr lvl="1"/>
            <a:endParaRPr lang="en-US" dirty="0"/>
          </a:p>
          <a:p>
            <a:r>
              <a:rPr lang="en-US" dirty="0"/>
              <a:t>The code will never visit the</a:t>
            </a:r>
            <a:br>
              <a:rPr lang="en-US" dirty="0"/>
            </a:br>
            <a:r>
              <a:rPr lang="en-US" dirty="0"/>
              <a:t>second neighbor (if there is one)</a:t>
            </a:r>
          </a:p>
          <a:p>
            <a:pPr lvl="2"/>
            <a:r>
              <a:rPr lang="en-US" dirty="0"/>
              <a:t>it charges ahead with the first</a:t>
            </a:r>
            <a:br>
              <a:rPr lang="en-US" dirty="0"/>
            </a:br>
            <a:r>
              <a:rPr lang="en-US" dirty="0"/>
              <a:t>neighbor, always</a:t>
            </a:r>
          </a:p>
          <a:p>
            <a:pPr lvl="1"/>
            <a:r>
              <a:rPr lang="en-US" dirty="0"/>
              <a:t>if there is a path by only examining</a:t>
            </a:r>
            <a:br>
              <a:rPr lang="en-US" dirty="0"/>
            </a:br>
            <a:r>
              <a:rPr lang="en-US" dirty="0"/>
              <a:t>first neighbors, it will find it</a:t>
            </a:r>
          </a:p>
          <a:p>
            <a:pPr lvl="1"/>
            <a:r>
              <a:rPr lang="en-US" dirty="0"/>
              <a:t>if the path involves some other neighbor, it won’t</a:t>
            </a:r>
          </a:p>
          <a:p>
            <a:endParaRPr lang="en-US" dirty="0"/>
          </a:p>
        </p:txBody>
      </p:sp>
      <p:grpSp>
        <p:nvGrpSpPr>
          <p:cNvPr id="10" name="Group 4"/>
          <p:cNvGrpSpPr/>
          <p:nvPr/>
        </p:nvGrpSpPr>
        <p:grpSpPr>
          <a:xfrm>
            <a:off x="10541000" y="2188997"/>
            <a:ext cx="1483194" cy="1758163"/>
            <a:chOff x="4935031" y="1828006"/>
            <a:chExt cx="1879178" cy="2227559"/>
          </a:xfrm>
        </p:grpSpPr>
        <p:cxnSp>
          <p:nvCxnSpPr>
            <p:cNvPr id="11" name="Straight Connector 10"/>
            <p:cNvCxnSpPr>
              <a:stCxn id="18" idx="0"/>
              <a:endCxn id="17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1"/>
              <a:endCxn id="17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1" idx="2"/>
              <a:endCxn id="18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0"/>
              <a:endCxn id="19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1" idx="1"/>
              <a:endCxn id="20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8" idx="7"/>
              <a:endCxn id="20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2" name="Rectangular Callout 21"/>
          <p:cNvSpPr/>
          <p:nvPr/>
        </p:nvSpPr>
        <p:spPr bwMode="auto">
          <a:xfrm>
            <a:off x="10083800" y="1508760"/>
            <a:ext cx="589264" cy="400110"/>
          </a:xfrm>
          <a:prstGeom prst="wedgeRectCallout">
            <a:avLst>
              <a:gd name="adj1" fmla="val 35283"/>
              <a:gd name="adj2" fmla="val 10142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12004442" y="1508760"/>
            <a:ext cx="746358" cy="400110"/>
          </a:xfrm>
          <a:prstGeom prst="wedgeRectCallout">
            <a:avLst>
              <a:gd name="adj1" fmla="val -40012"/>
              <a:gd name="adj2" fmla="val 9829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102600" y="4251960"/>
          <a:ext cx="4604371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 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Helvetica Neue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1125548" y="48490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1125548" y="53062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1125548" y="57634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1125548" y="62206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Recursive Depth-first Search –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Problems: the code examines the same neighbors over and over</a:t>
            </a:r>
          </a:p>
          <a:p>
            <a:pPr lvl="4"/>
            <a:endParaRPr lang="en-US" dirty="0"/>
          </a:p>
          <a:p>
            <a:r>
              <a:rPr lang="en-US" dirty="0"/>
              <a:t>Solution: </a:t>
            </a:r>
            <a:r>
              <a:rPr lang="en-US" b="1" dirty="0"/>
              <a:t>mark</a:t>
            </a:r>
            <a:r>
              <a:rPr lang="en-US" dirty="0"/>
              <a:t> vertices that are being examined</a:t>
            </a:r>
          </a:p>
          <a:p>
            <a:pPr lvl="1"/>
            <a:r>
              <a:rPr lang="en-US" dirty="0"/>
              <a:t>only examine a vertex if it is unmarked</a:t>
            </a:r>
          </a:p>
          <a:p>
            <a:pPr lvl="1"/>
            <a:r>
              <a:rPr lang="en-US" dirty="0"/>
              <a:t>mark it right away</a:t>
            </a:r>
          </a:p>
          <a:p>
            <a:pPr lvl="1"/>
            <a:endParaRPr lang="en-US" dirty="0"/>
          </a:p>
          <a:p>
            <a:r>
              <a:rPr lang="en-US" dirty="0"/>
              <a:t>How to mark vertices?</a:t>
            </a:r>
          </a:p>
          <a:p>
            <a:pPr lvl="1"/>
            <a:r>
              <a:rPr lang="en-US" dirty="0"/>
              <a:t>carry around an array of </a:t>
            </a:r>
            <a:r>
              <a:rPr lang="en-US" dirty="0" err="1"/>
              <a:t>booleans</a:t>
            </a:r>
            <a:endParaRPr lang="en-US" dirty="0"/>
          </a:p>
          <a:p>
            <a:pPr lvl="2"/>
            <a:r>
              <a:rPr lang="en-US" dirty="0"/>
              <a:t>true = marked</a:t>
            </a:r>
          </a:p>
          <a:p>
            <a:pPr lvl="2"/>
            <a:r>
              <a:rPr lang="en-US" dirty="0"/>
              <a:t>false = unmarked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6197600" y="8229600"/>
            <a:ext cx="4829271" cy="707886"/>
          </a:xfrm>
          <a:prstGeom prst="wedgeRectCallout">
            <a:avLst>
              <a:gd name="adj1" fmla="val -52543"/>
              <a:gd name="adj2" fmla="val -13048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could use any implementation of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sets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e.g., hash sets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</a:t>
            </a:r>
            <a:r>
              <a:rPr lang="en-US"/>
              <a:t>the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4254500" cy="6896100"/>
          </a:xfrm>
        </p:spPr>
        <p:txBody>
          <a:bodyPr/>
          <a:lstStyle/>
          <a:p>
            <a:r>
              <a:rPr lang="en-US" dirty="0"/>
              <a:t>Carry around an array of </a:t>
            </a:r>
            <a:r>
              <a:rPr lang="en-US" dirty="0" err="1"/>
              <a:t>booleans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Only run if start is unmarked </a:t>
            </a:r>
          </a:p>
          <a:p>
            <a:pPr lvl="4"/>
            <a:endParaRPr lang="en-US" dirty="0"/>
          </a:p>
          <a:p>
            <a:r>
              <a:rPr lang="en-US" dirty="0"/>
              <a:t>Mark it right away</a:t>
            </a:r>
          </a:p>
          <a:p>
            <a:pPr lvl="4"/>
            <a:endParaRPr lang="en-US" dirty="0"/>
          </a:p>
          <a:p>
            <a:r>
              <a:rPr lang="en-US" dirty="0"/>
              <a:t>Only examine a neighbor if it’s unmarked</a:t>
            </a:r>
          </a:p>
          <a:p>
            <a:pPr lvl="1"/>
            <a:r>
              <a:rPr lang="en-US" dirty="0"/>
              <a:t>we need to guard the recursive call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207824" y="1905000"/>
            <a:ext cx="7695376" cy="77724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REQUIRES(!mark[start]);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start);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 path from start to target if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target == start, or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(target == start)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there is an edge from start to ...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start);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some vertex v …</a:t>
            </a:r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and there is  a path from v to target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(!mark[v] &amp;&amp;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mark, v, target)) {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255824" y="1906044"/>
            <a:ext cx="1447800" cy="5073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207824" y="2781822"/>
            <a:ext cx="32766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284024" y="3391422"/>
            <a:ext cx="22860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740400" y="7125222"/>
            <a:ext cx="1448624" cy="393526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712200" y="7162800"/>
            <a:ext cx="8382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modified the prototype of the function</a:t>
            </a:r>
          </a:p>
          <a:p>
            <a:pPr lvl="1"/>
            <a:r>
              <a:rPr lang="en-US" dirty="0"/>
              <a:t>but the client should not have to deal with the added details</a:t>
            </a:r>
          </a:p>
          <a:p>
            <a:pPr lvl="1"/>
            <a:r>
              <a:rPr lang="en-US" dirty="0"/>
              <a:t>export a </a:t>
            </a:r>
            <a:r>
              <a:rPr lang="en-US" b="1" dirty="0"/>
              <a:t>wrapper</a:t>
            </a:r>
            <a:r>
              <a:rPr lang="en-US" dirty="0"/>
              <a:t> instead of </a:t>
            </a:r>
            <a:r>
              <a:rPr lang="en-US" dirty="0" err="1">
                <a:solidFill>
                  <a:srgbClr val="7030A0"/>
                </a:solidFill>
              </a:rPr>
              <a:t>dsf_helper</a:t>
            </a:r>
            <a:endParaRPr lang="en-US" dirty="0">
              <a:solidFill>
                <a:srgbClr val="7030A0"/>
              </a:solidFill>
            </a:endParaRP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54200" y="4325382"/>
            <a:ext cx="7315200" cy="291361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dfs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connected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mark, start, target);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connected;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9646939" y="3962400"/>
            <a:ext cx="2722861" cy="1015663"/>
          </a:xfrm>
          <a:prstGeom prst="wedgeRectCallout">
            <a:avLst>
              <a:gd name="adj1" fmla="val -120657"/>
              <a:gd name="adj2" fmla="val 12140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Create the mark array: 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calloc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initializes all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positions to false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9626600" y="5918537"/>
            <a:ext cx="2573782" cy="707886"/>
          </a:xfrm>
          <a:prstGeom prst="wedgeRectCallout">
            <a:avLst>
              <a:gd name="adj1" fmla="val -288919"/>
              <a:gd name="adj2" fmla="val 2452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must free mark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since we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calloc’ated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Wrapper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use a </a:t>
            </a:r>
            <a:r>
              <a:rPr lang="en-US" i="1" dirty="0"/>
              <a:t>stack-allocated array </a:t>
            </a:r>
            <a:r>
              <a:rPr lang="en-US" dirty="0"/>
              <a:t>for mark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this version preferable?</a:t>
            </a:r>
          </a:p>
          <a:p>
            <a:pPr lvl="1"/>
            <a:r>
              <a:rPr lang="en-US" dirty="0"/>
              <a:t>stack space is limited</a:t>
            </a:r>
          </a:p>
          <a:p>
            <a:pPr lvl="1"/>
            <a:r>
              <a:rPr lang="en-US" dirty="0"/>
              <a:t>for a large graph, the stack may not be big enough</a:t>
            </a:r>
          </a:p>
          <a:p>
            <a:pPr lvl="2"/>
            <a:r>
              <a:rPr lang="en-US" b="1" dirty="0"/>
              <a:t>stack overflow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49400" y="2971800"/>
            <a:ext cx="7315200" cy="322139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dfs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[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(G)]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unsigned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(G); v++)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mark[v] = false;</a:t>
            </a:r>
          </a:p>
          <a:p>
            <a:pPr algn="l"/>
            <a:endParaRPr lang="en-US" sz="2000" b="0" dirty="0">
              <a:solidFill>
                <a:srgbClr val="FF66FF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 return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mark, start, target);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8981294" y="3886200"/>
            <a:ext cx="3921906" cy="707886"/>
          </a:xfrm>
          <a:prstGeom prst="wedgeRectCallout">
            <a:avLst>
              <a:gd name="adj1" fmla="val -154983"/>
              <a:gd name="adj2" fmla="val 2811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Create the a stack allocated array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of size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(G)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8981294" y="4778514"/>
            <a:ext cx="3623813" cy="400110"/>
          </a:xfrm>
          <a:prstGeom prst="wedgeRectCallout">
            <a:avLst>
              <a:gd name="adj1" fmla="val -190240"/>
              <a:gd name="adj2" fmla="val 2498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We need to initialize it explicitly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9017000" y="5543490"/>
            <a:ext cx="3138040" cy="400110"/>
          </a:xfrm>
          <a:prstGeom prst="wedgeRectCallout">
            <a:avLst>
              <a:gd name="adj1" fmla="val -136752"/>
              <a:gd name="adj2" fmla="val -188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But we don’t need to free it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7835900" cy="1498600"/>
          </a:xfrm>
        </p:spPr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check there is a path from 0 to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run it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10236200" y="756437"/>
            <a:ext cx="1483194" cy="1758163"/>
            <a:chOff x="4935031" y="1828006"/>
            <a:chExt cx="1879178" cy="2227559"/>
          </a:xfrm>
        </p:grpSpPr>
        <p:cxnSp>
          <p:nvCxnSpPr>
            <p:cNvPr id="6" name="Straight Connector 5"/>
            <p:cNvCxnSpPr>
              <a:stCxn id="13" idx="0"/>
              <a:endCxn id="12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1"/>
              <a:endCxn id="12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2"/>
              <a:endCxn id="13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6" idx="0"/>
              <a:endCxn id="14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1"/>
              <a:endCxn id="15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3" idx="7"/>
              <a:endCxn id="15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25600" y="2743200"/>
          <a:ext cx="6136892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0" kern="1200" baseline="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 3,  4</a:t>
                      </a: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0, 1, 2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4"/>
          <p:cNvSpPr>
            <a:spLocks/>
          </p:cNvSpPr>
          <p:nvPr/>
        </p:nvSpPr>
        <p:spPr bwMode="auto">
          <a:xfrm>
            <a:off x="1549400" y="6629400"/>
            <a:ext cx="4953000" cy="2769989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… lib/*.c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connected.c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main.c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0 3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1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2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3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Reachable</a:t>
            </a:r>
            <a:endParaRPr lang="es-E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49400" y="6324600"/>
            <a:ext cx="4953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9474200" y="819090"/>
            <a:ext cx="589264" cy="400110"/>
          </a:xfrm>
          <a:prstGeom prst="wedgeRectCallout">
            <a:avLst>
              <a:gd name="adj1" fmla="val 71420"/>
              <a:gd name="adj2" fmla="val -2067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765040" y="33402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5169422" y="37974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183618" y="42546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grpSp>
        <p:nvGrpSpPr>
          <p:cNvPr id="4" name="Group 4"/>
          <p:cNvGrpSpPr/>
          <p:nvPr/>
        </p:nvGrpSpPr>
        <p:grpSpPr>
          <a:xfrm>
            <a:off x="10236200" y="2966237"/>
            <a:ext cx="1483194" cy="1758163"/>
            <a:chOff x="4935031" y="1828006"/>
            <a:chExt cx="1879178" cy="2227559"/>
          </a:xfrm>
        </p:grpSpPr>
        <p:cxnSp>
          <p:nvCxnSpPr>
            <p:cNvPr id="28" name="Straight Connector 27"/>
            <p:cNvCxnSpPr>
              <a:stCxn id="42" idx="0"/>
              <a:endCxn id="4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4" idx="1"/>
              <a:endCxn id="4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5" idx="2"/>
              <a:endCxn id="42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5" idx="0"/>
              <a:endCxn id="43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5" idx="1"/>
              <a:endCxn id="44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7"/>
              <a:endCxn id="4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47" name="Rectangular Callout 46"/>
          <p:cNvSpPr/>
          <p:nvPr/>
        </p:nvSpPr>
        <p:spPr bwMode="auto">
          <a:xfrm>
            <a:off x="11912600" y="3028890"/>
            <a:ext cx="746358" cy="400110"/>
          </a:xfrm>
          <a:prstGeom prst="wedgeRectCallout">
            <a:avLst>
              <a:gd name="adj1" fmla="val -71900"/>
              <a:gd name="adj2" fmla="val -2067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11912600" y="819090"/>
            <a:ext cx="746358" cy="400110"/>
          </a:xfrm>
          <a:prstGeom prst="wedgeRectCallout">
            <a:avLst>
              <a:gd name="adj1" fmla="val -71900"/>
              <a:gd name="adj2" fmla="val -2067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36200" y="5181600"/>
            <a:ext cx="1483194" cy="1758163"/>
            <a:chOff x="4935031" y="1828006"/>
            <a:chExt cx="1879178" cy="2227559"/>
          </a:xfrm>
        </p:grpSpPr>
        <p:cxnSp>
          <p:nvCxnSpPr>
            <p:cNvPr id="50" name="Straight Connector 49"/>
            <p:cNvCxnSpPr>
              <a:stCxn id="57" idx="0"/>
              <a:endCxn id="56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9" idx="1"/>
              <a:endCxn id="56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2"/>
              <a:endCxn id="57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0" idx="0"/>
              <a:endCxn id="58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0" idx="1"/>
              <a:endCxn id="59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7" idx="7"/>
              <a:endCxn id="59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61" name="Rectangular Callout 60"/>
          <p:cNvSpPr/>
          <p:nvPr/>
        </p:nvSpPr>
        <p:spPr bwMode="auto">
          <a:xfrm>
            <a:off x="11912600" y="5244253"/>
            <a:ext cx="746358" cy="400110"/>
          </a:xfrm>
          <a:prstGeom prst="wedgeRectCallout">
            <a:avLst>
              <a:gd name="adj1" fmla="val -71900"/>
              <a:gd name="adj2" fmla="val -2067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pSp>
        <p:nvGrpSpPr>
          <p:cNvPr id="17" name="Group 4"/>
          <p:cNvGrpSpPr/>
          <p:nvPr/>
        </p:nvGrpSpPr>
        <p:grpSpPr>
          <a:xfrm>
            <a:off x="10236200" y="7462037"/>
            <a:ext cx="1483194" cy="1758163"/>
            <a:chOff x="4935031" y="1828006"/>
            <a:chExt cx="1879178" cy="2227559"/>
          </a:xfrm>
        </p:grpSpPr>
        <p:cxnSp>
          <p:nvCxnSpPr>
            <p:cNvPr id="69" name="Straight Connector 68"/>
            <p:cNvCxnSpPr>
              <a:stCxn id="76" idx="0"/>
              <a:endCxn id="75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8" idx="1"/>
              <a:endCxn id="75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9" idx="2"/>
              <a:endCxn id="76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9" idx="0"/>
              <a:endCxn id="77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9" idx="1"/>
              <a:endCxn id="78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6" idx="7"/>
              <a:endCxn id="78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80" name="Rectangular Callout 79"/>
          <p:cNvSpPr/>
          <p:nvPr/>
        </p:nvSpPr>
        <p:spPr bwMode="auto">
          <a:xfrm>
            <a:off x="11912600" y="7524690"/>
            <a:ext cx="746358" cy="400110"/>
          </a:xfrm>
          <a:prstGeom prst="wedgeRectCallout">
            <a:avLst>
              <a:gd name="adj1" fmla="val -71900"/>
              <a:gd name="adj2" fmla="val -2067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80274" y="459682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7835900" cy="1498600"/>
          </a:xfrm>
        </p:spPr>
        <p:txBody>
          <a:bodyPr/>
          <a:lstStyle/>
          <a:p>
            <a:r>
              <a:rPr lang="en-US" dirty="0"/>
              <a:t>Backtracking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35000" y="1981200"/>
            <a:ext cx="11099800" cy="6896100"/>
          </a:xfrm>
        </p:spPr>
        <p:txBody>
          <a:bodyPr/>
          <a:lstStyle/>
          <a:p>
            <a:r>
              <a:rPr lang="en-US" dirty="0"/>
              <a:t>Let’s check there is a path</a:t>
            </a:r>
            <a:br>
              <a:rPr lang="en-US" dirty="0"/>
            </a:br>
            <a:r>
              <a:rPr lang="en-US" dirty="0"/>
              <a:t>from 2 to 3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558800" y="7157237"/>
            <a:ext cx="1483194" cy="1758163"/>
            <a:chOff x="4935031" y="1828006"/>
            <a:chExt cx="1879178" cy="2227559"/>
          </a:xfrm>
        </p:grpSpPr>
        <p:cxnSp>
          <p:nvCxnSpPr>
            <p:cNvPr id="6" name="Straight Connector 5"/>
            <p:cNvCxnSpPr>
              <a:stCxn id="13" idx="0"/>
              <a:endCxn id="12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1"/>
              <a:endCxn id="12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2"/>
              <a:endCxn id="13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6" idx="0"/>
              <a:endCxn id="14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1"/>
              <a:endCxn id="15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3" idx="7"/>
              <a:endCxn id="15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502400" y="2042160"/>
          <a:ext cx="6136892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1,  3,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i="0" kern="1200" baseline="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0, 1, 2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0, 1,</a:t>
                      </a:r>
                      <a:r>
                        <a:rPr lang="en-US" sz="2400" i="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2, 4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1" kern="1200" dirty="0">
                        <a:solidFill>
                          <a:srgbClr val="00B05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Rectangular Callout 29"/>
          <p:cNvSpPr/>
          <p:nvPr/>
        </p:nvSpPr>
        <p:spPr bwMode="auto">
          <a:xfrm>
            <a:off x="2235200" y="8439090"/>
            <a:ext cx="589264" cy="400110"/>
          </a:xfrm>
          <a:prstGeom prst="wedgeRectCallout">
            <a:avLst>
              <a:gd name="adj1" fmla="val -77380"/>
              <a:gd name="adj2" fmla="val 2315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641840" y="26392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9639126" y="30964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0060418" y="35536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grpSp>
        <p:nvGrpSpPr>
          <p:cNvPr id="4" name="Group 4"/>
          <p:cNvGrpSpPr/>
          <p:nvPr/>
        </p:nvGrpSpPr>
        <p:grpSpPr>
          <a:xfrm>
            <a:off x="3187700" y="7157237"/>
            <a:ext cx="1483194" cy="1758163"/>
            <a:chOff x="4935031" y="1828006"/>
            <a:chExt cx="1879178" cy="2227559"/>
          </a:xfrm>
        </p:grpSpPr>
        <p:cxnSp>
          <p:nvCxnSpPr>
            <p:cNvPr id="28" name="Straight Connector 27"/>
            <p:cNvCxnSpPr>
              <a:stCxn id="42" idx="0"/>
              <a:endCxn id="4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4" idx="1"/>
              <a:endCxn id="4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5" idx="2"/>
              <a:endCxn id="42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5" idx="0"/>
              <a:endCxn id="43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5" idx="1"/>
              <a:endCxn id="44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7"/>
              <a:endCxn id="4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48" name="Rectangular Callout 47"/>
          <p:cNvSpPr/>
          <p:nvPr/>
        </p:nvSpPr>
        <p:spPr bwMode="auto">
          <a:xfrm>
            <a:off x="1336442" y="6547637"/>
            <a:ext cx="746358" cy="400110"/>
          </a:xfrm>
          <a:prstGeom prst="wedgeRectCallout">
            <a:avLst>
              <a:gd name="adj1" fmla="val 18727"/>
              <a:gd name="adj2" fmla="val 826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16600" y="7157237"/>
            <a:ext cx="1483194" cy="1758163"/>
            <a:chOff x="4935031" y="1828006"/>
            <a:chExt cx="1879178" cy="2227559"/>
          </a:xfrm>
        </p:grpSpPr>
        <p:cxnSp>
          <p:nvCxnSpPr>
            <p:cNvPr id="50" name="Straight Connector 49"/>
            <p:cNvCxnSpPr>
              <a:stCxn id="57" idx="0"/>
              <a:endCxn id="56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9" idx="1"/>
              <a:endCxn id="56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2"/>
              <a:endCxn id="57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0" idx="0"/>
              <a:endCxn id="58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0" idx="1"/>
              <a:endCxn id="59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7" idx="7"/>
              <a:endCxn id="59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8445500" y="7157237"/>
            <a:ext cx="1483194" cy="1758163"/>
            <a:chOff x="4935031" y="1828006"/>
            <a:chExt cx="1879178" cy="2227559"/>
          </a:xfrm>
        </p:grpSpPr>
        <p:cxnSp>
          <p:nvCxnSpPr>
            <p:cNvPr id="69" name="Straight Connector 68"/>
            <p:cNvCxnSpPr>
              <a:stCxn id="76" idx="0"/>
              <a:endCxn id="75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8" idx="1"/>
              <a:endCxn id="75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9" idx="2"/>
              <a:endCxn id="76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9" idx="0"/>
              <a:endCxn id="77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9" idx="1"/>
              <a:endCxn id="78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6" idx="7"/>
              <a:endCxn id="78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11074400" y="7157237"/>
            <a:ext cx="1483194" cy="1758163"/>
            <a:chOff x="4935031" y="1828006"/>
            <a:chExt cx="1879178" cy="2227559"/>
          </a:xfrm>
        </p:grpSpPr>
        <p:cxnSp>
          <p:nvCxnSpPr>
            <p:cNvPr id="88" name="Straight Connector 87"/>
            <p:cNvCxnSpPr>
              <a:stCxn id="95" idx="0"/>
              <a:endCxn id="94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7" idx="1"/>
              <a:endCxn id="94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ln w="571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8" idx="2"/>
              <a:endCxn id="95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8" idx="0"/>
              <a:endCxn id="96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8" idx="1"/>
              <a:endCxn id="97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5" idx="7"/>
              <a:endCxn id="97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81" name="Rectangular Callout 80"/>
          <p:cNvSpPr/>
          <p:nvPr/>
        </p:nvSpPr>
        <p:spPr bwMode="auto">
          <a:xfrm>
            <a:off x="3987800" y="6553200"/>
            <a:ext cx="746358" cy="400110"/>
          </a:xfrm>
          <a:prstGeom prst="wedgeRectCallout">
            <a:avLst>
              <a:gd name="adj1" fmla="val 18727"/>
              <a:gd name="adj2" fmla="val 826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2" name="Rectangular Callout 81"/>
          <p:cNvSpPr/>
          <p:nvPr/>
        </p:nvSpPr>
        <p:spPr bwMode="auto">
          <a:xfrm>
            <a:off x="6594242" y="6553200"/>
            <a:ext cx="746358" cy="400110"/>
          </a:xfrm>
          <a:prstGeom prst="wedgeRectCallout">
            <a:avLst>
              <a:gd name="adj1" fmla="val 18727"/>
              <a:gd name="adj2" fmla="val 826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3" name="Rectangular Callout 82"/>
          <p:cNvSpPr/>
          <p:nvPr/>
        </p:nvSpPr>
        <p:spPr bwMode="auto">
          <a:xfrm>
            <a:off x="9245600" y="6553200"/>
            <a:ext cx="746358" cy="400110"/>
          </a:xfrm>
          <a:prstGeom prst="wedgeRectCallout">
            <a:avLst>
              <a:gd name="adj1" fmla="val 18727"/>
              <a:gd name="adj2" fmla="val 826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4" name="Rectangular Callout 83"/>
          <p:cNvSpPr/>
          <p:nvPr/>
        </p:nvSpPr>
        <p:spPr bwMode="auto">
          <a:xfrm>
            <a:off x="11852042" y="6553200"/>
            <a:ext cx="746358" cy="400110"/>
          </a:xfrm>
          <a:prstGeom prst="wedgeRectCallout">
            <a:avLst>
              <a:gd name="adj1" fmla="val 18727"/>
              <a:gd name="adj2" fmla="val 8263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5" name="Rectangular Callout 84"/>
          <p:cNvSpPr/>
          <p:nvPr/>
        </p:nvSpPr>
        <p:spPr bwMode="auto">
          <a:xfrm>
            <a:off x="1131020" y="3886200"/>
            <a:ext cx="5066580" cy="400110"/>
          </a:xfrm>
          <a:prstGeom prst="wedgeRectCallout">
            <a:avLst>
              <a:gd name="adj1" fmla="val 55597"/>
              <a:gd name="adj2" fmla="val 201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3 ≠ 4 and all the neighbors of 4 are marked </a:t>
            </a:r>
          </a:p>
        </p:txBody>
      </p:sp>
      <p:sp>
        <p:nvSpPr>
          <p:cNvPr id="86" name="Rectangular Callout 85"/>
          <p:cNvSpPr/>
          <p:nvPr/>
        </p:nvSpPr>
        <p:spPr bwMode="auto">
          <a:xfrm>
            <a:off x="1131020" y="4473714"/>
            <a:ext cx="4641720" cy="707886"/>
          </a:xfrm>
          <a:prstGeom prst="wedgeRectCallout">
            <a:avLst>
              <a:gd name="adj1" fmla="val 75836"/>
              <a:gd name="adj2" fmla="val -2231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backtrack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to a vertex that has a still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unmarked neighbor 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continue from it</a:t>
            </a: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10058748" y="2641948"/>
            <a:ext cx="365760" cy="365760"/>
          </a:xfrm>
          <a:prstGeom prst="ellipse">
            <a:avLst/>
          </a:prstGeom>
          <a:noFill/>
          <a:ln w="38100" algn="ctr">
            <a:solidFill>
              <a:srgbClr val="7030A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cxnSp>
        <p:nvCxnSpPr>
          <p:cNvPr id="99" name="Curved Connector 98"/>
          <p:cNvCxnSpPr>
            <a:stCxn id="87" idx="1"/>
          </p:cNvCxnSpPr>
          <p:nvPr/>
        </p:nvCxnSpPr>
        <p:spPr bwMode="auto">
          <a:xfrm rot="16200000" flipH="1" flipV="1">
            <a:off x="7788212" y="2247900"/>
            <a:ext cx="1876488" cy="2771712"/>
          </a:xfrm>
          <a:prstGeom prst="curvedConnector4">
            <a:avLst>
              <a:gd name="adj1" fmla="val -50231"/>
              <a:gd name="adj2" fmla="val 84860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9304787" y="3911025"/>
            <a:ext cx="44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757074" y="440580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Graphs: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06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5778500" cy="1498600"/>
          </a:xfrm>
        </p:spPr>
        <p:txBody>
          <a:bodyPr/>
          <a:lstStyle/>
          <a:p>
            <a:r>
              <a:rPr lang="en-US" dirty="0"/>
              <a:t>Backtracking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  <a:ea typeface="Menlo" charset="0"/>
                <a:cs typeface="Menlo" charset="0"/>
                <a:sym typeface="Menlo" charset="0"/>
              </a:rPr>
              <a:t>We backtrack to a vertex</a:t>
            </a:r>
            <a:br>
              <a:rPr lang="en-US" i="1" dirty="0">
                <a:solidFill>
                  <a:schemeClr val="tx1"/>
                </a:solidFill>
                <a:ea typeface="Menlo" charset="0"/>
                <a:cs typeface="Menlo" charset="0"/>
                <a:sym typeface="Menlo" charset="0"/>
              </a:rPr>
            </a:br>
            <a:r>
              <a:rPr lang="en-US" i="1" dirty="0">
                <a:solidFill>
                  <a:schemeClr val="tx1"/>
                </a:solidFill>
                <a:ea typeface="Menlo" charset="0"/>
                <a:cs typeface="Menlo" charset="0"/>
                <a:sym typeface="Menlo" charset="0"/>
              </a:rPr>
              <a:t>that has a still </a:t>
            </a:r>
            <a:r>
              <a:rPr lang="en-US" i="1" dirty="0">
                <a:solidFill>
                  <a:srgbClr val="7030A0"/>
                </a:solidFill>
                <a:ea typeface="Menlo" charset="0"/>
                <a:cs typeface="Menlo" charset="0"/>
                <a:sym typeface="Menlo" charset="0"/>
              </a:rPr>
              <a:t>unmarked</a:t>
            </a:r>
            <a:br>
              <a:rPr lang="en-US" i="1" dirty="0">
                <a:solidFill>
                  <a:srgbClr val="7030A0"/>
                </a:solidFill>
                <a:ea typeface="Menlo" charset="0"/>
                <a:cs typeface="Menlo" charset="0"/>
                <a:sym typeface="Menlo" charset="0"/>
              </a:rPr>
            </a:br>
            <a:r>
              <a:rPr lang="en-US" i="1" dirty="0">
                <a:solidFill>
                  <a:srgbClr val="7030A0"/>
                </a:solidFill>
                <a:ea typeface="Menlo" charset="0"/>
                <a:cs typeface="Menlo" charset="0"/>
                <a:sym typeface="Menlo" charset="0"/>
              </a:rPr>
              <a:t>neighbor </a:t>
            </a:r>
            <a:r>
              <a:rPr lang="en-US" i="1" dirty="0">
                <a:solidFill>
                  <a:schemeClr val="tx1"/>
                </a:solidFill>
                <a:ea typeface="Menlo" charset="0"/>
                <a:cs typeface="Menlo" charset="0"/>
                <a:sym typeface="Menlo" charset="0"/>
              </a:rPr>
              <a:t>and continue from it</a:t>
            </a:r>
          </a:p>
          <a:p>
            <a:pPr lvl="4"/>
            <a:endParaRPr lang="en-US" i="1" dirty="0"/>
          </a:p>
          <a:p>
            <a:r>
              <a:rPr lang="en-US" dirty="0"/>
              <a:t>This is achieved by returning </a:t>
            </a:r>
            <a:r>
              <a:rPr lang="en-US" b="1" dirty="0"/>
              <a:t>false</a:t>
            </a:r>
            <a:r>
              <a:rPr lang="en-US" dirty="0"/>
              <a:t> from the recursive call</a:t>
            </a:r>
          </a:p>
          <a:p>
            <a:pPr lvl="1"/>
            <a:r>
              <a:rPr lang="en-US" dirty="0"/>
              <a:t>the caller will then try the next unmarked neighbor</a:t>
            </a:r>
          </a:p>
          <a:p>
            <a:pPr lvl="4"/>
            <a:endParaRPr lang="en-US" dirty="0"/>
          </a:p>
          <a:p>
            <a:r>
              <a:rPr lang="en-US" dirty="0"/>
              <a:t>Let’s run it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1473200" y="6400800"/>
            <a:ext cx="4953000" cy="3139321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  <a:miter lim="4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gcc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… lib/*.c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connected.c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main.c</a:t>
            </a:r>
            <a:endParaRPr lang="en-US" b="0" dirty="0">
              <a:solidFill>
                <a:schemeClr val="bg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#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./</a:t>
            </a:r>
            <a:r>
              <a:rPr lang="en-US" b="0" dirty="0" err="1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a.out</a:t>
            </a:r>
            <a:r>
              <a:rPr lang="en-US" b="0" dirty="0">
                <a:solidFill>
                  <a:schemeClr val="bg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2 3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2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1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0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4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   </a:t>
            </a: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Visiting</a:t>
            </a:r>
            <a:r>
              <a:rPr lang="es-ES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3</a:t>
            </a:r>
          </a:p>
          <a:p>
            <a:pPr marL="282575" indent="-282575" algn="l" defTabSz="12700">
              <a:buClr>
                <a:schemeClr val="bg1">
                  <a:lumMod val="50000"/>
                </a:schemeClr>
              </a:buClr>
              <a:buSzPct val="60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b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Reachable</a:t>
            </a:r>
            <a:endParaRPr lang="es-ES" b="0" dirty="0">
              <a:solidFill>
                <a:schemeClr val="accent1">
                  <a:lumMod val="20000"/>
                  <a:lumOff val="80000"/>
                </a:schemeClr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473200" y="6096000"/>
            <a:ext cx="4953000" cy="304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Linux Terminal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6731000" y="152400"/>
          <a:ext cx="6136892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1,  3,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i="0" kern="1200" baseline="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0, 1, 2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,  </a:t>
                      </a: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0, 1,</a:t>
                      </a:r>
                      <a:r>
                        <a:rPr lang="en-US" sz="2400" i="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2, 4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1" kern="1200" dirty="0">
                        <a:solidFill>
                          <a:srgbClr val="00B05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9832862" y="7494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9830148" y="12066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10251440" y="166387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10249770" y="752188"/>
            <a:ext cx="365760" cy="365760"/>
          </a:xfrm>
          <a:prstGeom prst="ellipse">
            <a:avLst/>
          </a:prstGeom>
          <a:noFill/>
          <a:ln w="38100" algn="ctr">
            <a:solidFill>
              <a:srgbClr val="7030A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6" name="Rectangle 105"/>
          <p:cNvSpPr/>
          <p:nvPr/>
        </p:nvSpPr>
        <p:spPr bwMode="auto">
          <a:xfrm>
            <a:off x="7264400" y="5181600"/>
            <a:ext cx="5588000" cy="414472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 while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some vertex v …</a:t>
            </a:r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... and there is  a path from v to target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(!mark[v] &amp;&amp;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mark v, target)) {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33387" y="2032121"/>
            <a:ext cx="44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85674" y="252689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978900" cy="1498600"/>
          </a:xfrm>
        </p:spPr>
        <p:txBody>
          <a:bodyPr/>
          <a:lstStyle/>
          <a:p>
            <a:r>
              <a:rPr lang="en-US" dirty="0"/>
              <a:t>Complexity of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call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on a graph with</a:t>
            </a:r>
          </a:p>
          <a:p>
            <a:pPr lvl="1"/>
            <a:r>
              <a:rPr lang="en-US" dirty="0"/>
              <a:t>v vertices,</a:t>
            </a:r>
          </a:p>
          <a:p>
            <a:pPr lvl="1"/>
            <a:r>
              <a:rPr lang="en-US" dirty="0"/>
              <a:t>e edges, and</a:t>
            </a:r>
          </a:p>
          <a:p>
            <a:pPr lvl="1"/>
            <a:r>
              <a:rPr lang="en-US" dirty="0"/>
              <a:t>implemented using adjacency lists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cost of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is O(v) plus the cost of </a:t>
            </a:r>
            <a:r>
              <a:rPr lang="en-US" dirty="0" err="1">
                <a:solidFill>
                  <a:srgbClr val="7030A0"/>
                </a:solidFill>
              </a:rPr>
              <a:t>dfs_helper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54200" y="4419600"/>
            <a:ext cx="7315200" cy="291361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dfs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connected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mark, start, target);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connected;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9416451" y="5580618"/>
            <a:ext cx="589265" cy="400110"/>
          </a:xfrm>
          <a:prstGeom prst="wedgeRectCallout">
            <a:avLst>
              <a:gd name="adj1" fmla="val -338724"/>
              <a:gd name="adj2" fmla="val 266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O(v)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9550400" y="6780708"/>
            <a:ext cx="2596224" cy="400110"/>
          </a:xfrm>
          <a:prstGeom prst="wedgeRectCallout">
            <a:avLst>
              <a:gd name="adj1" fmla="val -282375"/>
              <a:gd name="adj2" fmla="val -11607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has constant cost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31399" y="76200"/>
          <a:ext cx="300228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graph_size</a:t>
                      </a:r>
                      <a:endParaRPr lang="en-US" sz="15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978900" cy="1498600"/>
          </a:xfrm>
        </p:spPr>
        <p:txBody>
          <a:bodyPr/>
          <a:lstStyle/>
          <a:p>
            <a:r>
              <a:rPr lang="en-US" dirty="0"/>
              <a:t>Complexity of </a:t>
            </a:r>
            <a:r>
              <a:rPr lang="en-US" dirty="0" err="1">
                <a:solidFill>
                  <a:srgbClr val="7030A0"/>
                </a:solidFill>
              </a:rPr>
              <a:t>dfs_helper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body of the loop runs at most 2e times </a:t>
            </a:r>
            <a:r>
              <a:rPr lang="en-US" b="1" dirty="0">
                <a:solidFill>
                  <a:schemeClr val="tx1"/>
                </a:solidFill>
              </a:rPr>
              <a:t>altogether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at most 2e calls to </a:t>
            </a:r>
            <a:r>
              <a:rPr lang="en-US" dirty="0" err="1">
                <a:solidFill>
                  <a:srgbClr val="7030A0"/>
                </a:solidFill>
              </a:rPr>
              <a:t>graph_next_neighbors</a:t>
            </a:r>
            <a:endParaRPr lang="en-US" dirty="0">
              <a:solidFill>
                <a:srgbClr val="7030A0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e edges from either endpoint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each endpoint is examined at most once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There are at most v recursive calls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 to v vertices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can be marked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Every operation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costs O(1)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dfs_helper</a:t>
            </a:r>
            <a:r>
              <a:rPr lang="en-US" dirty="0">
                <a:solidFill>
                  <a:schemeClr val="tx1"/>
                </a:solidFill>
              </a:rPr>
              <a:t> has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cost O(e + v)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368800" y="4533146"/>
            <a:ext cx="8559800" cy="506805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(target == start)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start);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  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   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(!mark[v] &amp;&amp;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mark, v, target)) {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15965" y="61210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12244" y="720142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O(e)</a:t>
            </a:r>
            <a:br>
              <a:rPr lang="en-US" sz="1800" b="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altogether</a:t>
            </a:r>
          </a:p>
        </p:txBody>
      </p:sp>
      <p:sp>
        <p:nvSpPr>
          <p:cNvPr id="19" name="Right Brace 18"/>
          <p:cNvSpPr/>
          <p:nvPr/>
        </p:nvSpPr>
        <p:spPr bwMode="auto">
          <a:xfrm>
            <a:off x="10464800" y="6515622"/>
            <a:ext cx="228600" cy="2018778"/>
          </a:xfrm>
          <a:prstGeom prst="rightBrace">
            <a:avLst>
              <a:gd name="adj1" fmla="val 47455"/>
              <a:gd name="adj2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94669" y="6412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94669" y="6742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94669" y="7072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94669" y="7403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9981504" y="65532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78800" y="6553200"/>
            <a:ext cx="152400" cy="152400"/>
          </a:xfrm>
          <a:prstGeom prst="ellips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cxnSp>
        <p:nvCxnSpPr>
          <p:cNvPr id="24" name="Curved Connector 23"/>
          <p:cNvCxnSpPr>
            <a:stCxn id="22" idx="3"/>
            <a:endCxn id="23" idx="5"/>
          </p:cNvCxnSpPr>
          <p:nvPr/>
        </p:nvCxnSpPr>
        <p:spPr bwMode="auto">
          <a:xfrm rot="5400000">
            <a:off x="9156352" y="5835812"/>
            <a:ext cx="1588" cy="1694940"/>
          </a:xfrm>
          <a:prstGeom prst="curvedConnector3">
            <a:avLst>
              <a:gd name="adj1" fmla="val 15800882"/>
            </a:avLst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615965" y="8534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15965" y="5498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17200" y="4876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9931400" y="76200"/>
          <a:ext cx="3014472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graph_hasmore_neighbors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graph_next_neighbor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graph_free_neighbors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ular Callout 30"/>
          <p:cNvSpPr/>
          <p:nvPr/>
        </p:nvSpPr>
        <p:spPr bwMode="auto">
          <a:xfrm>
            <a:off x="11991181" y="9144000"/>
            <a:ext cx="607219" cy="400110"/>
          </a:xfrm>
          <a:prstGeom prst="wedgeRectCallout">
            <a:avLst>
              <a:gd name="adj1" fmla="val 19933"/>
              <a:gd name="adj2" fmla="val -99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Tally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12600" y="4876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12600" y="5498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912600" y="61210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912600" y="8534400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912600" y="7326868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9550400" y="3810000"/>
            <a:ext cx="1740348" cy="584775"/>
          </a:xfrm>
          <a:prstGeom prst="wedgeRectCallout">
            <a:avLst>
              <a:gd name="adj1" fmla="val -153411"/>
              <a:gd name="adj2" fmla="val 1518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 reality, it’s more</a:t>
            </a:r>
            <a:br>
              <a:rPr lang="en-US" sz="16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16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like min(</a:t>
            </a:r>
            <a:r>
              <a:rPr lang="en-US" sz="16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v,e</a:t>
            </a:r>
            <a:r>
              <a:rPr lang="en-US" sz="16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)</a:t>
            </a:r>
            <a:endParaRPr lang="en-US" sz="16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11303000" y="2514600"/>
            <a:ext cx="1389163" cy="707886"/>
          </a:xfrm>
          <a:prstGeom prst="wedgeRectCallout">
            <a:avLst>
              <a:gd name="adj1" fmla="val -49754"/>
              <a:gd name="adj2" fmla="val -7400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Just like for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 err="1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graph_print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8902700" cy="1498600"/>
          </a:xfrm>
        </p:spPr>
        <p:txBody>
          <a:bodyPr/>
          <a:lstStyle/>
          <a:p>
            <a:r>
              <a:rPr lang="en-US" dirty="0"/>
              <a:t>Complexity of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call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on a graph with</a:t>
            </a:r>
          </a:p>
          <a:p>
            <a:pPr lvl="2"/>
            <a:r>
              <a:rPr lang="en-US" dirty="0"/>
              <a:t>v vertices,</a:t>
            </a:r>
          </a:p>
          <a:p>
            <a:pPr lvl="2"/>
            <a:r>
              <a:rPr lang="en-US" dirty="0"/>
              <a:t>e edges, and</a:t>
            </a:r>
          </a:p>
          <a:p>
            <a:pPr lvl="2"/>
            <a:r>
              <a:rPr lang="en-US" dirty="0"/>
              <a:t>implemented using adjacency lists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cost of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is O(v + e)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54200" y="4114800"/>
            <a:ext cx="7315200" cy="291361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dfs</a:t>
            </a:r>
            <a:r>
              <a:rPr lang="en-US" sz="2000" b="0" dirty="0">
                <a:solidFill>
                  <a:srgbClr val="7030A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connected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dfs_helper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mark, start, target);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connected;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9416451" y="5275818"/>
            <a:ext cx="589265" cy="400110"/>
          </a:xfrm>
          <a:prstGeom prst="wedgeRectCallout">
            <a:avLst>
              <a:gd name="adj1" fmla="val -338724"/>
              <a:gd name="adj2" fmla="val 2667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O(v)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0312400" y="5772090"/>
            <a:ext cx="1022075" cy="400110"/>
          </a:xfrm>
          <a:prstGeom prst="wedgeRectCallout">
            <a:avLst>
              <a:gd name="adj1" fmla="val -282992"/>
              <a:gd name="adj2" fmla="val -1728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O(v + e)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897872" y="76200"/>
          <a:ext cx="30480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graph_size</a:t>
                      </a:r>
                      <a:endParaRPr lang="en-US" sz="15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graph_hasmore_neighbors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graph_next_neighbor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graph_free_neighbors</a:t>
                      </a:r>
                      <a:endParaRPr lang="en-US" sz="15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a graph with v vertices and e edges</a:t>
            </a:r>
          </a:p>
          <a:p>
            <a:pPr lvl="4"/>
            <a:endParaRPr lang="en-US" dirty="0"/>
          </a:p>
          <a:p>
            <a:r>
              <a:rPr lang="en-US" dirty="0"/>
              <a:t>O(v + e) using the adjacency list implementation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O(v</a:t>
            </a:r>
            <a:r>
              <a:rPr lang="en-US" baseline="30000" dirty="0"/>
              <a:t>2</a:t>
            </a:r>
            <a:r>
              <a:rPr lang="en-US" dirty="0"/>
              <a:t>) using the adjacency matrix implementation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 is more efficient for sparse graphs</a:t>
            </a:r>
          </a:p>
          <a:p>
            <a:pPr lvl="1"/>
            <a:r>
              <a:rPr lang="en-US" dirty="0"/>
              <a:t>the most common kind of graphs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10769600" y="3480137"/>
            <a:ext cx="2129750" cy="1015663"/>
          </a:xfrm>
          <a:prstGeom prst="wedgeRectCallout">
            <a:avLst>
              <a:gd name="adj1" fmla="val -75355"/>
              <a:gd name="adj2" fmla="val -526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Holds for both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sparse and dense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graphs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10769600" y="3480137"/>
            <a:ext cx="2129750" cy="1015663"/>
          </a:xfrm>
          <a:prstGeom prst="wedgeRectCallout">
            <a:avLst>
              <a:gd name="adj1" fmla="val -75918"/>
              <a:gd name="adj2" fmla="val 5473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Holds for both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sparse and dense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graphs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1778000" y="5334000"/>
            <a:ext cx="1076577" cy="400110"/>
          </a:xfrm>
          <a:prstGeom prst="wedgeRectCallout">
            <a:avLst>
              <a:gd name="adj1" fmla="val -21696"/>
              <a:gd name="adj2" fmla="val -83452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Exercise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8788400" y="7848600"/>
            <a:ext cx="3599703" cy="1015663"/>
          </a:xfrm>
          <a:prstGeom prst="wedgeRectCallout">
            <a:avLst>
              <a:gd name="adj1" fmla="val -89191"/>
              <a:gd name="adj2" fmla="val -8875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Moving forward, we will always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assume an adjacency list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implementation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Breadth-first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calling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on 0 and 4,</a:t>
            </a:r>
            <a:br>
              <a:rPr lang="en-US" dirty="0"/>
            </a:br>
            <a:r>
              <a:rPr lang="en-US" dirty="0"/>
              <a:t>it finds the path 0–1–2–4</a:t>
            </a:r>
          </a:p>
          <a:p>
            <a:pPr lvl="1"/>
            <a:r>
              <a:rPr lang="en-US" dirty="0"/>
              <a:t>it also visits 3 and backtracks</a:t>
            </a:r>
          </a:p>
          <a:p>
            <a:endParaRPr lang="en-US" dirty="0"/>
          </a:p>
          <a:p>
            <a:r>
              <a:rPr lang="en-US" dirty="0"/>
              <a:t>But there is a much shorter</a:t>
            </a:r>
            <a:br>
              <a:rPr lang="en-US" dirty="0"/>
            </a:br>
            <a:r>
              <a:rPr lang="en-US" dirty="0"/>
              <a:t>path: 0–4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does more work than strictly necessary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558800" y="7157237"/>
            <a:ext cx="1483194" cy="1758163"/>
            <a:chOff x="4935031" y="1828006"/>
            <a:chExt cx="1879178" cy="2227559"/>
          </a:xfrm>
        </p:grpSpPr>
        <p:cxnSp>
          <p:nvCxnSpPr>
            <p:cNvPr id="5" name="Straight Connector 4"/>
            <p:cNvCxnSpPr>
              <a:stCxn id="12" idx="0"/>
              <a:endCxn id="1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4" idx="1"/>
              <a:endCxn id="1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2"/>
              <a:endCxn id="12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0"/>
              <a:endCxn id="13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1"/>
              <a:endCxn id="14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7"/>
              <a:endCxn id="1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3187700" y="7157237"/>
            <a:ext cx="1483194" cy="1758163"/>
            <a:chOff x="4935031" y="1828006"/>
            <a:chExt cx="1879178" cy="2227559"/>
          </a:xfrm>
        </p:grpSpPr>
        <p:cxnSp>
          <p:nvCxnSpPr>
            <p:cNvPr id="18" name="Straight Connector 17"/>
            <p:cNvCxnSpPr>
              <a:stCxn id="25" idx="0"/>
              <a:endCxn id="24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1"/>
              <a:endCxn id="24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8" idx="2"/>
              <a:endCxn id="25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0"/>
              <a:endCxn id="26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8" idx="1"/>
              <a:endCxn id="27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5" idx="7"/>
              <a:endCxn id="27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9" name="Rectangular Callout 28"/>
          <p:cNvSpPr/>
          <p:nvPr/>
        </p:nvSpPr>
        <p:spPr bwMode="auto">
          <a:xfrm>
            <a:off x="13364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816600" y="7157237"/>
            <a:ext cx="1483194" cy="1758163"/>
            <a:chOff x="4935031" y="1828006"/>
            <a:chExt cx="1879178" cy="2227559"/>
          </a:xfrm>
        </p:grpSpPr>
        <p:cxnSp>
          <p:nvCxnSpPr>
            <p:cNvPr id="31" name="Straight Connector 30"/>
            <p:cNvCxnSpPr>
              <a:stCxn id="38" idx="0"/>
              <a:endCxn id="37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0" idx="1"/>
              <a:endCxn id="37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1" idx="2"/>
              <a:endCxn id="38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1" idx="0"/>
              <a:endCxn id="39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1"/>
              <a:endCxn id="40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8" idx="7"/>
              <a:endCxn id="40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2" name="Group 4"/>
          <p:cNvGrpSpPr/>
          <p:nvPr/>
        </p:nvGrpSpPr>
        <p:grpSpPr>
          <a:xfrm>
            <a:off x="8445500" y="7157237"/>
            <a:ext cx="1483194" cy="1758163"/>
            <a:chOff x="4935031" y="1828006"/>
            <a:chExt cx="1879178" cy="2227559"/>
          </a:xfrm>
        </p:grpSpPr>
        <p:cxnSp>
          <p:nvCxnSpPr>
            <p:cNvPr id="43" name="Straight Connector 42"/>
            <p:cNvCxnSpPr>
              <a:stCxn id="50" idx="0"/>
              <a:endCxn id="49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2" idx="1"/>
              <a:endCxn id="49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3" idx="2"/>
              <a:endCxn id="50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3" idx="0"/>
              <a:endCxn id="51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3" idx="1"/>
              <a:endCxn id="52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0" idx="7"/>
              <a:endCxn id="52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11074400" y="7157237"/>
            <a:ext cx="1483194" cy="1758163"/>
            <a:chOff x="4935031" y="1828006"/>
            <a:chExt cx="1879178" cy="2227559"/>
          </a:xfrm>
        </p:grpSpPr>
        <p:cxnSp>
          <p:nvCxnSpPr>
            <p:cNvPr id="55" name="Straight Connector 54"/>
            <p:cNvCxnSpPr>
              <a:stCxn id="62" idx="0"/>
              <a:endCxn id="6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4" idx="1"/>
              <a:endCxn id="6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5" idx="2"/>
              <a:endCxn id="62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5" idx="0"/>
              <a:endCxn id="63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ln w="571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5" idx="1"/>
              <a:endCxn id="64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2" idx="7"/>
              <a:endCxn id="6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6690108" y="2042160"/>
          <a:ext cx="6136892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3,  </a:t>
                      </a:r>
                      <a:r>
                        <a:rPr lang="en-US" sz="2400" i="0" kern="1200" baseline="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0, 1, 2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0, 1,</a:t>
                      </a:r>
                      <a:r>
                        <a:rPr lang="en-US" sz="2400" i="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2, 3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1" kern="1200" dirty="0">
                        <a:solidFill>
                          <a:srgbClr val="00B05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" name="Rectangular Callout 70"/>
          <p:cNvSpPr/>
          <p:nvPr/>
        </p:nvSpPr>
        <p:spPr bwMode="auto">
          <a:xfrm>
            <a:off x="558800" y="6553200"/>
            <a:ext cx="589264" cy="400110"/>
          </a:xfrm>
          <a:prstGeom prst="wedgeRectCallout">
            <a:avLst>
              <a:gd name="adj1" fmla="val -22111"/>
              <a:gd name="adj2" fmla="val 8890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2" name="Rectangular Callout 71"/>
          <p:cNvSpPr/>
          <p:nvPr/>
        </p:nvSpPr>
        <p:spPr bwMode="auto">
          <a:xfrm>
            <a:off x="40034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3" name="Rectangular Callout 72"/>
          <p:cNvSpPr/>
          <p:nvPr/>
        </p:nvSpPr>
        <p:spPr bwMode="auto">
          <a:xfrm>
            <a:off x="65942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4" name="Rectangular Callout 73"/>
          <p:cNvSpPr/>
          <p:nvPr/>
        </p:nvSpPr>
        <p:spPr bwMode="auto">
          <a:xfrm>
            <a:off x="92612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5" name="Rectangular Callout 74"/>
          <p:cNvSpPr/>
          <p:nvPr/>
        </p:nvSpPr>
        <p:spPr bwMode="auto">
          <a:xfrm>
            <a:off x="118520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9829548" y="26392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10248126" y="30964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10248126" y="35536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0654178" y="3558018"/>
            <a:ext cx="365760" cy="365760"/>
          </a:xfrm>
          <a:prstGeom prst="ellipse">
            <a:avLst/>
          </a:prstGeom>
          <a:noFill/>
          <a:ln w="38100" algn="ctr">
            <a:solidFill>
              <a:srgbClr val="7030A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cxnSp>
        <p:nvCxnSpPr>
          <p:cNvPr id="80" name="Curved Connector 98"/>
          <p:cNvCxnSpPr>
            <a:stCxn id="79" idx="3"/>
          </p:cNvCxnSpPr>
          <p:nvPr/>
        </p:nvCxnSpPr>
        <p:spPr bwMode="auto">
          <a:xfrm rot="5400000">
            <a:off x="8805232" y="2669490"/>
            <a:ext cx="701786" cy="3103234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9499252" y="3911025"/>
            <a:ext cx="44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944019" y="441960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dfs</a:t>
            </a:r>
            <a:r>
              <a:rPr lang="en-US" dirty="0"/>
              <a:t> charges ahead until</a:t>
            </a:r>
          </a:p>
          <a:p>
            <a:pPr lvl="1"/>
            <a:r>
              <a:rPr lang="en-US" dirty="0"/>
              <a:t>it finds the target vertex</a:t>
            </a:r>
          </a:p>
          <a:p>
            <a:pPr lvl="1"/>
            <a:r>
              <a:rPr lang="en-US" dirty="0"/>
              <a:t>or it hits a dead end</a:t>
            </a:r>
          </a:p>
          <a:p>
            <a:pPr lvl="2"/>
            <a:r>
              <a:rPr lang="en-US" dirty="0"/>
              <a:t>then it backtracks to the last</a:t>
            </a:r>
            <a:br>
              <a:rPr lang="en-US" dirty="0"/>
            </a:br>
            <a:r>
              <a:rPr lang="en-US" dirty="0"/>
              <a:t>choice point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This strategy is called </a:t>
            </a:r>
            <a:r>
              <a:rPr lang="en-US" b="1" dirty="0"/>
              <a:t>depth-first search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8800" y="7157237"/>
            <a:ext cx="1483194" cy="1758163"/>
            <a:chOff x="4935031" y="1828006"/>
            <a:chExt cx="1879178" cy="2227559"/>
          </a:xfrm>
        </p:grpSpPr>
        <p:cxnSp>
          <p:nvCxnSpPr>
            <p:cNvPr id="5" name="Straight Connector 4"/>
            <p:cNvCxnSpPr>
              <a:stCxn id="12" idx="0"/>
              <a:endCxn id="1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4" idx="1"/>
              <a:endCxn id="1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2"/>
              <a:endCxn id="12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0"/>
              <a:endCxn id="13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1"/>
              <a:endCxn id="14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7"/>
              <a:endCxn id="1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3187700" y="7157237"/>
            <a:ext cx="1483194" cy="1758163"/>
            <a:chOff x="4935031" y="1828006"/>
            <a:chExt cx="1879178" cy="2227559"/>
          </a:xfrm>
        </p:grpSpPr>
        <p:cxnSp>
          <p:nvCxnSpPr>
            <p:cNvPr id="18" name="Straight Connector 17"/>
            <p:cNvCxnSpPr>
              <a:stCxn id="25" idx="0"/>
              <a:endCxn id="24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1"/>
              <a:endCxn id="24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8" idx="2"/>
              <a:endCxn id="25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0"/>
              <a:endCxn id="26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8" idx="1"/>
              <a:endCxn id="27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5" idx="7"/>
              <a:endCxn id="27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9" name="Rectangular Callout 28"/>
          <p:cNvSpPr/>
          <p:nvPr/>
        </p:nvSpPr>
        <p:spPr bwMode="auto">
          <a:xfrm>
            <a:off x="13364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pSp>
        <p:nvGrpSpPr>
          <p:cNvPr id="17" name="Group 29"/>
          <p:cNvGrpSpPr/>
          <p:nvPr/>
        </p:nvGrpSpPr>
        <p:grpSpPr>
          <a:xfrm>
            <a:off x="5816600" y="7157237"/>
            <a:ext cx="1483194" cy="1758163"/>
            <a:chOff x="4935031" y="1828006"/>
            <a:chExt cx="1879178" cy="2227559"/>
          </a:xfrm>
        </p:grpSpPr>
        <p:cxnSp>
          <p:nvCxnSpPr>
            <p:cNvPr id="31" name="Straight Connector 30"/>
            <p:cNvCxnSpPr>
              <a:stCxn id="38" idx="0"/>
              <a:endCxn id="37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0" idx="1"/>
              <a:endCxn id="37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1" idx="2"/>
              <a:endCxn id="38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1" idx="0"/>
              <a:endCxn id="39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1"/>
              <a:endCxn id="40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8" idx="7"/>
              <a:endCxn id="40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8445500" y="7157237"/>
            <a:ext cx="1483194" cy="1758163"/>
            <a:chOff x="4935031" y="1828006"/>
            <a:chExt cx="1879178" cy="2227559"/>
          </a:xfrm>
        </p:grpSpPr>
        <p:cxnSp>
          <p:nvCxnSpPr>
            <p:cNvPr id="43" name="Straight Connector 42"/>
            <p:cNvCxnSpPr>
              <a:stCxn id="50" idx="0"/>
              <a:endCxn id="49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2" idx="1"/>
              <a:endCxn id="49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3" idx="2"/>
              <a:endCxn id="50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3" idx="0"/>
              <a:endCxn id="51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3" idx="1"/>
              <a:endCxn id="52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0" idx="7"/>
              <a:endCxn id="52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2" name="Group 4"/>
          <p:cNvGrpSpPr/>
          <p:nvPr/>
        </p:nvGrpSpPr>
        <p:grpSpPr>
          <a:xfrm>
            <a:off x="11074400" y="7157237"/>
            <a:ext cx="1483194" cy="1758163"/>
            <a:chOff x="4935031" y="1828006"/>
            <a:chExt cx="1879178" cy="2227559"/>
          </a:xfrm>
        </p:grpSpPr>
        <p:cxnSp>
          <p:nvCxnSpPr>
            <p:cNvPr id="55" name="Straight Connector 54"/>
            <p:cNvCxnSpPr>
              <a:stCxn id="62" idx="0"/>
              <a:endCxn id="6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4" idx="1"/>
              <a:endCxn id="6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5" idx="2"/>
              <a:endCxn id="62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5" idx="0"/>
              <a:endCxn id="63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ln w="5715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5" idx="1"/>
              <a:endCxn id="64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2" idx="7"/>
              <a:endCxn id="6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6690108" y="2042160"/>
          <a:ext cx="6136892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nbors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 2, 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3,  </a:t>
                      </a:r>
                      <a:r>
                        <a:rPr lang="en-US" sz="2400" i="0" kern="1200" baseline="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  <a:endParaRPr lang="en-US" sz="240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0, 1, 2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Helvetica Neue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0, 1,</a:t>
                      </a:r>
                      <a:r>
                        <a:rPr lang="en-US" sz="2400" i="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2, 3</a:t>
                      </a: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1" kern="1200" dirty="0">
                        <a:solidFill>
                          <a:srgbClr val="00B05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" name="Rectangular Callout 70"/>
          <p:cNvSpPr/>
          <p:nvPr/>
        </p:nvSpPr>
        <p:spPr bwMode="auto">
          <a:xfrm>
            <a:off x="558800" y="6553200"/>
            <a:ext cx="589264" cy="400110"/>
          </a:xfrm>
          <a:prstGeom prst="wedgeRectCallout">
            <a:avLst>
              <a:gd name="adj1" fmla="val -22111"/>
              <a:gd name="adj2" fmla="val 8890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2" name="Rectangular Callout 71"/>
          <p:cNvSpPr/>
          <p:nvPr/>
        </p:nvSpPr>
        <p:spPr bwMode="auto">
          <a:xfrm>
            <a:off x="40034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3" name="Rectangular Callout 72"/>
          <p:cNvSpPr/>
          <p:nvPr/>
        </p:nvSpPr>
        <p:spPr bwMode="auto">
          <a:xfrm>
            <a:off x="65942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4" name="Rectangular Callout 73"/>
          <p:cNvSpPr/>
          <p:nvPr/>
        </p:nvSpPr>
        <p:spPr bwMode="auto">
          <a:xfrm>
            <a:off x="92612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5" name="Rectangular Callout 74"/>
          <p:cNvSpPr/>
          <p:nvPr/>
        </p:nvSpPr>
        <p:spPr bwMode="auto">
          <a:xfrm>
            <a:off x="11852042" y="6553200"/>
            <a:ext cx="746358" cy="400110"/>
          </a:xfrm>
          <a:prstGeom prst="wedgeRectCallout">
            <a:avLst>
              <a:gd name="adj1" fmla="val -43370"/>
              <a:gd name="adj2" fmla="val 25482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9829548" y="26392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10248126" y="30964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10248126" y="3553634"/>
            <a:ext cx="365760" cy="36576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0654178" y="3558018"/>
            <a:ext cx="365760" cy="365760"/>
          </a:xfrm>
          <a:prstGeom prst="ellipse">
            <a:avLst/>
          </a:prstGeom>
          <a:noFill/>
          <a:ln w="38100" algn="ctr">
            <a:solidFill>
              <a:srgbClr val="7030A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cxnSp>
        <p:nvCxnSpPr>
          <p:cNvPr id="80" name="Curved Connector 98"/>
          <p:cNvCxnSpPr>
            <a:stCxn id="79" idx="3"/>
          </p:cNvCxnSpPr>
          <p:nvPr/>
        </p:nvCxnSpPr>
        <p:spPr bwMode="auto">
          <a:xfrm rot="5400000">
            <a:off x="8805232" y="2669490"/>
            <a:ext cx="701786" cy="3103234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</p:cxnSp>
      <p:sp>
        <p:nvSpPr>
          <p:cNvPr id="81" name="Rectangular Callout 80"/>
          <p:cNvSpPr/>
          <p:nvPr/>
        </p:nvSpPr>
        <p:spPr bwMode="auto">
          <a:xfrm>
            <a:off x="9474200" y="5467290"/>
            <a:ext cx="606897" cy="400110"/>
          </a:xfrm>
          <a:prstGeom prst="wedgeRectCallout">
            <a:avLst>
              <a:gd name="adj1" fmla="val -131106"/>
              <a:gd name="adj2" fmla="val -3429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DFS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508335" y="3911025"/>
            <a:ext cx="44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944019" y="441960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shortest path, we need </a:t>
            </a:r>
            <a:r>
              <a:rPr lang="en-US"/>
              <a:t>to explore the </a:t>
            </a:r>
            <a:r>
              <a:rPr lang="en-US" dirty="0"/>
              <a:t>graph </a:t>
            </a:r>
            <a:r>
              <a:rPr lang="en-US" b="1" dirty="0"/>
              <a:t>level by level </a:t>
            </a:r>
            <a:r>
              <a:rPr lang="en-US" dirty="0"/>
              <a:t>from the start vertex</a:t>
            </a:r>
          </a:p>
          <a:p>
            <a:pPr lvl="1"/>
            <a:r>
              <a:rPr lang="en-US" dirty="0"/>
              <a:t>first look at the vertices 0 hops away from start,</a:t>
            </a:r>
          </a:p>
          <a:p>
            <a:pPr lvl="2"/>
            <a:r>
              <a:rPr lang="en-US" dirty="0"/>
              <a:t>if start == end</a:t>
            </a:r>
          </a:p>
          <a:p>
            <a:pPr lvl="1"/>
            <a:r>
              <a:rPr lang="en-US" dirty="0"/>
              <a:t>then look at the vertices 1 hop away from start</a:t>
            </a:r>
          </a:p>
          <a:p>
            <a:pPr lvl="1"/>
            <a:r>
              <a:rPr lang="en-US" dirty="0"/>
              <a:t>then 2 hops away</a:t>
            </a:r>
          </a:p>
          <a:p>
            <a:pPr lvl="1"/>
            <a:r>
              <a:rPr lang="en-US" dirty="0"/>
              <a:t>then 3 hops away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This strategy is called </a:t>
            </a:r>
            <a:r>
              <a:rPr lang="en-US" b="1" dirty="0"/>
              <a:t>breadth-first search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207000" y="5404637"/>
            <a:ext cx="1483194" cy="1758163"/>
            <a:chOff x="4935031" y="1828006"/>
            <a:chExt cx="1879178" cy="2227559"/>
          </a:xfrm>
        </p:grpSpPr>
        <p:cxnSp>
          <p:nvCxnSpPr>
            <p:cNvPr id="5" name="Straight Connector 4"/>
            <p:cNvCxnSpPr>
              <a:stCxn id="12" idx="0"/>
              <a:endCxn id="1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4" idx="1"/>
              <a:endCxn id="1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2"/>
              <a:endCxn id="12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0"/>
              <a:endCxn id="13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1"/>
              <a:endCxn id="14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7"/>
              <a:endCxn id="1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7835900" y="5404637"/>
            <a:ext cx="1483194" cy="1758163"/>
            <a:chOff x="4935031" y="1828006"/>
            <a:chExt cx="1879178" cy="2227559"/>
          </a:xfrm>
        </p:grpSpPr>
        <p:cxnSp>
          <p:nvCxnSpPr>
            <p:cNvPr id="17" name="Straight Connector 16"/>
            <p:cNvCxnSpPr>
              <a:stCxn id="24" idx="0"/>
              <a:endCxn id="23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6" idx="1"/>
              <a:endCxn id="23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4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7" idx="0"/>
              <a:endCxn id="25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7" idx="1"/>
              <a:endCxn id="26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4" idx="7"/>
              <a:endCxn id="26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464800" y="5404637"/>
            <a:ext cx="1483194" cy="1758163"/>
            <a:chOff x="4935031" y="1828006"/>
            <a:chExt cx="1879178" cy="2227559"/>
          </a:xfrm>
        </p:grpSpPr>
        <p:cxnSp>
          <p:nvCxnSpPr>
            <p:cNvPr id="30" name="Straight Connector 29"/>
            <p:cNvCxnSpPr>
              <a:stCxn id="37" idx="0"/>
              <a:endCxn id="36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9" idx="1"/>
              <a:endCxn id="36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0" idx="2"/>
              <a:endCxn id="37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0" idx="0"/>
              <a:endCxn id="38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1"/>
              <a:endCxn id="39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7" idx="7"/>
              <a:endCxn id="39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65" name="Rectangular Callout 64"/>
          <p:cNvSpPr/>
          <p:nvPr/>
        </p:nvSpPr>
        <p:spPr bwMode="auto">
          <a:xfrm>
            <a:off x="4292600" y="5848290"/>
            <a:ext cx="589264" cy="400110"/>
          </a:xfrm>
          <a:prstGeom prst="wedgeRectCallout">
            <a:avLst>
              <a:gd name="adj1" fmla="val 101291"/>
              <a:gd name="adj2" fmla="val -8230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4978400" y="5334000"/>
            <a:ext cx="785080" cy="7046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476957"/>
              <a:gd name="connsiteY0" fmla="*/ 744372 h 744372"/>
              <a:gd name="connsiteX1" fmla="*/ 400833 w 476957"/>
              <a:gd name="connsiteY1" fmla="*/ 456273 h 744372"/>
              <a:gd name="connsiteX2" fmla="*/ 456747 w 476957"/>
              <a:gd name="connsiteY2" fmla="*/ 0 h 74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957" h="744372">
                <a:moveTo>
                  <a:pt x="0" y="744372"/>
                </a:moveTo>
                <a:cubicBezTo>
                  <a:pt x="164926" y="655646"/>
                  <a:pt x="324709" y="580335"/>
                  <a:pt x="400833" y="456273"/>
                </a:cubicBezTo>
                <a:cubicBezTo>
                  <a:pt x="476957" y="332211"/>
                  <a:pt x="455094" y="161941"/>
                  <a:pt x="45674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080000" y="53340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105400" y="5334000"/>
            <a:ext cx="1692358" cy="21524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978" h="855136">
                <a:moveTo>
                  <a:pt x="0" y="855136"/>
                </a:moveTo>
                <a:cubicBezTo>
                  <a:pt x="219522" y="852678"/>
                  <a:pt x="846978" y="787690"/>
                  <a:pt x="845753" y="657854"/>
                </a:cubicBezTo>
                <a:cubicBezTo>
                  <a:pt x="841148" y="512620"/>
                  <a:pt x="556150" y="234478"/>
                  <a:pt x="546615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5130800" y="5334000"/>
            <a:ext cx="1946170" cy="2304885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  <a:gd name="connsiteX0" fmla="*/ 0 w 910538"/>
              <a:gd name="connsiteY0" fmla="*/ 855136 h 855136"/>
              <a:gd name="connsiteX1" fmla="*/ 909313 w 910538"/>
              <a:gd name="connsiteY1" fmla="*/ 657854 h 855136"/>
              <a:gd name="connsiteX2" fmla="*/ 610175 w 910538"/>
              <a:gd name="connsiteY2" fmla="*/ 0 h 855136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1007022"/>
              <a:gd name="connsiteY0" fmla="*/ 915681 h 915681"/>
              <a:gd name="connsiteX1" fmla="*/ 909313 w 1007022"/>
              <a:gd name="connsiteY1" fmla="*/ 718399 h 915681"/>
              <a:gd name="connsiteX2" fmla="*/ 889839 w 1007022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788143 w 910538"/>
              <a:gd name="connsiteY2" fmla="*/ 0 h 915681"/>
              <a:gd name="connsiteX0" fmla="*/ 0 w 956174"/>
              <a:gd name="connsiteY0" fmla="*/ 915681 h 915681"/>
              <a:gd name="connsiteX1" fmla="*/ 909313 w 956174"/>
              <a:gd name="connsiteY1" fmla="*/ 718399 h 915681"/>
              <a:gd name="connsiteX2" fmla="*/ 838991 w 956174"/>
              <a:gd name="connsiteY2" fmla="*/ 0 h 915681"/>
              <a:gd name="connsiteX0" fmla="*/ 0 w 923156"/>
              <a:gd name="connsiteY0" fmla="*/ 915681 h 915681"/>
              <a:gd name="connsiteX1" fmla="*/ 909313 w 923156"/>
              <a:gd name="connsiteY1" fmla="*/ 718399 h 915681"/>
              <a:gd name="connsiteX2" fmla="*/ 838991 w 923156"/>
              <a:gd name="connsiteY2" fmla="*/ 0 h 915681"/>
              <a:gd name="connsiteX0" fmla="*/ 0 w 974004"/>
              <a:gd name="connsiteY0" fmla="*/ 915681 h 915681"/>
              <a:gd name="connsiteX1" fmla="*/ 909313 w 974004"/>
              <a:gd name="connsiteY1" fmla="*/ 718399 h 915681"/>
              <a:gd name="connsiteX2" fmla="*/ 889839 w 974004"/>
              <a:gd name="connsiteY2" fmla="*/ 0 h 91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004" h="915681">
                <a:moveTo>
                  <a:pt x="0" y="915681"/>
                </a:moveTo>
                <a:cubicBezTo>
                  <a:pt x="219522" y="913223"/>
                  <a:pt x="910538" y="848235"/>
                  <a:pt x="909313" y="718399"/>
                </a:cubicBezTo>
                <a:cubicBezTo>
                  <a:pt x="904708" y="573165"/>
                  <a:pt x="974004" y="235330"/>
                  <a:pt x="889839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6807200" y="60006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5" name="Rectangular Callout 74"/>
          <p:cNvSpPr/>
          <p:nvPr/>
        </p:nvSpPr>
        <p:spPr bwMode="auto">
          <a:xfrm>
            <a:off x="9413642" y="60006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11800" y="5181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40400" y="5181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69000" y="5181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96386" y="5181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80" name="Freeform 79"/>
          <p:cNvSpPr/>
          <p:nvPr/>
        </p:nvSpPr>
        <p:spPr bwMode="auto">
          <a:xfrm>
            <a:off x="7731042" y="53340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91442" y="5181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82" name="Rectangular Callout 81"/>
          <p:cNvSpPr/>
          <p:nvPr/>
        </p:nvSpPr>
        <p:spPr bwMode="auto">
          <a:xfrm>
            <a:off x="12080642" y="60006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10388600" y="53340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049000" y="51816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85" name="Rectangular Callout 84"/>
          <p:cNvSpPr/>
          <p:nvPr/>
        </p:nvSpPr>
        <p:spPr bwMode="auto">
          <a:xfrm>
            <a:off x="9931400" y="8458200"/>
            <a:ext cx="606897" cy="400110"/>
          </a:xfrm>
          <a:prstGeom prst="wedgeRectCallout">
            <a:avLst>
              <a:gd name="adj1" fmla="val -131106"/>
              <a:gd name="adj2" fmla="val -3429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BFS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141200" y="69342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traverse the graph </a:t>
            </a:r>
            <a:r>
              <a:rPr lang="en-US" b="1" dirty="0"/>
              <a:t>level by level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we examine 0, we need to remember that we</a:t>
            </a:r>
            <a:br>
              <a:rPr lang="en-US" dirty="0"/>
            </a:br>
            <a:r>
              <a:rPr lang="en-US" dirty="0"/>
              <a:t>will have to examine 1 and 4 later</a:t>
            </a:r>
          </a:p>
          <a:p>
            <a:pPr lvl="1"/>
            <a:r>
              <a:rPr lang="en-US" dirty="0"/>
              <a:t>When we examine 1, we need to remember we may have to examine 2 later</a:t>
            </a:r>
          </a:p>
          <a:p>
            <a:pPr lvl="2"/>
            <a:r>
              <a:rPr lang="en-US" dirty="0"/>
              <a:t>but first we need to look at 4</a:t>
            </a:r>
          </a:p>
          <a:p>
            <a:pPr lvl="4"/>
            <a:endParaRPr lang="en-US" dirty="0"/>
          </a:p>
          <a:p>
            <a:r>
              <a:rPr lang="en-US" dirty="0"/>
              <a:t>We need a </a:t>
            </a:r>
            <a:r>
              <a:rPr lang="en-US" b="1" dirty="0" err="1"/>
              <a:t>todo</a:t>
            </a:r>
            <a:r>
              <a:rPr lang="en-US" b="1" dirty="0"/>
              <a:t> list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997200" y="3194837"/>
            <a:ext cx="1483194" cy="1758163"/>
            <a:chOff x="4935031" y="1828006"/>
            <a:chExt cx="1879178" cy="2227559"/>
          </a:xfrm>
        </p:grpSpPr>
        <p:cxnSp>
          <p:nvCxnSpPr>
            <p:cNvPr id="5" name="Straight Connector 4"/>
            <p:cNvCxnSpPr>
              <a:stCxn id="12" idx="0"/>
              <a:endCxn id="11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4" idx="1"/>
              <a:endCxn id="11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2"/>
              <a:endCxn id="12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0"/>
              <a:endCxn id="13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1"/>
              <a:endCxn id="14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7"/>
              <a:endCxn id="14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5626100" y="3194837"/>
            <a:ext cx="1483194" cy="1758163"/>
            <a:chOff x="4935031" y="1828006"/>
            <a:chExt cx="1879178" cy="2227559"/>
          </a:xfrm>
        </p:grpSpPr>
        <p:cxnSp>
          <p:nvCxnSpPr>
            <p:cNvPr id="17" name="Straight Connector 16"/>
            <p:cNvCxnSpPr>
              <a:stCxn id="24" idx="0"/>
              <a:endCxn id="23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6" idx="1"/>
              <a:endCxn id="23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4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7" idx="0"/>
              <a:endCxn id="25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7" idx="1"/>
              <a:endCxn id="26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4" idx="7"/>
              <a:endCxn id="26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8" name="Group 29"/>
          <p:cNvGrpSpPr/>
          <p:nvPr/>
        </p:nvGrpSpPr>
        <p:grpSpPr>
          <a:xfrm>
            <a:off x="8255000" y="3194837"/>
            <a:ext cx="1483194" cy="1758163"/>
            <a:chOff x="4935031" y="1828006"/>
            <a:chExt cx="1879178" cy="2227559"/>
          </a:xfrm>
        </p:grpSpPr>
        <p:cxnSp>
          <p:nvCxnSpPr>
            <p:cNvPr id="29" name="Straight Connector 28"/>
            <p:cNvCxnSpPr>
              <a:stCxn id="36" idx="0"/>
              <a:endCxn id="35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1"/>
              <a:endCxn id="35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9" idx="2"/>
              <a:endCxn id="36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0"/>
              <a:endCxn id="37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9" idx="1"/>
              <a:endCxn id="38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6" idx="7"/>
              <a:endCxn id="38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40" name="Rectangular Callout 39"/>
          <p:cNvSpPr/>
          <p:nvPr/>
        </p:nvSpPr>
        <p:spPr bwMode="auto">
          <a:xfrm>
            <a:off x="2082800" y="3638490"/>
            <a:ext cx="589264" cy="400110"/>
          </a:xfrm>
          <a:prstGeom prst="wedgeRectCallout">
            <a:avLst>
              <a:gd name="adj1" fmla="val 101291"/>
              <a:gd name="adj2" fmla="val -8230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768600" y="3124200"/>
            <a:ext cx="785080" cy="7046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476957"/>
              <a:gd name="connsiteY0" fmla="*/ 744372 h 744372"/>
              <a:gd name="connsiteX1" fmla="*/ 400833 w 476957"/>
              <a:gd name="connsiteY1" fmla="*/ 456273 h 744372"/>
              <a:gd name="connsiteX2" fmla="*/ 456747 w 476957"/>
              <a:gd name="connsiteY2" fmla="*/ 0 h 74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957" h="744372">
                <a:moveTo>
                  <a:pt x="0" y="744372"/>
                </a:moveTo>
                <a:cubicBezTo>
                  <a:pt x="164926" y="655646"/>
                  <a:pt x="324709" y="580335"/>
                  <a:pt x="400833" y="456273"/>
                </a:cubicBezTo>
                <a:cubicBezTo>
                  <a:pt x="476957" y="332211"/>
                  <a:pt x="455094" y="161941"/>
                  <a:pt x="45674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870200" y="31242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895600" y="3124200"/>
            <a:ext cx="1692358" cy="21524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978" h="855136">
                <a:moveTo>
                  <a:pt x="0" y="855136"/>
                </a:moveTo>
                <a:cubicBezTo>
                  <a:pt x="219522" y="852678"/>
                  <a:pt x="846978" y="787690"/>
                  <a:pt x="845753" y="657854"/>
                </a:cubicBezTo>
                <a:cubicBezTo>
                  <a:pt x="841148" y="512620"/>
                  <a:pt x="556150" y="234478"/>
                  <a:pt x="546615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2921000" y="3124200"/>
            <a:ext cx="1946170" cy="2304885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  <a:gd name="connsiteX0" fmla="*/ 0 w 910538"/>
              <a:gd name="connsiteY0" fmla="*/ 855136 h 855136"/>
              <a:gd name="connsiteX1" fmla="*/ 909313 w 910538"/>
              <a:gd name="connsiteY1" fmla="*/ 657854 h 855136"/>
              <a:gd name="connsiteX2" fmla="*/ 610175 w 910538"/>
              <a:gd name="connsiteY2" fmla="*/ 0 h 855136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1007022"/>
              <a:gd name="connsiteY0" fmla="*/ 915681 h 915681"/>
              <a:gd name="connsiteX1" fmla="*/ 909313 w 1007022"/>
              <a:gd name="connsiteY1" fmla="*/ 718399 h 915681"/>
              <a:gd name="connsiteX2" fmla="*/ 889839 w 1007022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788143 w 910538"/>
              <a:gd name="connsiteY2" fmla="*/ 0 h 915681"/>
              <a:gd name="connsiteX0" fmla="*/ 0 w 956174"/>
              <a:gd name="connsiteY0" fmla="*/ 915681 h 915681"/>
              <a:gd name="connsiteX1" fmla="*/ 909313 w 956174"/>
              <a:gd name="connsiteY1" fmla="*/ 718399 h 915681"/>
              <a:gd name="connsiteX2" fmla="*/ 838991 w 956174"/>
              <a:gd name="connsiteY2" fmla="*/ 0 h 915681"/>
              <a:gd name="connsiteX0" fmla="*/ 0 w 923156"/>
              <a:gd name="connsiteY0" fmla="*/ 915681 h 915681"/>
              <a:gd name="connsiteX1" fmla="*/ 909313 w 923156"/>
              <a:gd name="connsiteY1" fmla="*/ 718399 h 915681"/>
              <a:gd name="connsiteX2" fmla="*/ 838991 w 923156"/>
              <a:gd name="connsiteY2" fmla="*/ 0 h 915681"/>
              <a:gd name="connsiteX0" fmla="*/ 0 w 974004"/>
              <a:gd name="connsiteY0" fmla="*/ 915681 h 915681"/>
              <a:gd name="connsiteX1" fmla="*/ 909313 w 974004"/>
              <a:gd name="connsiteY1" fmla="*/ 718399 h 915681"/>
              <a:gd name="connsiteX2" fmla="*/ 889839 w 974004"/>
              <a:gd name="connsiteY2" fmla="*/ 0 h 91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004" h="915681">
                <a:moveTo>
                  <a:pt x="0" y="915681"/>
                </a:moveTo>
                <a:cubicBezTo>
                  <a:pt x="219522" y="913223"/>
                  <a:pt x="910538" y="848235"/>
                  <a:pt x="909313" y="718399"/>
                </a:cubicBezTo>
                <a:cubicBezTo>
                  <a:pt x="904708" y="573165"/>
                  <a:pt x="974004" y="235330"/>
                  <a:pt x="889839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4597400" y="37908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203842" y="37908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2000" y="2971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30600" y="2971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59200" y="2971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86586" y="2971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51" name="Freeform 50"/>
          <p:cNvSpPr/>
          <p:nvPr/>
        </p:nvSpPr>
        <p:spPr bwMode="auto">
          <a:xfrm>
            <a:off x="5521242" y="31242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81642" y="2971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9870842" y="37908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8178800" y="31242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39200" y="2971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31400" y="47244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540500" cy="14986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  <a:p>
            <a:pPr lvl="1"/>
            <a:r>
              <a:rPr lang="en-US" dirty="0"/>
              <a:t>Vertices, edges,</a:t>
            </a:r>
            <a:br>
              <a:rPr lang="en-US" dirty="0"/>
            </a:br>
            <a:r>
              <a:rPr lang="en-US" dirty="0"/>
              <a:t>neighbors, …</a:t>
            </a:r>
          </a:p>
          <a:p>
            <a:pPr lvl="1"/>
            <a:r>
              <a:rPr lang="en-US" dirty="0"/>
              <a:t>Dense, sparse</a:t>
            </a:r>
          </a:p>
          <a:p>
            <a:pPr lvl="1"/>
            <a:endParaRPr lang="en-US" dirty="0"/>
          </a:p>
          <a:p>
            <a:r>
              <a:rPr lang="en-US" dirty="0"/>
              <a:t>Adjacency</a:t>
            </a:r>
            <a:br>
              <a:rPr lang="en-US" dirty="0"/>
            </a:br>
            <a:r>
              <a:rPr lang="en-US" dirty="0"/>
              <a:t>matrix</a:t>
            </a:r>
            <a:br>
              <a:rPr lang="en-US" dirty="0"/>
            </a:br>
            <a:r>
              <a:rPr lang="en-US" dirty="0"/>
              <a:t>implementation</a:t>
            </a:r>
          </a:p>
          <a:p>
            <a:endParaRPr lang="en-US" dirty="0"/>
          </a:p>
          <a:p>
            <a:r>
              <a:rPr lang="en-US" dirty="0"/>
              <a:t>Adjacency</a:t>
            </a:r>
            <a:br>
              <a:rPr lang="en-US" dirty="0"/>
            </a:br>
            <a:r>
              <a:rPr lang="en-US" dirty="0"/>
              <a:t>list</a:t>
            </a:r>
            <a:br>
              <a:rPr lang="en-US" dirty="0"/>
            </a:br>
            <a:r>
              <a:rPr lang="en-US" dirty="0"/>
              <a:t>implementation</a:t>
            </a:r>
          </a:p>
        </p:txBody>
      </p:sp>
      <p:sp>
        <p:nvSpPr>
          <p:cNvPr id="4" name="Vertical Scroll 3"/>
          <p:cNvSpPr/>
          <p:nvPr/>
        </p:nvSpPr>
        <p:spPr bwMode="auto">
          <a:xfrm flipH="1">
            <a:off x="7521349" y="152400"/>
            <a:ext cx="5458049" cy="9372600"/>
          </a:xfrm>
          <a:prstGeom prst="verticalScroll">
            <a:avLst>
              <a:gd name="adj" fmla="val 3402"/>
            </a:avLst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tabLst>
                <a:tab pos="3776663" algn="l"/>
              </a:tabLst>
            </a:pPr>
            <a:r>
              <a:rPr lang="en-US" sz="16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600" b="0" dirty="0">
                <a:latin typeface="Helvetica Neue"/>
              </a:rPr>
              <a:t> unsigned </a:t>
            </a:r>
            <a:r>
              <a:rPr lang="en-US" sz="1600" b="0" dirty="0" err="1"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graph_header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graph_new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unsigned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FFC000"/>
                </a:solidFill>
                <a:latin typeface="Helvetica Neue"/>
              </a:rPr>
              <a:t>numvert</a:t>
            </a:r>
            <a:r>
              <a:rPr lang="en-US" sz="16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graph_free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unsigned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int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graph_size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graph_hasedge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600" b="0" dirty="0"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6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graph_addedge</a:t>
            </a:r>
            <a:r>
              <a:rPr lang="en-US" sz="1600" b="0" dirty="0"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600" b="0" dirty="0"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600" b="0" dirty="0"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G != NULL;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v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 &amp;&amp; w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v != w &amp;&amp; !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graph_hasedge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(G, v, w);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solidFill>
                <a:srgbClr val="C00000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 err="1">
                <a:solidFill>
                  <a:srgbClr val="FF66FF"/>
                </a:solidFill>
                <a:latin typeface="Helvetica Neue"/>
              </a:rPr>
              <a:t>typedef</a:t>
            </a:r>
            <a:r>
              <a:rPr lang="en-US" sz="1600" b="0" dirty="0">
                <a:solidFill>
                  <a:srgbClr val="FF66FF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struct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neighbor_header</a:t>
            </a:r>
            <a:r>
              <a:rPr lang="en-US" sz="16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*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graph_get_neighbors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G != NULL &amp;&amp; v &lt;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(G);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//@ensures \result != NULL;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graph_hasmore_neighbors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graph_next_neighbor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graph_hasmore_neighbors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//@ensures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is_vertex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(\result);</a:t>
            </a:r>
          </a:p>
          <a:p>
            <a:pPr algn="l">
              <a:tabLst>
                <a:tab pos="3776663" algn="l"/>
              </a:tabLst>
            </a:pPr>
            <a:endParaRPr lang="en-US" sz="1600" b="0" dirty="0">
              <a:solidFill>
                <a:schemeClr val="tx1"/>
              </a:solidFill>
              <a:latin typeface="Helvetica Neue"/>
            </a:endParaRP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00B050"/>
                </a:solidFill>
                <a:latin typeface="Helvetica Neue"/>
              </a:rPr>
              <a:t>void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7030A0"/>
                </a:solidFill>
                <a:latin typeface="Helvetica Neue"/>
              </a:rPr>
              <a:t>graph_free_neighbors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6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6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>
              <a:tabLst>
                <a:tab pos="3776663" algn="l"/>
              </a:tabLst>
            </a:pP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//@requires </a:t>
            </a:r>
            <a:r>
              <a:rPr lang="en-US" sz="1600" b="0" dirty="0" err="1">
                <a:solidFill>
                  <a:srgbClr val="C00000"/>
                </a:solidFill>
                <a:latin typeface="Helvetica Neue"/>
              </a:rPr>
              <a:t>nbors</a:t>
            </a:r>
            <a:r>
              <a:rPr lang="en-US" sz="1600" b="0" dirty="0">
                <a:solidFill>
                  <a:srgbClr val="C00000"/>
                </a:solidFill>
                <a:latin typeface="Helvetica Neue"/>
              </a:rPr>
              <a:t>  != NULL;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309943" y="75430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92600" y="6858000"/>
          <a:ext cx="62484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54653" y="69342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4749800" y="70858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pSp>
        <p:nvGrpSpPr>
          <p:cNvPr id="9" name="Group 43"/>
          <p:cNvGrpSpPr/>
          <p:nvPr/>
        </p:nvGrpSpPr>
        <p:grpSpPr>
          <a:xfrm>
            <a:off x="5527702" y="8321040"/>
            <a:ext cx="457200" cy="274320"/>
            <a:chOff x="8222344" y="4025070"/>
            <a:chExt cx="457200" cy="27432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48"/>
          <p:cNvGrpSpPr/>
          <p:nvPr/>
        </p:nvGrpSpPr>
        <p:grpSpPr>
          <a:xfrm>
            <a:off x="6305604" y="6949440"/>
            <a:ext cx="457200" cy="274320"/>
            <a:chOff x="8222344" y="4025070"/>
            <a:chExt cx="457200" cy="27432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932555" y="69342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154653" y="83058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4749800" y="84574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154653" y="73914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4749800" y="75430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932555" y="73914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Group 48"/>
          <p:cNvGrpSpPr/>
          <p:nvPr/>
        </p:nvGrpSpPr>
        <p:grpSpPr>
          <a:xfrm>
            <a:off x="7112000" y="7406640"/>
            <a:ext cx="457200" cy="274320"/>
            <a:chOff x="8222344" y="4025070"/>
            <a:chExt cx="457200" cy="27432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6724373" y="73914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>
            <a:off x="6309943" y="80002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154653" y="78486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/>
        </p:nvCxnSpPr>
        <p:spPr bwMode="auto">
          <a:xfrm>
            <a:off x="4749800" y="80002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932555" y="78486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7112000" y="7863840"/>
            <a:ext cx="457200" cy="274320"/>
            <a:chOff x="8222344" y="4025070"/>
            <a:chExt cx="457200" cy="27432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6724373" y="78486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>
            <a:off x="6309943" y="89146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5154653" y="87630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 bwMode="auto">
          <a:xfrm>
            <a:off x="4749800" y="8914606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932555" y="87630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0" name="Group 48"/>
          <p:cNvGrpSpPr/>
          <p:nvPr/>
        </p:nvGrpSpPr>
        <p:grpSpPr>
          <a:xfrm>
            <a:off x="7112000" y="8778240"/>
            <a:ext cx="457200" cy="274320"/>
            <a:chOff x="8222344" y="4025070"/>
            <a:chExt cx="457200" cy="274320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8222344" y="416143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oval" w="lg" len="lg"/>
              <a:tailEnd type="none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8390604" y="4161436"/>
              <a:ext cx="27432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5400000">
              <a:off x="8510191" y="4161436"/>
              <a:ext cx="18288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8622124" y="4161833"/>
              <a:ext cx="91440" cy="79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6724373" y="8763000"/>
          <a:ext cx="48260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5400206" y="1940558"/>
            <a:ext cx="1483194" cy="1758163"/>
            <a:chOff x="4935031" y="1828006"/>
            <a:chExt cx="1879178" cy="2227559"/>
          </a:xfrm>
        </p:grpSpPr>
        <p:cxnSp>
          <p:nvCxnSpPr>
            <p:cNvPr id="67" name="Straight Connector 66"/>
            <p:cNvCxnSpPr>
              <a:stCxn id="74" idx="0"/>
              <a:endCxn id="73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76" idx="1"/>
              <a:endCxn id="73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7" idx="2"/>
              <a:endCxn id="74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7" idx="0"/>
              <a:endCxn id="75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7" idx="1"/>
              <a:endCxn id="76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4" idx="7"/>
              <a:endCxn id="76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5242560" y="4495800"/>
          <a:ext cx="171704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"/>
                        </a:rPr>
                        <a:t></a:t>
                      </a: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3" name="Straight Arrow Connector 82"/>
          <p:cNvCxnSpPr/>
          <p:nvPr/>
        </p:nvCxnSpPr>
        <p:spPr bwMode="auto">
          <a:xfrm>
            <a:off x="5525880" y="7086600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5525880" y="7543800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5525880" y="8001000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5525880" y="8915400"/>
            <a:ext cx="4114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oval" w="lg" len="lg"/>
            <a:tailEnd type="stealth" w="lg" len="lg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707032" y="5410200"/>
            <a:ext cx="508668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lgDash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9702800" y="104001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graph.h</a:t>
            </a:r>
            <a:endParaRPr lang="en-US" sz="1200" dirty="0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</a:t>
            </a:r>
            <a:r>
              <a:rPr lang="en-US" b="1" dirty="0"/>
              <a:t>work list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need to traverse the graph level by level</a:t>
            </a:r>
          </a:p>
          <a:p>
            <a:pPr lvl="1"/>
            <a:r>
              <a:rPr lang="en-US" dirty="0"/>
              <a:t>finish examining the current level before starting the next level</a:t>
            </a:r>
          </a:p>
          <a:p>
            <a:pPr lvl="1"/>
            <a:r>
              <a:rPr lang="en-US" dirty="0"/>
              <a:t>we need to retrieve the vertices inserted the longest time ago</a:t>
            </a:r>
          </a:p>
          <a:p>
            <a:pPr lvl="4"/>
            <a:endParaRPr lang="en-US" dirty="0"/>
          </a:p>
          <a:p>
            <a:r>
              <a:rPr lang="en-US" dirty="0"/>
              <a:t>This work list must be a </a:t>
            </a:r>
            <a:r>
              <a:rPr lang="en-US" b="1" dirty="0"/>
              <a:t>queue</a:t>
            </a:r>
          </a:p>
          <a:p>
            <a:pPr lvl="1"/>
            <a:r>
              <a:rPr lang="en-US" dirty="0"/>
              <a:t>older nodes need to be visited before newer nodes</a:t>
            </a:r>
          </a:p>
        </p:txBody>
      </p:sp>
      <p:grpSp>
        <p:nvGrpSpPr>
          <p:cNvPr id="57" name="Group 4"/>
          <p:cNvGrpSpPr/>
          <p:nvPr/>
        </p:nvGrpSpPr>
        <p:grpSpPr>
          <a:xfrm>
            <a:off x="2997200" y="3278240"/>
            <a:ext cx="1483194" cy="1758163"/>
            <a:chOff x="4935031" y="1828006"/>
            <a:chExt cx="1879178" cy="2227559"/>
          </a:xfrm>
        </p:grpSpPr>
        <p:cxnSp>
          <p:nvCxnSpPr>
            <p:cNvPr id="58" name="Straight Connector 57"/>
            <p:cNvCxnSpPr>
              <a:stCxn id="65" idx="0"/>
              <a:endCxn id="64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7" idx="1"/>
              <a:endCxn id="64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8" idx="2"/>
              <a:endCxn id="65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8" idx="0"/>
              <a:endCxn id="66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8" idx="1"/>
              <a:endCxn id="67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5" idx="7"/>
              <a:endCxn id="67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69" name="Group 4"/>
          <p:cNvGrpSpPr/>
          <p:nvPr/>
        </p:nvGrpSpPr>
        <p:grpSpPr>
          <a:xfrm>
            <a:off x="5626100" y="3278240"/>
            <a:ext cx="1483194" cy="1758163"/>
            <a:chOff x="4935031" y="1828006"/>
            <a:chExt cx="1879178" cy="2227559"/>
          </a:xfrm>
        </p:grpSpPr>
        <p:cxnSp>
          <p:nvCxnSpPr>
            <p:cNvPr id="70" name="Straight Connector 69"/>
            <p:cNvCxnSpPr>
              <a:stCxn id="77" idx="0"/>
              <a:endCxn id="76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9" idx="1"/>
              <a:endCxn id="76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0" idx="2"/>
              <a:endCxn id="77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0" idx="0"/>
              <a:endCxn id="78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0" idx="1"/>
              <a:endCxn id="79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7" idx="7"/>
              <a:endCxn id="79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81" name="Group 29"/>
          <p:cNvGrpSpPr/>
          <p:nvPr/>
        </p:nvGrpSpPr>
        <p:grpSpPr>
          <a:xfrm>
            <a:off x="8255000" y="3278240"/>
            <a:ext cx="1483194" cy="1758163"/>
            <a:chOff x="4935031" y="1828006"/>
            <a:chExt cx="1879178" cy="2227559"/>
          </a:xfrm>
        </p:grpSpPr>
        <p:cxnSp>
          <p:nvCxnSpPr>
            <p:cNvPr id="82" name="Straight Connector 81"/>
            <p:cNvCxnSpPr>
              <a:stCxn id="89" idx="0"/>
              <a:endCxn id="88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1" idx="1"/>
              <a:endCxn id="88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2" idx="2"/>
              <a:endCxn id="89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2" idx="0"/>
              <a:endCxn id="90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2" idx="1"/>
              <a:endCxn id="91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9" idx="7"/>
              <a:endCxn id="91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93" name="Rectangular Callout 92"/>
          <p:cNvSpPr/>
          <p:nvPr/>
        </p:nvSpPr>
        <p:spPr bwMode="auto">
          <a:xfrm>
            <a:off x="2082800" y="3721893"/>
            <a:ext cx="589264" cy="400110"/>
          </a:xfrm>
          <a:prstGeom prst="wedgeRectCallout">
            <a:avLst>
              <a:gd name="adj1" fmla="val 101291"/>
              <a:gd name="adj2" fmla="val -8230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2768600" y="3207603"/>
            <a:ext cx="785080" cy="7046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476957"/>
              <a:gd name="connsiteY0" fmla="*/ 744372 h 744372"/>
              <a:gd name="connsiteX1" fmla="*/ 400833 w 476957"/>
              <a:gd name="connsiteY1" fmla="*/ 456273 h 744372"/>
              <a:gd name="connsiteX2" fmla="*/ 456747 w 476957"/>
              <a:gd name="connsiteY2" fmla="*/ 0 h 74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957" h="744372">
                <a:moveTo>
                  <a:pt x="0" y="744372"/>
                </a:moveTo>
                <a:cubicBezTo>
                  <a:pt x="164926" y="655646"/>
                  <a:pt x="324709" y="580335"/>
                  <a:pt x="400833" y="456273"/>
                </a:cubicBezTo>
                <a:cubicBezTo>
                  <a:pt x="476957" y="332211"/>
                  <a:pt x="455094" y="161941"/>
                  <a:pt x="45674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2870200" y="3207603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2895600" y="3207603"/>
            <a:ext cx="1692358" cy="21524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978" h="855136">
                <a:moveTo>
                  <a:pt x="0" y="855136"/>
                </a:moveTo>
                <a:cubicBezTo>
                  <a:pt x="219522" y="852678"/>
                  <a:pt x="846978" y="787690"/>
                  <a:pt x="845753" y="657854"/>
                </a:cubicBezTo>
                <a:cubicBezTo>
                  <a:pt x="841148" y="512620"/>
                  <a:pt x="556150" y="234478"/>
                  <a:pt x="546615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2921000" y="3207603"/>
            <a:ext cx="1946170" cy="2304885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  <a:gd name="connsiteX0" fmla="*/ 0 w 910538"/>
              <a:gd name="connsiteY0" fmla="*/ 855136 h 855136"/>
              <a:gd name="connsiteX1" fmla="*/ 909313 w 910538"/>
              <a:gd name="connsiteY1" fmla="*/ 657854 h 855136"/>
              <a:gd name="connsiteX2" fmla="*/ 610175 w 910538"/>
              <a:gd name="connsiteY2" fmla="*/ 0 h 855136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1007022"/>
              <a:gd name="connsiteY0" fmla="*/ 915681 h 915681"/>
              <a:gd name="connsiteX1" fmla="*/ 909313 w 1007022"/>
              <a:gd name="connsiteY1" fmla="*/ 718399 h 915681"/>
              <a:gd name="connsiteX2" fmla="*/ 889839 w 1007022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788143 w 910538"/>
              <a:gd name="connsiteY2" fmla="*/ 0 h 915681"/>
              <a:gd name="connsiteX0" fmla="*/ 0 w 956174"/>
              <a:gd name="connsiteY0" fmla="*/ 915681 h 915681"/>
              <a:gd name="connsiteX1" fmla="*/ 909313 w 956174"/>
              <a:gd name="connsiteY1" fmla="*/ 718399 h 915681"/>
              <a:gd name="connsiteX2" fmla="*/ 838991 w 956174"/>
              <a:gd name="connsiteY2" fmla="*/ 0 h 915681"/>
              <a:gd name="connsiteX0" fmla="*/ 0 w 923156"/>
              <a:gd name="connsiteY0" fmla="*/ 915681 h 915681"/>
              <a:gd name="connsiteX1" fmla="*/ 909313 w 923156"/>
              <a:gd name="connsiteY1" fmla="*/ 718399 h 915681"/>
              <a:gd name="connsiteX2" fmla="*/ 838991 w 923156"/>
              <a:gd name="connsiteY2" fmla="*/ 0 h 915681"/>
              <a:gd name="connsiteX0" fmla="*/ 0 w 974004"/>
              <a:gd name="connsiteY0" fmla="*/ 915681 h 915681"/>
              <a:gd name="connsiteX1" fmla="*/ 909313 w 974004"/>
              <a:gd name="connsiteY1" fmla="*/ 718399 h 915681"/>
              <a:gd name="connsiteX2" fmla="*/ 889839 w 974004"/>
              <a:gd name="connsiteY2" fmla="*/ 0 h 91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004" h="915681">
                <a:moveTo>
                  <a:pt x="0" y="915681"/>
                </a:moveTo>
                <a:cubicBezTo>
                  <a:pt x="219522" y="913223"/>
                  <a:pt x="910538" y="848235"/>
                  <a:pt x="909313" y="718399"/>
                </a:cubicBezTo>
                <a:cubicBezTo>
                  <a:pt x="904708" y="573165"/>
                  <a:pt x="974004" y="235330"/>
                  <a:pt x="889839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8" name="Rectangular Callout 97"/>
          <p:cNvSpPr/>
          <p:nvPr/>
        </p:nvSpPr>
        <p:spPr bwMode="auto">
          <a:xfrm>
            <a:off x="4597400" y="3874293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9" name="Rectangular Callout 98"/>
          <p:cNvSpPr/>
          <p:nvPr/>
        </p:nvSpPr>
        <p:spPr bwMode="auto">
          <a:xfrm>
            <a:off x="7203842" y="3874293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302000" y="305520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30600" y="305520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59200" y="305520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486586" y="305520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04" name="Freeform 103"/>
          <p:cNvSpPr/>
          <p:nvPr/>
        </p:nvSpPr>
        <p:spPr bwMode="auto">
          <a:xfrm>
            <a:off x="5521242" y="3207603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81642" y="305520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6" name="Rectangular Callout 105"/>
          <p:cNvSpPr/>
          <p:nvPr/>
        </p:nvSpPr>
        <p:spPr bwMode="auto">
          <a:xfrm>
            <a:off x="9870842" y="3874293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8178800" y="3207603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839200" y="305520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931400" y="4807803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10" name="Rectangular Callout 109"/>
          <p:cNvSpPr/>
          <p:nvPr/>
        </p:nvSpPr>
        <p:spPr bwMode="auto">
          <a:xfrm>
            <a:off x="6705416" y="1828800"/>
            <a:ext cx="2540184" cy="707886"/>
          </a:xfrm>
          <a:prstGeom prst="wedgeRectCallout">
            <a:avLst>
              <a:gd name="adj1" fmla="val -105620"/>
              <a:gd name="adj2" fmla="val -271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That’s what we called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todo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lists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This</a:t>
            </a:r>
            <a:br>
              <a:rPr lang="en-US" i="1" dirty="0"/>
            </a:br>
            <a:r>
              <a:rPr lang="en-US" i="1" dirty="0"/>
              <a:t>work list</a:t>
            </a:r>
            <a:br>
              <a:rPr lang="en-US" i="1" dirty="0"/>
            </a:br>
            <a:r>
              <a:rPr lang="en-US" i="1" dirty="0"/>
              <a:t>must be</a:t>
            </a:r>
            <a:br>
              <a:rPr lang="en-US" i="1" dirty="0"/>
            </a:br>
            <a:r>
              <a:rPr lang="en-US" i="1" dirty="0"/>
              <a:t>a </a:t>
            </a:r>
            <a:r>
              <a:rPr lang="en-US" b="1" i="1" dirty="0"/>
              <a:t>queue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start with 0 in the queue</a:t>
            </a:r>
          </a:p>
          <a:p>
            <a:pPr lvl="1"/>
            <a:r>
              <a:rPr lang="en-US" dirty="0"/>
              <a:t>at each step, retrieve the next vertex to examine</a:t>
            </a:r>
          </a:p>
          <a:p>
            <a:pPr lvl="4"/>
            <a:endParaRPr lang="en-US" dirty="0"/>
          </a:p>
          <a:p>
            <a:pPr marL="7253288" lvl="1" defTabSz="242888"/>
            <a:r>
              <a:rPr lang="en-US" dirty="0"/>
              <a:t>We mark the vertices so we don’t put them in the queue twice</a:t>
            </a:r>
          </a:p>
          <a:p>
            <a:pPr marL="7545388" lvl="2" defTabSz="242888"/>
            <a:r>
              <a:rPr lang="en-US" dirty="0"/>
              <a:t>either because we examined them already</a:t>
            </a:r>
          </a:p>
          <a:p>
            <a:pPr marL="7545388" lvl="2" defTabSz="242888"/>
            <a:r>
              <a:rPr lang="en-US" dirty="0"/>
              <a:t>or because they are already in the queue and will be examined later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30800" y="2128037"/>
            <a:ext cx="1483194" cy="1758163"/>
            <a:chOff x="4935031" y="1828006"/>
            <a:chExt cx="1879178" cy="2227559"/>
          </a:xfrm>
        </p:grpSpPr>
        <p:cxnSp>
          <p:nvCxnSpPr>
            <p:cNvPr id="58" name="Straight Connector 57"/>
            <p:cNvCxnSpPr>
              <a:stCxn id="65" idx="0"/>
              <a:endCxn id="64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7" idx="1"/>
              <a:endCxn id="64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8" idx="2"/>
              <a:endCxn id="65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8" idx="0"/>
              <a:endCxn id="66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8" idx="1"/>
              <a:endCxn id="67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5" idx="7"/>
              <a:endCxn id="67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59700" y="2128037"/>
            <a:ext cx="1483194" cy="1758163"/>
            <a:chOff x="4935031" y="1828006"/>
            <a:chExt cx="1879178" cy="2227559"/>
          </a:xfrm>
        </p:grpSpPr>
        <p:cxnSp>
          <p:nvCxnSpPr>
            <p:cNvPr id="70" name="Straight Connector 69"/>
            <p:cNvCxnSpPr>
              <a:stCxn id="77" idx="0"/>
              <a:endCxn id="76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9" idx="1"/>
              <a:endCxn id="76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0" idx="2"/>
              <a:endCxn id="77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0" idx="0"/>
              <a:endCxn id="78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0" idx="1"/>
              <a:endCxn id="79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7" idx="7"/>
              <a:endCxn id="79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10388600" y="2128037"/>
            <a:ext cx="1483194" cy="1758163"/>
            <a:chOff x="4935031" y="1828006"/>
            <a:chExt cx="1879178" cy="2227559"/>
          </a:xfrm>
        </p:grpSpPr>
        <p:cxnSp>
          <p:nvCxnSpPr>
            <p:cNvPr id="82" name="Straight Connector 81"/>
            <p:cNvCxnSpPr>
              <a:stCxn id="89" idx="0"/>
              <a:endCxn id="88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1" idx="1"/>
              <a:endCxn id="88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ln w="571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2" idx="2"/>
              <a:endCxn id="89" idx="6"/>
            </p:cNvCxnSpPr>
            <p:nvPr/>
          </p:nvCxnSpPr>
          <p:spPr>
            <a:xfrm rot="10800000">
              <a:off x="5398442" y="3823860"/>
              <a:ext cx="952356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2" idx="0"/>
              <a:endCxn id="90" idx="4"/>
            </p:cNvCxnSpPr>
            <p:nvPr/>
          </p:nvCxnSpPr>
          <p:spPr>
            <a:xfrm rot="16200000" flipV="1">
              <a:off x="5932136" y="2941785"/>
              <a:ext cx="1300737" cy="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2" idx="1"/>
              <a:endCxn id="91" idx="5"/>
            </p:cNvCxnSpPr>
            <p:nvPr/>
          </p:nvCxnSpPr>
          <p:spPr>
            <a:xfrm rot="16200000" flipV="1">
              <a:off x="5970546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9" idx="7"/>
              <a:endCxn id="91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93" name="Rectangular Callout 92"/>
          <p:cNvSpPr/>
          <p:nvPr/>
        </p:nvSpPr>
        <p:spPr bwMode="auto">
          <a:xfrm>
            <a:off x="4216400" y="2571690"/>
            <a:ext cx="589264" cy="400110"/>
          </a:xfrm>
          <a:prstGeom prst="wedgeRectCallout">
            <a:avLst>
              <a:gd name="adj1" fmla="val 101291"/>
              <a:gd name="adj2" fmla="val -8230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FF0000"/>
                </a:solidFill>
                <a:latin typeface="Helvetica Neue"/>
              </a:rPr>
              <a:t>start</a:t>
            </a:r>
            <a:endParaRPr lang="en-US" sz="1600" dirty="0">
              <a:solidFill>
                <a:srgbClr val="FF000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4902200" y="2057400"/>
            <a:ext cx="785080" cy="7046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533903"/>
              <a:gd name="connsiteY0" fmla="*/ 744372 h 744372"/>
              <a:gd name="connsiteX1" fmla="*/ 400833 w 533903"/>
              <a:gd name="connsiteY1" fmla="*/ 456273 h 744372"/>
              <a:gd name="connsiteX2" fmla="*/ 533903 w 533903"/>
              <a:gd name="connsiteY2" fmla="*/ 0 h 744372"/>
              <a:gd name="connsiteX0" fmla="*/ 0 w 476957"/>
              <a:gd name="connsiteY0" fmla="*/ 744372 h 744372"/>
              <a:gd name="connsiteX1" fmla="*/ 400833 w 476957"/>
              <a:gd name="connsiteY1" fmla="*/ 456273 h 744372"/>
              <a:gd name="connsiteX2" fmla="*/ 456747 w 476957"/>
              <a:gd name="connsiteY2" fmla="*/ 0 h 74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957" h="744372">
                <a:moveTo>
                  <a:pt x="0" y="744372"/>
                </a:moveTo>
                <a:cubicBezTo>
                  <a:pt x="164926" y="655646"/>
                  <a:pt x="324709" y="580335"/>
                  <a:pt x="400833" y="456273"/>
                </a:cubicBezTo>
                <a:cubicBezTo>
                  <a:pt x="476957" y="332211"/>
                  <a:pt x="455094" y="161941"/>
                  <a:pt x="45674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5003800" y="20574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5029200" y="2057400"/>
            <a:ext cx="1692358" cy="2152486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978" h="855136">
                <a:moveTo>
                  <a:pt x="0" y="855136"/>
                </a:moveTo>
                <a:cubicBezTo>
                  <a:pt x="219522" y="852678"/>
                  <a:pt x="846978" y="787690"/>
                  <a:pt x="845753" y="657854"/>
                </a:cubicBezTo>
                <a:cubicBezTo>
                  <a:pt x="841148" y="512620"/>
                  <a:pt x="556150" y="234478"/>
                  <a:pt x="546615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5054600" y="2057400"/>
            <a:ext cx="1946170" cy="2304885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808842"/>
              <a:gd name="connsiteY0" fmla="*/ 794591 h 794591"/>
              <a:gd name="connsiteX1" fmla="*/ 807617 w 808842"/>
              <a:gd name="connsiteY1" fmla="*/ 597309 h 794591"/>
              <a:gd name="connsiteX2" fmla="*/ 457631 w 808842"/>
              <a:gd name="connsiteY2" fmla="*/ 0 h 794591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32207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08842"/>
              <a:gd name="connsiteY0" fmla="*/ 855136 h 855136"/>
              <a:gd name="connsiteX1" fmla="*/ 807617 w 808842"/>
              <a:gd name="connsiteY1" fmla="*/ 657854 h 855136"/>
              <a:gd name="connsiteX2" fmla="*/ 483055 w 808842"/>
              <a:gd name="connsiteY2" fmla="*/ 0 h 855136"/>
              <a:gd name="connsiteX0" fmla="*/ 0 w 872402"/>
              <a:gd name="connsiteY0" fmla="*/ 855136 h 855136"/>
              <a:gd name="connsiteX1" fmla="*/ 871177 w 872402"/>
              <a:gd name="connsiteY1" fmla="*/ 657854 h 855136"/>
              <a:gd name="connsiteX2" fmla="*/ 546615 w 872402"/>
              <a:gd name="connsiteY2" fmla="*/ 0 h 855136"/>
              <a:gd name="connsiteX0" fmla="*/ 0 w 846978"/>
              <a:gd name="connsiteY0" fmla="*/ 855136 h 855136"/>
              <a:gd name="connsiteX1" fmla="*/ 845753 w 846978"/>
              <a:gd name="connsiteY1" fmla="*/ 657854 h 855136"/>
              <a:gd name="connsiteX2" fmla="*/ 546615 w 846978"/>
              <a:gd name="connsiteY2" fmla="*/ 0 h 855136"/>
              <a:gd name="connsiteX0" fmla="*/ 0 w 910538"/>
              <a:gd name="connsiteY0" fmla="*/ 855136 h 855136"/>
              <a:gd name="connsiteX1" fmla="*/ 909313 w 910538"/>
              <a:gd name="connsiteY1" fmla="*/ 657854 h 855136"/>
              <a:gd name="connsiteX2" fmla="*/ 610175 w 910538"/>
              <a:gd name="connsiteY2" fmla="*/ 0 h 855136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889839 w 910538"/>
              <a:gd name="connsiteY2" fmla="*/ 0 h 915681"/>
              <a:gd name="connsiteX0" fmla="*/ 0 w 1007022"/>
              <a:gd name="connsiteY0" fmla="*/ 915681 h 915681"/>
              <a:gd name="connsiteX1" fmla="*/ 909313 w 1007022"/>
              <a:gd name="connsiteY1" fmla="*/ 718399 h 915681"/>
              <a:gd name="connsiteX2" fmla="*/ 889839 w 1007022"/>
              <a:gd name="connsiteY2" fmla="*/ 0 h 915681"/>
              <a:gd name="connsiteX0" fmla="*/ 0 w 910538"/>
              <a:gd name="connsiteY0" fmla="*/ 915681 h 915681"/>
              <a:gd name="connsiteX1" fmla="*/ 909313 w 910538"/>
              <a:gd name="connsiteY1" fmla="*/ 718399 h 915681"/>
              <a:gd name="connsiteX2" fmla="*/ 788143 w 910538"/>
              <a:gd name="connsiteY2" fmla="*/ 0 h 915681"/>
              <a:gd name="connsiteX0" fmla="*/ 0 w 956174"/>
              <a:gd name="connsiteY0" fmla="*/ 915681 h 915681"/>
              <a:gd name="connsiteX1" fmla="*/ 909313 w 956174"/>
              <a:gd name="connsiteY1" fmla="*/ 718399 h 915681"/>
              <a:gd name="connsiteX2" fmla="*/ 838991 w 956174"/>
              <a:gd name="connsiteY2" fmla="*/ 0 h 915681"/>
              <a:gd name="connsiteX0" fmla="*/ 0 w 923156"/>
              <a:gd name="connsiteY0" fmla="*/ 915681 h 915681"/>
              <a:gd name="connsiteX1" fmla="*/ 909313 w 923156"/>
              <a:gd name="connsiteY1" fmla="*/ 718399 h 915681"/>
              <a:gd name="connsiteX2" fmla="*/ 838991 w 923156"/>
              <a:gd name="connsiteY2" fmla="*/ 0 h 915681"/>
              <a:gd name="connsiteX0" fmla="*/ 0 w 974004"/>
              <a:gd name="connsiteY0" fmla="*/ 915681 h 915681"/>
              <a:gd name="connsiteX1" fmla="*/ 909313 w 974004"/>
              <a:gd name="connsiteY1" fmla="*/ 718399 h 915681"/>
              <a:gd name="connsiteX2" fmla="*/ 889839 w 974004"/>
              <a:gd name="connsiteY2" fmla="*/ 0 h 91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4004" h="915681">
                <a:moveTo>
                  <a:pt x="0" y="915681"/>
                </a:moveTo>
                <a:cubicBezTo>
                  <a:pt x="219522" y="913223"/>
                  <a:pt x="910538" y="848235"/>
                  <a:pt x="909313" y="718399"/>
                </a:cubicBezTo>
                <a:cubicBezTo>
                  <a:pt x="904708" y="573165"/>
                  <a:pt x="974004" y="235330"/>
                  <a:pt x="889839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98" name="Rectangular Callout 97"/>
          <p:cNvSpPr/>
          <p:nvPr/>
        </p:nvSpPr>
        <p:spPr bwMode="auto">
          <a:xfrm>
            <a:off x="6731000" y="27240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9" name="Rectangular Callout 98"/>
          <p:cNvSpPr/>
          <p:nvPr/>
        </p:nvSpPr>
        <p:spPr bwMode="auto">
          <a:xfrm>
            <a:off x="9337442" y="27240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35600" y="1905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64200" y="1905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892800" y="1905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20186" y="1905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04" name="Freeform 103"/>
          <p:cNvSpPr/>
          <p:nvPr/>
        </p:nvSpPr>
        <p:spPr bwMode="auto">
          <a:xfrm>
            <a:off x="7654842" y="20574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315242" y="1905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6" name="Rectangular Callout 105"/>
          <p:cNvSpPr/>
          <p:nvPr/>
        </p:nvSpPr>
        <p:spPr bwMode="auto">
          <a:xfrm>
            <a:off x="12004442" y="2724090"/>
            <a:ext cx="746358" cy="400110"/>
          </a:xfrm>
          <a:prstGeom prst="wedgeRectCallout">
            <a:avLst>
              <a:gd name="adj1" fmla="val -124102"/>
              <a:gd name="adj2" fmla="val 2364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target</a:t>
            </a:r>
            <a:endParaRPr lang="en-US" sz="160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10312400" y="2057400"/>
            <a:ext cx="1133558" cy="2000087"/>
          </a:xfrm>
          <a:custGeom>
            <a:avLst/>
            <a:gdLst>
              <a:gd name="connsiteX0" fmla="*/ 0 w 471814"/>
              <a:gd name="connsiteY0" fmla="*/ 724422 h 724422"/>
              <a:gd name="connsiteX1" fmla="*/ 400833 w 471814"/>
              <a:gd name="connsiteY1" fmla="*/ 436323 h 724422"/>
              <a:gd name="connsiteX2" fmla="*/ 425885 w 471814"/>
              <a:gd name="connsiteY2" fmla="*/ 60542 h 724422"/>
              <a:gd name="connsiteX3" fmla="*/ 438411 w 471814"/>
              <a:gd name="connsiteY3" fmla="*/ 73068 h 724422"/>
              <a:gd name="connsiteX0" fmla="*/ 0 w 471814"/>
              <a:gd name="connsiteY0" fmla="*/ 663880 h 663880"/>
              <a:gd name="connsiteX1" fmla="*/ 400833 w 471814"/>
              <a:gd name="connsiteY1" fmla="*/ 375781 h 663880"/>
              <a:gd name="connsiteX2" fmla="*/ 425885 w 471814"/>
              <a:gd name="connsiteY2" fmla="*/ 0 h 663880"/>
              <a:gd name="connsiteX0" fmla="*/ 0 w 533903"/>
              <a:gd name="connsiteY0" fmla="*/ 824863 h 824863"/>
              <a:gd name="connsiteX1" fmla="*/ 400833 w 533903"/>
              <a:gd name="connsiteY1" fmla="*/ 536764 h 824863"/>
              <a:gd name="connsiteX2" fmla="*/ 533903 w 533903"/>
              <a:gd name="connsiteY2" fmla="*/ 0 h 824863"/>
              <a:gd name="connsiteX0" fmla="*/ 0 w 540665"/>
              <a:gd name="connsiteY0" fmla="*/ 824863 h 824863"/>
              <a:gd name="connsiteX1" fmla="*/ 451681 w 540665"/>
              <a:gd name="connsiteY1" fmla="*/ 536764 h 824863"/>
              <a:gd name="connsiteX2" fmla="*/ 533903 w 540665"/>
              <a:gd name="connsiteY2" fmla="*/ 0 h 824863"/>
              <a:gd name="connsiteX0" fmla="*/ 0 w 540665"/>
              <a:gd name="connsiteY0" fmla="*/ 764318 h 764318"/>
              <a:gd name="connsiteX1" fmla="*/ 451681 w 540665"/>
              <a:gd name="connsiteY1" fmla="*/ 536764 h 764318"/>
              <a:gd name="connsiteX2" fmla="*/ 533903 w 540665"/>
              <a:gd name="connsiteY2" fmla="*/ 0 h 764318"/>
              <a:gd name="connsiteX0" fmla="*/ 0 w 540665"/>
              <a:gd name="connsiteY0" fmla="*/ 764318 h 767284"/>
              <a:gd name="connsiteX1" fmla="*/ 451681 w 540665"/>
              <a:gd name="connsiteY1" fmla="*/ 536764 h 767284"/>
              <a:gd name="connsiteX2" fmla="*/ 533903 w 540665"/>
              <a:gd name="connsiteY2" fmla="*/ 0 h 767284"/>
              <a:gd name="connsiteX0" fmla="*/ 0 w 523715"/>
              <a:gd name="connsiteY0" fmla="*/ 764318 h 767284"/>
              <a:gd name="connsiteX1" fmla="*/ 451681 w 523715"/>
              <a:gd name="connsiteY1" fmla="*/ 536764 h 767284"/>
              <a:gd name="connsiteX2" fmla="*/ 432207 w 523715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612699"/>
              <a:gd name="connsiteY0" fmla="*/ 764318 h 767284"/>
              <a:gd name="connsiteX1" fmla="*/ 540665 w 612699"/>
              <a:gd name="connsiteY1" fmla="*/ 385401 h 767284"/>
              <a:gd name="connsiteX2" fmla="*/ 432207 w 612699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41890"/>
              <a:gd name="connsiteY0" fmla="*/ 764318 h 767284"/>
              <a:gd name="connsiteX1" fmla="*/ 540665 w 541890"/>
              <a:gd name="connsiteY1" fmla="*/ 385401 h 767284"/>
              <a:gd name="connsiteX2" fmla="*/ 432207 w 541890"/>
              <a:gd name="connsiteY2" fmla="*/ 0 h 767284"/>
              <a:gd name="connsiteX0" fmla="*/ 0 w 567314"/>
              <a:gd name="connsiteY0" fmla="*/ 794591 h 797557"/>
              <a:gd name="connsiteX1" fmla="*/ 566089 w 567314"/>
              <a:gd name="connsiteY1" fmla="*/ 385401 h 797557"/>
              <a:gd name="connsiteX2" fmla="*/ 457631 w 567314"/>
              <a:gd name="connsiteY2" fmla="*/ 0 h 797557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57631 w 567314"/>
              <a:gd name="connsiteY2" fmla="*/ 0 h 794591"/>
              <a:gd name="connsiteX0" fmla="*/ 0 w 567314"/>
              <a:gd name="connsiteY0" fmla="*/ 794591 h 794591"/>
              <a:gd name="connsiteX1" fmla="*/ 566089 w 567314"/>
              <a:gd name="connsiteY1" fmla="*/ 385401 h 794591"/>
              <a:gd name="connsiteX2" fmla="*/ 432207 w 567314"/>
              <a:gd name="connsiteY2" fmla="*/ 0 h 79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4" h="794591">
                <a:moveTo>
                  <a:pt x="0" y="794591"/>
                </a:moveTo>
                <a:cubicBezTo>
                  <a:pt x="219522" y="792133"/>
                  <a:pt x="567314" y="515237"/>
                  <a:pt x="566089" y="385401"/>
                </a:cubicBezTo>
                <a:cubicBezTo>
                  <a:pt x="561484" y="240167"/>
                  <a:pt x="428075" y="188282"/>
                  <a:pt x="432207" y="0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dash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972800" y="1905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065000" y="36576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473200" y="5876985"/>
          <a:ext cx="6136892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1" dirty="0">
                          <a:latin typeface="Helvetica Neue"/>
                        </a:rPr>
                        <a:t>next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queue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1, </a:t>
                      </a:r>
                      <a:r>
                        <a:rPr lang="en-US" sz="24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0, 1, 4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0, 1, 4, 2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1" kern="1200" dirty="0">
                        <a:solidFill>
                          <a:srgbClr val="00B05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5727874" y="779722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queue</a:t>
            </a:r>
            <a:r>
              <a:rPr lang="en-US" dirty="0"/>
              <a:t> where to store the vertices to examine next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mark array </a:t>
            </a:r>
            <a:r>
              <a:rPr lang="en-US" dirty="0"/>
              <a:t>where to track the vertices we know about</a:t>
            </a:r>
          </a:p>
          <a:p>
            <a:pPr lvl="2"/>
            <a:r>
              <a:rPr lang="en-US" dirty="0"/>
              <a:t>either already examined or queued up to be examined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as long as there are vertices still to be processed</a:t>
            </a:r>
          </a:p>
          <a:p>
            <a:pPr lvl="1"/>
            <a:r>
              <a:rPr lang="en-US" dirty="0"/>
              <a:t>retrieve the vertex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inserted in the queue the longest time ago</a:t>
            </a:r>
          </a:p>
          <a:p>
            <a:pPr lvl="2"/>
            <a:r>
              <a:rPr lang="en-US" dirty="0"/>
              <a:t>if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is </a:t>
            </a:r>
            <a:r>
              <a:rPr lang="en-US" b="1" dirty="0"/>
              <a:t>target</a:t>
            </a:r>
            <a:r>
              <a:rPr lang="en-US" dirty="0"/>
              <a:t>, we are done — </a:t>
            </a:r>
            <a:r>
              <a:rPr lang="en-US" dirty="0">
                <a:solidFill>
                  <a:srgbClr val="00B050"/>
                </a:solidFill>
              </a:rPr>
              <a:t>there is a path</a:t>
            </a:r>
          </a:p>
          <a:p>
            <a:pPr lvl="1"/>
            <a:r>
              <a:rPr lang="en-US" dirty="0"/>
              <a:t>examine each neighbor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of </a:t>
            </a:r>
            <a:r>
              <a:rPr lang="en-US" dirty="0">
                <a:solidFill>
                  <a:srgbClr val="00B0F0"/>
                </a:solidFill>
              </a:rPr>
              <a:t>v</a:t>
            </a:r>
          </a:p>
          <a:p>
            <a:pPr lvl="2"/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is unmarked add it to the queue and mark it</a:t>
            </a:r>
          </a:p>
          <a:p>
            <a:pPr lvl="2"/>
            <a:r>
              <a:rPr lang="en-US" dirty="0"/>
              <a:t>otherwise ignore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– it was already queued up for processing</a:t>
            </a:r>
          </a:p>
          <a:p>
            <a:pPr lvl="3"/>
            <a:endParaRPr lang="en-US" dirty="0"/>
          </a:p>
          <a:p>
            <a:r>
              <a:rPr lang="en-US" dirty="0"/>
              <a:t>if the queue is empty</a:t>
            </a:r>
          </a:p>
          <a:p>
            <a:pPr lvl="1"/>
            <a:r>
              <a:rPr lang="en-US" dirty="0"/>
              <a:t>there are no vertices left to process</a:t>
            </a:r>
          </a:p>
          <a:p>
            <a:pPr lvl="1"/>
            <a:r>
              <a:rPr lang="en-US" dirty="0"/>
              <a:t>and we have not found a path</a:t>
            </a:r>
          </a:p>
          <a:p>
            <a:pPr lvl="1"/>
            <a:r>
              <a:rPr lang="en-US" dirty="0"/>
              <a:t>we are done — </a:t>
            </a:r>
            <a:r>
              <a:rPr lang="en-US" dirty="0">
                <a:solidFill>
                  <a:srgbClr val="FF0000"/>
                </a:solidFill>
              </a:rPr>
              <a:t>there is no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BFS –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Initial setup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16000" y="3231793"/>
            <a:ext cx="7329892" cy="476027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rgbClr val="7030A0"/>
                </a:solidFill>
                <a:latin typeface="Helvetica Neue"/>
              </a:rPr>
              <a:t>bfs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(start == target)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initially is a queue containing only start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algn="l"/>
            <a:endParaRPr lang="en-US" sz="20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8636000" y="4476690"/>
            <a:ext cx="3660619" cy="400110"/>
          </a:xfrm>
          <a:prstGeom prst="wedgeRectCallout">
            <a:avLst>
              <a:gd name="adj1" fmla="val -160380"/>
              <a:gd name="adj2" fmla="val 1266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there is a path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23451" y="4274403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8636000" y="5121414"/>
            <a:ext cx="3328796" cy="707886"/>
          </a:xfrm>
          <a:prstGeom prst="wedgeRectCallout">
            <a:avLst>
              <a:gd name="adj1" fmla="val -99370"/>
              <a:gd name="adj2" fmla="val 22056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calloc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initializes every vertex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as unmarked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8636000" y="5924490"/>
            <a:ext cx="3649397" cy="400110"/>
          </a:xfrm>
          <a:prstGeom prst="wedgeRectCallout">
            <a:avLst>
              <a:gd name="adj1" fmla="val -195725"/>
              <a:gd name="adj2" fmla="val -4460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but we want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start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to be marked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8636000" y="7064514"/>
            <a:ext cx="2044791" cy="707886"/>
          </a:xfrm>
          <a:prstGeom prst="wedgeRectCallout">
            <a:avLst>
              <a:gd name="adj1" fmla="val -264071"/>
              <a:gd name="adj2" fmla="val -4639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Initially only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start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is in the queue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BFS – 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Traversing the graph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16000" y="2835910"/>
            <a:ext cx="5900013" cy="629916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  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(v == target) { 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2000" b="0" dirty="0">
                <a:solidFill>
                  <a:srgbClr val="00B050"/>
                </a:solidFill>
                <a:latin typeface="Helvetica Neue"/>
              </a:rPr>
              <a:t>      vertex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(!mark[w]) {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  mark[w] = true;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(Q, w);</a:t>
            </a:r>
            <a:endParaRPr lang="en-US" sz="20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8266451" y="4240887"/>
            <a:ext cx="3291927" cy="400110"/>
          </a:xfrm>
          <a:prstGeom prst="wedgeRectCallout">
            <a:avLst>
              <a:gd name="adj1" fmla="val -203676"/>
              <a:gd name="adj2" fmla="val -2791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</a:t>
            </a:r>
            <a:r>
              <a:rPr lang="en-US" sz="2000" b="0" dirty="0">
                <a:solidFill>
                  <a:srgbClr val="00B0F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</a:t>
            </a:r>
            <a:r>
              <a:rPr lang="en-US" sz="200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target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, there is a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3070" y="40386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8255000" y="3638490"/>
            <a:ext cx="3477875" cy="400110"/>
          </a:xfrm>
          <a:prstGeom prst="wedgeRectCallout">
            <a:avLst>
              <a:gd name="adj1" fmla="val -185208"/>
              <a:gd name="adj2" fmla="val -2894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B0F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the next vertex to process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950200" y="2797314"/>
            <a:ext cx="2668359" cy="707886"/>
          </a:xfrm>
          <a:prstGeom prst="wedgeRectCallout">
            <a:avLst>
              <a:gd name="adj1" fmla="val -188733"/>
              <a:gd name="adj2" fmla="val 34209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for as long as there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are vertices to process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8567889" y="6043864"/>
            <a:ext cx="3497111" cy="400110"/>
          </a:xfrm>
          <a:prstGeom prst="wedgeRectCallout">
            <a:avLst>
              <a:gd name="adj1" fmla="val -113835"/>
              <a:gd name="adj2" fmla="val -2359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examine each neighbor </a:t>
            </a:r>
            <a:r>
              <a:rPr lang="en-US" sz="2000" b="0" dirty="0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of </a:t>
            </a:r>
            <a:r>
              <a:rPr lang="en-US" sz="2000" b="0" dirty="0">
                <a:solidFill>
                  <a:srgbClr val="00B0F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8255000" y="4833626"/>
            <a:ext cx="2940870" cy="400110"/>
          </a:xfrm>
          <a:prstGeom prst="wedgeRectCallout">
            <a:avLst>
              <a:gd name="adj1" fmla="val -217164"/>
              <a:gd name="adj2" fmla="val 862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i="1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clean up before returning</a:t>
            </a:r>
            <a:endParaRPr lang="en-US" sz="2000" b="0" i="1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8577277" y="6781800"/>
            <a:ext cx="2213106" cy="1015663"/>
          </a:xfrm>
          <a:prstGeom prst="wedgeRectCallout">
            <a:avLst>
              <a:gd name="adj1" fmla="val -267909"/>
              <a:gd name="adj2" fmla="val -2498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</a:t>
            </a:r>
            <a:r>
              <a:rPr lang="en-US" sz="2000" b="0" dirty="0">
                <a:solidFill>
                  <a:srgbClr val="7030A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</a:t>
            </a: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 is unmarked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mark it and</a:t>
            </a:r>
            <a:b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add it to the queue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8614090" y="8153400"/>
            <a:ext cx="4136710" cy="400110"/>
          </a:xfrm>
          <a:prstGeom prst="wedgeRectCallout">
            <a:avLst>
              <a:gd name="adj1" fmla="val -138178"/>
              <a:gd name="adj2" fmla="val -25694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we are done with the neighbors of </a:t>
            </a:r>
            <a:r>
              <a:rPr lang="en-US" sz="2000" b="0" dirty="0">
                <a:solidFill>
                  <a:srgbClr val="00B0F0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v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BFS –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Giving up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16000" y="3426400"/>
            <a:ext cx="3457228" cy="291361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…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200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200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20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6273800" y="4629090"/>
            <a:ext cx="4543873" cy="400110"/>
          </a:xfrm>
          <a:prstGeom prst="wedgeRectCallout">
            <a:avLst>
              <a:gd name="adj1" fmla="val -87563"/>
              <a:gd name="adj2" fmla="val 2168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If there are no more vertices to process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304730" y="6381690"/>
            <a:ext cx="2940870" cy="400110"/>
          </a:xfrm>
          <a:prstGeom prst="wedgeRectCallout">
            <a:avLst>
              <a:gd name="adj1" fmla="val -172441"/>
              <a:gd name="adj2" fmla="val -244962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i="1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clean up before returning</a:t>
            </a:r>
            <a:endParaRPr lang="en-US" sz="2000" b="0" i="1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6273800" y="5524380"/>
            <a:ext cx="1857240" cy="400110"/>
          </a:xfrm>
          <a:prstGeom prst="wedgeRectCallout">
            <a:avLst>
              <a:gd name="adj1" fmla="val -241336"/>
              <a:gd name="adj2" fmla="val 2481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there is no path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000" y="5334000"/>
            <a:ext cx="548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214296" y="76201"/>
            <a:ext cx="5710859" cy="944575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rgbClr val="7030A0"/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(start == target)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(v == target) {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v is target return true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w);      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</a:t>
            </a:r>
            <a:r>
              <a:rPr lang="en-US" sz="155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5702300" cy="1498600"/>
          </a:xfrm>
        </p:spPr>
        <p:txBody>
          <a:bodyPr/>
          <a:lstStyle/>
          <a:p>
            <a:r>
              <a:rPr lang="en-US" dirty="0"/>
              <a:t>Implementing BFS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2500" y="1981200"/>
            <a:ext cx="6311900" cy="6896100"/>
          </a:xfrm>
        </p:spPr>
        <p:txBody>
          <a:bodyPr/>
          <a:lstStyle/>
          <a:p>
            <a:r>
              <a:rPr lang="en-US" dirty="0"/>
              <a:t>Here’s the overall code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5702300" cy="1498600"/>
          </a:xfrm>
        </p:spPr>
        <p:txBody>
          <a:bodyPr/>
          <a:lstStyle/>
          <a:p>
            <a:r>
              <a:rPr lang="en-US" dirty="0"/>
              <a:t>Implementing BFS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2500" y="1981200"/>
            <a:ext cx="6159500" cy="6896100"/>
          </a:xfrm>
        </p:spPr>
        <p:txBody>
          <a:bodyPr/>
          <a:lstStyle/>
          <a:p>
            <a:r>
              <a:rPr lang="en-US" dirty="0"/>
              <a:t>This code is </a:t>
            </a:r>
            <a:r>
              <a:rPr lang="en-US" b="1" dirty="0"/>
              <a:t>iterative</a:t>
            </a:r>
            <a:endParaRPr lang="en-US" dirty="0"/>
          </a:p>
          <a:p>
            <a:pPr lvl="1"/>
            <a:r>
              <a:rPr lang="en-US" dirty="0"/>
              <a:t>DFS earlier was recursive</a:t>
            </a:r>
          </a:p>
          <a:p>
            <a:pPr lvl="4"/>
            <a:endParaRPr lang="en-US" dirty="0"/>
          </a:p>
          <a:p>
            <a:r>
              <a:rPr lang="en-US" dirty="0"/>
              <a:t>The code structure is the same as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52453" y="4724400"/>
            <a:ext cx="5330947" cy="34676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8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18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18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18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18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18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18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(G); v++) {</a:t>
            </a:r>
          </a:p>
          <a:p>
            <a:pPr algn="l"/>
            <a:r>
              <a:rPr lang="fr-FR" sz="18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</a:t>
            </a:r>
            <a:r>
              <a:rPr lang="fr-FR" sz="18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fr-FR" sz="18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</a:t>
            </a:r>
            <a:r>
              <a:rPr lang="fr-FR" sz="18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Vertices</a:t>
            </a:r>
            <a:r>
              <a:rPr lang="fr-FR" sz="18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fr-FR" sz="18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connected</a:t>
            </a:r>
            <a:r>
              <a:rPr lang="fr-FR" sz="18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to %u: ", v);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18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18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18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18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18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18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fr-FR" sz="18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 %u,", w);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18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18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</a:t>
            </a:r>
            <a:r>
              <a:rPr lang="fr-FR" sz="180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fr-FR" sz="180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("\n");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18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14296" y="76200"/>
            <a:ext cx="5688904" cy="9446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rgbClr val="7030A0"/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if (start == target) return true;</a:t>
            </a:r>
          </a:p>
          <a:p>
            <a:pPr algn="l"/>
            <a:endParaRPr lang="en-US" sz="155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*mark =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550" b="0" dirty="0">
              <a:solidFill>
                <a:schemeClr val="bg2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Q =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(Q, start);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("    Visiting %u\n", v);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if (v == target) {   // if v is target return true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return true;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if (!mark[w]) {        // if w is not already marked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  mark[w] = true;       // mark it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(Q, w);              //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(Q));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550" b="0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 return false;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214296" y="76200"/>
            <a:ext cx="5688904" cy="944575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rgbClr val="7030A0"/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(start == target)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(v == target) {   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// if v is target return true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// if w is not already marked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mark[w] = true;      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// mark it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w);             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//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5702300" cy="1498600"/>
          </a:xfrm>
        </p:spPr>
        <p:txBody>
          <a:bodyPr/>
          <a:lstStyle/>
          <a:p>
            <a:r>
              <a:rPr lang="en-US" dirty="0"/>
              <a:t>Implementing BFS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2500" y="1981200"/>
            <a:ext cx="6311900" cy="6896100"/>
          </a:xfrm>
        </p:spPr>
        <p:txBody>
          <a:bodyPr/>
          <a:lstStyle/>
          <a:p>
            <a:r>
              <a:rPr lang="en-US" dirty="0"/>
              <a:t>The code structure is the same as </a:t>
            </a:r>
            <a:r>
              <a:rPr lang="en-US" dirty="0" err="1">
                <a:solidFill>
                  <a:srgbClr val="7030A0"/>
                </a:solidFill>
              </a:rPr>
              <a:t>graph_print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except that we return early if we find a path</a:t>
            </a:r>
          </a:p>
          <a:p>
            <a:pPr lvl="1"/>
            <a:endParaRPr lang="en-US" dirty="0"/>
          </a:p>
          <a:p>
            <a:r>
              <a:rPr lang="en-US" dirty="0"/>
              <a:t>The complexity of </a:t>
            </a:r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O(v + e) with adjacency lists</a:t>
            </a:r>
          </a:p>
          <a:p>
            <a:pPr lvl="1"/>
            <a:r>
              <a:rPr lang="en-US" dirty="0"/>
              <a:t>O(v</a:t>
            </a:r>
            <a:r>
              <a:rPr lang="en-US" baseline="30000" dirty="0"/>
              <a:t>2</a:t>
            </a:r>
            <a:r>
              <a:rPr lang="en-US" dirty="0"/>
              <a:t>) with adjacency matrices</a:t>
            </a:r>
          </a:p>
          <a:p>
            <a:pPr lvl="1"/>
            <a:endParaRPr lang="en-US" dirty="0"/>
          </a:p>
          <a:p>
            <a:r>
              <a:rPr lang="en-US" dirty="0"/>
              <a:t>same as </a:t>
            </a:r>
            <a:r>
              <a:rPr lang="en-US" dirty="0" err="1">
                <a:solidFill>
                  <a:srgbClr val="7030A0"/>
                </a:solidFill>
              </a:rPr>
              <a:t>dfs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7800" y="3395246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B0F0"/>
                </a:solidFill>
              </a:rPr>
              <a:t>v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06563" y="4690646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B0F0"/>
                </a:solidFill>
              </a:rPr>
              <a:t>O(1)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4000" y="2009016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98300" y="6678289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</a:rPr>
              <a:t>O(e)</a:t>
            </a:r>
            <a:br>
              <a:rPr lang="en-US" sz="1600" b="0" dirty="0">
                <a:solidFill>
                  <a:srgbClr val="FF0000"/>
                </a:solidFill>
              </a:rPr>
            </a:br>
            <a:r>
              <a:rPr lang="en-US" sz="1600" b="0" dirty="0">
                <a:solidFill>
                  <a:srgbClr val="FF0000"/>
                </a:solidFill>
              </a:rPr>
              <a:t>altogether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36400" y="856366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7" name="Right Brace 16"/>
          <p:cNvSpPr/>
          <p:nvPr/>
        </p:nvSpPr>
        <p:spPr bwMode="auto">
          <a:xfrm>
            <a:off x="11607801" y="6172200"/>
            <a:ext cx="228600" cy="1600200"/>
          </a:xfrm>
          <a:prstGeom prst="rightBrace">
            <a:avLst>
              <a:gd name="adj1" fmla="val 43533"/>
              <a:gd name="adj2" fmla="val 5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17400" y="769620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B0F0"/>
                </a:solidFill>
              </a:rPr>
              <a:t>O(1)</a:t>
            </a:r>
          </a:p>
        </p:txBody>
      </p:sp>
      <p:sp>
        <p:nvSpPr>
          <p:cNvPr id="21" name="Right Brace 20"/>
          <p:cNvSpPr/>
          <p:nvPr/>
        </p:nvSpPr>
        <p:spPr bwMode="auto">
          <a:xfrm>
            <a:off x="12065001" y="3733800"/>
            <a:ext cx="242798" cy="2286000"/>
          </a:xfrm>
          <a:prstGeom prst="rightBrace">
            <a:avLst>
              <a:gd name="adj1" fmla="val 43533"/>
              <a:gd name="adj2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>
            <a:off x="11607801" y="8229600"/>
            <a:ext cx="228599" cy="990600"/>
          </a:xfrm>
          <a:prstGeom prst="rightBrace">
            <a:avLst>
              <a:gd name="adj1" fmla="val 43533"/>
              <a:gd name="adj2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96963" y="175260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70C0"/>
                </a:solidFill>
              </a:rPr>
              <a:t>O(v)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84000" y="1066800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684000" y="2709446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684000" y="2938046"/>
            <a:ext cx="596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4483100" cy="6896100"/>
          </a:xfrm>
        </p:spPr>
        <p:txBody>
          <a:bodyPr/>
          <a:lstStyle/>
          <a:p>
            <a:r>
              <a:rPr lang="en-US" dirty="0"/>
              <a:t>Costs are similar for dense graphs</a:t>
            </a:r>
          </a:p>
          <a:p>
            <a:endParaRPr lang="en-US" dirty="0"/>
          </a:p>
          <a:p>
            <a:r>
              <a:rPr lang="en-US" dirty="0"/>
              <a:t>AL is </a:t>
            </a:r>
            <a:r>
              <a:rPr lang="en-US" b="1" dirty="0"/>
              <a:t>more space-efficient </a:t>
            </a:r>
            <a:r>
              <a:rPr lang="en-US" dirty="0"/>
              <a:t>for sparse graphs</a:t>
            </a:r>
          </a:p>
          <a:p>
            <a:pPr lvl="1"/>
            <a:r>
              <a:rPr lang="en-US" dirty="0"/>
              <a:t>very common graphs</a:t>
            </a:r>
          </a:p>
          <a:p>
            <a:pPr lvl="2"/>
            <a:r>
              <a:rPr lang="en-US" dirty="0"/>
              <a:t>e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O(v) it typical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88000" y="1143000"/>
          <a:ext cx="7315200" cy="722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="1" i="0" dirty="0"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</a:t>
                      </a:r>
                      <a:br>
                        <a:rPr lang="en-US" sz="2400" b="1" i="0" dirty="0">
                          <a:latin typeface="Helvetica Neue"/>
                        </a:rPr>
                      </a:br>
                      <a:r>
                        <a:rPr lang="en-US" sz="2400" b="1" i="0" dirty="0">
                          <a:latin typeface="Helvetica Neue"/>
                        </a:rPr>
                        <a:t>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1" i="0" dirty="0">
                          <a:latin typeface="Helvetica Neue"/>
                        </a:rPr>
                        <a:t>Adjacency matrix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 + e)</a:t>
                      </a:r>
                      <a:endParaRPr lang="en-US" sz="24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300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i="0" kern="1200" baseline="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</a:t>
                      </a:r>
                      <a:endParaRPr lang="en-US" sz="24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graph_new</a:t>
                      </a:r>
                      <a:endParaRPr lang="en-US" sz="24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O(v</a:t>
                      </a:r>
                      <a:r>
                        <a:rPr lang="en-US" sz="2400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graph_free</a:t>
                      </a:r>
                      <a:endParaRPr lang="en-US" sz="24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O(v + 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O(1)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kern="1200" dirty="0" err="1">
                          <a:solidFill>
                            <a:srgbClr val="7030A0"/>
                          </a:solidFill>
                          <a:latin typeface="Helvetica Neue"/>
                          <a:ea typeface="+mn-ea"/>
                          <a:cs typeface="+mn-cs"/>
                        </a:rPr>
                        <a:t>graph_size</a:t>
                      </a:r>
                      <a:endParaRPr lang="en-US" sz="2400" b="0" i="0" kern="1200" dirty="0">
                        <a:solidFill>
                          <a:srgbClr val="7030A0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graph_hasedge</a:t>
                      </a:r>
                      <a:endParaRPr lang="en-US" sz="12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O(min(</a:t>
                      </a:r>
                      <a:r>
                        <a:rPr lang="en-US" sz="2400" dirty="0" err="1"/>
                        <a:t>v,e</a:t>
                      </a:r>
                      <a:r>
                        <a:rPr lang="en-US" sz="2400" dirty="0"/>
                        <a:t>))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O(1)</a:t>
                      </a:r>
                      <a:endParaRPr lang="en-US" sz="2400" i="0" kern="1200" dirty="0">
                        <a:solidFill>
                          <a:schemeClr val="dk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graph_addedge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graph_get_neighbors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graph_hasmore_neighbors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graph_next_neighbor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b="0" i="0" dirty="0" err="1">
                          <a:solidFill>
                            <a:srgbClr val="7030A0"/>
                          </a:solidFill>
                          <a:latin typeface="Helvetica Neue"/>
                        </a:rPr>
                        <a:t>graph_free_neighbors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O(</a:t>
                      </a:r>
                      <a:r>
                        <a:rPr lang="en-US" sz="2400" dirty="0"/>
                        <a:t>min(</a:t>
                      </a:r>
                      <a:r>
                        <a:rPr lang="en-US" sz="2400" dirty="0" err="1"/>
                        <a:t>v,e</a:t>
                      </a:r>
                      <a:r>
                        <a:rPr lang="en-US" sz="2400" dirty="0"/>
                        <a:t>)</a:t>
                      </a:r>
                      <a:r>
                        <a:rPr lang="en-US" sz="2400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9611978" y="8893314"/>
            <a:ext cx="3283911" cy="707886"/>
          </a:xfrm>
          <a:prstGeom prst="wedgeRectCallout">
            <a:avLst>
              <a:gd name="adj1" fmla="val 31006"/>
              <a:gd name="adj2" fmla="val -1074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Assuming the neighbors are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represented as a linked list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474200" y="990600"/>
            <a:ext cx="1676400" cy="7543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9619289" y="8893314"/>
            <a:ext cx="3283911" cy="707886"/>
          </a:xfrm>
          <a:prstGeom prst="wedgeRectCallout">
            <a:avLst>
              <a:gd name="adj1" fmla="val -35746"/>
              <a:gd name="adj2" fmla="val -107467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Assuming the neighbors are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represented as a linked list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388100" cy="1498600"/>
          </a:xfrm>
        </p:spPr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388100" cy="68961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is </a:t>
            </a:r>
            <a:r>
              <a:rPr lang="en-US" b="1" dirty="0"/>
              <a:t>correct</a:t>
            </a:r>
            <a:r>
              <a:rPr lang="en-US" dirty="0"/>
              <a:t> if it returns</a:t>
            </a:r>
          </a:p>
          <a:p>
            <a:pPr lvl="1"/>
            <a:r>
              <a:rPr lang="en-US" b="1" i="1" dirty="0"/>
              <a:t>true</a:t>
            </a:r>
            <a:r>
              <a:rPr lang="en-US" dirty="0"/>
              <a:t> when 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</a:p>
          <a:p>
            <a:pPr lvl="1"/>
            <a:r>
              <a:rPr lang="en-US" b="1" i="1" dirty="0"/>
              <a:t>false</a:t>
            </a:r>
            <a:r>
              <a:rPr lang="en-US" dirty="0"/>
              <a:t> when there is no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</a:p>
          <a:p>
            <a:endParaRPr lang="en-US" dirty="0"/>
          </a:p>
          <a:p>
            <a:r>
              <a:rPr lang="en-US" dirty="0"/>
              <a:t>It returns in three places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14296" y="76200"/>
            <a:ext cx="5688904" cy="9446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rgbClr val="7030A0"/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(start == target)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(v == target) {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v is target return true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w);      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</a:t>
            </a:r>
            <a:r>
              <a:rPr lang="en-US" sz="155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864600" y="1066800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493000" y="5055296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264400" y="8839200"/>
            <a:ext cx="12954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388100" cy="1498600"/>
          </a:xfrm>
        </p:spPr>
        <p:txBody>
          <a:bodyPr/>
          <a:lstStyle/>
          <a:p>
            <a:r>
              <a:rPr lang="en-US" dirty="0"/>
              <a:t>Correctness –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235700" cy="68961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is correct if it returns</a:t>
            </a:r>
          </a:p>
          <a:p>
            <a:pPr lvl="1"/>
            <a:r>
              <a:rPr lang="en-US" b="1" i="1" dirty="0"/>
              <a:t>true</a:t>
            </a:r>
            <a:r>
              <a:rPr lang="en-US" dirty="0"/>
              <a:t> when 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</a:p>
          <a:p>
            <a:pPr lvl="4"/>
            <a:endParaRPr lang="en-US" dirty="0"/>
          </a:p>
          <a:p>
            <a:r>
              <a:rPr lang="en-US" dirty="0"/>
              <a:t>We need to show that there is a path in this case</a:t>
            </a:r>
          </a:p>
          <a:p>
            <a:pPr lvl="1"/>
            <a:r>
              <a:rPr lang="en-US" dirty="0"/>
              <a:t>recall the definition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 are in the first case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14296" y="76200"/>
            <a:ext cx="5688904" cy="9446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rgbClr val="7030A0"/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55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(start == target)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*mark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55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Q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start);</a:t>
            </a:r>
          </a:p>
          <a:p>
            <a:pPr algn="l"/>
            <a:endParaRPr lang="en-US" sz="155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while (!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vertex v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("    Visiting %u\n", v);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if (v == target) {   // if v is target return true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return true;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while 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 {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vertex w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if (!mark[w]) {        // if w is not already marked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mark[w] = true;       // mark it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w);              //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return false;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864600" y="1066800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1854200" y="5646256"/>
            <a:ext cx="5009064" cy="159274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1963" lvl="0" indent="-342900" algn="l" eaLnBrk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b="0" kern="0" dirty="0">
                <a:latin typeface="Helvetica Neue"/>
              </a:rPr>
              <a:t>There is a path from </a:t>
            </a: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to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2000" b="0" kern="0" dirty="0">
                <a:latin typeface="Helvetica Neue"/>
              </a:rPr>
              <a:t> if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==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1800" b="0" kern="0" dirty="0">
                <a:latin typeface="Helvetica Neue"/>
              </a:rPr>
              <a:t>, or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latin typeface="Helvetica Neue"/>
              </a:rPr>
              <a:t>there is an edge from </a:t>
            </a: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to some vertex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</a:pPr>
            <a:r>
              <a:rPr lang="en-US" sz="1800" b="0" kern="0" dirty="0">
                <a:latin typeface="Helvetica Neue"/>
              </a:rPr>
              <a:t>	and there is a path from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  <a:r>
              <a:rPr lang="en-US" sz="1800" b="0" kern="0" dirty="0">
                <a:latin typeface="Helvetica Neue"/>
              </a:rPr>
              <a:t> to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320800" y="6096000"/>
            <a:ext cx="3581400" cy="3810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112000" y="990600"/>
            <a:ext cx="3352800" cy="5334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388100" cy="1498600"/>
          </a:xfrm>
        </p:spPr>
        <p:txBody>
          <a:bodyPr/>
          <a:lstStyle/>
          <a:p>
            <a:r>
              <a:rPr lang="en-US" dirty="0"/>
              <a:t>Correctness –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235700" cy="68961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is correct if it returns</a:t>
            </a:r>
          </a:p>
          <a:p>
            <a:pPr lvl="1"/>
            <a:r>
              <a:rPr lang="en-US" b="1" i="1" dirty="0"/>
              <a:t>true</a:t>
            </a:r>
            <a:r>
              <a:rPr lang="en-US" dirty="0"/>
              <a:t> when 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</a:p>
          <a:p>
            <a:pPr lvl="4"/>
            <a:endParaRPr lang="en-US" dirty="0"/>
          </a:p>
          <a:p>
            <a:r>
              <a:rPr lang="en-US" dirty="0"/>
              <a:t>We need to show that there is a path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we have nowhere to point to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214296" y="76200"/>
            <a:ext cx="5688904" cy="9446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(G));</a:t>
            </a:r>
          </a:p>
          <a:p>
            <a:pPr algn="l"/>
            <a:endParaRPr lang="en-US" sz="155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(v == target) {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v is target return true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w);      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</a:t>
            </a:r>
            <a:r>
              <a:rPr lang="en-US" sz="155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return false;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01800" y="5105400"/>
            <a:ext cx="5009064" cy="159274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1963" lvl="0" indent="-342900" algn="l" eaLnBrk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b="0" kern="0" dirty="0">
                <a:latin typeface="Helvetica Neue"/>
              </a:rPr>
              <a:t>There is a path from </a:t>
            </a: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to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2000" b="0" kern="0" dirty="0">
                <a:latin typeface="Helvetica Neue"/>
              </a:rPr>
              <a:t> if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==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1800" b="0" kern="0" dirty="0">
                <a:latin typeface="Helvetica Neue"/>
              </a:rPr>
              <a:t>, or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latin typeface="Helvetica Neue"/>
              </a:rPr>
              <a:t>there is an edge from </a:t>
            </a: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to some vertex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</a:pPr>
            <a:r>
              <a:rPr lang="en-US" sz="1800" b="0" kern="0" dirty="0">
                <a:latin typeface="Helvetica Neue"/>
              </a:rPr>
              <a:t>	and there is a path from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  <a:r>
              <a:rPr lang="en-US" sz="1800" b="0" kern="0" dirty="0">
                <a:latin typeface="Helvetica Neue"/>
              </a:rPr>
              <a:t> to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493000" y="5055296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388100" cy="1498600"/>
          </a:xfrm>
        </p:spPr>
        <p:txBody>
          <a:bodyPr/>
          <a:lstStyle/>
          <a:p>
            <a:r>
              <a:rPr lang="en-US" dirty="0"/>
              <a:t>Correctness –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886200"/>
            <a:ext cx="6235700" cy="49911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We need to show there is a path</a:t>
            </a:r>
          </a:p>
          <a:p>
            <a:pPr lvl="1"/>
            <a:r>
              <a:rPr lang="en-US" i="1" dirty="0"/>
              <a:t>but we have nowhere to point to</a:t>
            </a:r>
          </a:p>
          <a:p>
            <a:pPr lvl="4"/>
            <a:endParaRPr lang="en-US" dirty="0"/>
          </a:p>
          <a:p>
            <a:r>
              <a:rPr lang="en-US" dirty="0"/>
              <a:t>We need </a:t>
            </a:r>
            <a:r>
              <a:rPr lang="en-US" b="1" dirty="0"/>
              <a:t>loop invariants</a:t>
            </a:r>
          </a:p>
          <a:p>
            <a:pPr lvl="1"/>
            <a:r>
              <a:rPr lang="en-US" dirty="0"/>
              <a:t>What do we know about marked vertices?</a:t>
            </a:r>
          </a:p>
          <a:p>
            <a:pPr lvl="2"/>
            <a:r>
              <a:rPr lang="en-US" dirty="0"/>
              <a:t>there is a path from </a:t>
            </a:r>
            <a:r>
              <a:rPr lang="en-US" b="1" dirty="0"/>
              <a:t>start</a:t>
            </a:r>
            <a:r>
              <a:rPr lang="en-US" dirty="0"/>
              <a:t> to every marked vertex</a:t>
            </a:r>
          </a:p>
          <a:p>
            <a:pPr lvl="1"/>
            <a:r>
              <a:rPr lang="en-US" dirty="0"/>
              <a:t>What do we know about vertices in the queue?</a:t>
            </a:r>
          </a:p>
          <a:p>
            <a:pPr lvl="2"/>
            <a:r>
              <a:rPr lang="en-US" dirty="0"/>
              <a:t>every vertex in the queue is marked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14296" y="76200"/>
            <a:ext cx="5688904" cy="9446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(G));</a:t>
            </a:r>
          </a:p>
          <a:p>
            <a:pPr algn="l"/>
            <a:endParaRPr lang="en-US" sz="155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algn="l"/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(v == target) {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v is target return true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w);      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</a:t>
            </a:r>
            <a:r>
              <a:rPr lang="en-US" sz="155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return false;</a:t>
            </a:r>
          </a:p>
          <a:p>
            <a:pPr algn="l"/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01800" y="1988656"/>
            <a:ext cx="5009064" cy="159274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1963" lvl="0" indent="-342900" algn="l" eaLnBrk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b="0" kern="0" dirty="0">
                <a:latin typeface="Helvetica Neue"/>
              </a:rPr>
              <a:t>There is a path from </a:t>
            </a: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to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2000" b="0" kern="0" dirty="0">
                <a:latin typeface="Helvetica Neue"/>
              </a:rPr>
              <a:t> if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==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1800" b="0" kern="0" dirty="0">
                <a:latin typeface="Helvetica Neue"/>
              </a:rPr>
              <a:t>, or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latin typeface="Helvetica Neue"/>
              </a:rPr>
              <a:t>there is an edge from </a:t>
            </a: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to some vertex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</a:pPr>
            <a:r>
              <a:rPr lang="en-US" sz="1800" b="0" kern="0" dirty="0">
                <a:latin typeface="Helvetica Neue"/>
              </a:rPr>
              <a:t>	and there is a path from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  <a:r>
              <a:rPr lang="en-US" sz="1800" b="0" kern="0" dirty="0">
                <a:latin typeface="Helvetica Neue"/>
              </a:rPr>
              <a:t> to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493000" y="5055296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235700" cy="1498600"/>
          </a:xfrm>
        </p:spPr>
        <p:txBody>
          <a:bodyPr/>
          <a:lstStyle/>
          <a:p>
            <a:r>
              <a:rPr lang="en-US" dirty="0"/>
              <a:t>Correctness –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997700" cy="6896100"/>
          </a:xfrm>
        </p:spPr>
        <p:txBody>
          <a:bodyPr/>
          <a:lstStyle/>
          <a:p>
            <a:r>
              <a:rPr lang="en-US" b="1" dirty="0"/>
              <a:t>Candidate</a:t>
            </a:r>
            <a:r>
              <a:rPr lang="en-US" dirty="0"/>
              <a:t> loop invariants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LI 1: there is a path from </a:t>
            </a:r>
            <a:r>
              <a:rPr lang="en-US" b="1" dirty="0">
                <a:solidFill>
                  <a:srgbClr val="C00000"/>
                </a:solidFill>
              </a:rPr>
              <a:t>start</a:t>
            </a:r>
            <a:r>
              <a:rPr lang="en-US" dirty="0">
                <a:solidFill>
                  <a:srgbClr val="C00000"/>
                </a:solidFill>
              </a:rPr>
              <a:t> to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every marked vertex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LI 2: every vertex in the queue is marked</a:t>
            </a:r>
          </a:p>
          <a:p>
            <a:pPr lvl="1"/>
            <a:endParaRPr lang="en-US" dirty="0"/>
          </a:p>
          <a:p>
            <a:r>
              <a:rPr lang="en-US" dirty="0"/>
              <a:t>INIT</a:t>
            </a:r>
          </a:p>
          <a:p>
            <a:pPr lvl="1"/>
            <a:r>
              <a:rPr lang="en-US" dirty="0"/>
              <a:t>LI 1:</a:t>
            </a:r>
          </a:p>
          <a:p>
            <a:pPr lvl="2">
              <a:tabLst>
                <a:tab pos="5718175" algn="l"/>
              </a:tabLst>
            </a:pPr>
            <a:r>
              <a:rPr lang="en-US" dirty="0"/>
              <a:t>initially only </a:t>
            </a:r>
            <a:r>
              <a:rPr lang="en-US" b="1" dirty="0"/>
              <a:t>start</a:t>
            </a:r>
            <a:r>
              <a:rPr lang="en-US" dirty="0"/>
              <a:t> is marked	</a:t>
            </a:r>
            <a:r>
              <a:rPr lang="en-US" i="1" dirty="0"/>
              <a:t>by l.7</a:t>
            </a:r>
          </a:p>
          <a:p>
            <a:pPr lvl="2">
              <a:tabLst>
                <a:tab pos="5718175" algn="l"/>
              </a:tabLst>
            </a:pPr>
            <a:r>
              <a:rPr lang="en-US" dirty="0"/>
              <a:t>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start</a:t>
            </a:r>
            <a:r>
              <a:rPr lang="en-US" dirty="0"/>
              <a:t>	</a:t>
            </a:r>
            <a:r>
              <a:rPr lang="en-US" i="1" dirty="0"/>
              <a:t>by def</a:t>
            </a:r>
            <a:endParaRPr lang="en-US" b="1" i="1" dirty="0"/>
          </a:p>
          <a:p>
            <a:pPr lvl="1"/>
            <a:r>
              <a:rPr lang="en-US" dirty="0"/>
              <a:t>LI 2:</a:t>
            </a:r>
          </a:p>
          <a:p>
            <a:pPr lvl="2">
              <a:tabLst>
                <a:tab pos="5718175" algn="l"/>
              </a:tabLst>
            </a:pPr>
            <a:r>
              <a:rPr lang="en-US" dirty="0"/>
              <a:t>initially only </a:t>
            </a:r>
            <a:r>
              <a:rPr lang="en-US" b="1" dirty="0"/>
              <a:t>start</a:t>
            </a:r>
            <a:r>
              <a:rPr lang="en-US" dirty="0"/>
              <a:t> is in the queue	</a:t>
            </a:r>
            <a:r>
              <a:rPr lang="en-US" i="1" dirty="0"/>
              <a:t>by l.10</a:t>
            </a:r>
          </a:p>
          <a:p>
            <a:pPr lvl="2">
              <a:tabLst>
                <a:tab pos="5718175" algn="l"/>
              </a:tabLst>
            </a:pPr>
            <a:r>
              <a:rPr lang="en-US" b="1" dirty="0"/>
              <a:t>start</a:t>
            </a:r>
            <a:r>
              <a:rPr lang="en-US" dirty="0"/>
              <a:t> is marked	</a:t>
            </a:r>
            <a:r>
              <a:rPr lang="en-US" i="1" dirty="0"/>
              <a:t>by l.7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6600" y="86106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950200" y="76200"/>
            <a:ext cx="4953000" cy="9446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…);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while (!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vertex v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("    Visiting %u\n", v);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if (v == target) {   // if v is target return true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free(mark);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return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  for every neighbor w of v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(G, v);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while 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vertex w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if (!mark[w]) {        // if w is not already marked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mark[w] = true;       // mark it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w);              //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it onto the queue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free(mark);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return false;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483600" y="5093208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235700" cy="1498600"/>
          </a:xfrm>
        </p:spPr>
        <p:txBody>
          <a:bodyPr/>
          <a:lstStyle/>
          <a:p>
            <a:r>
              <a:rPr lang="en-US" dirty="0"/>
              <a:t>Correctness –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7073900" cy="6896100"/>
          </a:xfrm>
        </p:spPr>
        <p:txBody>
          <a:bodyPr/>
          <a:lstStyle/>
          <a:p>
            <a:r>
              <a:rPr lang="en-US" b="1" dirty="0"/>
              <a:t>Candidate</a:t>
            </a:r>
            <a:r>
              <a:rPr lang="en-US" dirty="0"/>
              <a:t> loop invariants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LI 1: there is a path from </a:t>
            </a:r>
            <a:r>
              <a:rPr lang="en-US" b="1">
                <a:solidFill>
                  <a:srgbClr val="C00000"/>
                </a:solidFill>
              </a:rPr>
              <a:t>start</a:t>
            </a:r>
            <a:r>
              <a:rPr lang="en-US">
                <a:solidFill>
                  <a:srgbClr val="C00000"/>
                </a:solidFill>
              </a:rPr>
              <a:t> to</a:t>
            </a:r>
            <a:br>
              <a:rPr lang="en-US">
                <a:solidFill>
                  <a:srgbClr val="C00000"/>
                </a:solidFill>
              </a:rPr>
            </a:br>
            <a:r>
              <a:rPr lang="en-US">
                <a:solidFill>
                  <a:srgbClr val="C00000"/>
                </a:solidFill>
              </a:rPr>
              <a:t>every </a:t>
            </a:r>
            <a:r>
              <a:rPr lang="en-US" dirty="0">
                <a:solidFill>
                  <a:srgbClr val="C00000"/>
                </a:solidFill>
              </a:rPr>
              <a:t>marked vertex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LI 2: every vertex in the queue is marked</a:t>
            </a:r>
          </a:p>
          <a:p>
            <a:pPr lvl="4"/>
            <a:endParaRPr lang="en-US" dirty="0"/>
          </a:p>
          <a:p>
            <a:r>
              <a:rPr lang="en-US" dirty="0"/>
              <a:t>PRES</a:t>
            </a:r>
          </a:p>
          <a:p>
            <a:pPr lvl="1"/>
            <a:r>
              <a:rPr lang="en-US" dirty="0"/>
              <a:t>LI 1: </a:t>
            </a:r>
          </a:p>
          <a:p>
            <a:pPr lvl="2">
              <a:lnSpc>
                <a:spcPct val="90000"/>
              </a:lnSpc>
              <a:tabLst>
                <a:tab pos="5376863" algn="l"/>
              </a:tabLst>
            </a:pP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is in the queue	</a:t>
            </a:r>
            <a:r>
              <a:rPr lang="en-US" i="1" dirty="0"/>
              <a:t>by l.13</a:t>
            </a:r>
          </a:p>
          <a:p>
            <a:pPr lvl="2">
              <a:lnSpc>
                <a:spcPct val="90000"/>
              </a:lnSpc>
              <a:tabLst>
                <a:tab pos="5376863" algn="l"/>
              </a:tabLst>
            </a:pPr>
            <a:r>
              <a:rPr lang="en-US" dirty="0"/>
              <a:t>it is marked 	</a:t>
            </a:r>
            <a:r>
              <a:rPr lang="en-US" i="1" dirty="0"/>
              <a:t>by LI 2</a:t>
            </a:r>
          </a:p>
          <a:p>
            <a:pPr lvl="2">
              <a:lnSpc>
                <a:spcPct val="90000"/>
              </a:lnSpc>
              <a:tabLst>
                <a:tab pos="5376863" algn="l"/>
              </a:tabLst>
            </a:pPr>
            <a:r>
              <a:rPr lang="en-US" dirty="0"/>
              <a:t>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v	</a:t>
            </a:r>
            <a:r>
              <a:rPr lang="en-US" i="1" dirty="0">
                <a:solidFill>
                  <a:schemeClr val="tx1"/>
                </a:solidFill>
              </a:rPr>
              <a:t>by LI 1</a:t>
            </a:r>
          </a:p>
          <a:p>
            <a:pPr lvl="2">
              <a:lnSpc>
                <a:spcPct val="90000"/>
              </a:lnSpc>
              <a:tabLst>
                <a:tab pos="5376863" algn="l"/>
              </a:tabLst>
            </a:pP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is a neighbor of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tx1"/>
                </a:solidFill>
              </a:rPr>
              <a:t>by l.23</a:t>
            </a:r>
            <a:endParaRPr lang="en-US" i="1" dirty="0">
              <a:solidFill>
                <a:srgbClr val="00B0F0"/>
              </a:solidFill>
            </a:endParaRPr>
          </a:p>
          <a:p>
            <a:pPr lvl="2">
              <a:lnSpc>
                <a:spcPct val="90000"/>
              </a:lnSpc>
              <a:tabLst>
                <a:tab pos="5376863" algn="l"/>
              </a:tabLst>
            </a:pPr>
            <a:r>
              <a:rPr lang="en-US" dirty="0"/>
              <a:t>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tx1"/>
                </a:solidFill>
              </a:rPr>
              <a:t>by def</a:t>
            </a:r>
            <a:endParaRPr lang="en-US" i="1" dirty="0">
              <a:solidFill>
                <a:srgbClr val="7030A0"/>
              </a:solidFill>
            </a:endParaRPr>
          </a:p>
          <a:p>
            <a:pPr lvl="2">
              <a:lnSpc>
                <a:spcPct val="90000"/>
              </a:lnSpc>
              <a:tabLst>
                <a:tab pos="5376863" algn="l"/>
              </a:tabLst>
            </a:pP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gets marked	</a:t>
            </a:r>
            <a:r>
              <a:rPr lang="en-US" i="1" dirty="0"/>
              <a:t>by l.25</a:t>
            </a:r>
          </a:p>
          <a:p>
            <a:pPr lvl="1"/>
            <a:r>
              <a:rPr lang="en-US" dirty="0"/>
              <a:t>LI 2:</a:t>
            </a:r>
          </a:p>
          <a:p>
            <a:pPr lvl="2">
              <a:lnSpc>
                <a:spcPct val="90000"/>
              </a:lnSpc>
              <a:tabLst>
                <a:tab pos="5376863" algn="l"/>
              </a:tabLst>
            </a:pP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gets added to the queue	</a:t>
            </a:r>
            <a:r>
              <a:rPr lang="en-US" i="1" dirty="0"/>
              <a:t>by l.26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64400" y="90678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50200" y="76200"/>
            <a:ext cx="4953000" cy="9446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…);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*mark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xcalloc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(G),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sizeof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mark[start] =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queue_t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Q =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queue_new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start);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55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(v == target) {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v is target return true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55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55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55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(Q, w);              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</a:t>
            </a:r>
            <a:r>
              <a:rPr lang="en-US" sz="155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55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55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ASSERT(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55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free(mark);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return false;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55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483600" y="5093208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769100" cy="1498600"/>
          </a:xfrm>
        </p:spPr>
        <p:txBody>
          <a:bodyPr/>
          <a:lstStyle/>
          <a:p>
            <a:r>
              <a:rPr lang="en-US" dirty="0"/>
              <a:t>Correctness –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886200"/>
            <a:ext cx="6769100" cy="4991100"/>
          </a:xfrm>
        </p:spPr>
        <p:txBody>
          <a:bodyPr/>
          <a:lstStyle/>
          <a:p>
            <a:r>
              <a:rPr lang="en-US" dirty="0"/>
              <a:t>We can now prove the correctness of this case</a:t>
            </a:r>
          </a:p>
          <a:p>
            <a:pPr lvl="1"/>
            <a:endParaRPr lang="en-US" dirty="0"/>
          </a:p>
          <a:p>
            <a:pPr lvl="2">
              <a:tabLst>
                <a:tab pos="5486400" algn="l"/>
              </a:tabLst>
            </a:pP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was in the queue	</a:t>
            </a:r>
            <a:r>
              <a:rPr lang="en-US" i="1" dirty="0"/>
              <a:t>by l.15</a:t>
            </a:r>
          </a:p>
          <a:p>
            <a:pPr lvl="2">
              <a:tabLst>
                <a:tab pos="5486400" algn="l"/>
              </a:tabLst>
            </a:pPr>
            <a:r>
              <a:rPr lang="en-US" dirty="0"/>
              <a:t>so,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is marked	</a:t>
            </a:r>
            <a:r>
              <a:rPr lang="en-US" i="1" dirty="0"/>
              <a:t>by LI 2</a:t>
            </a:r>
          </a:p>
          <a:p>
            <a:pPr lvl="2">
              <a:tabLst>
                <a:tab pos="5486400" algn="l"/>
              </a:tabLst>
            </a:pPr>
            <a:r>
              <a:rPr lang="en-US" dirty="0"/>
              <a:t>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	</a:t>
            </a:r>
            <a:r>
              <a:rPr lang="en-US" i="1" dirty="0"/>
              <a:t>by LI 1</a:t>
            </a:r>
            <a:endParaRPr lang="en-US" i="1" dirty="0">
              <a:solidFill>
                <a:srgbClr val="00B0F0"/>
              </a:solidFill>
            </a:endParaRPr>
          </a:p>
          <a:p>
            <a:pPr lvl="2">
              <a:tabLst>
                <a:tab pos="5486400" algn="l"/>
              </a:tabLst>
            </a:pP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== </a:t>
            </a:r>
            <a:r>
              <a:rPr lang="en-US" b="1" dirty="0"/>
              <a:t>target</a:t>
            </a:r>
            <a:r>
              <a:rPr lang="en-US" dirty="0"/>
              <a:t>	</a:t>
            </a:r>
            <a:r>
              <a:rPr lang="en-US" i="1" dirty="0"/>
              <a:t>by l.17</a:t>
            </a:r>
            <a:endParaRPr lang="en-US" b="1" i="1" dirty="0"/>
          </a:p>
          <a:p>
            <a:pPr lvl="2">
              <a:tabLst>
                <a:tab pos="5486400" algn="l"/>
              </a:tabLst>
            </a:pPr>
            <a:r>
              <a:rPr lang="en-US" dirty="0"/>
              <a:t>there is a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by def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721600" y="76200"/>
            <a:ext cx="5181600" cy="919226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 …);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 LI 1: there is a path from start to every marked vertex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2: every vertex in the queue is marked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4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(v == target) {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v is target return true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4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(Q, w);       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ASSERT(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free(mark);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return false;</a:t>
            </a:r>
          </a:p>
          <a:p>
            <a:pPr marL="231775" indent="-231775" algn="l">
              <a:buClr>
                <a:schemeClr val="bg1">
                  <a:lumMod val="50000"/>
                </a:schemeClr>
              </a:buClr>
              <a:buSzPct val="60000"/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178800" y="5207696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1701800" y="1988656"/>
            <a:ext cx="5009064" cy="159274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1963" lvl="0" indent="-342900" algn="l" eaLnBrk="0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b="0" kern="0" dirty="0">
                <a:latin typeface="Helvetica Neue"/>
              </a:rPr>
              <a:t>There is a path from </a:t>
            </a:r>
            <a:r>
              <a:rPr lang="en-US" sz="20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2000" b="0" kern="0" dirty="0">
                <a:latin typeface="Helvetica Neue"/>
              </a:rPr>
              <a:t> to </a:t>
            </a:r>
            <a:r>
              <a:rPr lang="en-US" sz="20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2000" b="0" kern="0" dirty="0">
                <a:latin typeface="Helvetica Neue"/>
              </a:rPr>
              <a:t> if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==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  <a:r>
              <a:rPr lang="en-US" sz="1800" b="0" kern="0" dirty="0">
                <a:latin typeface="Helvetica Neue"/>
              </a:rPr>
              <a:t>, or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  <a:buFont typeface="Courier New" pitchFamily="49" charset="0"/>
              <a:buChar char="o"/>
            </a:pPr>
            <a:r>
              <a:rPr lang="en-US" sz="1800" b="0" kern="0" dirty="0">
                <a:latin typeface="Helvetica Neue"/>
              </a:rPr>
              <a:t>there is an edge from </a:t>
            </a:r>
            <a:r>
              <a:rPr lang="en-US" sz="1800" b="0" kern="0" dirty="0">
                <a:solidFill>
                  <a:srgbClr val="FF0000"/>
                </a:solidFill>
                <a:latin typeface="Helvetica Neue"/>
              </a:rPr>
              <a:t>start</a:t>
            </a:r>
            <a:r>
              <a:rPr lang="en-US" sz="1800" b="0" kern="0" dirty="0">
                <a:latin typeface="Helvetica Neue"/>
              </a:rPr>
              <a:t> to some vertex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</a:p>
          <a:p>
            <a:pPr marL="400050" lvl="1" indent="-280988" algn="l" eaLnBrk="0">
              <a:spcBef>
                <a:spcPts val="700"/>
              </a:spcBef>
              <a:buClr>
                <a:srgbClr val="000000"/>
              </a:buClr>
              <a:buSzPct val="125000"/>
            </a:pPr>
            <a:r>
              <a:rPr lang="en-US" sz="1800" b="0" kern="0" dirty="0">
                <a:latin typeface="Helvetica Neue"/>
              </a:rPr>
              <a:t>	and there is a path from </a:t>
            </a:r>
            <a:r>
              <a:rPr lang="en-US" sz="1800" b="0" kern="0" dirty="0">
                <a:solidFill>
                  <a:srgbClr val="00B0F0"/>
                </a:solidFill>
                <a:latin typeface="Helvetica Neue"/>
              </a:rPr>
              <a:t>v</a:t>
            </a:r>
            <a:r>
              <a:rPr lang="en-US" sz="1800" b="0" kern="0" dirty="0">
                <a:latin typeface="Helvetica Neue"/>
              </a:rPr>
              <a:t> to </a:t>
            </a:r>
            <a:r>
              <a:rPr lang="en-US" sz="1800" b="0" kern="0" dirty="0">
                <a:solidFill>
                  <a:srgbClr val="00B050"/>
                </a:solidFill>
                <a:latin typeface="Helvetica Neue"/>
              </a:rPr>
              <a:t>target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645400" y="3161778"/>
            <a:ext cx="5359400" cy="838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TextBox 9"/>
          <p:cNvSpPr txBox="1"/>
          <p:nvPr/>
        </p:nvSpPr>
        <p:spPr>
          <a:xfrm>
            <a:off x="4017651" y="8534400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769100" cy="1498600"/>
          </a:xfrm>
        </p:spPr>
        <p:txBody>
          <a:bodyPr/>
          <a:lstStyle/>
          <a:p>
            <a:r>
              <a:rPr lang="en-US" dirty="0"/>
              <a:t>Correctness –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769100" cy="68961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is correct if it returns</a:t>
            </a:r>
          </a:p>
          <a:p>
            <a:pPr lvl="1"/>
            <a:r>
              <a:rPr lang="en-US" b="1" i="1" dirty="0"/>
              <a:t>false</a:t>
            </a:r>
            <a:r>
              <a:rPr lang="en-US" dirty="0"/>
              <a:t> when there is </a:t>
            </a:r>
            <a:r>
              <a:rPr lang="en-US" b="1" i="1" dirty="0"/>
              <a:t>no</a:t>
            </a:r>
            <a:r>
              <a:rPr lang="en-US" dirty="0"/>
              <a:t>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</a:p>
          <a:p>
            <a:pPr lvl="4"/>
            <a:endParaRPr lang="en-US" dirty="0"/>
          </a:p>
          <a:p>
            <a:r>
              <a:rPr lang="en-US" dirty="0"/>
              <a:t>LI 1 and LI 2 are insufficient</a:t>
            </a:r>
          </a:p>
          <a:p>
            <a:endParaRPr lang="en-US" dirty="0"/>
          </a:p>
          <a:p>
            <a:r>
              <a:rPr lang="en-US" dirty="0"/>
              <a:t>We need more insight into the way </a:t>
            </a:r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works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21600" y="76200"/>
            <a:ext cx="5181600" cy="919226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(G));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*mark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xcalloc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(G),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Q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queue_new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start);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 LI 1: there is a path from start to every marked vertex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2: every vertex in the queue is marked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vertex v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deq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("    Visiting %u\n",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if (v == target) {   // if v is target return true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return true;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while 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vertex w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if (!mark[w]) {        // if w is not already marked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mark[w] = true;       // mark it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w);              //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enqueue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797800" y="8636696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1701800" y="5642976"/>
            <a:ext cx="5181600" cy="2362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701801" y="5638800"/>
            <a:ext cx="2438400" cy="2366375"/>
          </a:xfrm>
          <a:custGeom>
            <a:avLst/>
            <a:gdLst>
              <a:gd name="connsiteX0" fmla="*/ 0 w 4038600"/>
              <a:gd name="connsiteY0" fmla="*/ 0 h 2362200"/>
              <a:gd name="connsiteX1" fmla="*/ 4038600 w 4038600"/>
              <a:gd name="connsiteY1" fmla="*/ 0 h 2362200"/>
              <a:gd name="connsiteX2" fmla="*/ 4038600 w 4038600"/>
              <a:gd name="connsiteY2" fmla="*/ 2362200 h 2362200"/>
              <a:gd name="connsiteX3" fmla="*/ 0 w 4038600"/>
              <a:gd name="connsiteY3" fmla="*/ 2362200 h 2362200"/>
              <a:gd name="connsiteX4" fmla="*/ 0 w 4038600"/>
              <a:gd name="connsiteY4" fmla="*/ 0 h 2362200"/>
              <a:gd name="connsiteX0" fmla="*/ 0 w 4038600"/>
              <a:gd name="connsiteY0" fmla="*/ 0 h 2362200"/>
              <a:gd name="connsiteX1" fmla="*/ 4038600 w 4038600"/>
              <a:gd name="connsiteY1" fmla="*/ 0 h 2362200"/>
              <a:gd name="connsiteX2" fmla="*/ 558800 w 4038600"/>
              <a:gd name="connsiteY2" fmla="*/ 2362200 h 2362200"/>
              <a:gd name="connsiteX3" fmla="*/ 0 w 4038600"/>
              <a:gd name="connsiteY3" fmla="*/ 2362200 h 2362200"/>
              <a:gd name="connsiteX4" fmla="*/ 0 w 4038600"/>
              <a:gd name="connsiteY4" fmla="*/ 0 h 2362200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2164335"/>
              <a:gd name="connsiteY0" fmla="*/ 4175 h 2366375"/>
              <a:gd name="connsiteX1" fmla="*/ 1902912 w 2164335"/>
              <a:gd name="connsiteY1" fmla="*/ 0 h 2366375"/>
              <a:gd name="connsiteX2" fmla="*/ 558800 w 2164335"/>
              <a:gd name="connsiteY2" fmla="*/ 2366375 h 2366375"/>
              <a:gd name="connsiteX3" fmla="*/ 0 w 2164335"/>
              <a:gd name="connsiteY3" fmla="*/ 2366375 h 2366375"/>
              <a:gd name="connsiteX4" fmla="*/ 0 w 2164335"/>
              <a:gd name="connsiteY4" fmla="*/ 4175 h 2366375"/>
              <a:gd name="connsiteX0" fmla="*/ 0 w 2037683"/>
              <a:gd name="connsiteY0" fmla="*/ 4175 h 2366375"/>
              <a:gd name="connsiteX1" fmla="*/ 1902912 w 2037683"/>
              <a:gd name="connsiteY1" fmla="*/ 0 h 2366375"/>
              <a:gd name="connsiteX2" fmla="*/ 558800 w 2037683"/>
              <a:gd name="connsiteY2" fmla="*/ 2366375 h 2366375"/>
              <a:gd name="connsiteX3" fmla="*/ 0 w 2037683"/>
              <a:gd name="connsiteY3" fmla="*/ 2366375 h 2366375"/>
              <a:gd name="connsiteX4" fmla="*/ 0 w 2037683"/>
              <a:gd name="connsiteY4" fmla="*/ 4175 h 236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683" h="2366375">
                <a:moveTo>
                  <a:pt x="0" y="4175"/>
                </a:moveTo>
                <a:lnTo>
                  <a:pt x="1902912" y="0"/>
                </a:lnTo>
                <a:cubicBezTo>
                  <a:pt x="2037683" y="1007998"/>
                  <a:pt x="1208993" y="1828104"/>
                  <a:pt x="558800" y="2366375"/>
                </a:cubicBezTo>
                <a:lnTo>
                  <a:pt x="0" y="2366375"/>
                </a:lnTo>
                <a:lnTo>
                  <a:pt x="0" y="4175"/>
                </a:lnTo>
                <a:close/>
              </a:path>
            </a:pathLst>
          </a:cu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06800" y="5642976"/>
            <a:ext cx="3276600" cy="2362200"/>
          </a:xfrm>
          <a:custGeom>
            <a:avLst/>
            <a:gdLst>
              <a:gd name="connsiteX0" fmla="*/ 0 w 3429000"/>
              <a:gd name="connsiteY0" fmla="*/ 0 h 2743200"/>
              <a:gd name="connsiteX1" fmla="*/ 3429000 w 3429000"/>
              <a:gd name="connsiteY1" fmla="*/ 0 h 2743200"/>
              <a:gd name="connsiteX2" fmla="*/ 3429000 w 3429000"/>
              <a:gd name="connsiteY2" fmla="*/ 2743200 h 2743200"/>
              <a:gd name="connsiteX3" fmla="*/ 0 w 3429000"/>
              <a:gd name="connsiteY3" fmla="*/ 2743200 h 2743200"/>
              <a:gd name="connsiteX4" fmla="*/ 0 w 3429000"/>
              <a:gd name="connsiteY4" fmla="*/ 0 h 2743200"/>
              <a:gd name="connsiteX0" fmla="*/ 1854200 w 3429000"/>
              <a:gd name="connsiteY0" fmla="*/ 0 h 2743200"/>
              <a:gd name="connsiteX1" fmla="*/ 3429000 w 3429000"/>
              <a:gd name="connsiteY1" fmla="*/ 0 h 2743200"/>
              <a:gd name="connsiteX2" fmla="*/ 3429000 w 3429000"/>
              <a:gd name="connsiteY2" fmla="*/ 2743200 h 2743200"/>
              <a:gd name="connsiteX3" fmla="*/ 0 w 3429000"/>
              <a:gd name="connsiteY3" fmla="*/ 2743200 h 2743200"/>
              <a:gd name="connsiteX4" fmla="*/ 1854200 w 34290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2743200">
                <a:moveTo>
                  <a:pt x="381000" y="0"/>
                </a:moveTo>
                <a:lnTo>
                  <a:pt x="1955800" y="0"/>
                </a:lnTo>
                <a:lnTo>
                  <a:pt x="1955800" y="2743200"/>
                </a:lnTo>
                <a:lnTo>
                  <a:pt x="0" y="2743200"/>
                </a:lnTo>
                <a:cubicBezTo>
                  <a:pt x="1178838" y="1641953"/>
                  <a:pt x="239038" y="852814"/>
                  <a:pt x="381000" y="0"/>
                </a:cubicBezTo>
                <a:close/>
              </a:path>
            </a:pathLst>
          </a:custGeom>
          <a:solidFill>
            <a:schemeClr val="accent3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769100" cy="1498600"/>
          </a:xfrm>
        </p:spPr>
        <p:txBody>
          <a:bodyPr/>
          <a:lstStyle/>
          <a:p>
            <a:r>
              <a:rPr lang="en-US" dirty="0"/>
              <a:t>Correctness –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769100" cy="6896100"/>
          </a:xfrm>
        </p:spPr>
        <p:txBody>
          <a:bodyPr/>
          <a:lstStyle/>
          <a:p>
            <a:r>
              <a:rPr lang="en-US" dirty="0"/>
              <a:t>What do the elements of the queue represent?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frontier</a:t>
            </a:r>
            <a:r>
              <a:rPr lang="en-US" dirty="0"/>
              <a:t> of the search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19006" y="5966556"/>
            <a:ext cx="1483194" cy="1758163"/>
            <a:chOff x="4935031" y="1828006"/>
            <a:chExt cx="1879178" cy="2227559"/>
          </a:xfrm>
        </p:grpSpPr>
        <p:cxnSp>
          <p:nvCxnSpPr>
            <p:cNvPr id="9" name="Straight Connector 8"/>
            <p:cNvCxnSpPr>
              <a:stCxn id="16" idx="0"/>
              <a:endCxn id="15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1"/>
              <a:endCxn id="15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2"/>
              <a:endCxn id="16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" idx="0"/>
              <a:endCxn id="17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9" idx="1"/>
              <a:endCxn id="18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6" idx="7"/>
              <a:endCxn id="18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97000" y="3276600"/>
          <a:ext cx="530352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1" dirty="0">
                          <a:latin typeface="Helvetica Neue"/>
                        </a:rPr>
                        <a:t>next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queue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Helvetica Neue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accent1"/>
                          </a:solidFill>
                          <a:latin typeface="+mn-lt"/>
                        </a:rPr>
                        <a:t>1, </a:t>
                      </a:r>
                      <a:r>
                        <a:rPr lang="en-US" sz="1800" i="0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 4</a:t>
                      </a:r>
                      <a:endParaRPr lang="en-US" sz="1800" i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0, 1, 4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1913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1</a:t>
                      </a:r>
                      <a:endParaRPr lang="en-US" sz="1050" b="0" i="0" dirty="0">
                        <a:solidFill>
                          <a:schemeClr val="tx1"/>
                        </a:solidFill>
                        <a:latin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0513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4,  2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0, 1, 4, 2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Helvetica Neue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0" kern="1200" dirty="0">
                          <a:solidFill>
                            <a:schemeClr val="tx1"/>
                          </a:solidFill>
                          <a:latin typeface="Helvetica Neue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indent="0" algn="ctr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rgbClr val="00B050"/>
                          </a:solidFill>
                          <a:latin typeface="Helvetica Neue"/>
                          <a:ea typeface="+mn-ea"/>
                          <a:cs typeface="+mn-cs"/>
                        </a:rPr>
                        <a:t>Success!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7800" marR="0" indent="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400" i="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320800" y="3962400"/>
            <a:ext cx="54102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0" name="TextBox 29"/>
          <p:cNvSpPr txBox="1"/>
          <p:nvPr/>
        </p:nvSpPr>
        <p:spPr>
          <a:xfrm>
            <a:off x="4902200" y="6557376"/>
            <a:ext cx="187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Unexplored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7469" y="6404976"/>
            <a:ext cx="15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Explored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721600" y="76200"/>
            <a:ext cx="5181600" cy="919226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(G));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*mark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xcalloc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(G),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Q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queue_new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start);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 LI 1: there is a path from start to every marked vertex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2: every vertex in the queue is marked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vertex v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deq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("    Visiting %u\n",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if (v == target) {   // if v is target return true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return true;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while 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vertex w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if (!mark[w]) {        // if w is not already marked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mark[w] = true;       // mark it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w);              //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enqueue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797800" y="8636696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1701800" y="1985376"/>
            <a:ext cx="5181600" cy="2362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701801" y="1981200"/>
            <a:ext cx="2438400" cy="2366375"/>
          </a:xfrm>
          <a:custGeom>
            <a:avLst/>
            <a:gdLst>
              <a:gd name="connsiteX0" fmla="*/ 0 w 4038600"/>
              <a:gd name="connsiteY0" fmla="*/ 0 h 2362200"/>
              <a:gd name="connsiteX1" fmla="*/ 4038600 w 4038600"/>
              <a:gd name="connsiteY1" fmla="*/ 0 h 2362200"/>
              <a:gd name="connsiteX2" fmla="*/ 4038600 w 4038600"/>
              <a:gd name="connsiteY2" fmla="*/ 2362200 h 2362200"/>
              <a:gd name="connsiteX3" fmla="*/ 0 w 4038600"/>
              <a:gd name="connsiteY3" fmla="*/ 2362200 h 2362200"/>
              <a:gd name="connsiteX4" fmla="*/ 0 w 4038600"/>
              <a:gd name="connsiteY4" fmla="*/ 0 h 2362200"/>
              <a:gd name="connsiteX0" fmla="*/ 0 w 4038600"/>
              <a:gd name="connsiteY0" fmla="*/ 0 h 2362200"/>
              <a:gd name="connsiteX1" fmla="*/ 4038600 w 4038600"/>
              <a:gd name="connsiteY1" fmla="*/ 0 h 2362200"/>
              <a:gd name="connsiteX2" fmla="*/ 558800 w 4038600"/>
              <a:gd name="connsiteY2" fmla="*/ 2362200 h 2362200"/>
              <a:gd name="connsiteX3" fmla="*/ 0 w 4038600"/>
              <a:gd name="connsiteY3" fmla="*/ 2362200 h 2362200"/>
              <a:gd name="connsiteX4" fmla="*/ 0 w 4038600"/>
              <a:gd name="connsiteY4" fmla="*/ 0 h 2362200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2164335"/>
              <a:gd name="connsiteY0" fmla="*/ 4175 h 2366375"/>
              <a:gd name="connsiteX1" fmla="*/ 1902912 w 2164335"/>
              <a:gd name="connsiteY1" fmla="*/ 0 h 2366375"/>
              <a:gd name="connsiteX2" fmla="*/ 558800 w 2164335"/>
              <a:gd name="connsiteY2" fmla="*/ 2366375 h 2366375"/>
              <a:gd name="connsiteX3" fmla="*/ 0 w 2164335"/>
              <a:gd name="connsiteY3" fmla="*/ 2366375 h 2366375"/>
              <a:gd name="connsiteX4" fmla="*/ 0 w 2164335"/>
              <a:gd name="connsiteY4" fmla="*/ 4175 h 2366375"/>
              <a:gd name="connsiteX0" fmla="*/ 0 w 2037683"/>
              <a:gd name="connsiteY0" fmla="*/ 4175 h 2366375"/>
              <a:gd name="connsiteX1" fmla="*/ 1902912 w 2037683"/>
              <a:gd name="connsiteY1" fmla="*/ 0 h 2366375"/>
              <a:gd name="connsiteX2" fmla="*/ 558800 w 2037683"/>
              <a:gd name="connsiteY2" fmla="*/ 2366375 h 2366375"/>
              <a:gd name="connsiteX3" fmla="*/ 0 w 2037683"/>
              <a:gd name="connsiteY3" fmla="*/ 2366375 h 2366375"/>
              <a:gd name="connsiteX4" fmla="*/ 0 w 2037683"/>
              <a:gd name="connsiteY4" fmla="*/ 4175 h 236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683" h="2366375">
                <a:moveTo>
                  <a:pt x="0" y="4175"/>
                </a:moveTo>
                <a:lnTo>
                  <a:pt x="1902912" y="0"/>
                </a:lnTo>
                <a:cubicBezTo>
                  <a:pt x="2037683" y="1007998"/>
                  <a:pt x="1208993" y="1828104"/>
                  <a:pt x="558800" y="2366375"/>
                </a:cubicBezTo>
                <a:lnTo>
                  <a:pt x="0" y="2366375"/>
                </a:lnTo>
                <a:lnTo>
                  <a:pt x="0" y="4175"/>
                </a:lnTo>
                <a:close/>
              </a:path>
            </a:pathLst>
          </a:cu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06800" y="1985376"/>
            <a:ext cx="3276600" cy="2362200"/>
          </a:xfrm>
          <a:custGeom>
            <a:avLst/>
            <a:gdLst>
              <a:gd name="connsiteX0" fmla="*/ 0 w 3429000"/>
              <a:gd name="connsiteY0" fmla="*/ 0 h 2743200"/>
              <a:gd name="connsiteX1" fmla="*/ 3429000 w 3429000"/>
              <a:gd name="connsiteY1" fmla="*/ 0 h 2743200"/>
              <a:gd name="connsiteX2" fmla="*/ 3429000 w 3429000"/>
              <a:gd name="connsiteY2" fmla="*/ 2743200 h 2743200"/>
              <a:gd name="connsiteX3" fmla="*/ 0 w 3429000"/>
              <a:gd name="connsiteY3" fmla="*/ 2743200 h 2743200"/>
              <a:gd name="connsiteX4" fmla="*/ 0 w 3429000"/>
              <a:gd name="connsiteY4" fmla="*/ 0 h 2743200"/>
              <a:gd name="connsiteX0" fmla="*/ 1854200 w 3429000"/>
              <a:gd name="connsiteY0" fmla="*/ 0 h 2743200"/>
              <a:gd name="connsiteX1" fmla="*/ 3429000 w 3429000"/>
              <a:gd name="connsiteY1" fmla="*/ 0 h 2743200"/>
              <a:gd name="connsiteX2" fmla="*/ 3429000 w 3429000"/>
              <a:gd name="connsiteY2" fmla="*/ 2743200 h 2743200"/>
              <a:gd name="connsiteX3" fmla="*/ 0 w 3429000"/>
              <a:gd name="connsiteY3" fmla="*/ 2743200 h 2743200"/>
              <a:gd name="connsiteX4" fmla="*/ 1854200 w 34290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2743200">
                <a:moveTo>
                  <a:pt x="381000" y="0"/>
                </a:moveTo>
                <a:lnTo>
                  <a:pt x="1955800" y="0"/>
                </a:lnTo>
                <a:lnTo>
                  <a:pt x="1955800" y="2743200"/>
                </a:lnTo>
                <a:lnTo>
                  <a:pt x="0" y="2743200"/>
                </a:lnTo>
                <a:cubicBezTo>
                  <a:pt x="1178838" y="1641953"/>
                  <a:pt x="239038" y="852814"/>
                  <a:pt x="381000" y="0"/>
                </a:cubicBezTo>
                <a:close/>
              </a:path>
            </a:pathLst>
          </a:custGeom>
          <a:solidFill>
            <a:schemeClr val="accent3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769100" cy="1498600"/>
          </a:xfrm>
        </p:spPr>
        <p:txBody>
          <a:bodyPr/>
          <a:lstStyle/>
          <a:p>
            <a:r>
              <a:rPr lang="en-US" dirty="0"/>
              <a:t>Correctness – III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3419006" y="2308956"/>
            <a:ext cx="1483194" cy="1758163"/>
            <a:chOff x="4935031" y="1828006"/>
            <a:chExt cx="1879178" cy="2227559"/>
          </a:xfrm>
        </p:grpSpPr>
        <p:cxnSp>
          <p:nvCxnSpPr>
            <p:cNvPr id="9" name="Straight Connector 8"/>
            <p:cNvCxnSpPr>
              <a:stCxn id="16" idx="0"/>
              <a:endCxn id="15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1"/>
              <a:endCxn id="15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2"/>
              <a:endCxn id="16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" idx="0"/>
              <a:endCxn id="17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9" idx="1"/>
              <a:endCxn id="18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6" idx="7"/>
              <a:endCxn id="18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02200" y="2899776"/>
            <a:ext cx="187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Unexplored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7469" y="2747376"/>
            <a:ext cx="15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Explored</a:t>
            </a: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3149600" y="8610600"/>
            <a:ext cx="3186130" cy="400110"/>
          </a:xfrm>
          <a:prstGeom prst="wedgeRectCallout">
            <a:avLst>
              <a:gd name="adj1" fmla="val -43937"/>
              <a:gd name="adj2" fmla="val -143868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This is a new loop invariant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721600" y="76200"/>
            <a:ext cx="5181600" cy="919226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(G));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*mark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xcalloc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(G),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Q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queue_new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start);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 LI 1: there is a path from start to every marked vertex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2: every vertex in the queue is marked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vertex v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deq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("    Visiting %u\n",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if (v == target) {   // if v is target return true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return true;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while 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vertex w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if (!mark[w]) {        // if w is not already marked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mark[w] = true;       // mark it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w);              //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enqueue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797800" y="8636696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4572000"/>
            <a:ext cx="8674100" cy="2971800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US" dirty="0"/>
              <a:t>All vertices behind the frontier are marked</a:t>
            </a:r>
          </a:p>
          <a:p>
            <a:pPr lvl="1"/>
            <a:r>
              <a:rPr lang="en-US" dirty="0"/>
              <a:t>they have been explored</a:t>
            </a:r>
          </a:p>
          <a:p>
            <a:r>
              <a:rPr lang="en-US" dirty="0"/>
              <a:t>All vertices beyond the frontier are unmarked</a:t>
            </a:r>
          </a:p>
          <a:p>
            <a:pPr lvl="1"/>
            <a:r>
              <a:rPr lang="en-US" dirty="0"/>
              <a:t>they are still unexplored</a:t>
            </a:r>
          </a:p>
          <a:p>
            <a:pPr lvl="4"/>
            <a:endParaRPr lang="en-US" dirty="0"/>
          </a:p>
          <a:p>
            <a:r>
              <a:rPr lang="en-US" dirty="0"/>
              <a:t>Every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  <a:r>
              <a:rPr lang="en-US" dirty="0"/>
              <a:t> goes through the frontier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function that </a:t>
            </a:r>
            <a:r>
              <a:rPr lang="en-US" b="1" dirty="0"/>
              <a:t>traverses</a:t>
            </a:r>
            <a:r>
              <a:rPr lang="en-US" dirty="0"/>
              <a:t> a graph</a:t>
            </a:r>
          </a:p>
          <a:p>
            <a:pPr lvl="1"/>
            <a:r>
              <a:rPr lang="en-US" dirty="0"/>
              <a:t>go over most vertices and edges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Adjacency list: O(v + e)</a:t>
            </a:r>
          </a:p>
          <a:p>
            <a:pPr lvl="1"/>
            <a:r>
              <a:rPr lang="en-US" dirty="0"/>
              <a:t>Adjacency matrix: O(v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/>
              <a:t>)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7188200" y="8131314"/>
            <a:ext cx="2443938" cy="707886"/>
          </a:xfrm>
          <a:prstGeom prst="wedgeRectCallout">
            <a:avLst>
              <a:gd name="adj1" fmla="val -100202"/>
              <a:gd name="adj2" fmla="val -7915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AL is much better for</a:t>
            </a:r>
            <a:br>
              <a:rPr lang="en-US" sz="2000" b="0" dirty="0">
                <a:solidFill>
                  <a:schemeClr val="tx1"/>
                </a:solidFill>
                <a:latin typeface="Helvetica Neue"/>
              </a:rPr>
            </a:b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sparse graphs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39800" y="3402052"/>
            <a:ext cx="10668000" cy="3836948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void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7030A0"/>
                </a:solidFill>
                <a:latin typeface="Helvetica Neue"/>
              </a:rPr>
              <a:t>graph_print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fr-FR" sz="2000" b="0" dirty="0">
                <a:solidFill>
                  <a:srgbClr val="FF66FF"/>
                </a:solidFill>
                <a:latin typeface="Helvetica Neue"/>
              </a:rPr>
              <a:t>for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0; v &lt;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(G); v++) {			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Vertices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92D050"/>
                </a:solidFill>
                <a:latin typeface="Helvetica Neue"/>
              </a:rPr>
              <a:t>connected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 to %u: 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 err="1">
                <a:solidFill>
                  <a:srgbClr val="FFC000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rgbClr val="FF66FF"/>
                </a:solidFill>
                <a:latin typeface="Helvetica Neue"/>
              </a:rPr>
              <a:t>while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fr-FR" sz="20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 %u,"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, w);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fr-FR" sz="20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fr-FR" sz="2000" b="0" dirty="0">
                <a:solidFill>
                  <a:srgbClr val="92D050"/>
                </a:solidFill>
                <a:latin typeface="Helvetica Neue"/>
              </a:rPr>
              <a:t>"\n"</a:t>
            </a:r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fr-FR" sz="20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8200" y="37724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F0"/>
                </a:solidFill>
              </a:rPr>
              <a:t>v times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7965" y="4038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7965" y="4355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4400" y="515550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O(e) altogether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69200" y="6183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7340600" y="2819400"/>
            <a:ext cx="619720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Cost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10073680" y="2819400"/>
            <a:ext cx="607219" cy="400110"/>
          </a:xfrm>
          <a:prstGeom prst="wedgeRectCallout">
            <a:avLst>
              <a:gd name="adj1" fmla="val -21677"/>
              <a:gd name="adj2" fmla="val 18344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Tally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6365" y="4038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06365" y="43550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06365" y="516821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06365" y="6183868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35" name="Right Brace 34"/>
          <p:cNvSpPr/>
          <p:nvPr/>
        </p:nvSpPr>
        <p:spPr bwMode="auto">
          <a:xfrm>
            <a:off x="6959600" y="4724400"/>
            <a:ext cx="304799" cy="1219200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9200" y="58924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70C0"/>
                </a:solidFill>
              </a:rPr>
              <a:t>O(1)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06365" y="5892452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</a:rPr>
              <a:t>O(v + e)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0"/>
            <a:ext cx="6769100" cy="1498600"/>
          </a:xfrm>
        </p:spPr>
        <p:txBody>
          <a:bodyPr/>
          <a:lstStyle/>
          <a:p>
            <a:r>
              <a:rPr lang="en-US" dirty="0"/>
              <a:t>Correctness –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81200"/>
            <a:ext cx="6769100" cy="68961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Every path from </a:t>
            </a:r>
            <a:r>
              <a:rPr lang="en-US" b="1" dirty="0">
                <a:solidFill>
                  <a:srgbClr val="C00000"/>
                </a:solidFill>
              </a:rPr>
              <a:t>start</a:t>
            </a:r>
            <a:r>
              <a:rPr lang="en-US" dirty="0">
                <a:solidFill>
                  <a:srgbClr val="C00000"/>
                </a:solidFill>
              </a:rPr>
              <a:t> to </a:t>
            </a:r>
            <a:r>
              <a:rPr lang="en-US" b="1" dirty="0">
                <a:solidFill>
                  <a:srgbClr val="C00000"/>
                </a:solidFill>
              </a:rPr>
              <a:t>target</a:t>
            </a:r>
            <a:r>
              <a:rPr lang="en-US" dirty="0">
                <a:solidFill>
                  <a:srgbClr val="C00000"/>
                </a:solidFill>
              </a:rPr>
              <a:t> goes through the frontier</a:t>
            </a:r>
          </a:p>
          <a:p>
            <a:pPr lvl="4"/>
            <a:endParaRPr lang="en-US" dirty="0"/>
          </a:p>
          <a:p>
            <a:r>
              <a:rPr lang="en-US" dirty="0"/>
              <a:t>When we finally return,</a:t>
            </a:r>
          </a:p>
          <a:p>
            <a:pPr marL="801688" lvl="1" indent="-344488">
              <a:buSzPct val="100000"/>
              <a:buFont typeface="+mj-lt"/>
              <a:buAutoNum type="arabicPeriod"/>
            </a:pPr>
            <a:r>
              <a:rPr lang="en-US" dirty="0"/>
              <a:t>every path 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  <a:r>
              <a:rPr lang="en-US" dirty="0"/>
              <a:t> goes through the frontier</a:t>
            </a:r>
          </a:p>
          <a:p>
            <a:pPr lvl="2"/>
            <a:r>
              <a:rPr lang="en-US" dirty="0"/>
              <a:t>LI 3 hold</a:t>
            </a:r>
          </a:p>
          <a:p>
            <a:pPr marL="801688" lvl="1" indent="-344488">
              <a:buSzPct val="100000"/>
              <a:buFont typeface="+mj-lt"/>
              <a:buAutoNum type="arabicPeriod"/>
            </a:pPr>
            <a:r>
              <a:rPr lang="en-US" dirty="0"/>
              <a:t>the frontier is empty</a:t>
            </a:r>
          </a:p>
          <a:p>
            <a:pPr lvl="2"/>
            <a:r>
              <a:rPr lang="en-US" dirty="0"/>
              <a:t>negation of the loop guard</a:t>
            </a:r>
          </a:p>
          <a:p>
            <a:pPr lvl="1"/>
            <a:r>
              <a:rPr lang="en-US" dirty="0"/>
              <a:t>therefore there can’t be a path</a:t>
            </a:r>
            <a:br>
              <a:rPr lang="en-US" dirty="0"/>
            </a:br>
            <a:r>
              <a:rPr lang="en-US" dirty="0"/>
              <a:t>from </a:t>
            </a:r>
            <a:r>
              <a:rPr lang="en-US" b="1" dirty="0"/>
              <a:t>start</a:t>
            </a:r>
            <a:r>
              <a:rPr lang="en-US" dirty="0"/>
              <a:t> to </a:t>
            </a:r>
            <a:r>
              <a:rPr lang="en-US" b="1" dirty="0"/>
              <a:t>target</a:t>
            </a:r>
          </a:p>
          <a:p>
            <a:pPr lvl="2"/>
            <a:r>
              <a:rPr lang="en-US" dirty="0"/>
              <a:t>this is the only way (1) can hold</a:t>
            </a:r>
          </a:p>
          <a:p>
            <a:pPr lvl="2"/>
            <a:endParaRPr lang="en-US" dirty="0"/>
          </a:p>
          <a:p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is correct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21600" y="76200"/>
            <a:ext cx="5181600" cy="9407704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bfs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G, vertex start, vertex target)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REQUIRES(start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 &amp;&amp; target &lt;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(G));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if (start == target) return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mark is an array containing only start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*mark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xcalloc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(G),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400" b="0" dirty="0">
              <a:solidFill>
                <a:schemeClr val="bg2">
                  <a:lumMod val="90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Q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queue_new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start);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 LI 1: there is a path from start to every marked vertex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2: every vertex in the queue is marked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3: every path from start to target goes through Q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v is the next vertex to process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vertex v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deq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("    Visiting %u\n",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if (v == target) {   // if v is target return true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return true;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while 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)) {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vertex w =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if (!mark[w]) {        // if w is not already marked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mark[w] = true;       // mark it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(Q, w);              //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enqueue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bg2">
                    <a:lumMod val="90000"/>
                  </a:schemeClr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bg2">
                    <a:lumMod val="90000"/>
                  </a:schemeClr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797800" y="8839200"/>
            <a:ext cx="11430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645400" y="3733800"/>
            <a:ext cx="5257800" cy="342378"/>
          </a:xfrm>
          <a:prstGeom prst="ellipse">
            <a:avLst/>
          </a:prstGeom>
          <a:noFill/>
          <a:ln w="38100" algn="ctr">
            <a:solidFill>
              <a:srgbClr val="C0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33" name="TextBox 32"/>
          <p:cNvSpPr txBox="1"/>
          <p:nvPr/>
        </p:nvSpPr>
        <p:spPr>
          <a:xfrm>
            <a:off x="6273800" y="8160603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Other Searches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6769100" cy="1498600"/>
          </a:xfrm>
        </p:spPr>
        <p:txBody>
          <a:bodyPr/>
          <a:lstStyle/>
          <a:p>
            <a:r>
              <a:rPr lang="en-US" dirty="0"/>
              <a:t>Work List Choice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6769100" cy="68961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bfs</a:t>
            </a:r>
            <a:r>
              <a:rPr lang="en-US" dirty="0"/>
              <a:t> uses a </a:t>
            </a:r>
            <a:r>
              <a:rPr lang="en-US" b="1" dirty="0"/>
              <a:t>queue</a:t>
            </a:r>
            <a:r>
              <a:rPr lang="en-US" dirty="0"/>
              <a:t> as a work list</a:t>
            </a:r>
          </a:p>
          <a:p>
            <a:pPr lvl="1"/>
            <a:r>
              <a:rPr lang="en-US" dirty="0"/>
              <a:t>But the correctness proof does not depend on this</a:t>
            </a:r>
          </a:p>
          <a:p>
            <a:pPr lvl="4"/>
            <a:endParaRPr lang="en-US" dirty="0"/>
          </a:p>
          <a:p>
            <a:r>
              <a:rPr lang="en-US" dirty="0"/>
              <a:t>We get a correct implementation of </a:t>
            </a:r>
            <a:r>
              <a:rPr lang="en-US" dirty="0" err="1"/>
              <a:t>reachability</a:t>
            </a:r>
            <a:r>
              <a:rPr lang="en-US" dirty="0"/>
              <a:t> whatever work list we use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721600" y="76200"/>
            <a:ext cx="5181600" cy="9409176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bfs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(start == target)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Q is a queue containing only start initially</a:t>
            </a:r>
          </a:p>
          <a:p>
            <a:pPr algn="l"/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queue_t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queue_new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(Q, start);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 LI 1: there is a path from start to every marked vertex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2: every vertex in the queue is marked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3: every path from start to target goes through Q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// v is the next vertex to process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deq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  <a:endParaRPr lang="en-US" sz="14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(w == target) {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target return true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4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(Q, w);       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</a:t>
            </a:r>
            <a:r>
              <a:rPr lang="en-US" sz="1400" b="0" dirty="0" err="1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enqueue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it onto the queue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queue_empty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(Q));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queue_free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(Q);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712200" y="2438400"/>
            <a:ext cx="14478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721600" y="2667000"/>
            <a:ext cx="12954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331200" y="3085578"/>
            <a:ext cx="16764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712200" y="4343400"/>
            <a:ext cx="8382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74264" y="5005136"/>
            <a:ext cx="13716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797800" y="8434136"/>
            <a:ext cx="13716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102600" y="7162800"/>
            <a:ext cx="10668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483600" y="8205536"/>
            <a:ext cx="17526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254000"/>
            <a:ext cx="6769100" cy="1498600"/>
          </a:xfrm>
        </p:spPr>
        <p:txBody>
          <a:bodyPr/>
          <a:lstStyle/>
          <a:p>
            <a:r>
              <a:rPr lang="en-US" dirty="0"/>
              <a:t>Work List Choice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2500" y="1981200"/>
            <a:ext cx="6769100" cy="6896100"/>
          </a:xfrm>
        </p:spPr>
        <p:txBody>
          <a:bodyPr/>
          <a:lstStyle/>
          <a:p>
            <a:r>
              <a:rPr lang="en-US" i="1" dirty="0"/>
              <a:t>We get a correct implementation of </a:t>
            </a:r>
            <a:r>
              <a:rPr lang="en-US" i="1" dirty="0" err="1"/>
              <a:t>reachability</a:t>
            </a:r>
            <a:r>
              <a:rPr lang="en-US" i="1" dirty="0"/>
              <a:t> whatever work list we use</a:t>
            </a:r>
          </a:p>
          <a:p>
            <a:pPr lvl="4"/>
            <a:endParaRPr lang="en-US" i="1" dirty="0"/>
          </a:p>
          <a:p>
            <a:r>
              <a:rPr lang="en-US" b="1" dirty="0"/>
              <a:t>Stack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next vertex we process is the </a:t>
            </a:r>
            <a:r>
              <a:rPr lang="en-US" b="1" dirty="0"/>
              <a:t>last</a:t>
            </a:r>
            <a:r>
              <a:rPr lang="en-US" dirty="0"/>
              <a:t> we inserted</a:t>
            </a:r>
          </a:p>
          <a:p>
            <a:pPr lvl="1"/>
            <a:r>
              <a:rPr lang="en-US" dirty="0"/>
              <a:t>We get an iterative implementation of </a:t>
            </a:r>
            <a:r>
              <a:rPr lang="en-US" b="1" dirty="0"/>
              <a:t>depth-first search</a:t>
            </a:r>
          </a:p>
          <a:p>
            <a:pPr lvl="1"/>
            <a:r>
              <a:rPr lang="en-US" dirty="0"/>
              <a:t>Complexity</a:t>
            </a:r>
          </a:p>
          <a:p>
            <a:pPr lvl="2"/>
            <a:r>
              <a:rPr lang="en-US" dirty="0"/>
              <a:t>O(v + e) with adjacency lists</a:t>
            </a:r>
          </a:p>
          <a:p>
            <a:pPr lvl="2"/>
            <a:r>
              <a:rPr lang="en-US" dirty="0"/>
              <a:t>O(v</a:t>
            </a:r>
            <a:r>
              <a:rPr lang="en-US" baseline="30000" dirty="0"/>
              <a:t>2</a:t>
            </a:r>
            <a:r>
              <a:rPr lang="en-US" dirty="0"/>
              <a:t>) with adjacency matrices</a:t>
            </a:r>
          </a:p>
          <a:p>
            <a:pPr lvl="1">
              <a:buNone/>
            </a:pPr>
            <a:r>
              <a:rPr lang="en-US" dirty="0"/>
              <a:t>	because stack and queue operations have the same complexity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721600" y="76200"/>
            <a:ext cx="5181600" cy="962314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91440" tIns="91440" rIns="50800" bIns="50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rgbClr val="7030A0"/>
                </a:solidFill>
                <a:latin typeface="Helvetica Neue"/>
              </a:rPr>
              <a:t>dfs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graph_t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G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start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target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 {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REQUIRES(G != NULL);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REQUIRES(start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 &amp;&amp; target &lt; 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(G));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(start == target)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is an array containing only start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*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mark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xcalloc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graph_size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(G),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sizeof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bool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mark[start] = true;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// S is a stack containing only start initially</a:t>
            </a:r>
          </a:p>
          <a:p>
            <a:pPr algn="l"/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stack_t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stack_new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enq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(S, start);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stack_empty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(S))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//@ LI 1: there is a path from start to every marked vertex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2: every vertex in the stack is marked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  //@ LI 3: every path from start to target goes through S</a:t>
            </a:r>
          </a:p>
          <a:p>
            <a:pPr algn="l"/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// v is the next vertex to process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v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pop(S);</a:t>
            </a:r>
            <a:endParaRPr lang="en-US" sz="14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printf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>
                <a:solidFill>
                  <a:srgbClr val="92D050"/>
                </a:solidFill>
                <a:latin typeface="Helvetica Neue"/>
              </a:rPr>
              <a:t>"    Visiting %u\n"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, v);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(w == target) {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target return true</a:t>
            </a:r>
            <a:endParaRPr lang="en-US" sz="1400" b="0" dirty="0">
              <a:solidFill>
                <a:schemeClr val="tx1"/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stack_free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(S);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true;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    //   for every neighbor w of v</a:t>
            </a:r>
          </a:p>
          <a:p>
            <a:pPr algn="l"/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rgbClr val="00B050"/>
                </a:solidFill>
                <a:latin typeface="Helvetica Neue"/>
              </a:rPr>
              <a:t>neighbors_t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graph_get_neighbors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(G, v);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while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graph_hasmore_neighbors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)) {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</a:t>
            </a:r>
            <a:r>
              <a:rPr lang="en-US" sz="1400" b="0" dirty="0">
                <a:solidFill>
                  <a:srgbClr val="00B050"/>
                </a:solidFill>
                <a:latin typeface="Helvetica Neue"/>
              </a:rPr>
              <a:t>vertex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</a:t>
            </a:r>
            <a:r>
              <a:rPr lang="en-US" sz="1400" b="0" dirty="0">
                <a:solidFill>
                  <a:srgbClr val="FFC000"/>
                </a:solidFill>
                <a:latin typeface="Helvetica Neue"/>
              </a:rPr>
              <a:t>w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=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graph_next_neighbor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  <a:endParaRPr lang="en-US" sz="1400" b="0" dirty="0">
              <a:solidFill>
                <a:schemeClr val="accent5">
                  <a:lumMod val="75000"/>
                </a:schemeClr>
              </a:solidFill>
              <a:latin typeface="Helvetica Neue"/>
            </a:endParaRPr>
          </a:p>
          <a:p>
            <a:pPr algn="l"/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      if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(!mark[w]) { 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if w is not already marked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  mark[w] = true;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mark it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  push(S, w);              </a:t>
            </a:r>
            <a:r>
              <a:rPr lang="en-US" sz="1400" b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// push it onto the stack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  }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}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graph_free_neighbors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nbors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}</a:t>
            </a:r>
          </a:p>
          <a:p>
            <a:pPr algn="l"/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  ASSERT(</a:t>
            </a:r>
            <a:r>
              <a:rPr lang="en-US" sz="1400" b="0" dirty="0" err="1">
                <a:solidFill>
                  <a:srgbClr val="C00000"/>
                </a:solidFill>
                <a:latin typeface="Helvetica Neue"/>
              </a:rPr>
              <a:t>stack_empty</a:t>
            </a:r>
            <a:r>
              <a:rPr lang="en-US" sz="1400" b="0" dirty="0">
                <a:solidFill>
                  <a:srgbClr val="C00000"/>
                </a:solidFill>
                <a:latin typeface="Helvetica Neue"/>
              </a:rPr>
              <a:t>(S));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 err="1">
                <a:solidFill>
                  <a:schemeClr val="tx1"/>
                </a:solidFill>
                <a:latin typeface="Helvetica Neue"/>
              </a:rPr>
              <a:t>stack_free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(S);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free(mark);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 </a:t>
            </a:r>
            <a:r>
              <a:rPr lang="en-US" sz="1400" b="0" dirty="0">
                <a:solidFill>
                  <a:srgbClr val="FF66FF"/>
                </a:solidFill>
                <a:latin typeface="Helvetica Neue"/>
              </a:rPr>
              <a:t>return</a:t>
            </a:r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 false;</a:t>
            </a:r>
          </a:p>
          <a:p>
            <a:pPr algn="l"/>
            <a:r>
              <a:rPr lang="en-US" sz="1400" b="0" dirty="0">
                <a:solidFill>
                  <a:schemeClr val="tx1"/>
                </a:solidFill>
                <a:latin typeface="Helvetica Neue"/>
              </a:rPr>
              <a:t>}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712200" y="2438400"/>
            <a:ext cx="12954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721600" y="2667000"/>
            <a:ext cx="12954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255000" y="3085578"/>
            <a:ext cx="16764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712200" y="4343400"/>
            <a:ext cx="8382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974264" y="5005136"/>
            <a:ext cx="13716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797800" y="8434136"/>
            <a:ext cx="13716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102600" y="7162800"/>
            <a:ext cx="10668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483600" y="8205536"/>
            <a:ext cx="1752600" cy="3549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400000"/>
            <a:headEnd/>
            <a:tailEnd/>
          </a:ln>
        </p:spPr>
        <p:txBody>
          <a:bodyPr lIns="45720" rIns="45720" anchor="ctr"/>
          <a:lstStyle/>
          <a:p>
            <a:endParaRPr lang="en-US" sz="2000" b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List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We get a correct implementation of </a:t>
            </a:r>
            <a:r>
              <a:rPr lang="en-US" i="1" dirty="0" err="1"/>
              <a:t>reachability</a:t>
            </a:r>
            <a:r>
              <a:rPr lang="en-US" i="1" dirty="0"/>
              <a:t> whatever work list we use</a:t>
            </a:r>
          </a:p>
          <a:p>
            <a:pPr lvl="4"/>
            <a:endParaRPr lang="en-US" i="1" dirty="0"/>
          </a:p>
          <a:p>
            <a:r>
              <a:rPr lang="en-US" b="1" dirty="0"/>
              <a:t>Priority queues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next vertex we process is the </a:t>
            </a:r>
            <a:r>
              <a:rPr lang="en-US" b="1" dirty="0"/>
              <a:t>most promising</a:t>
            </a:r>
          </a:p>
          <a:p>
            <a:pPr lvl="1"/>
            <a:r>
              <a:rPr lang="en-US" dirty="0"/>
              <a:t>We get artificial intelligence search algorithms like A*</a:t>
            </a:r>
          </a:p>
          <a:p>
            <a:pPr lvl="2"/>
            <a:r>
              <a:rPr lang="en-US" dirty="0"/>
              <a:t>used in planning problems, game search, …</a:t>
            </a:r>
          </a:p>
          <a:p>
            <a:pPr lvl="2"/>
            <a:r>
              <a:rPr lang="en-US" dirty="0"/>
              <a:t>the priority function becomes a heuristic function that tells how good a vertex is</a:t>
            </a:r>
          </a:p>
          <a:p>
            <a:pPr lvl="1"/>
            <a:r>
              <a:rPr lang="en-US" dirty="0"/>
              <a:t>Complexity is higher because insertion and removal from a priority queue is not O(1)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10312400" y="3886200"/>
            <a:ext cx="2341475" cy="400110"/>
          </a:xfrm>
          <a:prstGeom prst="wedgeRectCallout">
            <a:avLst>
              <a:gd name="adj1" fmla="val -56241"/>
              <a:gd name="adj2" fmla="val 14102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pronounced “A star”</a:t>
            </a:r>
            <a:endParaRPr lang="en-US" sz="2000" b="0" dirty="0">
              <a:solidFill>
                <a:srgbClr val="7030A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these graph </a:t>
            </a:r>
            <a:r>
              <a:rPr lang="en-US" dirty="0" err="1"/>
              <a:t>reachability</a:t>
            </a:r>
            <a:br>
              <a:rPr lang="en-US" dirty="0"/>
            </a:br>
            <a:r>
              <a:rPr lang="en-US" dirty="0"/>
              <a:t>algorithms share the same</a:t>
            </a:r>
            <a:br>
              <a:rPr lang="en-US" dirty="0"/>
            </a:br>
            <a:r>
              <a:rPr lang="en-US" dirty="0"/>
              <a:t>basic idea</a:t>
            </a:r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b="1" dirty="0"/>
              <a:t>Explore the graph by expanding the frontier</a:t>
            </a:r>
          </a:p>
          <a:p>
            <a:pPr lvl="3"/>
            <a:endParaRPr lang="en-US" dirty="0"/>
          </a:p>
          <a:p>
            <a:r>
              <a:rPr lang="en-US" dirty="0"/>
              <a:t>The difference is the kind of work list they use to remember the vertices to examine next</a:t>
            </a:r>
          </a:p>
          <a:p>
            <a:pPr lvl="1"/>
            <a:r>
              <a:rPr lang="en-US" dirty="0"/>
              <a:t>DFS: a stack</a:t>
            </a:r>
          </a:p>
          <a:p>
            <a:pPr lvl="1"/>
            <a:r>
              <a:rPr lang="en-US" dirty="0"/>
              <a:t>BFS: a queue</a:t>
            </a:r>
          </a:p>
          <a:p>
            <a:pPr lvl="1"/>
            <a:r>
              <a:rPr lang="en-US" dirty="0"/>
              <a:t>A*: a priority queue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83400" y="1985376"/>
            <a:ext cx="5181600" cy="2362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883401" y="1981200"/>
            <a:ext cx="2438400" cy="2366375"/>
          </a:xfrm>
          <a:custGeom>
            <a:avLst/>
            <a:gdLst>
              <a:gd name="connsiteX0" fmla="*/ 0 w 4038600"/>
              <a:gd name="connsiteY0" fmla="*/ 0 h 2362200"/>
              <a:gd name="connsiteX1" fmla="*/ 4038600 w 4038600"/>
              <a:gd name="connsiteY1" fmla="*/ 0 h 2362200"/>
              <a:gd name="connsiteX2" fmla="*/ 4038600 w 4038600"/>
              <a:gd name="connsiteY2" fmla="*/ 2362200 h 2362200"/>
              <a:gd name="connsiteX3" fmla="*/ 0 w 4038600"/>
              <a:gd name="connsiteY3" fmla="*/ 2362200 h 2362200"/>
              <a:gd name="connsiteX4" fmla="*/ 0 w 4038600"/>
              <a:gd name="connsiteY4" fmla="*/ 0 h 2362200"/>
              <a:gd name="connsiteX0" fmla="*/ 0 w 4038600"/>
              <a:gd name="connsiteY0" fmla="*/ 0 h 2362200"/>
              <a:gd name="connsiteX1" fmla="*/ 4038600 w 4038600"/>
              <a:gd name="connsiteY1" fmla="*/ 0 h 2362200"/>
              <a:gd name="connsiteX2" fmla="*/ 558800 w 4038600"/>
              <a:gd name="connsiteY2" fmla="*/ 2362200 h 2362200"/>
              <a:gd name="connsiteX3" fmla="*/ 0 w 4038600"/>
              <a:gd name="connsiteY3" fmla="*/ 2362200 h 2362200"/>
              <a:gd name="connsiteX4" fmla="*/ 0 w 4038600"/>
              <a:gd name="connsiteY4" fmla="*/ 0 h 2362200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4038600"/>
              <a:gd name="connsiteY0" fmla="*/ 4175 h 2366375"/>
              <a:gd name="connsiteX1" fmla="*/ 4038600 w 4038600"/>
              <a:gd name="connsiteY1" fmla="*/ 4175 h 2366375"/>
              <a:gd name="connsiteX2" fmla="*/ 1902912 w 4038600"/>
              <a:gd name="connsiteY2" fmla="*/ 0 h 2366375"/>
              <a:gd name="connsiteX3" fmla="*/ 558800 w 4038600"/>
              <a:gd name="connsiteY3" fmla="*/ 2366375 h 2366375"/>
              <a:gd name="connsiteX4" fmla="*/ 0 w 4038600"/>
              <a:gd name="connsiteY4" fmla="*/ 2366375 h 2366375"/>
              <a:gd name="connsiteX5" fmla="*/ 0 w 4038600"/>
              <a:gd name="connsiteY5" fmla="*/ 4175 h 2366375"/>
              <a:gd name="connsiteX0" fmla="*/ 0 w 2164335"/>
              <a:gd name="connsiteY0" fmla="*/ 4175 h 2366375"/>
              <a:gd name="connsiteX1" fmla="*/ 1902912 w 2164335"/>
              <a:gd name="connsiteY1" fmla="*/ 0 h 2366375"/>
              <a:gd name="connsiteX2" fmla="*/ 558800 w 2164335"/>
              <a:gd name="connsiteY2" fmla="*/ 2366375 h 2366375"/>
              <a:gd name="connsiteX3" fmla="*/ 0 w 2164335"/>
              <a:gd name="connsiteY3" fmla="*/ 2366375 h 2366375"/>
              <a:gd name="connsiteX4" fmla="*/ 0 w 2164335"/>
              <a:gd name="connsiteY4" fmla="*/ 4175 h 2366375"/>
              <a:gd name="connsiteX0" fmla="*/ 0 w 2037683"/>
              <a:gd name="connsiteY0" fmla="*/ 4175 h 2366375"/>
              <a:gd name="connsiteX1" fmla="*/ 1902912 w 2037683"/>
              <a:gd name="connsiteY1" fmla="*/ 0 h 2366375"/>
              <a:gd name="connsiteX2" fmla="*/ 558800 w 2037683"/>
              <a:gd name="connsiteY2" fmla="*/ 2366375 h 2366375"/>
              <a:gd name="connsiteX3" fmla="*/ 0 w 2037683"/>
              <a:gd name="connsiteY3" fmla="*/ 2366375 h 2366375"/>
              <a:gd name="connsiteX4" fmla="*/ 0 w 2037683"/>
              <a:gd name="connsiteY4" fmla="*/ 4175 h 236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683" h="2366375">
                <a:moveTo>
                  <a:pt x="0" y="4175"/>
                </a:moveTo>
                <a:lnTo>
                  <a:pt x="1902912" y="0"/>
                </a:lnTo>
                <a:cubicBezTo>
                  <a:pt x="2037683" y="1007998"/>
                  <a:pt x="1208993" y="1828104"/>
                  <a:pt x="558800" y="2366375"/>
                </a:cubicBezTo>
                <a:lnTo>
                  <a:pt x="0" y="2366375"/>
                </a:lnTo>
                <a:lnTo>
                  <a:pt x="0" y="4175"/>
                </a:lnTo>
                <a:close/>
              </a:path>
            </a:pathLst>
          </a:cu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788400" y="1985376"/>
            <a:ext cx="3276600" cy="2362200"/>
          </a:xfrm>
          <a:custGeom>
            <a:avLst/>
            <a:gdLst>
              <a:gd name="connsiteX0" fmla="*/ 0 w 3429000"/>
              <a:gd name="connsiteY0" fmla="*/ 0 h 2743200"/>
              <a:gd name="connsiteX1" fmla="*/ 3429000 w 3429000"/>
              <a:gd name="connsiteY1" fmla="*/ 0 h 2743200"/>
              <a:gd name="connsiteX2" fmla="*/ 3429000 w 3429000"/>
              <a:gd name="connsiteY2" fmla="*/ 2743200 h 2743200"/>
              <a:gd name="connsiteX3" fmla="*/ 0 w 3429000"/>
              <a:gd name="connsiteY3" fmla="*/ 2743200 h 2743200"/>
              <a:gd name="connsiteX4" fmla="*/ 0 w 3429000"/>
              <a:gd name="connsiteY4" fmla="*/ 0 h 2743200"/>
              <a:gd name="connsiteX0" fmla="*/ 1854200 w 3429000"/>
              <a:gd name="connsiteY0" fmla="*/ 0 h 2743200"/>
              <a:gd name="connsiteX1" fmla="*/ 3429000 w 3429000"/>
              <a:gd name="connsiteY1" fmla="*/ 0 h 2743200"/>
              <a:gd name="connsiteX2" fmla="*/ 3429000 w 3429000"/>
              <a:gd name="connsiteY2" fmla="*/ 2743200 h 2743200"/>
              <a:gd name="connsiteX3" fmla="*/ 0 w 3429000"/>
              <a:gd name="connsiteY3" fmla="*/ 2743200 h 2743200"/>
              <a:gd name="connsiteX4" fmla="*/ 1854200 w 34290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  <a:gd name="connsiteX0" fmla="*/ 381000 w 1955800"/>
              <a:gd name="connsiteY0" fmla="*/ 0 h 2743200"/>
              <a:gd name="connsiteX1" fmla="*/ 1955800 w 1955800"/>
              <a:gd name="connsiteY1" fmla="*/ 0 h 2743200"/>
              <a:gd name="connsiteX2" fmla="*/ 1955800 w 1955800"/>
              <a:gd name="connsiteY2" fmla="*/ 2743200 h 2743200"/>
              <a:gd name="connsiteX3" fmla="*/ 0 w 1955800"/>
              <a:gd name="connsiteY3" fmla="*/ 2743200 h 2743200"/>
              <a:gd name="connsiteX4" fmla="*/ 381000 w 19558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2743200">
                <a:moveTo>
                  <a:pt x="381000" y="0"/>
                </a:moveTo>
                <a:lnTo>
                  <a:pt x="1955800" y="0"/>
                </a:lnTo>
                <a:lnTo>
                  <a:pt x="1955800" y="2743200"/>
                </a:lnTo>
                <a:lnTo>
                  <a:pt x="0" y="2743200"/>
                </a:lnTo>
                <a:cubicBezTo>
                  <a:pt x="1178838" y="1641953"/>
                  <a:pt x="239038" y="852814"/>
                  <a:pt x="381000" y="0"/>
                </a:cubicBezTo>
                <a:close/>
              </a:path>
            </a:pathLst>
          </a:custGeom>
          <a:solidFill>
            <a:schemeClr val="accent3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00606" y="2308956"/>
            <a:ext cx="1483194" cy="1758163"/>
            <a:chOff x="4935031" y="1828006"/>
            <a:chExt cx="1879178" cy="2227559"/>
          </a:xfrm>
        </p:grpSpPr>
        <p:cxnSp>
          <p:nvCxnSpPr>
            <p:cNvPr id="8" name="Straight Connector 7"/>
            <p:cNvCxnSpPr>
              <a:stCxn id="15" idx="0"/>
              <a:endCxn id="14" idx="4"/>
            </p:cNvCxnSpPr>
            <p:nvPr/>
          </p:nvCxnSpPr>
          <p:spPr>
            <a:xfrm rot="5400000" flipH="1" flipV="1">
              <a:off x="4516368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1"/>
              <a:endCxn id="14" idx="5"/>
            </p:cNvCxnSpPr>
            <p:nvPr/>
          </p:nvCxnSpPr>
          <p:spPr>
            <a:xfrm rot="16200000" flipV="1">
              <a:off x="5256032" y="2298099"/>
              <a:ext cx="561022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2"/>
              <a:endCxn id="15" idx="6"/>
            </p:cNvCxnSpPr>
            <p:nvPr/>
          </p:nvCxnSpPr>
          <p:spPr>
            <a:xfrm rot="10800000">
              <a:off x="5398443" y="3823860"/>
              <a:ext cx="952355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8" idx="0"/>
              <a:endCxn id="16" idx="4"/>
            </p:cNvCxnSpPr>
            <p:nvPr/>
          </p:nvCxnSpPr>
          <p:spPr>
            <a:xfrm rot="5400000" flipH="1" flipV="1">
              <a:off x="5932134" y="2941786"/>
              <a:ext cx="1300737" cy="20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1"/>
              <a:endCxn id="17" idx="5"/>
            </p:cNvCxnSpPr>
            <p:nvPr/>
          </p:nvCxnSpPr>
          <p:spPr>
            <a:xfrm rot="16200000" flipV="1">
              <a:off x="5970544" y="3211900"/>
              <a:ext cx="547763" cy="34847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5" idx="7"/>
              <a:endCxn id="17" idx="3"/>
            </p:cNvCxnSpPr>
            <p:nvPr/>
          </p:nvCxnSpPr>
          <p:spPr>
            <a:xfrm rot="5400000" flipH="1" flipV="1">
              <a:off x="5262662" y="3180174"/>
              <a:ext cx="547763" cy="4119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935031" y="1828006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935031" y="3592154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350797" y="1828006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74642" y="2716710"/>
              <a:ext cx="463411" cy="4634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350798" y="3592154"/>
              <a:ext cx="463411" cy="463411"/>
            </a:xfrm>
            <a:prstGeom prst="ellipse">
              <a:avLst/>
            </a:prstGeom>
            <a:noFill/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083800" y="2899776"/>
            <a:ext cx="187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Unexplored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9069" y="2747376"/>
            <a:ext cx="15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Explored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400" b="1" dirty="0">
                <a:solidFill>
                  <a:srgbClr val="77E0FF"/>
                </a:solidFill>
              </a:rPr>
              <a:t>Graph Connectivity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sequence of moves from the given</a:t>
            </a:r>
            <a:br>
              <a:rPr lang="en-US" dirty="0"/>
            </a:br>
            <a:r>
              <a:rPr lang="en-US" dirty="0"/>
              <a:t>configuration to the solved configuration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path</a:t>
            </a:r>
            <a:r>
              <a:rPr lang="en-US" dirty="0"/>
              <a:t> in the </a:t>
            </a:r>
            <a:r>
              <a:rPr lang="en-US" dirty="0" err="1"/>
              <a:t>lightsout</a:t>
            </a:r>
            <a:r>
              <a:rPr lang="en-US" dirty="0"/>
              <a:t> graph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8077" y="7939679"/>
            <a:ext cx="1028271" cy="110149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1289761" y="1837632"/>
            <a:ext cx="1028271" cy="110149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3133" y="8078378"/>
            <a:ext cx="3063351" cy="3981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07009"/>
              </p:ext>
            </p:extLst>
          </p:nvPr>
        </p:nvGraphicFramePr>
        <p:xfrm>
          <a:off x="183697" y="7622467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0" name="Straight Connector 49"/>
          <p:cNvCxnSpPr>
            <a:endCxn id="52" idx="4"/>
          </p:cNvCxnSpPr>
          <p:nvPr/>
        </p:nvCxnSpPr>
        <p:spPr>
          <a:xfrm flipH="1" flipV="1">
            <a:off x="3360391" y="7622467"/>
            <a:ext cx="296435" cy="73248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2" idx="7"/>
          </p:cNvCxnSpPr>
          <p:nvPr/>
        </p:nvCxnSpPr>
        <p:spPr>
          <a:xfrm flipH="1">
            <a:off x="3481926" y="4698151"/>
            <a:ext cx="3547782" cy="26643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188513" y="7317924"/>
            <a:ext cx="343754" cy="3045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48679"/>
              </p:ext>
            </p:extLst>
          </p:nvPr>
        </p:nvGraphicFramePr>
        <p:xfrm>
          <a:off x="3292204" y="812275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97133"/>
              </p:ext>
            </p:extLst>
          </p:nvPr>
        </p:nvGraphicFramePr>
        <p:xfrm>
          <a:off x="7949628" y="6603374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41630"/>
              </p:ext>
            </p:extLst>
          </p:nvPr>
        </p:nvGraphicFramePr>
        <p:xfrm>
          <a:off x="11435880" y="1996275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08539"/>
              </p:ext>
            </p:extLst>
          </p:nvPr>
        </p:nvGraphicFramePr>
        <p:xfrm>
          <a:off x="8179726" y="3883369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81606"/>
              </p:ext>
            </p:extLst>
          </p:nvPr>
        </p:nvGraphicFramePr>
        <p:xfrm>
          <a:off x="6728459" y="4183036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35096"/>
              </p:ext>
            </p:extLst>
          </p:nvPr>
        </p:nvGraphicFramePr>
        <p:xfrm>
          <a:off x="2937954" y="6949801"/>
          <a:ext cx="718870" cy="780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</a:t>
            </a:r>
            <a:r>
              <a:rPr lang="en-US" dirty="0" err="1"/>
              <a:t>Lightsout</a:t>
            </a:r>
            <a:endParaRPr lang="en-US" dirty="0"/>
          </a:p>
        </p:txBody>
      </p:sp>
      <p:sp>
        <p:nvSpPr>
          <p:cNvPr id="30" name="Rectangular Callout 29"/>
          <p:cNvSpPr/>
          <p:nvPr/>
        </p:nvSpPr>
        <p:spPr bwMode="auto">
          <a:xfrm>
            <a:off x="11379200" y="4800600"/>
            <a:ext cx="632545" cy="400110"/>
          </a:xfrm>
          <a:prstGeom prst="wedgeRectCallout">
            <a:avLst>
              <a:gd name="adj1" fmla="val 24711"/>
              <a:gd name="adj2" fmla="val -46885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Start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5969000" y="8439090"/>
            <a:ext cx="804387" cy="400110"/>
          </a:xfrm>
          <a:prstGeom prst="wedgeRectCallout">
            <a:avLst>
              <a:gd name="adj1" fmla="val -248968"/>
              <a:gd name="adj2" fmla="val -17223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  <a:ea typeface="Menlo" charset="0"/>
                <a:cs typeface="Menlo" charset="0"/>
                <a:sym typeface="Menlo" charset="0"/>
              </a:rPr>
              <a:t>Target</a:t>
            </a:r>
            <a:endParaRPr lang="en-US" sz="1600" b="0" dirty="0">
              <a:solidFill>
                <a:srgbClr val="00B050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9017000" y="7744361"/>
            <a:ext cx="3352800" cy="1323439"/>
          </a:xfrm>
          <a:prstGeom prst="wedgeRectCallout">
            <a:avLst>
              <a:gd name="adj1" fmla="val -47528"/>
              <a:gd name="adj2" fmla="val -98191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chemeClr val="tx1"/>
                </a:solidFill>
                <a:latin typeface="Helvetica Neue"/>
              </a:rPr>
              <a:t>Here’s a path between them:</a:t>
            </a: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  <a:p>
            <a:pPr>
              <a:defRPr/>
            </a:pPr>
            <a:endParaRPr lang="en-US" sz="2000" b="0" dirty="0">
              <a:solidFill>
                <a:schemeClr val="tx1"/>
              </a:solidFill>
              <a:latin typeface="Helvetica Neue"/>
              <a:ea typeface="Menlo" charset="0"/>
              <a:cs typeface="Menlo" charset="0"/>
              <a:sym typeface="Menlo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57859"/>
              </p:ext>
            </p:extLst>
          </p:nvPr>
        </p:nvGraphicFramePr>
        <p:xfrm>
          <a:off x="10655808" y="82777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85690"/>
              </p:ext>
            </p:extLst>
          </p:nvPr>
        </p:nvGraphicFramePr>
        <p:xfrm>
          <a:off x="9931400" y="82777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61703"/>
              </p:ext>
            </p:extLst>
          </p:nvPr>
        </p:nvGraphicFramePr>
        <p:xfrm>
          <a:off x="9208008" y="8277761"/>
          <a:ext cx="570992" cy="564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130048" marR="130048" marT="65024" marB="6502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0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rcRect l="29538" t="5816" r="2163" b="11397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454400" y="8229599"/>
            <a:ext cx="1905000" cy="81157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1302999" y="1837632"/>
            <a:ext cx="1295401" cy="98176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5" y="8174317"/>
            <a:ext cx="116089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Juarez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097" y="6781800"/>
            <a:ext cx="174990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Fort Worth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3600" y="4452352"/>
            <a:ext cx="168828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Columbus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1557" y="2471152"/>
            <a:ext cx="766557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Erie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2998" y="1828800"/>
            <a:ext cx="124425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Boston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0038" y="2547352"/>
            <a:ext cx="1176925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Detroit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6894" y="6895233"/>
            <a:ext cx="1228221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Atlanta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764" y="8414752"/>
            <a:ext cx="1431802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Houston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6747" y="9176752"/>
            <a:ext cx="1672253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Galveston</a:t>
            </a:r>
          </a:p>
        </p:txBody>
      </p:sp>
      <p:cxnSp>
        <p:nvCxnSpPr>
          <p:cNvPr id="41" name="Straight Connector 40"/>
          <p:cNvCxnSpPr>
            <a:stCxn id="36" idx="6"/>
            <a:endCxn id="34" idx="2"/>
          </p:cNvCxnSpPr>
          <p:nvPr/>
        </p:nvCxnSpPr>
        <p:spPr>
          <a:xfrm>
            <a:off x="543132" y="8099842"/>
            <a:ext cx="3063352" cy="37664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7"/>
            <a:endCxn id="27" idx="2"/>
          </p:cNvCxnSpPr>
          <p:nvPr/>
        </p:nvCxnSpPr>
        <p:spPr>
          <a:xfrm rot="5400000" flipH="1" flipV="1">
            <a:off x="1597985" y="6386465"/>
            <a:ext cx="485333" cy="269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1"/>
            <a:endCxn id="27" idx="4"/>
          </p:cNvCxnSpPr>
          <p:nvPr/>
        </p:nvCxnSpPr>
        <p:spPr>
          <a:xfrm rot="16200000" flipV="1">
            <a:off x="3163831" y="7861954"/>
            <a:ext cx="689554" cy="2964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9" idx="7"/>
            <a:endCxn id="28" idx="3"/>
          </p:cNvCxnSpPr>
          <p:nvPr/>
        </p:nvCxnSpPr>
        <p:spPr>
          <a:xfrm flipV="1">
            <a:off x="7272780" y="3378947"/>
            <a:ext cx="268737" cy="1076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1"/>
            <a:endCxn id="28" idx="5"/>
          </p:cNvCxnSpPr>
          <p:nvPr/>
        </p:nvCxnSpPr>
        <p:spPr>
          <a:xfrm rot="16200000" flipV="1">
            <a:off x="7662604" y="3500931"/>
            <a:ext cx="877009" cy="6330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  <a:endCxn id="30" idx="4"/>
          </p:cNvCxnSpPr>
          <p:nvPr/>
        </p:nvCxnSpPr>
        <p:spPr>
          <a:xfrm flipV="1">
            <a:off x="8660698" y="3391263"/>
            <a:ext cx="482315" cy="8646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2"/>
            <a:endCxn id="28" idx="6"/>
          </p:cNvCxnSpPr>
          <p:nvPr/>
        </p:nvCxnSpPr>
        <p:spPr>
          <a:xfrm flipH="1">
            <a:off x="7834931" y="3219386"/>
            <a:ext cx="1136206" cy="38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5" idx="1"/>
            <a:endCxn id="34" idx="4"/>
          </p:cNvCxnSpPr>
          <p:nvPr/>
        </p:nvCxnSpPr>
        <p:spPr>
          <a:xfrm flipH="1" flipV="1">
            <a:off x="3778361" y="8648362"/>
            <a:ext cx="145402" cy="5951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1" idx="3"/>
            <a:endCxn id="34" idx="7"/>
          </p:cNvCxnSpPr>
          <p:nvPr/>
        </p:nvCxnSpPr>
        <p:spPr>
          <a:xfrm flipH="1">
            <a:off x="3899897" y="4499027"/>
            <a:ext cx="4517729" cy="3855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3"/>
            <a:endCxn id="27" idx="7"/>
          </p:cNvCxnSpPr>
          <p:nvPr/>
        </p:nvCxnSpPr>
        <p:spPr>
          <a:xfrm rot="5400000">
            <a:off x="3920487" y="4259588"/>
            <a:ext cx="2670660" cy="3547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3" idx="2"/>
            <a:endCxn id="34" idx="6"/>
          </p:cNvCxnSpPr>
          <p:nvPr/>
        </p:nvCxnSpPr>
        <p:spPr>
          <a:xfrm flipH="1">
            <a:off x="3950238" y="6993518"/>
            <a:ext cx="4245936" cy="1482967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29" idx="5"/>
            <a:endCxn id="33" idx="1"/>
          </p:cNvCxnSpPr>
          <p:nvPr/>
        </p:nvCxnSpPr>
        <p:spPr>
          <a:xfrm>
            <a:off x="7272779" y="4698151"/>
            <a:ext cx="973736" cy="217383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4"/>
            <a:endCxn id="33" idx="0"/>
          </p:cNvCxnSpPr>
          <p:nvPr/>
        </p:nvCxnSpPr>
        <p:spPr>
          <a:xfrm flipH="1">
            <a:off x="8368051" y="4549368"/>
            <a:ext cx="171110" cy="227227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32" idx="2"/>
            <a:endCxn id="30" idx="6"/>
          </p:cNvCxnSpPr>
          <p:nvPr/>
        </p:nvCxnSpPr>
        <p:spPr>
          <a:xfrm flipH="1">
            <a:off x="9314890" y="2504193"/>
            <a:ext cx="2308548" cy="71519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2" idx="3"/>
            <a:endCxn id="31" idx="6"/>
          </p:cNvCxnSpPr>
          <p:nvPr/>
        </p:nvCxnSpPr>
        <p:spPr>
          <a:xfrm flipH="1">
            <a:off x="8711039" y="2625730"/>
            <a:ext cx="2962741" cy="17517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2" idx="4"/>
            <a:endCxn id="33" idx="7"/>
          </p:cNvCxnSpPr>
          <p:nvPr/>
        </p:nvCxnSpPr>
        <p:spPr>
          <a:xfrm flipH="1">
            <a:off x="8489587" y="2676070"/>
            <a:ext cx="3305728" cy="4195911"/>
          </a:xfrm>
          <a:prstGeom prst="line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9" idx="6"/>
            <a:endCxn id="31" idx="2"/>
          </p:cNvCxnSpPr>
          <p:nvPr/>
        </p:nvCxnSpPr>
        <p:spPr>
          <a:xfrm flipV="1">
            <a:off x="7323120" y="4377491"/>
            <a:ext cx="1044164" cy="1991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188513" y="7317923"/>
            <a:ext cx="343754" cy="3474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91176" y="3085534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79366" y="440473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971136" y="3047509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67285" y="4205613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623438" y="2332316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96174" y="6821641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73422" y="9193205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9378" y="7926106"/>
            <a:ext cx="343754" cy="347472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6484" y="8304607"/>
            <a:ext cx="343754" cy="343754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5359400" y="254000"/>
            <a:ext cx="6692900" cy="1498600"/>
          </a:xfrm>
        </p:spPr>
        <p:txBody>
          <a:bodyPr/>
          <a:lstStyle/>
          <a:p>
            <a:r>
              <a:rPr lang="en-US" dirty="0"/>
              <a:t>Getting Directions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342900" y="2057400"/>
            <a:ext cx="5321300" cy="1752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Find a sequence of roads from one city to another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path</a:t>
            </a:r>
            <a:r>
              <a:rPr lang="en-US" dirty="0"/>
              <a:t> in the road graph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4578" y="4226160"/>
            <a:ext cx="2054789" cy="500648"/>
          </a:xfrm>
          <a:prstGeom prst="rect">
            <a:avLst/>
          </a:prstGeom>
          <a:noFill/>
        </p:spPr>
        <p:txBody>
          <a:bodyPr wrap="none" lIns="91440" tIns="65023" rIns="91440" bIns="65023" rtlCol="0">
            <a:spAutoFit/>
          </a:bodyPr>
          <a:lstStyle/>
          <a:p>
            <a:r>
              <a:rPr lang="en-US" dirty="0"/>
              <a:t>Indianapolis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490D4-7A1B-45D2-B551-E1B1E148D9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177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none" lIns="50800" tIns="50800" rIns="50800" bIns="50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17750</TotalTime>
  <Words>12639</Words>
  <Application>Microsoft Macintosh PowerPoint</Application>
  <PresentationFormat>Custom</PresentationFormat>
  <Paragraphs>2344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Courier New</vt:lpstr>
      <vt:lpstr>Helvetica</vt:lpstr>
      <vt:lpstr>Helvetica Neue</vt:lpstr>
      <vt:lpstr>Helvetica Neue Light</vt:lpstr>
      <vt:lpstr>Helvetica Neue Medium</vt:lpstr>
      <vt:lpstr>Wingdings</vt:lpstr>
      <vt:lpstr>White</vt:lpstr>
      <vt:lpstr>15-122: Principles of  Imperative Computation</vt:lpstr>
      <vt:lpstr>Today…</vt:lpstr>
      <vt:lpstr>PowerPoint Presentation</vt:lpstr>
      <vt:lpstr>Review</vt:lpstr>
      <vt:lpstr>Review</vt:lpstr>
      <vt:lpstr>Review</vt:lpstr>
      <vt:lpstr>PowerPoint Presentation</vt:lpstr>
      <vt:lpstr>Solving Lightsout</vt:lpstr>
      <vt:lpstr>Getting Directions</vt:lpstr>
      <vt:lpstr>Getting Introduced</vt:lpstr>
      <vt:lpstr>Connected Vertices</vt:lpstr>
      <vt:lpstr>Checking Reachability</vt:lpstr>
      <vt:lpstr>Finding Paths</vt:lpstr>
      <vt:lpstr>Checking Reachability</vt:lpstr>
      <vt:lpstr>PowerPoint Presentation</vt:lpstr>
      <vt:lpstr>Implementing the Definition</vt:lpstr>
      <vt:lpstr>Implementing the Definition</vt:lpstr>
      <vt:lpstr>Implementing the Definition</vt:lpstr>
      <vt:lpstr>Does it Work?</vt:lpstr>
      <vt:lpstr>Does it Always Work?</vt:lpstr>
      <vt:lpstr>It does not Work</vt:lpstr>
      <vt:lpstr>Why doesn’t it Work?</vt:lpstr>
      <vt:lpstr>PowerPoint Presentation</vt:lpstr>
      <vt:lpstr>Fixing the Code</vt:lpstr>
      <vt:lpstr>Fixing the Code</vt:lpstr>
      <vt:lpstr>Fixing the Code</vt:lpstr>
      <vt:lpstr>An Alternative Wrapper</vt:lpstr>
      <vt:lpstr>Does it Work?</vt:lpstr>
      <vt:lpstr>Backtracking</vt:lpstr>
      <vt:lpstr>Backtracking</vt:lpstr>
      <vt:lpstr>Complexity of dfs</vt:lpstr>
      <vt:lpstr>Complexity of dfs_helper</vt:lpstr>
      <vt:lpstr>Complexity of dfs</vt:lpstr>
      <vt:lpstr>Complexity of dfs</vt:lpstr>
      <vt:lpstr>PowerPoint Presentation</vt:lpstr>
      <vt:lpstr>How does dfs Work?</vt:lpstr>
      <vt:lpstr>How does dfs Work?</vt:lpstr>
      <vt:lpstr>Breadth-first Search</vt:lpstr>
      <vt:lpstr>Breadth-first Search</vt:lpstr>
      <vt:lpstr>Breadth-first Search</vt:lpstr>
      <vt:lpstr>Breadth-first Search</vt:lpstr>
      <vt:lpstr>Implementing BFS</vt:lpstr>
      <vt:lpstr>Implementing BFS</vt:lpstr>
      <vt:lpstr>Implementing BFS – I</vt:lpstr>
      <vt:lpstr>Implementing BFS – II</vt:lpstr>
      <vt:lpstr>Implementing BFS – III</vt:lpstr>
      <vt:lpstr>Implementing BFS</vt:lpstr>
      <vt:lpstr>Implementing BFS</vt:lpstr>
      <vt:lpstr>Implementing BFS</vt:lpstr>
      <vt:lpstr>Correctness</vt:lpstr>
      <vt:lpstr>Correctness – I</vt:lpstr>
      <vt:lpstr>Correctness – II</vt:lpstr>
      <vt:lpstr>Correctness – II</vt:lpstr>
      <vt:lpstr>Correctness – II</vt:lpstr>
      <vt:lpstr>Correctness – II</vt:lpstr>
      <vt:lpstr>Correctness – II</vt:lpstr>
      <vt:lpstr>Correctness – III</vt:lpstr>
      <vt:lpstr>Correctness – III</vt:lpstr>
      <vt:lpstr>Correctness – III</vt:lpstr>
      <vt:lpstr>Correctness – III</vt:lpstr>
      <vt:lpstr>PowerPoint Presentation</vt:lpstr>
      <vt:lpstr>Work List Choice</vt:lpstr>
      <vt:lpstr>Work List Choice</vt:lpstr>
      <vt:lpstr>Work List Choice</vt:lpstr>
      <vt:lpstr>Reachability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Search</dc:title>
  <cp:lastModifiedBy>Mohammad Hammoud</cp:lastModifiedBy>
  <cp:revision>960</cp:revision>
  <dcterms:modified xsi:type="dcterms:W3CDTF">2023-04-26T15:46:26Z</dcterms:modified>
</cp:coreProperties>
</file>