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402" r:id="rId2"/>
    <p:sldId id="403" r:id="rId3"/>
    <p:sldId id="347" r:id="rId4"/>
    <p:sldId id="388" r:id="rId5"/>
    <p:sldId id="398" r:id="rId6"/>
    <p:sldId id="399" r:id="rId7"/>
    <p:sldId id="406" r:id="rId8"/>
    <p:sldId id="400" r:id="rId9"/>
    <p:sldId id="401" r:id="rId10"/>
    <p:sldId id="367" r:id="rId11"/>
    <p:sldId id="368" r:id="rId12"/>
    <p:sldId id="369" r:id="rId13"/>
    <p:sldId id="375" r:id="rId14"/>
    <p:sldId id="389" r:id="rId15"/>
    <p:sldId id="371" r:id="rId16"/>
    <p:sldId id="376" r:id="rId17"/>
    <p:sldId id="377" r:id="rId18"/>
    <p:sldId id="386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40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2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challenge of established companies is to prioritize and execute their good ideas, which in a way give a startup hope of surviving!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37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8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2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79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25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4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3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23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35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8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challenge of established companies is to prioritize and execute their good ideas, which in a way give a startup hope of surviving!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7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3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2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8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14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51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6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3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Product Development: The Lean Approach- Part III</a:t>
            </a:r>
          </a:p>
          <a:p>
            <a:r>
              <a:rPr lang="en-US" sz="2800" dirty="0" smtClean="0"/>
              <a:t>Lecture 15, March 18,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7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Experimenting: Aardvark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Google excels at answering </a:t>
            </a:r>
            <a:r>
              <a:rPr lang="en-US" i="1" dirty="0" smtClean="0">
                <a:solidFill>
                  <a:srgbClr val="0070C0"/>
                </a:solidFill>
              </a:rPr>
              <a:t>factual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is the tallest mountain in the world?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Who was the twenty third president of United States?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However, Google struggles with answering </a:t>
            </a:r>
            <a:r>
              <a:rPr lang="en-US" i="1" dirty="0" smtClean="0">
                <a:solidFill>
                  <a:srgbClr val="0070C0"/>
                </a:solidFill>
              </a:rPr>
              <a:t>subjective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is a good place to go out with a friend after </a:t>
            </a:r>
            <a:r>
              <a:rPr lang="en-US" dirty="0"/>
              <a:t>a</a:t>
            </a:r>
            <a:r>
              <a:rPr lang="en-US" dirty="0" smtClean="0"/>
              <a:t> football game in my city?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Subjective questions are relatively easy for a </a:t>
            </a:r>
            <a:r>
              <a:rPr lang="en-US" i="1" dirty="0" smtClean="0"/>
              <a:t>person</a:t>
            </a:r>
            <a:r>
              <a:rPr lang="en-US" dirty="0" smtClean="0"/>
              <a:t> to answer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Imagine being at a cocktail party surrounded by friends; how likely would it be to get a high-quality answer for a subjective question?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Very high!</a:t>
            </a:r>
            <a:endParaRPr lang="en-US" sz="2400" dirty="0"/>
          </a:p>
        </p:txBody>
      </p:sp>
      <p:pic>
        <p:nvPicPr>
          <p:cNvPr id="307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“technically” solve this problem, Max </a:t>
            </a:r>
            <a:r>
              <a:rPr lang="en-US" dirty="0" err="1" smtClean="0"/>
              <a:t>Ventilla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Damon Horowitz created a product called Aardvark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Max and Damon built a very basic prototype with an instant messaging (IM) front-end and a </a:t>
            </a:r>
            <a:r>
              <a:rPr lang="en-US" i="1" dirty="0" smtClean="0"/>
              <a:t>human-driven </a:t>
            </a:r>
            <a:r>
              <a:rPr lang="en-US" dirty="0" smtClean="0"/>
              <a:t>back-end (NOT an AI-based engine)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customer can send Aardvark questions via 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Aardvark will tap into the customer’s social network via seeking out to the customer’s friends and friends-of-friends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 question about restaurants in San Francisco should not be routed to someone in Seattle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Once Aardvark gets a suitable answer, it reports back to the customer</a:t>
            </a:r>
            <a:endParaRPr lang="en-US" dirty="0"/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1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Experimenting: Aardvark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technique used by Aardvark is called </a:t>
            </a:r>
            <a:r>
              <a:rPr lang="en-US" b="1" i="1" dirty="0" smtClean="0">
                <a:solidFill>
                  <a:srgbClr val="92D050"/>
                </a:solidFill>
              </a:rPr>
              <a:t>Wizard of Oz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I.e., Customers believe they are interacting with the actual product, but behind the scenes human beings are doing the actual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basic technique simply allowed </a:t>
            </a:r>
            <a:r>
              <a:rPr lang="en-US" dirty="0"/>
              <a:t>Max </a:t>
            </a:r>
            <a:r>
              <a:rPr lang="en-US" dirty="0" smtClean="0"/>
              <a:t>and Damon to test their value and growth hypotheses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the tough technical problems behind this artificial-intelligence-centric product can be solved, will people use and keep using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Will people tell their friends about it?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Aardvark was acquired for a reported $50 million by Google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5122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125" y="4833871"/>
            <a:ext cx="1769770" cy="185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A/B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Another famous experimentation technique is called </a:t>
            </a:r>
            <a:r>
              <a:rPr lang="en-US" b="1" i="1" dirty="0" smtClean="0">
                <a:solidFill>
                  <a:srgbClr val="0070C0"/>
                </a:solidFill>
              </a:rPr>
              <a:t>A/B </a:t>
            </a:r>
            <a:r>
              <a:rPr lang="en-US" dirty="0" smtClean="0"/>
              <a:t>(or</a:t>
            </a:r>
            <a:r>
              <a:rPr lang="en-US" b="1" i="1" dirty="0" smtClean="0">
                <a:solidFill>
                  <a:srgbClr val="0070C0"/>
                </a:solidFill>
              </a:rPr>
              <a:t> split</a:t>
            </a:r>
            <a:r>
              <a:rPr lang="en-US" dirty="0" smtClean="0"/>
              <a:t>)</a:t>
            </a:r>
            <a:r>
              <a:rPr lang="en-US" b="1" i="1" dirty="0" smtClean="0">
                <a:solidFill>
                  <a:srgbClr val="0070C0"/>
                </a:solidFill>
              </a:rPr>
              <a:t> testing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Different versions of a product (or feature) are offered to two different groups of customers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Changes in behavior are observed between the two groups and inferences are made about the impact of the different versions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an extra feature does not change customer behavior, it gets questioned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A/B testing </a:t>
            </a:r>
            <a:r>
              <a:rPr lang="en-US" dirty="0"/>
              <a:t>allows you to refine your understanding of what customers want and do not </a:t>
            </a:r>
            <a:r>
              <a:rPr lang="en-US" dirty="0" smtClean="0"/>
              <a:t>want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7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2050448" y="31218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0550" y="2884579"/>
            <a:ext cx="1824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Learning</a:t>
            </a:r>
            <a:br>
              <a:rPr lang="en-US" sz="2400" b="1" dirty="0" smtClean="0"/>
            </a:br>
            <a:r>
              <a:rPr lang="en-US" sz="2400" b="1" dirty="0" smtClean="0"/>
              <a:t> Phase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21" name="TextBox 20"/>
          <p:cNvSpPr txBox="1"/>
          <p:nvPr/>
        </p:nvSpPr>
        <p:spPr>
          <a:xfrm>
            <a:off x="7030610" y="5789719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983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Learning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Question</a:t>
            </a:r>
            <a:r>
              <a:rPr lang="en-US" dirty="0" smtClean="0"/>
              <a:t>: What do you want to learn?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You want to learn what customers really want, and NOT what they say they want or what you think they would want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Building an MVP and experimenting with it allows collecting real data, which can reveal the current status (or </a:t>
            </a:r>
            <a:r>
              <a:rPr lang="en-US" i="1" dirty="0" smtClean="0">
                <a:solidFill>
                  <a:srgbClr val="C00000"/>
                </a:solidFill>
              </a:rPr>
              <a:t>baseline</a:t>
            </a:r>
            <a:r>
              <a:rPr lang="en-US" dirty="0" smtClean="0"/>
              <a:t>) of your company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a clear-eyed picture of your company’s baseline, you cannot begin to track your progress and tune/alter your startup’s engine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30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Learning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baseline could be </a:t>
            </a:r>
            <a:r>
              <a:rPr lang="en-US" i="1" dirty="0" smtClean="0"/>
              <a:t>zero</a:t>
            </a:r>
            <a:r>
              <a:rPr lang="en-US" dirty="0" smtClean="0"/>
              <a:t>, but it will allow you to create the motivation, context, and space for more qualitative and/or quantitative research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ideas will be generated, which can be incorporated and tested again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process repeats until reaching a decision point: </a:t>
            </a:r>
            <a:r>
              <a:rPr lang="en-US" b="1" i="1" dirty="0">
                <a:solidFill>
                  <a:srgbClr val="C00000"/>
                </a:solidFill>
              </a:rPr>
              <a:t>pivot</a:t>
            </a:r>
            <a:r>
              <a:rPr lang="en-US" dirty="0"/>
              <a:t> or </a:t>
            </a:r>
            <a:r>
              <a:rPr lang="en-US" b="1" i="1" dirty="0">
                <a:solidFill>
                  <a:srgbClr val="C00000"/>
                </a:solidFill>
              </a:rPr>
              <a:t>persevere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example, pivot can involve changing the: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Product</a:t>
            </a:r>
            <a:r>
              <a:rPr lang="en-US" dirty="0" smtClean="0"/>
              <a:t> (e.g., zoom-in or zoom-out pivots)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Customer segment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Business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Engine of growth </a:t>
            </a:r>
            <a:r>
              <a:rPr lang="en-US" dirty="0" smtClean="0"/>
              <a:t>(e.g., paid, sticky, or viral)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77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2009, David </a:t>
            </a:r>
            <a:r>
              <a:rPr lang="en-US" dirty="0" err="1" smtClean="0"/>
              <a:t>Binetti</a:t>
            </a:r>
            <a:r>
              <a:rPr lang="en-US" dirty="0" smtClean="0"/>
              <a:t> started </a:t>
            </a:r>
            <a:r>
              <a:rPr lang="en-US" dirty="0" err="1" smtClean="0"/>
              <a:t>Votizen</a:t>
            </a:r>
            <a:r>
              <a:rPr lang="en-US" dirty="0" smtClean="0"/>
              <a:t>, a </a:t>
            </a:r>
            <a:r>
              <a:rPr lang="en-US" i="1" dirty="0" smtClean="0"/>
              <a:t>specialized</a:t>
            </a:r>
            <a:r>
              <a:rPr lang="en-US" dirty="0" smtClean="0"/>
              <a:t> social </a:t>
            </a:r>
            <a:br>
              <a:rPr lang="en-US" dirty="0" smtClean="0"/>
            </a:br>
            <a:r>
              <a:rPr lang="en-US" dirty="0" smtClean="0"/>
              <a:t>network for verified voters to learn </a:t>
            </a:r>
            <a:r>
              <a:rPr lang="en-US" dirty="0"/>
              <a:t>about </a:t>
            </a:r>
            <a:r>
              <a:rPr lang="en-US" dirty="0" smtClean="0"/>
              <a:t>political issues and</a:t>
            </a:r>
            <a:br>
              <a:rPr lang="en-US" dirty="0" smtClean="0"/>
            </a:br>
            <a:r>
              <a:rPr lang="en-US" dirty="0" smtClean="0"/>
              <a:t>take collective actions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built an MVP that costed over $1200 in ~3 months and launched it with an attempt to test 4 major </a:t>
            </a:r>
            <a:r>
              <a:rPr lang="en-US" i="1" dirty="0" smtClean="0"/>
              <a:t>leap-of-faith 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Customers would be interested in </a:t>
            </a:r>
            <a:r>
              <a:rPr lang="en-US" dirty="0" err="1" smtClean="0"/>
              <a:t>Votizen</a:t>
            </a:r>
            <a:r>
              <a:rPr lang="en-US" dirty="0" smtClean="0"/>
              <a:t> and sign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registration rate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Votizen</a:t>
            </a:r>
            <a:r>
              <a:rPr lang="en-US" dirty="0" smtClean="0"/>
              <a:t> will be able to verify them as registered voters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activation rate</a:t>
            </a:r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948" y="87312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93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2009, David </a:t>
            </a:r>
            <a:r>
              <a:rPr lang="en-US" dirty="0" err="1"/>
              <a:t>Binetti</a:t>
            </a:r>
            <a:r>
              <a:rPr lang="en-US" dirty="0"/>
              <a:t> started </a:t>
            </a:r>
            <a:r>
              <a:rPr lang="en-US" dirty="0" err="1"/>
              <a:t>Votizen</a:t>
            </a:r>
            <a:r>
              <a:rPr lang="en-US" dirty="0"/>
              <a:t>, a </a:t>
            </a:r>
            <a:r>
              <a:rPr lang="en-US" i="1" dirty="0"/>
              <a:t>specialized</a:t>
            </a:r>
            <a:r>
              <a:rPr lang="en-US" dirty="0"/>
              <a:t> social </a:t>
            </a:r>
            <a:br>
              <a:rPr lang="en-US" dirty="0"/>
            </a:br>
            <a:r>
              <a:rPr lang="en-US" dirty="0"/>
              <a:t>network for verified voters to learn about political issues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take </a:t>
            </a:r>
            <a:r>
              <a:rPr lang="en-US" dirty="0"/>
              <a:t>collective actions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built an MVP that costed over $1200 in ~3 months and launched it with an attempt to test 4 major </a:t>
            </a:r>
            <a:r>
              <a:rPr lang="en-US" i="1" dirty="0" smtClean="0"/>
              <a:t>leap-of-faith assumptions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Verified customers would engage over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retention rate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Engaged customers would invite friends to join them into civic causes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Defined metric: </a:t>
            </a:r>
            <a:r>
              <a:rPr lang="en-US" sz="2400" b="1" i="1" dirty="0" smtClean="0">
                <a:solidFill>
                  <a:srgbClr val="92D050"/>
                </a:solidFill>
              </a:rPr>
              <a:t>referral rate</a:t>
            </a:r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948" y="87312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5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months after launching, the results were very low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spent another $5000 optimizing and split testing the usability aspects of the platform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40109"/>
              </p:ext>
            </p:extLst>
          </p:nvPr>
        </p:nvGraphicFramePr>
        <p:xfrm>
          <a:off x="1697149" y="261286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Initial MVP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69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The Lean Startup Approach- </a:t>
            </a:r>
            <a:r>
              <a:rPr lang="en-US" sz="3200" i="1" dirty="0" smtClean="0"/>
              <a:t>Part II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The Lean Startup Approach- </a:t>
            </a:r>
            <a:r>
              <a:rPr lang="en-US" sz="3200" i="1" dirty="0" smtClean="0"/>
              <a:t>Last Part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Midterm grades will by out on Tuesday, March 20.</a:t>
            </a:r>
          </a:p>
          <a:p>
            <a:pPr lvl="1"/>
            <a:r>
              <a:rPr lang="en-US" sz="3200" dirty="0" smtClean="0"/>
              <a:t>CP2 </a:t>
            </a:r>
            <a:r>
              <a:rPr lang="en-US" sz="3200" dirty="0"/>
              <a:t>is due </a:t>
            </a:r>
            <a:r>
              <a:rPr lang="en-US" sz="3200" dirty="0" smtClean="0"/>
              <a:t>today </a:t>
            </a:r>
            <a:r>
              <a:rPr lang="en-US" sz="3200" dirty="0"/>
              <a:t>by </a:t>
            </a:r>
            <a:r>
              <a:rPr lang="en-US" sz="3200" dirty="0" smtClean="0"/>
              <a:t>midnight.</a:t>
            </a:r>
            <a:endParaRPr lang="en-US" sz="3200" dirty="0"/>
          </a:p>
          <a:p>
            <a:pPr lvl="1"/>
            <a:r>
              <a:rPr lang="en-US" sz="3200" dirty="0" smtClean="0"/>
              <a:t>PS3 is due on March 22 by midnight.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months after these optimizations, the results improved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knew he had to do more; hence, he talked to more customers, held focused group discussions, and did countless A/B experiments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86218"/>
              </p:ext>
            </p:extLst>
          </p:nvPr>
        </p:nvGraphicFramePr>
        <p:xfrm>
          <a:off x="1697149" y="2690134"/>
          <a:ext cx="81279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Initial MVP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Optimization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Too Low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7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months later, the results nudged up only slightly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platform was not living up to the growth model David has hoped for!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Time to </a:t>
            </a:r>
            <a:r>
              <a:rPr lang="en-US" b="1" i="1" dirty="0" smtClean="0">
                <a:solidFill>
                  <a:srgbClr val="C00000"/>
                </a:solidFill>
              </a:rPr>
              <a:t>pivot</a:t>
            </a:r>
            <a:r>
              <a:rPr lang="en-US" dirty="0" smtClean="0"/>
              <a:t> or </a:t>
            </a:r>
            <a:r>
              <a:rPr lang="en-US" b="1" i="1" dirty="0" smtClean="0">
                <a:solidFill>
                  <a:srgbClr val="C00000"/>
                </a:solidFill>
              </a:rPr>
              <a:t>persevere</a:t>
            </a:r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22330"/>
              </p:ext>
            </p:extLst>
          </p:nvPr>
        </p:nvGraphicFramePr>
        <p:xfrm>
          <a:off x="1419538" y="2586594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/>
                <a:gridCol w="3170111"/>
                <a:gridCol w="30651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Optimization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Optimization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David’s direct contact with customers provided the following feedback: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“I always wanted to get more involved; this makes it so much easier”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“The fact that you prove I’m a voter matters”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“There’s no one here. What’s the point of coming back?”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decided to undertake a </a:t>
            </a:r>
            <a:r>
              <a:rPr lang="en-US" i="1" dirty="0" smtClean="0">
                <a:solidFill>
                  <a:srgbClr val="C00000"/>
                </a:solidFill>
              </a:rPr>
              <a:t>zoom-in pivot</a:t>
            </a:r>
            <a:r>
              <a:rPr lang="en-US" dirty="0" smtClean="0"/>
              <a:t>, refocusing the platform on what previously was considered a feature of a larger whole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Customers can contact elected representatives digitally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Votizen</a:t>
            </a:r>
            <a:r>
              <a:rPr lang="en-US" dirty="0" smtClean="0"/>
              <a:t> translates that digital contact into old-fashioned printed letters and petitions, and mails them to representatives at Congress</a:t>
            </a:r>
          </a:p>
        </p:txBody>
      </p:sp>
    </p:spTree>
    <p:extLst>
      <p:ext uri="{BB962C8B-B14F-4D97-AF65-F5344CB8AC3E}">
        <p14:creationId xmlns:p14="http://schemas.microsoft.com/office/powerpoint/2010/main" val="334534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Four months later and another $30,000, the results improved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was stuck in an age-old entrepreneurial trap- i.e., metrics and product were improving, but not fast enough!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41678"/>
              </p:ext>
            </p:extLst>
          </p:nvPr>
        </p:nvGraphicFramePr>
        <p:xfrm>
          <a:off x="1272146" y="2599982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/>
                <a:gridCol w="3170111"/>
                <a:gridCol w="30651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Before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42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decided to undertake a </a:t>
            </a:r>
            <a:r>
              <a:rPr lang="en-US" i="1" dirty="0" smtClean="0">
                <a:solidFill>
                  <a:srgbClr val="C00000"/>
                </a:solidFill>
              </a:rPr>
              <a:t>customer segment pivot</a:t>
            </a:r>
            <a:r>
              <a:rPr lang="en-US" dirty="0" smtClean="0"/>
              <a:t>, keeping the functionality of his platform the same but changing the audience focus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contacted large companies and professional fundraisers who have professional or business interests in political campaigning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companies seemed extremely eager and David quickly signed Letters-of-Intent (</a:t>
            </a:r>
            <a:r>
              <a:rPr lang="en-US" dirty="0" err="1" smtClean="0"/>
              <a:t>LoI</a:t>
            </a:r>
            <a:r>
              <a:rPr lang="en-US" dirty="0" smtClean="0"/>
              <a:t>) to build the functionality they needed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the basis of </a:t>
            </a:r>
            <a:r>
              <a:rPr lang="en-US" dirty="0" err="1" smtClean="0"/>
              <a:t>LoI</a:t>
            </a:r>
            <a:r>
              <a:rPr lang="en-US" dirty="0" smtClean="0"/>
              <a:t>, David increased his head count and built all the required functionality in 3 months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went back to the companies, but none of them closed a real sale!</a:t>
            </a:r>
          </a:p>
        </p:txBody>
      </p:sp>
    </p:spTree>
    <p:extLst>
      <p:ext uri="{BB962C8B-B14F-4D97-AF65-F5344CB8AC3E}">
        <p14:creationId xmlns:p14="http://schemas.microsoft.com/office/powerpoint/2010/main" val="7394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David decided to fire some staff and undertake a </a:t>
            </a:r>
            <a:r>
              <a:rPr lang="en-US" i="1" dirty="0" smtClean="0">
                <a:solidFill>
                  <a:srgbClr val="C00000"/>
                </a:solidFill>
              </a:rPr>
              <a:t>business-model pivot</a:t>
            </a:r>
            <a:r>
              <a:rPr lang="en-US" dirty="0" smtClean="0"/>
              <a:t>, allowing anyone to become a paid customer with just a credit card and rally any group of people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 month later, metrics started increasing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86444"/>
              </p:ext>
            </p:extLst>
          </p:nvPr>
        </p:nvGraphicFramePr>
        <p:xfrm>
          <a:off x="1419538" y="4129794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/>
                <a:gridCol w="3170111"/>
                <a:gridCol w="306517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Before 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After 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dirty="0" smtClean="0"/>
                        <a:t> Pivot</a:t>
                      </a:r>
                      <a:endParaRPr lang="en-US" sz="2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Registration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51%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Activation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92%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Retention</a:t>
                      </a:r>
                      <a:r>
                        <a:rPr lang="en-US" sz="2400" baseline="0" dirty="0" smtClean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Referral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64%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0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</a:t>
            </a:r>
            <a:r>
              <a:rPr lang="en-US" dirty="0" err="1" smtClean="0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Votizen’s</a:t>
            </a:r>
            <a:r>
              <a:rPr lang="en-US" dirty="0" smtClean="0"/>
              <a:t> system can now process voter identities in real time for &gt; 47 states and has delivered 10s of thousands of messages to Congress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Startup Visa campaign used </a:t>
            </a:r>
            <a:r>
              <a:rPr lang="en-US" dirty="0" err="1" smtClean="0"/>
              <a:t>Votizen’s</a:t>
            </a:r>
            <a:r>
              <a:rPr lang="en-US" dirty="0" smtClean="0"/>
              <a:t> tools to introduce the Startup Visa Act (S.565)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was the first legislation introduced into the USA Senate solely as a result of </a:t>
            </a:r>
            <a:r>
              <a:rPr lang="en-US" i="1" dirty="0" smtClean="0"/>
              <a:t>social lobbying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January 10, 2013, </a:t>
            </a:r>
            <a:r>
              <a:rPr lang="en-US" dirty="0" err="1"/>
              <a:t>Votizen</a:t>
            </a:r>
            <a:r>
              <a:rPr lang="en-US" dirty="0"/>
              <a:t> was acquired by </a:t>
            </a:r>
            <a:r>
              <a:rPr lang="en-US" dirty="0" smtClean="0"/>
              <a:t>Causes</a:t>
            </a:r>
            <a:r>
              <a:rPr lang="en-US" dirty="0"/>
              <a:t>, an online civic engagement platform founded by Sean Parker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948" y="5688995"/>
            <a:ext cx="3429000" cy="857250"/>
          </a:xfrm>
          <a:prstGeom prst="rect">
            <a:avLst/>
          </a:prstGeom>
        </p:spPr>
      </p:pic>
      <p:sp>
        <p:nvSpPr>
          <p:cNvPr id="7" name="AutoShape 6" descr="Image result"/>
          <p:cNvSpPr>
            <a:spLocks noChangeAspect="1" noChangeArrowheads="1"/>
          </p:cNvSpPr>
          <p:nvPr/>
        </p:nvSpPr>
        <p:spPr bwMode="auto">
          <a:xfrm>
            <a:off x="4280504" y="199189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2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Accounting- Part I</a:t>
            </a:r>
          </a:p>
        </p:txBody>
      </p:sp>
      <p:sp>
        <p:nvSpPr>
          <p:cNvPr id="7" name="AutoShape 6" descr="Image result"/>
          <p:cNvSpPr>
            <a:spLocks noChangeAspect="1" noChangeArrowheads="1"/>
          </p:cNvSpPr>
          <p:nvPr/>
        </p:nvSpPr>
        <p:spPr bwMode="auto">
          <a:xfrm>
            <a:off x="4280504" y="199189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78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5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7194368" y="60174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36888" y="5998950"/>
            <a:ext cx="3686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Experimentation Phase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9083010" y="5377287"/>
            <a:ext cx="17280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Continue…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Speed Bumps in Experimenting with an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66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Building and experimenting with an MVP are not without risks, both </a:t>
            </a:r>
            <a:r>
              <a:rPr lang="en-US" i="1" dirty="0" smtClean="0"/>
              <a:t>real</a:t>
            </a:r>
            <a:r>
              <a:rPr lang="en-US" dirty="0" smtClean="0"/>
              <a:t> and </a:t>
            </a:r>
            <a:r>
              <a:rPr lang="en-US" i="1" dirty="0" smtClean="0"/>
              <a:t>imagined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most common </a:t>
            </a:r>
            <a:r>
              <a:rPr lang="en-US" i="1" dirty="0" smtClean="0">
                <a:solidFill>
                  <a:srgbClr val="C00000"/>
                </a:solidFill>
              </a:rPr>
              <a:t>speed bumps</a:t>
            </a:r>
            <a:r>
              <a:rPr lang="en-US" dirty="0" smtClean="0"/>
              <a:t> in building and experimenting with an MVP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Legal issues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Fears about competitors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Branding risks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Impact on morale</a:t>
            </a:r>
            <a:endParaRPr lang="en-US" sz="2800" dirty="0">
              <a:solidFill>
                <a:srgbClr val="C00000"/>
              </a:solidFill>
            </a:endParaRPr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21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Speed Bumps in Experimenting with an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22000" cy="47622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rgbClr val="C00000"/>
                </a:solidFill>
              </a:rPr>
              <a:t>Legal issues</a:t>
            </a:r>
            <a:r>
              <a:rPr lang="en-US" sz="30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Due to some established regulations, you might not be able to start experimenting!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Example</a:t>
            </a:r>
            <a:r>
              <a:rPr lang="en-US" sz="2400" dirty="0" smtClean="0"/>
              <a:t>: Lyft was about to be shutdown in California (it </a:t>
            </a:r>
            <a:r>
              <a:rPr lang="en-US" sz="2400" dirty="0"/>
              <a:t>received </a:t>
            </a:r>
            <a:r>
              <a:rPr lang="en-US" sz="2400" dirty="0" smtClean="0"/>
              <a:t>several </a:t>
            </a:r>
            <a:r>
              <a:rPr lang="en-US" sz="2400" i="1" dirty="0" smtClean="0"/>
              <a:t>cease </a:t>
            </a:r>
            <a:r>
              <a:rPr lang="en-US" sz="2400" i="1" dirty="0"/>
              <a:t>and desist </a:t>
            </a:r>
            <a:r>
              <a:rPr lang="en-US" sz="2400" dirty="0" smtClean="0"/>
              <a:t>in 2012 from several governments)!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Alongside, you may want to rely on </a:t>
            </a:r>
            <a:r>
              <a:rPr lang="en-US" sz="2800" i="1" dirty="0" smtClean="0">
                <a:solidFill>
                  <a:srgbClr val="00B050"/>
                </a:solidFill>
              </a:rPr>
              <a:t>patent protection</a:t>
            </a:r>
            <a:r>
              <a:rPr lang="en-US" sz="2800" dirty="0" smtClean="0"/>
              <a:t>, especially </a:t>
            </a:r>
            <a:r>
              <a:rPr lang="en-US" sz="2800" i="1" u="sng" dirty="0" smtClean="0"/>
              <a:t>if</a:t>
            </a:r>
            <a:r>
              <a:rPr lang="en-US" sz="2800" dirty="0" smtClean="0"/>
              <a:t> a new scientific breakthrough is at the heart of your startup’s competitive advantage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This is worth considering, albeit the delay that might arise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All of the above might truly delay your learning benefits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0982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Speed Bumps in Experimenting with an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922000" cy="49053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000" dirty="0" smtClean="0">
                <a:solidFill>
                  <a:srgbClr val="C00000"/>
                </a:solidFill>
              </a:rPr>
              <a:t>Fears about competitors</a:t>
            </a:r>
            <a:r>
              <a:rPr lang="en-US" sz="3000" dirty="0" smtClean="0">
                <a:solidFill>
                  <a:srgbClr val="0070C0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This is one of the most common objections for experimenting with an MVP (</a:t>
            </a:r>
            <a:r>
              <a:rPr lang="en-US" sz="2600" i="1" dirty="0" smtClean="0"/>
              <a:t>someone will steal our idea, especially large companies!</a:t>
            </a:r>
            <a:r>
              <a:rPr lang="en-US" sz="2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92D050"/>
                </a:solidFill>
              </a:rPr>
              <a:t>Test</a:t>
            </a:r>
            <a:r>
              <a:rPr lang="en-US" sz="2200" dirty="0" smtClean="0"/>
              <a:t>: </a:t>
            </a:r>
            <a:r>
              <a:rPr lang="en-US" sz="2200" dirty="0"/>
              <a:t>C</a:t>
            </a:r>
            <a:r>
              <a:rPr lang="en-US" sz="2200" dirty="0" smtClean="0"/>
              <a:t>all an established company and try to get it to steal your idea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200" dirty="0" smtClean="0"/>
              <a:t>The truth is that most of big companies are already flooded with good ideas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Sooner or later, if you are successful, you will face competition from </a:t>
            </a:r>
            <a:r>
              <a:rPr lang="en-US" sz="2600" i="1" dirty="0" smtClean="0"/>
              <a:t>fast followers</a:t>
            </a:r>
            <a:r>
              <a:rPr lang="en-US" sz="2600" dirty="0" smtClean="0"/>
              <a:t> (time spent in </a:t>
            </a:r>
            <a:r>
              <a:rPr lang="en-US" sz="2600" i="1" dirty="0" smtClean="0"/>
              <a:t>stealth mode</a:t>
            </a:r>
            <a:r>
              <a:rPr lang="en-US" sz="2600" dirty="0" smtClean="0"/>
              <a:t> is unlikely to avoid this!)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The only way to win is to learn faster than others, which requires experimenting!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190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Speed Bumps in Experimenting with an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66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Branding risks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you plan to invest in building a great brand and experimenting with an MVP can seem like a dangerous risk, launch the MVP under a different brand name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 not engage in </a:t>
            </a:r>
            <a:r>
              <a:rPr lang="en-US" i="1" dirty="0" smtClean="0">
                <a:solidFill>
                  <a:srgbClr val="00B050"/>
                </a:solidFill>
              </a:rPr>
              <a:t>vocal launch activities</a:t>
            </a:r>
            <a:r>
              <a:rPr lang="en-US" dirty="0" smtClean="0"/>
              <a:t> such as PR and media hype during your initial MVP experimentations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Interestingly, as a startup, you have the advantage of being obscure (</a:t>
            </a:r>
            <a:r>
              <a:rPr lang="en-US" sz="2400" i="1" dirty="0" smtClean="0"/>
              <a:t>unlike some big companies</a:t>
            </a:r>
            <a:r>
              <a:rPr lang="en-US" sz="24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Engage with a public marketing launch </a:t>
            </a:r>
            <a:r>
              <a:rPr lang="en-US" i="1" u="sng" dirty="0" smtClean="0"/>
              <a:t>only after</a:t>
            </a:r>
            <a:r>
              <a:rPr lang="en-US" dirty="0" smtClean="0"/>
              <a:t> your product has proved itself with real customers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693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Speed Bumps in Experimenting with an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669" cy="474143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>
                <a:solidFill>
                  <a:srgbClr val="C00000"/>
                </a:solidFill>
              </a:rPr>
              <a:t>Impact on morale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MVPs often result in bad news!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should not demoralize you whatsoever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fact, this is a great news (or a </a:t>
            </a:r>
            <a:r>
              <a:rPr lang="en-US" i="1" dirty="0" smtClean="0"/>
              <a:t>gift</a:t>
            </a:r>
            <a:r>
              <a:rPr lang="en-US" dirty="0" smtClean="0"/>
              <a:t>) in reality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this gift to figure out the exact problems in your plan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Tackle these problems systematically, conduct related thoughtful experiments, and measure progress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Finally, </a:t>
            </a:r>
            <a:r>
              <a:rPr lang="en-US" b="1" i="1" dirty="0" smtClean="0">
                <a:solidFill>
                  <a:srgbClr val="00B050"/>
                </a:solidFill>
              </a:rPr>
              <a:t>persevere</a:t>
            </a:r>
            <a:r>
              <a:rPr lang="en-US" dirty="0" smtClean="0"/>
              <a:t> or </a:t>
            </a:r>
            <a:r>
              <a:rPr lang="en-US" b="1" i="1" dirty="0" smtClean="0">
                <a:solidFill>
                  <a:srgbClr val="FF0000"/>
                </a:solidFill>
              </a:rPr>
              <a:t>pivot</a:t>
            </a:r>
            <a:r>
              <a:rPr lang="en-US" dirty="0" smtClean="0"/>
              <a:t> (</a:t>
            </a:r>
            <a:r>
              <a:rPr lang="en-US" i="1" dirty="0" smtClean="0"/>
              <a:t>more on this shortly</a:t>
            </a:r>
            <a:r>
              <a:rPr lang="en-US" dirty="0" smtClean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0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13401</TotalTime>
  <Words>1665</Words>
  <Application>Microsoft Office PowerPoint</Application>
  <PresentationFormat>Widescreen</PresentationFormat>
  <Paragraphs>320</Paragraphs>
  <Slides>27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Build-Experiment-Learn Feedback Loop</vt:lpstr>
      <vt:lpstr>Build-Experiment-Learn Feedback Loop</vt:lpstr>
      <vt:lpstr>Speed Bumps in Experimenting with an MVP</vt:lpstr>
      <vt:lpstr>Speed Bumps in Experimenting with an MVP</vt:lpstr>
      <vt:lpstr>Speed Bumps in Experimenting with an MVP</vt:lpstr>
      <vt:lpstr>Speed Bumps in Experimenting with an MVP</vt:lpstr>
      <vt:lpstr>Speed Bumps in Experimenting with an MVP</vt:lpstr>
      <vt:lpstr>Experimenting: Aardvark</vt:lpstr>
      <vt:lpstr>Experimenting: Aardvark</vt:lpstr>
      <vt:lpstr>Experimenting: Aardvark</vt:lpstr>
      <vt:lpstr>A/B Testing</vt:lpstr>
      <vt:lpstr>Build-Experiment-Learn Feedback Loop</vt:lpstr>
      <vt:lpstr>The Learning Phase</vt:lpstr>
      <vt:lpstr>The Learning Phase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578</cp:revision>
  <dcterms:created xsi:type="dcterms:W3CDTF">2017-12-27T09:59:59Z</dcterms:created>
  <dcterms:modified xsi:type="dcterms:W3CDTF">2018-03-18T16:00:17Z</dcterms:modified>
</cp:coreProperties>
</file>