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421" r:id="rId2"/>
    <p:sldId id="567" r:id="rId3"/>
    <p:sldId id="569" r:id="rId4"/>
    <p:sldId id="635" r:id="rId5"/>
    <p:sldId id="620" r:id="rId6"/>
    <p:sldId id="621" r:id="rId7"/>
    <p:sldId id="622" r:id="rId8"/>
    <p:sldId id="623" r:id="rId9"/>
    <p:sldId id="624" r:id="rId10"/>
    <p:sldId id="625" r:id="rId11"/>
    <p:sldId id="636" r:id="rId12"/>
    <p:sldId id="628" r:id="rId13"/>
    <p:sldId id="629" r:id="rId14"/>
    <p:sldId id="630" r:id="rId15"/>
    <p:sldId id="631" r:id="rId16"/>
    <p:sldId id="632" r:id="rId17"/>
    <p:sldId id="633" r:id="rId18"/>
    <p:sldId id="638" r:id="rId19"/>
    <p:sldId id="574" r:id="rId20"/>
    <p:sldId id="639" r:id="rId21"/>
    <p:sldId id="575" r:id="rId22"/>
    <p:sldId id="587" r:id="rId23"/>
    <p:sldId id="641" r:id="rId24"/>
    <p:sldId id="642" r:id="rId25"/>
    <p:sldId id="643" r:id="rId26"/>
    <p:sldId id="644" r:id="rId27"/>
    <p:sldId id="645" r:id="rId28"/>
    <p:sldId id="646" r:id="rId29"/>
    <p:sldId id="647" r:id="rId30"/>
    <p:sldId id="648" r:id="rId31"/>
    <p:sldId id="649" r:id="rId32"/>
    <p:sldId id="650" r:id="rId33"/>
    <p:sldId id="651" r:id="rId34"/>
    <p:sldId id="652" r:id="rId35"/>
    <p:sldId id="653" r:id="rId36"/>
    <p:sldId id="598" r:id="rId37"/>
    <p:sldId id="563" r:id="rId38"/>
    <p:sldId id="38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3" autoAdjust="0"/>
    <p:restoredTop sz="87811" autoAdjust="0"/>
  </p:normalViewPr>
  <p:slideViewPr>
    <p:cSldViewPr>
      <p:cViewPr varScale="1">
        <p:scale>
          <a:sx n="99" d="100"/>
          <a:sy n="99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  <dgm:t>
        <a:bodyPr/>
        <a:lstStyle/>
        <a:p>
          <a:endParaRPr lang="en-US"/>
        </a:p>
      </dgm:t>
    </dgm:pt>
    <dgm:pt modelId="{765E6C7F-0315-40C4-AFE9-B303A628789A}" type="pres">
      <dgm:prSet presAssocID="{F8209BF3-F497-48F1-B731-E2BD9922A4C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  <dgm:t>
        <a:bodyPr/>
        <a:lstStyle/>
        <a:p>
          <a:endParaRPr lang="en-US"/>
        </a:p>
      </dgm:t>
    </dgm:pt>
    <dgm:pt modelId="{E20E9F32-EDAC-475B-BF96-06A5A54158BC}" type="pres">
      <dgm:prSet presAssocID="{12D59CCD-D9B5-46E0-B327-E2EA613572D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  <dgm:t>
        <a:bodyPr/>
        <a:lstStyle/>
        <a:p>
          <a:endParaRPr lang="en-US"/>
        </a:p>
      </dgm:t>
    </dgm:pt>
    <dgm:pt modelId="{15FDB152-B052-4B03-9297-313F9D514D60}" type="pres">
      <dgm:prSet presAssocID="{97203F47-3B5D-46FB-8603-8BCA5039636B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  <dgm:t>
        <a:bodyPr/>
        <a:lstStyle/>
        <a:p>
          <a:endParaRPr lang="en-US"/>
        </a:p>
      </dgm:t>
    </dgm:pt>
    <dgm:pt modelId="{7B71613C-BE5F-4D69-B624-4DB4F9489E74}" type="pres">
      <dgm:prSet presAssocID="{F6A59164-D9E2-42AF-9456-5EDE76C6F2C6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  <dgm:t>
        <a:bodyPr/>
        <a:lstStyle/>
        <a:p>
          <a:endParaRPr lang="en-US"/>
        </a:p>
      </dgm:t>
    </dgm:pt>
    <dgm:pt modelId="{386DF915-FFD8-480F-AB82-209517EEDEB0}" type="pres">
      <dgm:prSet presAssocID="{769F1A32-2CFC-456C-8AAF-FA7D01DCBEFD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  <dgm:t>
        <a:bodyPr/>
        <a:lstStyle/>
        <a:p>
          <a:endParaRPr lang="en-US"/>
        </a:p>
      </dgm:t>
    </dgm:pt>
    <dgm:pt modelId="{023966D0-5731-44B6-9731-C879FFBB8053}" type="pres">
      <dgm:prSet presAssocID="{DBE4EA6C-8B63-429C-B269-FA2D4F29124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  <dgm:t>
        <a:bodyPr/>
        <a:lstStyle/>
        <a:p>
          <a:endParaRPr lang="en-US"/>
        </a:p>
      </dgm:t>
    </dgm:pt>
    <dgm:pt modelId="{CB43E37C-5E7E-4C18-B3B0-A4E93D67E22F}" type="pres">
      <dgm:prSet presAssocID="{990F1C14-FC55-43D1-97AD-AF7C2DBC27D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  <dgm:t>
        <a:bodyPr/>
        <a:lstStyle/>
        <a:p>
          <a:endParaRPr lang="en-US"/>
        </a:p>
      </dgm:t>
    </dgm:pt>
    <dgm:pt modelId="{6CA9012B-2F3F-4A3D-96BD-7928CE2235A4}" type="pres">
      <dgm:prSet presAssocID="{8EE3A628-B380-4794-9F59-CF86D59813E1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9ECF2A3F-2C6E-4201-A4AD-C36FEF6025A3}" type="presOf" srcId="{12D59CCD-D9B5-46E0-B327-E2EA613572DD}" destId="{F8A8879A-1585-4743-9D2E-ED8D426EF465}" srcOrd="0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0DE3327A-9F54-4FED-BBE2-559306E7A5FA}" type="presOf" srcId="{D9F467C4-A10D-4141-85BE-76C5BCB7C4BC}" destId="{FFED39B8-17BB-43B8-960B-0717F9CEE423}" srcOrd="0" destOrd="0" presId="urn:microsoft.com/office/officeart/2005/8/layout/cycle2"/>
    <dgm:cxn modelId="{A1CEC6DB-FA77-4FC9-B886-1F5912D27126}" type="presOf" srcId="{97203F47-3B5D-46FB-8603-8BCA5039636B}" destId="{15FDB152-B052-4B03-9297-313F9D514D60}" srcOrd="1" destOrd="0" presId="urn:microsoft.com/office/officeart/2005/8/layout/cycle2"/>
    <dgm:cxn modelId="{559C81DD-C1A4-4E9D-8068-46101B97EABE}" type="presOf" srcId="{F60C55F5-D6CE-4976-826C-58469DD6F0B9}" destId="{23DAF576-3583-42B2-9AF1-E0481465D64D}" srcOrd="0" destOrd="0" presId="urn:microsoft.com/office/officeart/2005/8/layout/cycle2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F2FB443E-27AD-4BE7-B134-BF074E66613D}" type="presOf" srcId="{DBE4EA6C-8B63-429C-B269-FA2D4F29124F}" destId="{D260A765-0EF9-4E33-96D8-48EDFA32FF5A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3D14B787-7248-47E0-AB18-EABE679B0D51}" type="presOf" srcId="{F0F5CFF3-2133-47EA-A10D-999CEBA5A9B4}" destId="{0167810C-B39E-49B6-AFE5-ABFB8D750795}" srcOrd="0" destOrd="0" presId="urn:microsoft.com/office/officeart/2005/8/layout/cycle2"/>
    <dgm:cxn modelId="{DB81DF90-9BD0-4BEF-BDFA-8778D0DA8068}" type="presOf" srcId="{60D44EFA-BDA0-4FA5-BABC-AA7FC7758FC5}" destId="{89663832-459D-4E7F-8E32-D4D0D2F89F17}" srcOrd="0" destOrd="0" presId="urn:microsoft.com/office/officeart/2005/8/layout/cycle2"/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6138A01-8506-4C06-8883-BC907EF029AC}" type="presOf" srcId="{990F1C14-FC55-43D1-97AD-AF7C2DBC27D8}" destId="{CB43E37C-5E7E-4C18-B3B0-A4E93D67E22F}" srcOrd="1" destOrd="0" presId="urn:microsoft.com/office/officeart/2005/8/layout/cycle2"/>
    <dgm:cxn modelId="{F91FC524-E1A9-48BE-A6EF-03B13D52E1E1}" type="presOf" srcId="{12D59CCD-D9B5-46E0-B327-E2EA613572DD}" destId="{E20E9F32-EDAC-475B-BF96-06A5A54158BC}" srcOrd="1" destOrd="0" presId="urn:microsoft.com/office/officeart/2005/8/layout/cycle2"/>
    <dgm:cxn modelId="{28A0A3A9-F1D3-4AE1-8A7E-2AB8B37080E5}" type="presOf" srcId="{8EE3A628-B380-4794-9F59-CF86D59813E1}" destId="{6CA9012B-2F3F-4A3D-96BD-7928CE2235A4}" srcOrd="1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016E696B-0C3D-41CC-8FB9-E0AC7A3E687A}" type="presOf" srcId="{F8209BF3-F497-48F1-B731-E2BD9922A4CC}" destId="{765E6C7F-0315-40C4-AFE9-B303A628789A}" srcOrd="1" destOrd="0" presId="urn:microsoft.com/office/officeart/2005/8/layout/cycle2"/>
    <dgm:cxn modelId="{FE2630F1-A9B4-4DA8-9B30-463DA28795C5}" type="presOf" srcId="{889DF809-24C7-49D1-896F-DC32446B1B68}" destId="{B64EAF11-39AD-478A-9445-97FF85BE27EF}" srcOrd="0" destOrd="0" presId="urn:microsoft.com/office/officeart/2005/8/layout/cycle2"/>
    <dgm:cxn modelId="{B616D429-60A4-4C42-A71B-03347FC17F42}" type="presOf" srcId="{8F3F163F-4E47-448C-9AE4-867B2E5CD816}" destId="{733FD20A-E8F5-498D-B8C1-40BF2BBB946E}" srcOrd="0" destOrd="0" presId="urn:microsoft.com/office/officeart/2005/8/layout/cycle2"/>
    <dgm:cxn modelId="{9F1DDFB4-D14E-4941-857C-A0D3C675A85B}" type="presOf" srcId="{E67ADE04-E6B4-40C3-81F6-EC61FD805A5B}" destId="{B2110A75-86CB-48C0-9931-6E263D0B869E}" srcOrd="0" destOrd="0" presId="urn:microsoft.com/office/officeart/2005/8/layout/cycle2"/>
    <dgm:cxn modelId="{409F828D-9A26-48CC-8958-E9C8ED6F499B}" type="presOf" srcId="{769F1A32-2CFC-456C-8AAF-FA7D01DCBEFD}" destId="{386DF915-FFD8-480F-AB82-209517EEDEB0}" srcOrd="1" destOrd="0" presId="urn:microsoft.com/office/officeart/2005/8/layout/cycle2"/>
    <dgm:cxn modelId="{6ED4D587-16C0-425F-AA93-2BBCC4D1D684}" type="presOf" srcId="{990F1C14-FC55-43D1-97AD-AF7C2DBC27D8}" destId="{404A4605-2222-43A9-B06D-A3CD42BABB0B}" srcOrd="0" destOrd="0" presId="urn:microsoft.com/office/officeart/2005/8/layout/cycle2"/>
    <dgm:cxn modelId="{84905B78-22FC-4184-AB82-B2A08C9FE893}" type="presOf" srcId="{DBE4EA6C-8B63-429C-B269-FA2D4F29124F}" destId="{023966D0-5731-44B6-9731-C879FFBB8053}" srcOrd="1" destOrd="0" presId="urn:microsoft.com/office/officeart/2005/8/layout/cycle2"/>
    <dgm:cxn modelId="{AE7DC091-08C6-4EE8-816F-617123CB914C}" type="presOf" srcId="{769F1A32-2CFC-456C-8AAF-FA7D01DCBEFD}" destId="{4F6397FE-9711-46DA-A151-9214037637C3}" srcOrd="0" destOrd="0" presId="urn:microsoft.com/office/officeart/2005/8/layout/cycle2"/>
    <dgm:cxn modelId="{9383EA20-FBC1-4737-AE48-0CD40C840747}" type="presOf" srcId="{8EE3A628-B380-4794-9F59-CF86D59813E1}" destId="{8E60590D-9230-4410-8898-9E8E33BAF0FA}" srcOrd="0" destOrd="0" presId="urn:microsoft.com/office/officeart/2005/8/layout/cycle2"/>
    <dgm:cxn modelId="{C925DCC7-1D4C-4273-842B-CCB270B97167}" type="presOf" srcId="{F6A59164-D9E2-42AF-9456-5EDE76C6F2C6}" destId="{7B71613C-BE5F-4D69-B624-4DB4F9489E74}" srcOrd="1" destOrd="0" presId="urn:microsoft.com/office/officeart/2005/8/layout/cycle2"/>
    <dgm:cxn modelId="{62311C7A-6103-4D2B-A21C-2D44B385988C}" type="presOf" srcId="{F8209BF3-F497-48F1-B731-E2BD9922A4CC}" destId="{169C2DD3-43B8-44BE-95CF-476513A73FDD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32F3F680-42C6-4318-971A-1DD2B51C7CAD}" type="presOf" srcId="{31D4B0DA-F573-46A1-8F96-1653226731A5}" destId="{4DE8EA62-96B7-4104-A7B6-A79B44633A78}" srcOrd="0" destOrd="0" presId="urn:microsoft.com/office/officeart/2005/8/layout/cycle2"/>
    <dgm:cxn modelId="{490C4AD1-82D7-4782-9E4E-21CA35D565D7}" type="presOf" srcId="{F6A59164-D9E2-42AF-9456-5EDE76C6F2C6}" destId="{39415C20-E6E3-4051-A3EF-2621EBF6F860}" srcOrd="0" destOrd="0" presId="urn:microsoft.com/office/officeart/2005/8/layout/cycle2"/>
    <dgm:cxn modelId="{5F305CFF-83BF-47C2-A139-F1DC043E0841}" type="presOf" srcId="{AD20B547-BE77-4193-8CF4-8200E591C63D}" destId="{666D4A3B-5F69-434D-AB49-BFABEDDC6BE7}" srcOrd="0" destOrd="0" presId="urn:microsoft.com/office/officeart/2005/8/layout/cycle2"/>
    <dgm:cxn modelId="{67D9BE2B-FA85-474C-9282-6D1E4447C3F2}" type="presOf" srcId="{97203F47-3B5D-46FB-8603-8BCA5039636B}" destId="{9D6A8F8D-1137-4344-AA99-D71C7CF1C809}" srcOrd="0" destOrd="0" presId="urn:microsoft.com/office/officeart/2005/8/layout/cycle2"/>
    <dgm:cxn modelId="{0C4A6CBF-280F-413C-B8ED-14F44B197590}" type="presParOf" srcId="{B2110A75-86CB-48C0-9931-6E263D0B869E}" destId="{0167810C-B39E-49B6-AFE5-ABFB8D750795}" srcOrd="0" destOrd="0" presId="urn:microsoft.com/office/officeart/2005/8/layout/cycle2"/>
    <dgm:cxn modelId="{BCF46F7B-C7F5-4F38-93F5-AC3D60BB1108}" type="presParOf" srcId="{B2110A75-86CB-48C0-9931-6E263D0B869E}" destId="{169C2DD3-43B8-44BE-95CF-476513A73FDD}" srcOrd="1" destOrd="0" presId="urn:microsoft.com/office/officeart/2005/8/layout/cycle2"/>
    <dgm:cxn modelId="{D7525741-FF9D-4EF3-A7AF-3C662AA1FE03}" type="presParOf" srcId="{169C2DD3-43B8-44BE-95CF-476513A73FDD}" destId="{765E6C7F-0315-40C4-AFE9-B303A628789A}" srcOrd="0" destOrd="0" presId="urn:microsoft.com/office/officeart/2005/8/layout/cycle2"/>
    <dgm:cxn modelId="{E83EDA65-12CC-46E0-B28E-0485B780C2DD}" type="presParOf" srcId="{B2110A75-86CB-48C0-9931-6E263D0B869E}" destId="{23DAF576-3583-42B2-9AF1-E0481465D64D}" srcOrd="2" destOrd="0" presId="urn:microsoft.com/office/officeart/2005/8/layout/cycle2"/>
    <dgm:cxn modelId="{35BB233F-43AD-4EA8-B0BF-CB49A42F9FB9}" type="presParOf" srcId="{B2110A75-86CB-48C0-9931-6E263D0B869E}" destId="{F8A8879A-1585-4743-9D2E-ED8D426EF465}" srcOrd="3" destOrd="0" presId="urn:microsoft.com/office/officeart/2005/8/layout/cycle2"/>
    <dgm:cxn modelId="{52D39635-EE99-4D5B-B20C-ABC77730442B}" type="presParOf" srcId="{F8A8879A-1585-4743-9D2E-ED8D426EF465}" destId="{E20E9F32-EDAC-475B-BF96-06A5A54158BC}" srcOrd="0" destOrd="0" presId="urn:microsoft.com/office/officeart/2005/8/layout/cycle2"/>
    <dgm:cxn modelId="{49A3BADD-1FB7-4760-AA18-E55144BFEE96}" type="presParOf" srcId="{B2110A75-86CB-48C0-9931-6E263D0B869E}" destId="{89663832-459D-4E7F-8E32-D4D0D2F89F17}" srcOrd="4" destOrd="0" presId="urn:microsoft.com/office/officeart/2005/8/layout/cycle2"/>
    <dgm:cxn modelId="{6509191E-A508-48CA-8123-F078D2255E81}" type="presParOf" srcId="{B2110A75-86CB-48C0-9931-6E263D0B869E}" destId="{9D6A8F8D-1137-4344-AA99-D71C7CF1C809}" srcOrd="5" destOrd="0" presId="urn:microsoft.com/office/officeart/2005/8/layout/cycle2"/>
    <dgm:cxn modelId="{E827A99C-B608-4284-B4C4-7B9CBFC3B4BA}" type="presParOf" srcId="{9D6A8F8D-1137-4344-AA99-D71C7CF1C809}" destId="{15FDB152-B052-4B03-9297-313F9D514D60}" srcOrd="0" destOrd="0" presId="urn:microsoft.com/office/officeart/2005/8/layout/cycle2"/>
    <dgm:cxn modelId="{4F1AC58E-A203-41D4-A66F-7045676FDB76}" type="presParOf" srcId="{B2110A75-86CB-48C0-9931-6E263D0B869E}" destId="{B64EAF11-39AD-478A-9445-97FF85BE27EF}" srcOrd="6" destOrd="0" presId="urn:microsoft.com/office/officeart/2005/8/layout/cycle2"/>
    <dgm:cxn modelId="{3F602052-744C-4EBF-85AB-B26764DD1712}" type="presParOf" srcId="{B2110A75-86CB-48C0-9931-6E263D0B869E}" destId="{39415C20-E6E3-4051-A3EF-2621EBF6F860}" srcOrd="7" destOrd="0" presId="urn:microsoft.com/office/officeart/2005/8/layout/cycle2"/>
    <dgm:cxn modelId="{29CCC798-120F-4573-A1F8-1DA820306F41}" type="presParOf" srcId="{39415C20-E6E3-4051-A3EF-2621EBF6F860}" destId="{7B71613C-BE5F-4D69-B624-4DB4F9489E74}" srcOrd="0" destOrd="0" presId="urn:microsoft.com/office/officeart/2005/8/layout/cycle2"/>
    <dgm:cxn modelId="{77FE20EB-C596-41CB-AC0A-9ED857FCEB34}" type="presParOf" srcId="{B2110A75-86CB-48C0-9931-6E263D0B869E}" destId="{FFED39B8-17BB-43B8-960B-0717F9CEE423}" srcOrd="8" destOrd="0" presId="urn:microsoft.com/office/officeart/2005/8/layout/cycle2"/>
    <dgm:cxn modelId="{30EF86C2-12E8-43D5-8410-FC4350D2F960}" type="presParOf" srcId="{B2110A75-86CB-48C0-9931-6E263D0B869E}" destId="{4F6397FE-9711-46DA-A151-9214037637C3}" srcOrd="9" destOrd="0" presId="urn:microsoft.com/office/officeart/2005/8/layout/cycle2"/>
    <dgm:cxn modelId="{CBC4341E-C354-41D1-8856-054AC125674B}" type="presParOf" srcId="{4F6397FE-9711-46DA-A151-9214037637C3}" destId="{386DF915-FFD8-480F-AB82-209517EEDEB0}" srcOrd="0" destOrd="0" presId="urn:microsoft.com/office/officeart/2005/8/layout/cycle2"/>
    <dgm:cxn modelId="{790422D0-C573-44AF-A428-A4093960445F}" type="presParOf" srcId="{B2110A75-86CB-48C0-9931-6E263D0B869E}" destId="{666D4A3B-5F69-434D-AB49-BFABEDDC6BE7}" srcOrd="10" destOrd="0" presId="urn:microsoft.com/office/officeart/2005/8/layout/cycle2"/>
    <dgm:cxn modelId="{2288F740-EEC7-4689-9836-DD5E76EFBAD5}" type="presParOf" srcId="{B2110A75-86CB-48C0-9931-6E263D0B869E}" destId="{D260A765-0EF9-4E33-96D8-48EDFA32FF5A}" srcOrd="11" destOrd="0" presId="urn:microsoft.com/office/officeart/2005/8/layout/cycle2"/>
    <dgm:cxn modelId="{20FAAF35-1B23-466F-99AA-FFB3F5E13797}" type="presParOf" srcId="{D260A765-0EF9-4E33-96D8-48EDFA32FF5A}" destId="{023966D0-5731-44B6-9731-C879FFBB8053}" srcOrd="0" destOrd="0" presId="urn:microsoft.com/office/officeart/2005/8/layout/cycle2"/>
    <dgm:cxn modelId="{9ECB3E1C-108B-4023-ADD3-90F7943990E8}" type="presParOf" srcId="{B2110A75-86CB-48C0-9931-6E263D0B869E}" destId="{4DE8EA62-96B7-4104-A7B6-A79B44633A78}" srcOrd="12" destOrd="0" presId="urn:microsoft.com/office/officeart/2005/8/layout/cycle2"/>
    <dgm:cxn modelId="{CE5F6FC8-A39B-4153-A47B-3A2A714A9A76}" type="presParOf" srcId="{B2110A75-86CB-48C0-9931-6E263D0B869E}" destId="{404A4605-2222-43A9-B06D-A3CD42BABB0B}" srcOrd="13" destOrd="0" presId="urn:microsoft.com/office/officeart/2005/8/layout/cycle2"/>
    <dgm:cxn modelId="{ED468B5C-4B0D-461F-AA9C-5DCAFA33DD0C}" type="presParOf" srcId="{404A4605-2222-43A9-B06D-A3CD42BABB0B}" destId="{CB43E37C-5E7E-4C18-B3B0-A4E93D67E22F}" srcOrd="0" destOrd="0" presId="urn:microsoft.com/office/officeart/2005/8/layout/cycle2"/>
    <dgm:cxn modelId="{61A82CF9-8663-41FB-BA70-866755552F07}" type="presParOf" srcId="{B2110A75-86CB-48C0-9931-6E263D0B869E}" destId="{733FD20A-E8F5-498D-B8C1-40BF2BBB946E}" srcOrd="14" destOrd="0" presId="urn:microsoft.com/office/officeart/2005/8/layout/cycle2"/>
    <dgm:cxn modelId="{DF5188F6-738B-4458-96F0-DDDAEAD20CC5}" type="presParOf" srcId="{B2110A75-86CB-48C0-9931-6E263D0B869E}" destId="{8E60590D-9230-4410-8898-9E8E33BAF0FA}" srcOrd="15" destOrd="0" presId="urn:microsoft.com/office/officeart/2005/8/layout/cycle2"/>
    <dgm:cxn modelId="{91CA52B0-8514-4AB5-B7BD-F527BBDD854A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00E519-31AA-48F5-86FB-4B7C6C35297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8685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DATA-STORE-2 is a sequentially consistent data-store, while DATA-STORE-1 is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plication_(computer_science)" TargetMode="External"/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uiuc.edu/class/fa09/cs425/L5tmp.ppt" TargetMode="External"/><Relationship Id="rId5" Type="http://schemas.openxmlformats.org/officeDocument/2006/relationships/hyperlink" Target="http://www.dis.uniroma1.it/~baldoni/ordered%20communication%202008.ppt" TargetMode="External"/><Relationship Id="rId4" Type="http://schemas.openxmlformats.org/officeDocument/2006/relationships/hyperlink" Target="http://en.wikipedia.org/wiki/Content_delivery_networ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Lecture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12,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Oct 17, 2016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Consistency?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In a DS with replicated data, one of the main problems is keeping the data consistent</a:t>
            </a:r>
          </a:p>
          <a:p>
            <a:r>
              <a:rPr lang="en-US" altLang="en-US" sz="2000" smtClean="0"/>
              <a:t>An example:</a:t>
            </a:r>
          </a:p>
          <a:p>
            <a:pPr lvl="1"/>
            <a:r>
              <a:rPr lang="en-US" altLang="en-US" sz="1800" smtClean="0"/>
              <a:t>In an e-commerce application, the bank database has been replicated across two servers</a:t>
            </a:r>
          </a:p>
          <a:p>
            <a:pPr lvl="1"/>
            <a:r>
              <a:rPr lang="en-US" altLang="en-US" sz="1800" smtClean="0"/>
              <a:t>Maintaining consistency of replicated data is a challenge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384C3-AF20-49EA-8C24-CD90D494EEE6}" type="slidenum">
              <a:rPr lang="en-US" altLang="en-US" smtClean="0">
                <a:solidFill>
                  <a:schemeClr val="bg2"/>
                </a:solidFill>
              </a:rPr>
              <a:pPr/>
              <a:t>10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17954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6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8721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51213" name="TextBox 5"/>
          <p:cNvSpPr txBox="1">
            <a:spLocks noChangeArrowheads="1"/>
          </p:cNvSpPr>
          <p:nvPr/>
        </p:nvSpPr>
        <p:spPr bwMode="auto">
          <a:xfrm>
            <a:off x="3433763" y="5791200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51213" idx="1"/>
          </p:cNvCxnSpPr>
          <p:nvPr/>
        </p:nvCxnSpPr>
        <p:spPr>
          <a:xfrm flipH="1" flipV="1">
            <a:off x="2786063" y="5486400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1213" idx="3"/>
          </p:cNvCxnSpPr>
          <p:nvPr/>
        </p:nvCxnSpPr>
        <p:spPr>
          <a:xfrm flipV="1">
            <a:off x="5338763" y="5427663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9663" y="3771900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62525" y="3754438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90763" y="41148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90763" y="4114800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60550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09763" y="4343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367463" y="4097338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330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3340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98750" y="4097338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959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70075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02038"/>
            <a:ext cx="1047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1447800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65775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11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n 19"/>
          <p:cNvSpPr/>
          <p:nvPr/>
        </p:nvSpPr>
        <p:spPr>
          <a:xfrm>
            <a:off x="2649538" y="5562600"/>
            <a:ext cx="3141662" cy="841375"/>
          </a:xfrm>
          <a:prstGeom prst="can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2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Introduction to Consistency and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  <a:extLst/>
        </p:spPr>
        <p:txBody>
          <a:bodyPr/>
          <a:lstStyle/>
          <a:p>
            <a:pPr>
              <a:defRPr/>
            </a:pPr>
            <a:r>
              <a:rPr lang="en-US" sz="2000" dirty="0" smtClean="0"/>
              <a:t>In a distributed system, shared data is typically stored in distributed </a:t>
            </a:r>
            <a:r>
              <a:rPr lang="en-US" sz="2000" dirty="0"/>
              <a:t>shared </a:t>
            </a:r>
            <a:r>
              <a:rPr lang="en-US" sz="2000" dirty="0" smtClean="0"/>
              <a:t>memory, distributed </a:t>
            </a:r>
            <a:r>
              <a:rPr lang="en-US" sz="2000" dirty="0"/>
              <a:t>databases </a:t>
            </a:r>
            <a:r>
              <a:rPr lang="en-US" sz="2000" dirty="0" smtClean="0"/>
              <a:t>or distributed </a:t>
            </a:r>
            <a:r>
              <a:rPr lang="en-US" sz="2000" dirty="0"/>
              <a:t>file </a:t>
            </a:r>
            <a:r>
              <a:rPr lang="en-US" sz="2000" dirty="0" smtClean="0"/>
              <a:t>systems</a:t>
            </a:r>
          </a:p>
          <a:p>
            <a:pPr lvl="1">
              <a:defRPr/>
            </a:pPr>
            <a:r>
              <a:rPr lang="en-US" sz="1800" dirty="0" smtClean="0"/>
              <a:t>The storage can be distributed across multiple computers</a:t>
            </a:r>
          </a:p>
          <a:p>
            <a:pPr lvl="1">
              <a:defRPr/>
            </a:pPr>
            <a:r>
              <a:rPr lang="en-US" sz="1800" dirty="0" smtClean="0"/>
              <a:t>Simply, we refer to a series of such data storage units as </a:t>
            </a:r>
            <a:r>
              <a:rPr lang="en-US" sz="1800" i="1" dirty="0" smtClean="0"/>
              <a:t>data-stores</a:t>
            </a:r>
          </a:p>
          <a:p>
            <a:pPr lvl="5">
              <a:defRPr/>
            </a:pPr>
            <a:endParaRPr lang="en-US" sz="1400" i="1" dirty="0" smtClean="0"/>
          </a:p>
          <a:p>
            <a:pPr>
              <a:defRPr/>
            </a:pPr>
            <a:r>
              <a:rPr lang="en-US" sz="2000" dirty="0" smtClean="0"/>
              <a:t>Multiple processes can access shared data by accessing any replica on the data-store</a:t>
            </a:r>
          </a:p>
          <a:p>
            <a:pPr lvl="1">
              <a:defRPr/>
            </a:pPr>
            <a:r>
              <a:rPr lang="en-US" sz="1800" dirty="0" smtClean="0"/>
              <a:t>Processes generally perform read and write operations on the replicas</a:t>
            </a:r>
            <a:endParaRPr lang="en-US" sz="1800" dirty="0"/>
          </a:p>
        </p:txBody>
      </p:sp>
      <p:sp>
        <p:nvSpPr>
          <p:cNvPr id="4" name="Can 3"/>
          <p:cNvSpPr/>
          <p:nvPr/>
        </p:nvSpPr>
        <p:spPr>
          <a:xfrm>
            <a:off x="2895600" y="5641975"/>
            <a:ext cx="493713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3962400" y="5641975"/>
            <a:ext cx="493713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5029200" y="5641975"/>
            <a:ext cx="493713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141663" y="6251575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3141663" y="602297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</p:cNvCxnSpPr>
          <p:nvPr/>
        </p:nvCxnSpPr>
        <p:spPr>
          <a:xfrm>
            <a:off x="4208463" y="602297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275263" y="6022975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36855" y="4709327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14750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70455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 3</a:t>
            </a:r>
          </a:p>
        </p:txBody>
      </p:sp>
      <p:cxnSp>
        <p:nvCxnSpPr>
          <p:cNvPr id="24" name="Straight Connector 23"/>
          <p:cNvCxnSpPr>
            <a:endCxn id="5" idx="1"/>
          </p:cNvCxnSpPr>
          <p:nvPr/>
        </p:nvCxnSpPr>
        <p:spPr>
          <a:xfrm>
            <a:off x="4208463" y="5022850"/>
            <a:ext cx="0" cy="619125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" idx="1"/>
          </p:cNvCxnSpPr>
          <p:nvPr/>
        </p:nvCxnSpPr>
        <p:spPr>
          <a:xfrm>
            <a:off x="3141663" y="5022850"/>
            <a:ext cx="0" cy="619125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6" idx="1"/>
          </p:cNvCxnSpPr>
          <p:nvPr/>
        </p:nvCxnSpPr>
        <p:spPr>
          <a:xfrm>
            <a:off x="5275263" y="5022850"/>
            <a:ext cx="0" cy="619125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</p:cNvCxnSpPr>
          <p:nvPr/>
        </p:nvCxnSpPr>
        <p:spPr>
          <a:xfrm flipV="1">
            <a:off x="5522913" y="5181600"/>
            <a:ext cx="877887" cy="650875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97" name="TextBox 34"/>
          <p:cNvSpPr txBox="1">
            <a:spLocks noChangeArrowheads="1"/>
          </p:cNvSpPr>
          <p:nvPr/>
        </p:nvSpPr>
        <p:spPr bwMode="auto">
          <a:xfrm>
            <a:off x="6400800" y="50403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Local Copy</a:t>
            </a:r>
          </a:p>
        </p:txBody>
      </p:sp>
      <p:sp>
        <p:nvSpPr>
          <p:cNvPr id="54298" name="TextBox 35"/>
          <p:cNvSpPr txBox="1">
            <a:spLocks noChangeArrowheads="1"/>
          </p:cNvSpPr>
          <p:nvPr/>
        </p:nvSpPr>
        <p:spPr bwMode="auto">
          <a:xfrm>
            <a:off x="533400" y="5768975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Distributed data-store</a:t>
            </a:r>
          </a:p>
        </p:txBody>
      </p:sp>
      <p:cxnSp>
        <p:nvCxnSpPr>
          <p:cNvPr id="37" name="Straight Connector 36"/>
          <p:cNvCxnSpPr>
            <a:stCxn id="20" idx="2"/>
          </p:cNvCxnSpPr>
          <p:nvPr/>
        </p:nvCxnSpPr>
        <p:spPr>
          <a:xfrm flipH="1">
            <a:off x="1752600" y="5983288"/>
            <a:ext cx="896938" cy="107950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3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Maintaining Consistency of Replicated Data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EB68BB-581E-4F30-9606-59EBC2AE0869}" type="slidenum">
              <a:rPr lang="en-US" altLang="en-US" smtClean="0">
                <a:solidFill>
                  <a:schemeClr val="bg2"/>
                </a:solidFill>
              </a:rPr>
              <a:pPr/>
              <a:t>13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59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27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89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5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2575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74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8150" y="62484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400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5327" name="TextBox 34"/>
          <p:cNvSpPr txBox="1">
            <a:spLocks noChangeArrowheads="1"/>
          </p:cNvSpPr>
          <p:nvPr/>
        </p:nvSpPr>
        <p:spPr bwMode="auto">
          <a:xfrm>
            <a:off x="4979988" y="6272213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545263" y="6389688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5329" name="TextBox 36"/>
          <p:cNvSpPr txBox="1">
            <a:spLocks noChangeArrowheads="1"/>
          </p:cNvSpPr>
          <p:nvPr/>
        </p:nvSpPr>
        <p:spPr bwMode="auto">
          <a:xfrm>
            <a:off x="7258050" y="62849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5333" name="TextBox 38"/>
          <p:cNvSpPr txBox="1">
            <a:spLocks noChangeArrowheads="1"/>
          </p:cNvSpPr>
          <p:nvPr/>
        </p:nvSpPr>
        <p:spPr bwMode="auto">
          <a:xfrm>
            <a:off x="914400" y="63611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5334" name="TextBox 39"/>
          <p:cNvSpPr txBox="1">
            <a:spLocks noChangeArrowheads="1"/>
          </p:cNvSpPr>
          <p:nvPr/>
        </p:nvSpPr>
        <p:spPr bwMode="auto">
          <a:xfrm>
            <a:off x="2438400" y="63611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2438400" y="2971800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3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3086100" y="2971800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9088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56" name="Freeform 55"/>
          <p:cNvSpPr/>
          <p:nvPr/>
        </p:nvSpPr>
        <p:spPr>
          <a:xfrm>
            <a:off x="3187700" y="2990850"/>
            <a:ext cx="1074738" cy="134938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187700" y="2965450"/>
            <a:ext cx="2162175" cy="288925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200400" y="2971800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276600" y="3048000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25800" y="2990850"/>
            <a:ext cx="4360863" cy="708025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900488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0022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302500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971800" y="38354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3314700" y="2990850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54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3314700" y="2990850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124200" y="43195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3200400" y="2971800"/>
            <a:ext cx="2667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675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911600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989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2882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55362" name="TextBox 84"/>
          <p:cNvSpPr txBox="1">
            <a:spLocks noChangeArrowheads="1"/>
          </p:cNvSpPr>
          <p:nvPr/>
        </p:nvSpPr>
        <p:spPr bwMode="auto">
          <a:xfrm>
            <a:off x="4724400" y="1295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5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153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Strict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If there are occasional writes and reads, this leads to large overheads</a:t>
            </a:r>
          </a:p>
        </p:txBody>
      </p:sp>
    </p:spTree>
    <p:extLst>
      <p:ext uri="{BB962C8B-B14F-4D97-AF65-F5344CB8AC3E}">
        <p14:creationId xmlns:p14="http://schemas.microsoft.com/office/powerpoint/2010/main" val="406953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Maintaining Consistency of Replicated Data (Cont’d)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3A938B0-5028-43DD-A697-D98A670F849D}" type="slidenum">
              <a:rPr lang="en-US" altLang="en-US" smtClean="0">
                <a:solidFill>
                  <a:schemeClr val="bg2"/>
                </a:solidFill>
              </a:rPr>
              <a:pPr/>
              <a:t>14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59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27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89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5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2575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74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8150" y="62484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400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6351" name="TextBox 34"/>
          <p:cNvSpPr txBox="1">
            <a:spLocks noChangeArrowheads="1"/>
          </p:cNvSpPr>
          <p:nvPr/>
        </p:nvSpPr>
        <p:spPr bwMode="auto">
          <a:xfrm>
            <a:off x="4979988" y="6272213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545263" y="6389688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6353" name="TextBox 36"/>
          <p:cNvSpPr txBox="1">
            <a:spLocks noChangeArrowheads="1"/>
          </p:cNvSpPr>
          <p:nvPr/>
        </p:nvSpPr>
        <p:spPr bwMode="auto">
          <a:xfrm>
            <a:off x="7258050" y="62849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6357" name="TextBox 38"/>
          <p:cNvSpPr txBox="1">
            <a:spLocks noChangeArrowheads="1"/>
          </p:cNvSpPr>
          <p:nvPr/>
        </p:nvSpPr>
        <p:spPr bwMode="auto">
          <a:xfrm>
            <a:off x="914400" y="63611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6358" name="TextBox 39"/>
          <p:cNvSpPr txBox="1">
            <a:spLocks noChangeArrowheads="1"/>
          </p:cNvSpPr>
          <p:nvPr/>
        </p:nvSpPr>
        <p:spPr bwMode="auto">
          <a:xfrm>
            <a:off x="2438400" y="63611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2438400" y="29718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3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3086100" y="29718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9088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925888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0022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302500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971800" y="38354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3314700" y="2971800"/>
            <a:ext cx="4305300" cy="863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54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3124200" y="43195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3467100" y="2971800"/>
            <a:ext cx="18669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675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9895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288213" y="25019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x=3</a:t>
            </a:r>
          </a:p>
        </p:txBody>
      </p:sp>
      <p:sp>
        <p:nvSpPr>
          <p:cNvPr id="56379" name="TextBox 84"/>
          <p:cNvSpPr txBox="1">
            <a:spLocks noChangeArrowheads="1"/>
          </p:cNvSpPr>
          <p:nvPr/>
        </p:nvSpPr>
        <p:spPr bwMode="auto">
          <a:xfrm>
            <a:off x="4724400" y="1295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5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305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Loose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The replicas may sync  at coarse grained time, thus reducing the overhead</a:t>
            </a:r>
          </a:p>
        </p:txBody>
      </p:sp>
    </p:spTree>
    <p:extLst>
      <p:ext uri="{BB962C8B-B14F-4D97-AF65-F5344CB8AC3E}">
        <p14:creationId xmlns:p14="http://schemas.microsoft.com/office/powerpoint/2010/main" val="8450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Maintaining consistency should balance between the strictness of consistency versus efficiency</a:t>
            </a:r>
          </a:p>
          <a:p>
            <a:pPr lvl="1">
              <a:defRPr/>
            </a:pPr>
            <a:r>
              <a:rPr lang="en-US" sz="2000" dirty="0" smtClean="0"/>
              <a:t>Good-enough consistency depends on your application</a:t>
            </a:r>
          </a:p>
          <a:p>
            <a:pPr lvl="4">
              <a:defRPr/>
            </a:pPr>
            <a:endParaRPr lang="en-US" sz="1050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929715-82E9-45E3-B7FD-05024DC31134}" type="slidenum">
              <a:rPr lang="en-US" altLang="en-US" smtClean="0">
                <a:solidFill>
                  <a:schemeClr val="bg2"/>
                </a:solidFill>
              </a:rPr>
              <a:pPr/>
              <a:t>15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914400" y="3697288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6400800" y="31750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5486400" y="49926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/>
              <a:t>Generally hard to implement, and is inefficient</a:t>
            </a:r>
          </a:p>
        </p:txBody>
      </p:sp>
      <p:sp>
        <p:nvSpPr>
          <p:cNvPr id="57352" name="TextBox 9"/>
          <p:cNvSpPr txBox="1">
            <a:spLocks noChangeArrowheads="1"/>
          </p:cNvSpPr>
          <p:nvPr/>
        </p:nvSpPr>
        <p:spPr bwMode="auto">
          <a:xfrm>
            <a:off x="381000" y="316388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609600" y="4916488"/>
            <a:ext cx="240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Easier to implement, and is efficient </a:t>
            </a:r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76575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3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Consistency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525963"/>
          </a:xfrm>
        </p:spPr>
        <p:txBody>
          <a:bodyPr/>
          <a:lstStyle/>
          <a:p>
            <a:r>
              <a:rPr lang="en-US" altLang="en-US" sz="2400" smtClean="0"/>
              <a:t>A consistency model is a contract between </a:t>
            </a:r>
          </a:p>
          <a:p>
            <a:pPr lvl="1"/>
            <a:r>
              <a:rPr lang="en-US" altLang="en-US" sz="2000" smtClean="0"/>
              <a:t>the process that wants to use the data, and </a:t>
            </a:r>
          </a:p>
          <a:p>
            <a:pPr lvl="1"/>
            <a:r>
              <a:rPr lang="en-US" altLang="en-US" sz="2000" smtClean="0"/>
              <a:t>the replicated data repository (or data-store)</a:t>
            </a:r>
          </a:p>
          <a:p>
            <a:pPr lvl="4"/>
            <a:endParaRPr lang="en-US" altLang="en-US" sz="1200" smtClean="0"/>
          </a:p>
          <a:p>
            <a:r>
              <a:rPr lang="en-US" altLang="en-US" sz="2400" smtClean="0"/>
              <a:t>A consistency model states the level of consistency provided by the </a:t>
            </a:r>
            <a:r>
              <a:rPr lang="en-US" altLang="en-US" sz="2400" i="1" smtClean="0"/>
              <a:t>data-store</a:t>
            </a:r>
            <a:r>
              <a:rPr lang="en-US" altLang="en-US" sz="2400" smtClean="0"/>
              <a:t> to the processes while reading and writing the data</a:t>
            </a:r>
          </a:p>
          <a:p>
            <a:pPr lvl="4"/>
            <a:endParaRPr lang="en-US" altLang="en-US" sz="120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8F982D-737A-48D5-93D0-649AFDD80B35}" type="slidenum">
              <a:rPr lang="en-US" altLang="en-US" smtClean="0">
                <a:solidFill>
                  <a:schemeClr val="bg2"/>
                </a:solidFill>
              </a:rPr>
              <a:pPr/>
              <a:t>16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4724400"/>
          </a:xfrm>
          <a:extLst/>
        </p:spPr>
        <p:txBody>
          <a:bodyPr/>
          <a:lstStyle/>
          <a:p>
            <a:pPr>
              <a:defRPr/>
            </a:pPr>
            <a:r>
              <a:rPr lang="en-US" sz="2400" dirty="0" smtClean="0"/>
              <a:t>Consistency models can be divided into two types:</a:t>
            </a:r>
          </a:p>
          <a:p>
            <a:pPr lvl="5">
              <a:defRPr/>
            </a:pPr>
            <a:endParaRPr lang="en-US" sz="1200" dirty="0" smtClean="0"/>
          </a:p>
          <a:p>
            <a:pPr lvl="1">
              <a:defRPr/>
            </a:pPr>
            <a:r>
              <a:rPr lang="en-US" sz="2000" dirty="0" smtClean="0"/>
              <a:t>Data-Centric Consistency Models</a:t>
            </a:r>
          </a:p>
          <a:p>
            <a:pPr lvl="2">
              <a:defRPr/>
            </a:pPr>
            <a:r>
              <a:rPr lang="en-US" sz="1800" dirty="0" smtClean="0"/>
              <a:t>These models define how the data updates are propagated across the replicas to keep them consistent</a:t>
            </a:r>
          </a:p>
          <a:p>
            <a:pPr lvl="4">
              <a:defRPr/>
            </a:pPr>
            <a:endParaRPr lang="en-US" sz="1400" dirty="0" smtClean="0"/>
          </a:p>
          <a:p>
            <a:pPr lvl="1">
              <a:defRPr/>
            </a:pPr>
            <a:r>
              <a:rPr lang="en-US" sz="2000" dirty="0" smtClean="0"/>
              <a:t>Client-Centric Consistency Models</a:t>
            </a:r>
          </a:p>
          <a:p>
            <a:pPr lvl="2">
              <a:defRPr/>
            </a:pPr>
            <a:r>
              <a:rPr lang="en-US" sz="1800" dirty="0" smtClean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1800" dirty="0" smtClean="0"/>
              <a:t>The models ensure that whenever a client connects to a replica, the replica is brought up to date with the replica that the client accessed  previously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712F54-2FCB-490C-BF27-911902D81CAA}" type="slidenum">
              <a:rPr lang="en-US" altLang="en-US" smtClean="0">
                <a:solidFill>
                  <a:schemeClr val="bg2"/>
                </a:solidFill>
              </a:rPr>
              <a:pPr/>
              <a:t>17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18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Data-centric Consistency Models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Data-centric Consistency Models describe how the replicated data is kept consistent, and what the processes can expect</a:t>
            </a:r>
          </a:p>
          <a:p>
            <a:endParaRPr lang="en-US" sz="2400" dirty="0" smtClean="0"/>
          </a:p>
          <a:p>
            <a:r>
              <a:rPr lang="en-US" sz="2400" dirty="0" smtClean="0"/>
              <a:t>Under Data-centric Consistency Models, we study two types of models:</a:t>
            </a:r>
          </a:p>
          <a:p>
            <a:pPr lvl="1"/>
            <a:r>
              <a:rPr lang="en-US" sz="2000" dirty="0" smtClean="0"/>
              <a:t>Consistency Specification Models:</a:t>
            </a:r>
          </a:p>
          <a:p>
            <a:pPr lvl="2"/>
            <a:r>
              <a:rPr lang="en-US" sz="1600" dirty="0" smtClean="0"/>
              <a:t>These models enable specifying the consistency levels that can be tolerated by the application</a:t>
            </a:r>
          </a:p>
          <a:p>
            <a:pPr lvl="5"/>
            <a:endParaRPr lang="en-US" sz="1200" dirty="0" smtClean="0"/>
          </a:p>
          <a:p>
            <a:pPr lvl="1"/>
            <a:r>
              <a:rPr lang="en-US" sz="2000" dirty="0" smtClean="0"/>
              <a:t>Models for Consistent Ordering of Operations:</a:t>
            </a:r>
          </a:p>
          <a:p>
            <a:pPr lvl="2"/>
            <a:r>
              <a:rPr lang="en-US" sz="1600" dirty="0" smtClean="0"/>
              <a:t>These models specify the order in which the data updates are propagated to different replicas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D3A95F-AAC5-4A28-A6D5-19319455AA6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Midterm Exam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Introduction &amp; Data-Centric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Mid-semester grades will be posted today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P2 is due on Sunday, Oct 23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PS3 is due today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381750"/>
            <a:ext cx="8382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1800" dirty="0">
                <a:solidFill>
                  <a:srgbClr val="0000FF"/>
                </a:solidFill>
              </a:rPr>
              <a:t>Consistency Specification Models</a:t>
            </a:r>
          </a:p>
          <a:p>
            <a:pPr lvl="2">
              <a:defRPr/>
            </a:pP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Models for Consistent Ordering of </a:t>
            </a: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Operations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20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Consistency Specification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 smtClean="0"/>
              <a:t>In replicated data-stores, there should be a mechanism to: </a:t>
            </a:r>
          </a:p>
          <a:p>
            <a:pPr lvl="1"/>
            <a:r>
              <a:rPr lang="en-US" sz="1800" dirty="0" smtClean="0"/>
              <a:t>Measure how inconsistent the data might be on different replicas</a:t>
            </a:r>
          </a:p>
          <a:p>
            <a:pPr lvl="1"/>
            <a:r>
              <a:rPr lang="en-US" sz="1800" dirty="0" smtClean="0"/>
              <a:t>How replicas and applications can specify the tolerable </a:t>
            </a:r>
            <a:br>
              <a:rPr lang="en-US" sz="1800" dirty="0" smtClean="0"/>
            </a:br>
            <a:r>
              <a:rPr lang="en-US" sz="1800" dirty="0" smtClean="0"/>
              <a:t>inconsistency levels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Consistency Specification Models enable measuring and specifying the level of inconsistency in a replicated data-store</a:t>
            </a:r>
          </a:p>
          <a:p>
            <a:pPr lvl="6"/>
            <a:endParaRPr lang="en-US" sz="800" dirty="0" smtClean="0"/>
          </a:p>
          <a:p>
            <a:r>
              <a:rPr lang="en-US" sz="2000" dirty="0" smtClean="0"/>
              <a:t>We study a Consistency Specification Model called </a:t>
            </a:r>
            <a:r>
              <a:rPr lang="en-US" sz="2000" i="1" dirty="0" smtClean="0"/>
              <a:t>Continuous Consistency Model</a:t>
            </a:r>
          </a:p>
          <a:p>
            <a:pPr lvl="3"/>
            <a:endParaRPr lang="en-US" sz="11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Continuous Consistency Model </a:t>
            </a:r>
            <a:r>
              <a:rPr lang="en-US" sz="2400" dirty="0" smtClean="0"/>
              <a:t>is used to </a:t>
            </a:r>
            <a:r>
              <a:rPr lang="en-US" sz="2400" dirty="0"/>
              <a:t>measure inconsistencies and express what inconsistencies </a:t>
            </a:r>
            <a:r>
              <a:rPr lang="en-US" sz="2400" dirty="0" smtClean="0"/>
              <a:t>can be expected in the system</a:t>
            </a:r>
            <a:endParaRPr lang="en-US" sz="2400" dirty="0"/>
          </a:p>
          <a:p>
            <a:pPr lvl="5"/>
            <a:endParaRPr lang="en-US" sz="1200" dirty="0"/>
          </a:p>
          <a:p>
            <a:r>
              <a:rPr lang="en-US" sz="2400" dirty="0"/>
              <a:t>Yu and </a:t>
            </a:r>
            <a:r>
              <a:rPr lang="en-US" sz="2400" dirty="0" err="1"/>
              <a:t>Vahdat</a:t>
            </a:r>
            <a:r>
              <a:rPr lang="en-US" sz="2400" dirty="0"/>
              <a:t> [1] provided a framework for measuring and expressing consistency in replicated </a:t>
            </a:r>
            <a:r>
              <a:rPr lang="en-US" sz="2400" dirty="0" smtClean="0"/>
              <a:t>data-stores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Continuous Consistency Ranges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/>
          <a:lstStyle/>
          <a:p>
            <a:r>
              <a:rPr lang="en-US" sz="2400" dirty="0" smtClean="0"/>
              <a:t>Level of consistency is defined over three independent axes: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Numerical Deviation:</a:t>
            </a:r>
            <a:r>
              <a:rPr lang="en-US" sz="2000" dirty="0" smtClean="0"/>
              <a:t> Deviation in the numerical values between replicas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Order Deviation:</a:t>
            </a:r>
            <a:r>
              <a:rPr lang="en-US" sz="2000" dirty="0" smtClean="0"/>
              <a:t> Deviation with respect to the ordering of update operations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Staleness Deviation:</a:t>
            </a:r>
            <a:r>
              <a:rPr lang="en-US" sz="2000" dirty="0"/>
              <a:t> Deviation in the staleness between </a:t>
            </a:r>
            <a:r>
              <a:rPr lang="en-US" sz="2000" dirty="0" smtClean="0"/>
              <a:t>replicas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10000" y="3962400"/>
            <a:ext cx="0" cy="1524001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000" y="5486400"/>
            <a:ext cx="1828800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0" y="5474464"/>
            <a:ext cx="609600" cy="115493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38400" y="3657600"/>
            <a:ext cx="11430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Numerical Deviation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6324600"/>
            <a:ext cx="1066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Staleness</a:t>
            </a:r>
          </a:p>
          <a:p>
            <a:pPr algn="ctr"/>
            <a:r>
              <a:rPr lang="en-US" sz="1400" dirty="0" smtClean="0"/>
              <a:t>Deviation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5715000" y="5257800"/>
            <a:ext cx="10668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Ordering Deviation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762000" y="4191000"/>
            <a:ext cx="2819400" cy="762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Two copies a stock price should not deviate by more than $0.02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38200" y="5486400"/>
            <a:ext cx="28194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Weather data should not be more than four hours stale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105400" y="4191000"/>
            <a:ext cx="3581400" cy="838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In a bulletin board application, a maximum of six messages can be issued out-of-order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836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Unit (</a:t>
            </a:r>
            <a:r>
              <a:rPr lang="en-US" dirty="0" err="1" smtClean="0"/>
              <a:t>Conit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r>
              <a:rPr lang="en-US" sz="2000" dirty="0" smtClean="0"/>
              <a:t>Consistency unit (</a:t>
            </a:r>
            <a:r>
              <a:rPr lang="en-US" sz="2000" dirty="0" err="1" smtClean="0"/>
              <a:t>Conit</a:t>
            </a:r>
            <a:r>
              <a:rPr lang="en-US" sz="2000" dirty="0" smtClean="0"/>
              <a:t>) specifies the data unit over which consistency is measured</a:t>
            </a:r>
          </a:p>
          <a:p>
            <a:pPr lvl="1"/>
            <a:r>
              <a:rPr lang="en-US" sz="1800" dirty="0" smtClean="0"/>
              <a:t>For example, </a:t>
            </a:r>
            <a:r>
              <a:rPr lang="en-US" sz="1800" dirty="0" err="1" smtClean="0"/>
              <a:t>conit</a:t>
            </a:r>
            <a:r>
              <a:rPr lang="en-US" sz="1800" dirty="0" smtClean="0"/>
              <a:t> can be defined as a record representing a single stock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Level of consistency is measured by each replica along the three dimensions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Numerical Deviation</a:t>
            </a:r>
          </a:p>
          <a:p>
            <a:pPr lvl="2"/>
            <a:r>
              <a:rPr lang="en-US" sz="1800" dirty="0" smtClean="0"/>
              <a:t>For a given replica R, how many updates at other replicas are not yet seen at R? What is the effect of the non-propagated updates on local </a:t>
            </a:r>
            <a:r>
              <a:rPr lang="en-US" sz="1800" dirty="0" err="1" smtClean="0"/>
              <a:t>Conit</a:t>
            </a:r>
            <a:r>
              <a:rPr lang="en-US" sz="1800" dirty="0" smtClean="0"/>
              <a:t> values?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Order Deviation</a:t>
            </a:r>
          </a:p>
          <a:p>
            <a:pPr lvl="2"/>
            <a:r>
              <a:rPr lang="en-US" sz="1800" dirty="0"/>
              <a:t>For a given replica R, how many local updates are not propagated to other replicas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Staleness Deviation</a:t>
            </a:r>
          </a:p>
          <a:p>
            <a:pPr lvl="2"/>
            <a:r>
              <a:rPr lang="en-US" sz="1800" dirty="0" smtClean="0"/>
              <a:t>For a given replica R, how long has it been since updates were propagated?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152400" y="19050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Numerical Deviation</a:t>
            </a:r>
            <a:r>
              <a:rPr lang="en-US" sz="1600" dirty="0" smtClean="0"/>
              <a:t> at replica R is defined as n(w), where </a:t>
            </a:r>
          </a:p>
          <a:p>
            <a:r>
              <a:rPr lang="en-US" sz="1600" dirty="0"/>
              <a:t>n</a:t>
            </a:r>
            <a:r>
              <a:rPr lang="en-US" sz="1600" dirty="0" smtClean="0"/>
              <a:t> = # of operations at other replicas that are not yet seen by R, 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 = weight of the deviation</a:t>
            </a:r>
          </a:p>
          <a:p>
            <a:r>
              <a:rPr lang="en-US" sz="1600" dirty="0" smtClean="0"/>
              <a:t>   = max(update amount of all variables in a </a:t>
            </a:r>
            <a:r>
              <a:rPr lang="en-US" sz="1600" dirty="0" err="1" smtClean="0"/>
              <a:t>Conit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6477000" y="1764268"/>
            <a:ext cx="2362200" cy="2198132"/>
            <a:chOff x="6324600" y="1371600"/>
            <a:chExt cx="2362200" cy="2198132"/>
          </a:xfrm>
        </p:grpSpPr>
        <p:sp>
          <p:nvSpPr>
            <p:cNvPr id="5" name="Rectangle 4"/>
            <p:cNvSpPr/>
            <p:nvPr/>
          </p:nvSpPr>
          <p:spPr>
            <a:xfrm>
              <a:off x="6324600" y="1740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4600" y="1371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A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477000" y="4050268"/>
            <a:ext cx="2362200" cy="2198132"/>
            <a:chOff x="6324600" y="3657600"/>
            <a:chExt cx="2362200" cy="2198132"/>
          </a:xfrm>
        </p:grpSpPr>
        <p:sp>
          <p:nvSpPr>
            <p:cNvPr id="27" name="Rectangle 26"/>
            <p:cNvSpPr/>
            <p:nvPr/>
          </p:nvSpPr>
          <p:spPr>
            <a:xfrm>
              <a:off x="6324600" y="4026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24600" y="3657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B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321425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of </a:t>
            </a:r>
            <a:r>
              <a:rPr lang="en-US" sz="2800" dirty="0" err="1" smtClean="0"/>
              <a:t>Conit</a:t>
            </a:r>
            <a:r>
              <a:rPr lang="en-US" sz="2800" dirty="0" smtClean="0"/>
              <a:t> and Consistency Measures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781800" y="2209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2590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629400" y="2895600"/>
            <a:ext cx="1981200" cy="228600"/>
            <a:chOff x="5257800" y="2667000"/>
            <a:chExt cx="1981200" cy="228600"/>
          </a:xfrm>
        </p:grpSpPr>
        <p:sp>
          <p:nvSpPr>
            <p:cNvPr id="8" name="Rectangle 7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58000" y="261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77200" y="2590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6629400" y="3124200"/>
            <a:ext cx="1981200" cy="228600"/>
            <a:chOff x="5257800" y="2667000"/>
            <a:chExt cx="1981200" cy="228600"/>
          </a:xfrm>
        </p:grpSpPr>
        <p:sp>
          <p:nvSpPr>
            <p:cNvPr id="16" name="Rectangle 15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&lt;10,A&gt;</a:t>
              </a:r>
              <a:endParaRPr lang="en-US" sz="12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y+=1</a:t>
              </a:r>
              <a:endParaRPr lang="en-US" sz="12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29400" y="3352800"/>
            <a:ext cx="1981200" cy="228600"/>
            <a:chOff x="5257800" y="2667000"/>
            <a:chExt cx="1981200" cy="228600"/>
          </a:xfrm>
        </p:grpSpPr>
        <p:sp>
          <p:nvSpPr>
            <p:cNvPr id="20" name="Rectangle 19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&lt;14,A&gt;</a:t>
              </a:r>
              <a:endParaRPr lang="en-US" sz="12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=3</a:t>
              </a:r>
              <a:endParaRPr lang="en-US" sz="12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9400" y="3581400"/>
            <a:ext cx="1981200" cy="228600"/>
            <a:chOff x="5257800" y="2667000"/>
            <a:chExt cx="1981200" cy="228600"/>
          </a:xfrm>
        </p:grpSpPr>
        <p:sp>
          <p:nvSpPr>
            <p:cNvPr id="24" name="Rectangle 23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&lt;23,A&gt;</a:t>
              </a:r>
              <a:endParaRPr lang="en-US" sz="12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+=3</a:t>
              </a:r>
              <a:endParaRPr lang="en-US" sz="12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=4</a:t>
              </a:r>
              <a:endParaRPr lang="en-US" sz="1200" b="1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781800" y="4495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553200" y="4876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629400" y="5181600"/>
            <a:ext cx="1981200" cy="228600"/>
            <a:chOff x="5257800" y="2667000"/>
            <a:chExt cx="1981200" cy="228600"/>
          </a:xfrm>
        </p:grpSpPr>
        <p:sp>
          <p:nvSpPr>
            <p:cNvPr id="31" name="Rectangle 30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58000" y="4904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077200" y="4876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6629400" y="5410200"/>
            <a:ext cx="1981200" cy="228600"/>
            <a:chOff x="5257800" y="2667000"/>
            <a:chExt cx="1981200" cy="228600"/>
          </a:xfrm>
        </p:grpSpPr>
        <p:sp>
          <p:nvSpPr>
            <p:cNvPr id="37" name="Rectangle 36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&lt;16,B&gt;</a:t>
              </a:r>
              <a:endParaRPr lang="en-US" sz="1200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52400" y="1295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Order Deviation</a:t>
            </a:r>
            <a:r>
              <a:rPr lang="en-US" sz="1600" dirty="0" smtClean="0"/>
              <a:t> at a replica R is the number of operations in R that are not present at the other replicas</a:t>
            </a:r>
            <a:endParaRPr lang="en-US" sz="1600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304800" y="2971800"/>
          <a:ext cx="5867400" cy="32766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533400"/>
                <a:gridCol w="457200"/>
                <a:gridCol w="685800"/>
                <a:gridCol w="533400"/>
                <a:gridCol w="723900"/>
                <a:gridCol w="495300"/>
                <a:gridCol w="533400"/>
                <a:gridCol w="685800"/>
                <a:gridCol w="533400"/>
                <a:gridCol w="6858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</a:t>
                      </a:r>
                      <a:r>
                        <a:rPr lang="en-US" sz="1600" b="1" baseline="0" dirty="0" smtClean="0"/>
                        <a:t> A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 B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1" name="Group 90"/>
          <p:cNvGrpSpPr/>
          <p:nvPr/>
        </p:nvGrpSpPr>
        <p:grpSpPr>
          <a:xfrm>
            <a:off x="381000" y="3729904"/>
            <a:ext cx="5791200" cy="307777"/>
            <a:chOff x="381000" y="4038600"/>
            <a:chExt cx="5791200" cy="307777"/>
          </a:xfrm>
        </p:grpSpPr>
        <p:sp>
          <p:nvSpPr>
            <p:cNvPr id="81" name="TextBox 80"/>
            <p:cNvSpPr txBox="1"/>
            <p:nvPr/>
          </p:nvSpPr>
          <p:spPr>
            <a:xfrm>
              <a:off x="3810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8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2954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33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670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276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7338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672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029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5626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81000" y="4034704"/>
            <a:ext cx="2895600" cy="310754"/>
            <a:chOff x="381000" y="4111823"/>
            <a:chExt cx="2895600" cy="310754"/>
          </a:xfrm>
        </p:grpSpPr>
        <p:sp>
          <p:nvSpPr>
            <p:cNvPr id="93" name="TextBox 92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76600" y="4034704"/>
            <a:ext cx="2895600" cy="307777"/>
            <a:chOff x="3276600" y="4111823"/>
            <a:chExt cx="2895600" cy="307777"/>
          </a:xfrm>
        </p:grpSpPr>
        <p:sp>
          <p:nvSpPr>
            <p:cNvPr id="98" name="TextBox 9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1000" y="4412727"/>
            <a:ext cx="2895600" cy="310754"/>
            <a:chOff x="381000" y="4111823"/>
            <a:chExt cx="2895600" cy="310754"/>
          </a:xfrm>
        </p:grpSpPr>
        <p:sp>
          <p:nvSpPr>
            <p:cNvPr id="106" name="TextBox 10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(1,5)</a:t>
              </a:r>
              <a:endParaRPr lang="en-US" sz="14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276600" y="4415704"/>
            <a:ext cx="2895600" cy="307777"/>
            <a:chOff x="3276600" y="4111823"/>
            <a:chExt cx="2895600" cy="307777"/>
          </a:xfrm>
        </p:grpSpPr>
        <p:sp>
          <p:nvSpPr>
            <p:cNvPr id="112" name="TextBox 111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81000" y="4793727"/>
            <a:ext cx="2895600" cy="310754"/>
            <a:chOff x="381000" y="4111823"/>
            <a:chExt cx="2895600" cy="310754"/>
          </a:xfrm>
        </p:grpSpPr>
        <p:sp>
          <p:nvSpPr>
            <p:cNvPr id="118" name="TextBox 117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276600" y="4796704"/>
            <a:ext cx="2895600" cy="307777"/>
            <a:chOff x="3276600" y="4111823"/>
            <a:chExt cx="2895600" cy="307777"/>
          </a:xfrm>
        </p:grpSpPr>
        <p:sp>
          <p:nvSpPr>
            <p:cNvPr id="124" name="TextBox 123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276600" y="5177704"/>
            <a:ext cx="2895600" cy="307777"/>
            <a:chOff x="3276600" y="4111823"/>
            <a:chExt cx="2895600" cy="307777"/>
          </a:xfrm>
        </p:grpSpPr>
        <p:sp>
          <p:nvSpPr>
            <p:cNvPr id="130" name="TextBox 12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81000" y="5174727"/>
            <a:ext cx="2895600" cy="310754"/>
            <a:chOff x="381000" y="4111823"/>
            <a:chExt cx="2895600" cy="310754"/>
          </a:xfrm>
        </p:grpSpPr>
        <p:sp>
          <p:nvSpPr>
            <p:cNvPr id="136" name="TextBox 13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1000" y="5555727"/>
            <a:ext cx="2895600" cy="310754"/>
            <a:chOff x="381000" y="4111823"/>
            <a:chExt cx="2895600" cy="310754"/>
          </a:xfrm>
        </p:grpSpPr>
        <p:sp>
          <p:nvSpPr>
            <p:cNvPr id="142" name="TextBox 141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(14,5)</a:t>
              </a:r>
              <a:endParaRPr lang="en-US" sz="14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276600" y="5558704"/>
            <a:ext cx="2895600" cy="307777"/>
            <a:chOff x="3276600" y="4111823"/>
            <a:chExt cx="2895600" cy="307777"/>
          </a:xfrm>
        </p:grpSpPr>
        <p:sp>
          <p:nvSpPr>
            <p:cNvPr id="148" name="TextBox 14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2(3)</a:t>
              </a:r>
              <a:endParaRPr lang="en-US" sz="1400" dirty="0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03953" y="6303485"/>
            <a:ext cx="8229600" cy="490251"/>
            <a:chOff x="304800" y="6313583"/>
            <a:chExt cx="8229600" cy="490251"/>
          </a:xfrm>
        </p:grpSpPr>
        <p:sp>
          <p:nvSpPr>
            <p:cNvPr id="53" name="Rectangle 52"/>
            <p:cNvSpPr/>
            <p:nvPr/>
          </p:nvSpPr>
          <p:spPr>
            <a:xfrm>
              <a:off x="304800" y="6313583"/>
              <a:ext cx="8229600" cy="4902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66800" y="6346634"/>
              <a:ext cx="21336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Operation performed at </a:t>
              </a:r>
              <a:r>
                <a:rPr lang="en-US" sz="1200" b="1" dirty="0" smtClean="0"/>
                <a:t>B</a:t>
              </a:r>
              <a:r>
                <a:rPr lang="en-US" sz="1200" dirty="0" smtClean="0"/>
                <a:t> when the vector clock was </a:t>
              </a:r>
              <a:r>
                <a:rPr lang="en-US" sz="1200" b="1" dirty="0" smtClean="0"/>
                <a:t>5</a:t>
              </a:r>
              <a:endParaRPr lang="en-US" sz="1200" b="1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34880" y="6359489"/>
              <a:ext cx="762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r>
                <a:rPr lang="en-US" sz="1200" dirty="0" smtClean="0"/>
                <a:t> =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91200" y="6347553"/>
              <a:ext cx="1143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10400" y="6422834"/>
              <a:ext cx="609600" cy="2286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x</a:t>
              </a:r>
              <a:r>
                <a:rPr lang="en-US" sz="1400" dirty="0" err="1" smtClean="0"/>
                <a:t>;y</a:t>
              </a:r>
              <a:endParaRPr lang="en-US" sz="1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20000" y="6346634"/>
              <a:ext cx="838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A </a:t>
              </a:r>
              <a:r>
                <a:rPr lang="en-US" sz="1200" dirty="0" err="1" smtClean="0"/>
                <a:t>Conit</a:t>
              </a:r>
              <a:endParaRPr lang="en-US" sz="1200" b="1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124200" y="6422834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86200" y="6346634"/>
              <a:ext cx="1219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Uncommitted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05400" y="6422834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81000" y="5889434"/>
            <a:ext cx="2895600" cy="310754"/>
            <a:chOff x="381000" y="4111823"/>
            <a:chExt cx="2895600" cy="310754"/>
          </a:xfrm>
        </p:grpSpPr>
        <p:sp>
          <p:nvSpPr>
            <p:cNvPr id="154" name="TextBox 153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(23,5)</a:t>
              </a:r>
              <a:endParaRPr lang="en-US" sz="14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276600" y="5918589"/>
            <a:ext cx="2895600" cy="307777"/>
            <a:chOff x="3276600" y="4111823"/>
            <a:chExt cx="2895600" cy="307777"/>
          </a:xfrm>
        </p:grpSpPr>
        <p:sp>
          <p:nvSpPr>
            <p:cNvPr id="160" name="TextBox 15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3(4)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3187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3" grpId="0"/>
      <p:bldP spid="28" grpId="0" animBg="1"/>
      <p:bldP spid="29" grpId="0" animBg="1"/>
      <p:bldP spid="34" grpId="0"/>
      <p:bldP spid="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1800" dirty="0">
                <a:solidFill>
                  <a:srgbClr val="0000FF"/>
                </a:solidFill>
              </a:rPr>
              <a:t>Consistency Specification Models</a:t>
            </a:r>
          </a:p>
          <a:p>
            <a:pPr lvl="2">
              <a:defRPr/>
            </a:pPr>
            <a:r>
              <a:rPr lang="en-US" sz="1800" dirty="0">
                <a:solidFill>
                  <a:srgbClr val="0000FF"/>
                </a:solidFill>
              </a:rPr>
              <a:t>Models for Consistent Ordering of </a:t>
            </a:r>
            <a:r>
              <a:rPr lang="en-US" sz="1800" dirty="0" smtClean="0">
                <a:solidFill>
                  <a:srgbClr val="0000FF"/>
                </a:solidFill>
              </a:rPr>
              <a:t>Operations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26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is Consistent Ordering </a:t>
            </a:r>
            <a:br>
              <a:rPr lang="en-US" sz="3200" dirty="0" smtClean="0"/>
            </a:br>
            <a:r>
              <a:rPr lang="en-US" sz="3200" dirty="0" smtClean="0"/>
              <a:t>Required in Replication?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000" dirty="0" smtClean="0"/>
              <a:t>In several applications, the order or the sequence in which the replicas commit to the data-store is critical</a:t>
            </a:r>
          </a:p>
          <a:p>
            <a:r>
              <a:rPr lang="en-US" sz="2000" dirty="0" smtClean="0"/>
              <a:t>Example: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4"/>
            <a:endParaRPr lang="en-US" sz="800" dirty="0" smtClean="0"/>
          </a:p>
          <a:p>
            <a:endParaRPr lang="en-US" sz="2000" dirty="0" smtClean="0"/>
          </a:p>
          <a:p>
            <a:r>
              <a:rPr lang="en-US" sz="2000" dirty="0" smtClean="0"/>
              <a:t>Continuous Specification Models define how inconsistency is measured</a:t>
            </a:r>
          </a:p>
          <a:p>
            <a:pPr lvl="1"/>
            <a:r>
              <a:rPr lang="en-US" sz="1600" dirty="0" smtClean="0"/>
              <a:t>However, the models do not provide any indication about the order in which the data are committed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871662" y="4111823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47863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948362" y="4111824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509963" y="4645223"/>
            <a:ext cx="1976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Replicated </a:t>
            </a:r>
            <a:r>
              <a:rPr lang="en-US" sz="1400" dirty="0" smtClean="0"/>
              <a:t>Databases</a:t>
            </a:r>
            <a:endParaRPr lang="en-US" sz="1400" dirty="0"/>
          </a:p>
        </p:txBody>
      </p:sp>
      <p:cxnSp>
        <p:nvCxnSpPr>
          <p:cNvPr id="10" name="Straight Connector 9"/>
          <p:cNvCxnSpPr>
            <a:stCxn id="9" idx="1"/>
          </p:cNvCxnSpPr>
          <p:nvPr/>
        </p:nvCxnSpPr>
        <p:spPr>
          <a:xfrm flipH="1">
            <a:off x="2862263" y="4799112"/>
            <a:ext cx="647700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3"/>
          </p:cNvCxnSpPr>
          <p:nvPr/>
        </p:nvCxnSpPr>
        <p:spPr>
          <a:xfrm>
            <a:off x="5486399" y="4799112"/>
            <a:ext cx="461964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85863" y="3159323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38725" y="3141861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6963" y="3502223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6963" y="3502223"/>
            <a:ext cx="3657600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36750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85963" y="37308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443663" y="3484761"/>
            <a:ext cx="0" cy="10461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371812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86399" y="41880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774950" y="3484761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971799" y="422388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46275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762250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76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Consistent Ordering of Operations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sz="2400" dirty="0" smtClean="0"/>
              <a:t>Besides continuous consistency, we need to express the </a:t>
            </a:r>
            <a:r>
              <a:rPr lang="en-US" sz="2400" i="1" dirty="0" smtClean="0"/>
              <a:t>semantics</a:t>
            </a:r>
            <a:r>
              <a:rPr lang="en-US" sz="2400" dirty="0" smtClean="0"/>
              <a:t> of parallel accesses when shared resources are replicated</a:t>
            </a:r>
          </a:p>
          <a:p>
            <a:endParaRPr lang="en-US" sz="2400" dirty="0"/>
          </a:p>
          <a:p>
            <a:r>
              <a:rPr lang="en-US" sz="2400" dirty="0" smtClean="0"/>
              <a:t>Before updates at replicas are committed, all replicas shall reach </a:t>
            </a:r>
            <a:r>
              <a:rPr lang="en-US" sz="2400" i="1" dirty="0" smtClean="0"/>
              <a:t>an agreement</a:t>
            </a:r>
            <a:r>
              <a:rPr lang="en-US" sz="2400" dirty="0" smtClean="0"/>
              <a:t> </a:t>
            </a:r>
            <a:r>
              <a:rPr lang="en-US" sz="2400" i="1" dirty="0" smtClean="0"/>
              <a:t>on a global ordering</a:t>
            </a:r>
            <a:r>
              <a:rPr lang="en-US" sz="2400" dirty="0" smtClean="0"/>
              <a:t> of the updates</a:t>
            </a:r>
          </a:p>
          <a:p>
            <a:pPr lvl="1"/>
            <a:r>
              <a:rPr lang="en-US" sz="2000" dirty="0" smtClean="0"/>
              <a:t>Replicas in shared data-stores should agree on a consistent ordering of updates</a:t>
            </a:r>
          </a:p>
          <a:p>
            <a:pPr lvl="4"/>
            <a:endParaRPr lang="en-US" sz="1100" dirty="0" smtClean="0"/>
          </a:p>
          <a:p>
            <a:r>
              <a:rPr lang="en-US" sz="2400" dirty="0" smtClean="0"/>
              <a:t>What consistent ordering of updates can replicas </a:t>
            </a:r>
            <a:br>
              <a:rPr lang="en-US" sz="2400" dirty="0" smtClean="0"/>
            </a:br>
            <a:r>
              <a:rPr lang="en-US" sz="2400" dirty="0" smtClean="0"/>
              <a:t>agree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We will study three types of orderings, which can be utilized by consistency models to agree upon and meet the needs of different applications: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Total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Sequential Consistency Model</a:t>
            </a:r>
            <a:endParaRPr lang="en-US" sz="1800" dirty="0">
              <a:ea typeface="+mn-e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Causal Consistency Model</a:t>
            </a:r>
            <a:endParaRPr lang="en-US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Overview of Consistency and Replication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Motivation </a:t>
            </a:r>
          </a:p>
          <a:p>
            <a:endParaRPr lang="en-US" sz="2000" dirty="0" smtClean="0"/>
          </a:p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Data-Centric Consistency Models</a:t>
            </a:r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2000" dirty="0" smtClean="0"/>
              <a:t>When, where and by whom replicas should be placed?</a:t>
            </a:r>
          </a:p>
          <a:p>
            <a:pPr lvl="1"/>
            <a:r>
              <a:rPr lang="en-US" sz="2000" dirty="0" smtClean="0"/>
              <a:t>Which consistency model to use for keeping replicas consistent?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8113FD-176C-4839-AA29-432DCDF4CCF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397747" y="1513934"/>
            <a:ext cx="8305800" cy="153406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7747" y="5815078"/>
            <a:ext cx="1371600" cy="2762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 smtClean="0"/>
              <a:t>Next lectures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81000" y="2382296"/>
            <a:ext cx="8305800" cy="340890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7747" y="1227679"/>
            <a:ext cx="1219200" cy="2762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ea typeface="+mn-ea"/>
              </a:rPr>
              <a:t>Total </a:t>
            </a:r>
            <a:r>
              <a:rPr lang="en-US" sz="2000" dirty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486400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Total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one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then every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/>
              <a:t>Messages can refer to replica updates</a:t>
            </a:r>
          </a:p>
          <a:p>
            <a:pPr lvl="1">
              <a:defRPr/>
            </a:pPr>
            <a:r>
              <a:rPr lang="en-US" sz="1800" dirty="0" smtClean="0"/>
              <a:t>In the example Ex1, if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issues the operation 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and </a:t>
            </a:r>
          </a:p>
          <a:p>
            <a:pPr lvl="1">
              <a:defRPr/>
            </a:pPr>
            <a:r>
              <a:rPr lang="en-US" sz="1800" dirty="0" smtClean="0"/>
              <a:t>If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 smtClean="0"/>
              <a:t> </a:t>
            </a:r>
            <a:r>
              <a:rPr lang="en-US" sz="1800" dirty="0"/>
              <a:t>issues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cs typeface="Courier New" pitchFamily="49" charset="0"/>
              </a:rPr>
              <a:t>and</a:t>
            </a:r>
            <a:endParaRPr lang="en-US" sz="1200" dirty="0"/>
          </a:p>
          <a:p>
            <a:pPr lvl="1">
              <a:defRPr/>
            </a:pP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or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800" dirty="0" smtClean="0"/>
              <a:t>or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1800" dirty="0" smtClean="0"/>
              <a:t>delivers 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/>
              <a:t>before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1800" dirty="0" smtClean="0"/>
              <a:t> </a:t>
            </a:r>
          </a:p>
          <a:p>
            <a:pPr lvl="1">
              <a:defRPr/>
            </a:pPr>
            <a:r>
              <a:rPr lang="en-US" sz="1800" dirty="0" smtClean="0"/>
              <a:t>Then, at all replicas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/>
              <a:t> </a:t>
            </a:r>
            <a:r>
              <a:rPr lang="en-US" sz="1800" dirty="0" smtClean="0"/>
              <a:t>the following order of operations are executed</a:t>
            </a:r>
            <a:endParaRPr lang="en-US" sz="1800" dirty="0"/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</a:t>
            </a: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/>
          </a:p>
        </p:txBody>
      </p:sp>
      <p:grpSp>
        <p:nvGrpSpPr>
          <p:cNvPr id="160" name="Group 159"/>
          <p:cNvGrpSpPr/>
          <p:nvPr/>
        </p:nvGrpSpPr>
        <p:grpSpPr>
          <a:xfrm>
            <a:off x="5791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5791200" y="42672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8077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7390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6629400" y="4254205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6436660" y="38862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7162800" y="3886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7924800" y="38862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6606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8247530" y="43434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8038643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6680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7354210" y="4648200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7432198" y="4476427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7352843" y="4800600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943600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6670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6590843" y="4652685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8045529" y="47244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6680950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6521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8100109" y="4468905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6620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032375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Ordering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524000"/>
            <a:ext cx="54022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defRPr/>
            </a:pPr>
            <a:r>
              <a:rPr lang="it-IT" sz="2000" dirty="0" smtClean="0"/>
              <a:t>If a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 smtClean="0"/>
              <a:t> sends a sequence of messages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 smtClean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 smtClean="0"/>
              <a:t>, and</a:t>
            </a:r>
          </a:p>
          <a:p>
            <a:pPr marL="342900" lvl="1" indent="-342900">
              <a:defRPr/>
            </a:pPr>
            <a:r>
              <a:rPr lang="it-IT" sz="2000" dirty="0" smtClean="0"/>
              <a:t>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/>
              <a:t>sends </a:t>
            </a:r>
            <a:r>
              <a:rPr lang="it-IT" sz="2000" dirty="0" smtClean="0"/>
              <a:t>a sequence of messages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(j,1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 smtClean="0"/>
              <a:t>, </a:t>
            </a:r>
            <a:endParaRPr lang="it-IT" sz="12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defRPr/>
            </a:pPr>
            <a:r>
              <a:rPr lang="it-IT" sz="2000" dirty="0" smtClean="0"/>
              <a:t>Then:</a:t>
            </a:r>
          </a:p>
          <a:p>
            <a:pPr marL="742950" lvl="2" indent="-342900">
              <a:defRPr/>
            </a:pPr>
            <a:r>
              <a:rPr lang="it-IT" sz="1800" dirty="0" smtClean="0"/>
              <a:t>At any process, the set of messages received are in some sequential order</a:t>
            </a:r>
          </a:p>
          <a:p>
            <a:pPr marL="742950" lvl="2" indent="-342900">
              <a:defRPr/>
            </a:pPr>
            <a:r>
              <a:rPr lang="it-IT" sz="1800" dirty="0" smtClean="0"/>
              <a:t>Messages from each individual process appear in this sequence in the order sent by the sender</a:t>
            </a: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600" dirty="0"/>
              <a:t> and so on... </a:t>
            </a: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600" dirty="0"/>
              <a:t> and so on... </a:t>
            </a:r>
            <a:endParaRPr lang="it-IT" sz="1600" dirty="0" smtClean="0"/>
          </a:p>
          <a:p>
            <a:pPr marL="742950" lvl="2" indent="-342900">
              <a:defRPr/>
            </a:pPr>
            <a:endParaRPr lang="it-IT" sz="1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876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4380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1892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89060" y="1524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315200" y="1524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8077200" y="1524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743243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52208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0" y="2057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8382000" y="2372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8191043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191043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6822598" y="1898050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480286" y="273183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6819942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82526" y="2988601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7598710" y="2151778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482526" y="2379422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493968" y="2574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7610152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48400" y="3505200"/>
            <a:ext cx="2523565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Valid Sequential Orders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6836710" y="2151778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720526" y="2193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720526" y="246224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6836710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8168326" y="2874345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68326" y="300292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682259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6819942" y="2732792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6674225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67422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6674225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727708" y="257430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260975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346140" y="2133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8157573" y="221805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8248024" y="2273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8242551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322360" y="2429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8238565" y="2590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8168787" y="253573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6678630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667863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674225" y="2709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6732113" y="278497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8266453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8353422" y="2758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8262467" y="3244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8173176" y="3183833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8186741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482987" y="3189036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20987" y="2922340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6837171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7599171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6096000" y="2634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8382000" y="2695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6019800" y="4543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82296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5438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818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65890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73152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80772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6743243" y="4529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752208" y="5339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8382000" y="4724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8382000" y="5039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8191043" y="4758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8191043" y="5047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6822598" y="4565050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7489869" y="57126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6819942" y="539979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7492109" y="547893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7597731" y="4818778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7492109" y="5055452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7503551" y="5250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7609173" y="508330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096000" y="6172200"/>
            <a:ext cx="28956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Sequential Orders, but Valid Total Order</a:t>
            </a:r>
            <a:endParaRPr lang="en-US" sz="1600" dirty="0"/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6835731" y="4818778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6730109" y="4869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730109" y="513827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6835731" y="508330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177909" y="5764694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8175207" y="565991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6822598" y="4565050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6819942" y="5399792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6629400" y="457200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6629400" y="570603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6629400" y="4565050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6737291" y="56364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8260975" y="4800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8346140" y="4800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8167156" y="489408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8248024" y="4940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8242551" y="5096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8322360" y="5096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8238565" y="5257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8178370" y="521176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6678630" y="5376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678630" y="5499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6674225" y="5376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6741696" y="546100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8266453" y="5430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8353422" y="5425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8262467" y="5911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8178457" y="58650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86741" y="5386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7492570" y="59412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6730570" y="57888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6836192" y="544705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7598192" y="544705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6019800" y="5301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8382000" y="5362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sz="2000" dirty="0" smtClean="0"/>
              <a:t>The Sequential Consistency Model entails that all update operations are executed at replicas in a sequential order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Consider a data-store with variable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(Initialized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In the two data-stores below, identify the sequentially consistent data-store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096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96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6096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096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096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096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11430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6002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2098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2590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33528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352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9530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9530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49530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9530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9530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30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49530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9530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54864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59436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65532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6934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76962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7696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04801" y="56388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(a) Results while operating on DATA-STORE-1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686300" y="5638800"/>
            <a:ext cx="392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(b) Results while operating on DATA-STORE-2</a:t>
            </a:r>
            <a:endParaRPr lang="en-US" sz="1400" dirty="0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4" name="Multiply 43"/>
          <p:cNvSpPr/>
          <p:nvPr/>
        </p:nvSpPr>
        <p:spPr>
          <a:xfrm>
            <a:off x="224118" y="554503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080" y="5545137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21336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770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7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three processes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/>
              <a:t> executing multiple instructions on three shared variables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 smtClean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 smtClean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 smtClean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 smtClean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There are many valid sequences in which operations can be executed at the replica respecting sequential consistency</a:t>
            </a:r>
          </a:p>
          <a:p>
            <a:pPr lvl="1"/>
            <a:r>
              <a:rPr lang="en-US" sz="1800" dirty="0" smtClean="0"/>
              <a:t>Identify the output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53415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362200" y="2867800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25908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2875799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2618602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105400" y="2891136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696129"/>
            <a:ext cx="8382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2954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5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</a:t>
            </a:r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</a:t>
            </a:r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95400" y="569908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001011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28956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495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6019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8956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101011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495800" y="569780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000110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60198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010111</a:t>
            </a:r>
            <a:endParaRPr lang="en-US" sz="1400" dirty="0"/>
          </a:p>
        </p:txBody>
      </p:sp>
      <p:sp>
        <p:nvSpPr>
          <p:cNvPr id="24" name="Multiply 23"/>
          <p:cNvSpPr/>
          <p:nvPr/>
        </p:nvSpPr>
        <p:spPr>
          <a:xfrm>
            <a:off x="4876800" y="609006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Implications of Adopting A Sequential Consistency Model for Applications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might be several different sequentially consistent combinations of ordering</a:t>
            </a:r>
          </a:p>
          <a:p>
            <a:pPr lvl="1"/>
            <a:r>
              <a:rPr lang="en-US" sz="2000" dirty="0" smtClean="0"/>
              <a:t>Number of combinations for a total of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000" dirty="0" smtClean="0"/>
              <a:t> instructions = 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000" dirty="0" smtClean="0"/>
              <a:t>A process that works for some of the sequential orderings and does not work correctly for others is INCORRECT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Data-Centric Consistency Models (</a:t>
            </a:r>
            <a:r>
              <a:rPr lang="en-US" sz="2000" i="1" dirty="0" smtClean="0"/>
              <a:t>Continue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1800" dirty="0" smtClean="0"/>
              <a:t>Replica management studies:</a:t>
            </a:r>
          </a:p>
          <a:p>
            <a:pPr lvl="2"/>
            <a:r>
              <a:rPr lang="en-US" sz="1600" dirty="0" smtClean="0"/>
              <a:t>when, where and by whom replicas should be placed</a:t>
            </a:r>
          </a:p>
          <a:p>
            <a:pPr lvl="2"/>
            <a:r>
              <a:rPr lang="en-US" sz="1600" dirty="0" smtClean="0"/>
              <a:t>which consistency model to use for keeping replicas consistent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>
                <a:hlinkClick r:id="rId2"/>
              </a:rPr>
              <a:t>[1] </a:t>
            </a:r>
            <a:r>
              <a:rPr lang="en-US" sz="1400" dirty="0" err="1">
                <a:hlinkClick r:id="rId2"/>
              </a:rPr>
              <a:t>Haifeng</a:t>
            </a:r>
            <a:r>
              <a:rPr lang="en-US" sz="1400" dirty="0">
                <a:hlinkClick r:id="rId2"/>
              </a:rPr>
              <a:t> Yu and Amin </a:t>
            </a:r>
            <a:r>
              <a:rPr lang="en-US" sz="1400" dirty="0" err="1">
                <a:hlinkClick r:id="rId2"/>
              </a:rPr>
              <a:t>Vahdat</a:t>
            </a:r>
            <a:r>
              <a:rPr lang="en-US" sz="1400" dirty="0">
                <a:hlinkClick r:id="rId2"/>
              </a:rPr>
              <a:t>, “Design and evaluation of a </a:t>
            </a:r>
            <a:r>
              <a:rPr lang="en-US" sz="1400" dirty="0" err="1">
                <a:hlinkClick r:id="rId2"/>
              </a:rPr>
              <a:t>conit</a:t>
            </a:r>
            <a:r>
              <a:rPr lang="en-US" sz="1400" dirty="0">
                <a:hlinkClick r:id="rId2"/>
              </a:rPr>
              <a:t>-based continuous consistency model for replicated services”</a:t>
            </a:r>
          </a:p>
          <a:p>
            <a:r>
              <a:rPr lang="en-US" sz="1400" dirty="0" smtClean="0">
                <a:hlinkClick r:id="rId2"/>
              </a:rPr>
              <a:t>[</a:t>
            </a:r>
            <a:r>
              <a:rPr lang="en-US" sz="1400" dirty="0">
                <a:hlinkClick r:id="rId2"/>
              </a:rPr>
              <a:t>2</a:t>
            </a:r>
            <a:r>
              <a:rPr lang="en-US" sz="1400" dirty="0" smtClean="0">
                <a:hlinkClick r:id="rId2"/>
              </a:rPr>
              <a:t>] http://tech.amikelive.com/node-285/using-content-delivery-networks-cdn-to-speed-up-content-load-on-the-web/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[3] http://en.wikipedia.org/wiki/Replication_(computer_science)</a:t>
            </a:r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[4] http://en.wikipedia.org/wiki/Content_delivery_network</a:t>
            </a:r>
            <a:endParaRPr lang="en-US" sz="1400" dirty="0" smtClean="0"/>
          </a:p>
          <a:p>
            <a:r>
              <a:rPr lang="en-US" sz="1400" dirty="0" smtClean="0">
                <a:hlinkClick r:id="rId2"/>
              </a:rPr>
              <a:t>[5] http://www.cdk5.net</a:t>
            </a:r>
          </a:p>
          <a:p>
            <a:r>
              <a:rPr lang="en-US" sz="1400" dirty="0" smtClean="0">
                <a:hlinkClick r:id="rId5"/>
              </a:rPr>
              <a:t>[6] http</a:t>
            </a:r>
            <a:r>
              <a:rPr lang="en-US" sz="1400" dirty="0">
                <a:hlinkClick r:id="rId5"/>
              </a:rPr>
              <a:t>://www.dis.uniroma1.it/~baldoni/ordered%2520communication%25202008.ppt</a:t>
            </a:r>
            <a:endParaRPr lang="en-US" sz="1400" dirty="0"/>
          </a:p>
          <a:p>
            <a:r>
              <a:rPr lang="en-US" sz="1400" dirty="0" smtClean="0">
                <a:hlinkClick r:id="rId6"/>
              </a:rPr>
              <a:t>[7] http</a:t>
            </a:r>
            <a:r>
              <a:rPr lang="en-US" sz="1400" dirty="0">
                <a:hlinkClick r:id="rId6"/>
              </a:rPr>
              <a:t>://www.cs.uiuc.edu/class/fa09/cs425/L5tmp.ppt</a:t>
            </a:r>
            <a:endParaRPr lang="en-US" sz="1400" dirty="0"/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4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Replication?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/>
          <a:lstStyle/>
          <a:p>
            <a:r>
              <a:rPr lang="en-US" altLang="en-US" sz="2000" smtClean="0"/>
              <a:t>Replication is the process of maintaining the data at multiple computers</a:t>
            </a:r>
          </a:p>
          <a:p>
            <a:pPr lvl="4"/>
            <a:endParaRPr lang="en-US" altLang="en-US" sz="800" smtClean="0"/>
          </a:p>
          <a:p>
            <a:r>
              <a:rPr lang="en-US" altLang="en-US" sz="2000" smtClean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1800" smtClean="0">
                <a:solidFill>
                  <a:srgbClr val="0000FF"/>
                </a:solidFill>
              </a:rPr>
              <a:t>Improving performance</a:t>
            </a:r>
          </a:p>
          <a:p>
            <a:pPr lvl="2"/>
            <a:r>
              <a:rPr lang="en-US" altLang="en-US" sz="1600" smtClean="0"/>
              <a:t>A client can access the replicated copy of the data that is near to its location</a:t>
            </a:r>
          </a:p>
          <a:p>
            <a:pPr lvl="4"/>
            <a:endParaRPr lang="en-US" altLang="en-US" sz="1200" smtClean="0"/>
          </a:p>
          <a:p>
            <a:pPr marL="800100" lvl="1" indent="-342900">
              <a:buFontTx/>
              <a:buAutoNum type="arabicPeriod"/>
            </a:pPr>
            <a:r>
              <a:rPr lang="en-US" altLang="en-US" sz="1800" smtClean="0">
                <a:solidFill>
                  <a:srgbClr val="0000FF"/>
                </a:solidFill>
              </a:rPr>
              <a:t>Increasing the availability of services</a:t>
            </a:r>
          </a:p>
          <a:p>
            <a:pPr lvl="2"/>
            <a:r>
              <a:rPr lang="en-US" altLang="en-US" sz="1600" smtClean="0"/>
              <a:t>Replication can mask failures such as server crashes and network disconnection</a:t>
            </a:r>
          </a:p>
          <a:p>
            <a:pPr lvl="4"/>
            <a:endParaRPr lang="en-US" altLang="en-US" sz="1200" smtClean="0"/>
          </a:p>
          <a:p>
            <a:pPr marL="800100" lvl="1" indent="-342900">
              <a:buFontTx/>
              <a:buAutoNum type="arabicPeriod"/>
            </a:pPr>
            <a:r>
              <a:rPr lang="en-US" altLang="en-US" sz="1800" smtClean="0">
                <a:solidFill>
                  <a:srgbClr val="0000FF"/>
                </a:solidFill>
              </a:rPr>
              <a:t>Enhancing the scalability of the system</a:t>
            </a:r>
          </a:p>
          <a:p>
            <a:pPr lvl="2"/>
            <a:r>
              <a:rPr lang="en-US" altLang="en-US" sz="1400" smtClean="0"/>
              <a:t>Requests to the data can be distributed to many servers which contain replicated copies of the data</a:t>
            </a:r>
          </a:p>
          <a:p>
            <a:pPr lvl="4"/>
            <a:endParaRPr lang="en-US" altLang="en-US" sz="1000" smtClean="0"/>
          </a:p>
          <a:p>
            <a:pPr marL="800100" lvl="1" indent="-342900">
              <a:buFontTx/>
              <a:buAutoNum type="arabicPeriod"/>
            </a:pPr>
            <a:r>
              <a:rPr lang="en-US" altLang="en-US" sz="1800" smtClean="0">
                <a:solidFill>
                  <a:srgbClr val="0000FF"/>
                </a:solidFill>
              </a:rPr>
              <a:t>Securing against malicious attacks</a:t>
            </a:r>
          </a:p>
          <a:p>
            <a:pPr lvl="2"/>
            <a:r>
              <a:rPr lang="en-US" altLang="en-US" sz="1400" smtClean="0"/>
              <a:t>Even if some replicas are malicious, secure data can be guaranteed to the client by relying on the replicated copies at the non-compromised servers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A8BE8D-2904-43C9-ABA9-578D3F6969BB}" type="slidenum">
              <a:rPr lang="en-US" altLang="en-US" smtClean="0">
                <a:solidFill>
                  <a:schemeClr val="bg2"/>
                </a:solidFill>
              </a:rPr>
              <a:pPr/>
              <a:t>5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1. Replication for Improving Performance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00050" y="1317625"/>
            <a:ext cx="8229600" cy="4525963"/>
          </a:xfrm>
        </p:spPr>
        <p:txBody>
          <a:bodyPr/>
          <a:lstStyle/>
          <a:p>
            <a:r>
              <a:rPr lang="en-US" altLang="en-US" sz="2400" smtClean="0"/>
              <a:t>Example Applications</a:t>
            </a:r>
          </a:p>
          <a:p>
            <a:pPr lvl="1"/>
            <a:r>
              <a:rPr lang="en-US" altLang="en-US" sz="2000" smtClean="0"/>
              <a:t>Caching webpages at the client browser</a:t>
            </a:r>
          </a:p>
          <a:p>
            <a:pPr lvl="1"/>
            <a:r>
              <a:rPr lang="en-US" altLang="en-US" sz="2000" smtClean="0"/>
              <a:t>Caching IP addresses at clients and DNS Name Servers</a:t>
            </a:r>
          </a:p>
          <a:p>
            <a:pPr lvl="1"/>
            <a:r>
              <a:rPr lang="en-US" altLang="en-US" sz="2000" smtClean="0"/>
              <a:t>Caching in Content Delivery Network (CDNs)</a:t>
            </a:r>
          </a:p>
          <a:p>
            <a:pPr lvl="2"/>
            <a:r>
              <a:rPr lang="en-US" altLang="en-US" sz="1800" smtClean="0"/>
              <a:t>Commonly accessed contents, such as software and streaming media, are cached at various network locations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DA764F-D890-4EC4-ACFF-6AF3D146E6EB}" type="slidenum">
              <a:rPr lang="en-US" altLang="en-US" smtClean="0">
                <a:solidFill>
                  <a:schemeClr val="bg2"/>
                </a:solidFill>
              </a:rPr>
              <a:pPr/>
              <a:t>6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13791" y="35814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1905000" y="4343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438400" y="5029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733800" y="4114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181600" y="4724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5562600" y="4419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6172200" y="5562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19300" y="4495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33600" y="4191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48100" y="4267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19300" y="4495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962400" y="4191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3" name="TextBox 32"/>
          <p:cNvSpPr txBox="1">
            <a:spLocks noChangeArrowheads="1"/>
          </p:cNvSpPr>
          <p:nvPr/>
        </p:nvSpPr>
        <p:spPr bwMode="auto">
          <a:xfrm>
            <a:off x="1676400" y="3657600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019300" y="3843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552700" y="5181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40"/>
          <p:cNvSpPr txBox="1">
            <a:spLocks noChangeArrowheads="1"/>
          </p:cNvSpPr>
          <p:nvPr/>
        </p:nvSpPr>
        <p:spPr bwMode="auto">
          <a:xfrm>
            <a:off x="3729038" y="5791200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5181600" y="56388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5105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 flipH="1">
            <a:off x="6413500" y="5524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38433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 flipH="1">
            <a:off x="3848100" y="4052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39957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H="1">
            <a:off x="2085975" y="4205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2. Replication for High-Availability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Availability can be increased by storing the data at replicated locations (instead of storing one copy of the data at a server)</a:t>
            </a:r>
          </a:p>
          <a:p>
            <a:pPr lvl="3"/>
            <a:endParaRPr lang="en-US" altLang="en-US" sz="800" smtClean="0"/>
          </a:p>
          <a:p>
            <a:r>
              <a:rPr lang="en-US" altLang="en-US" sz="2000" smtClean="0"/>
              <a:t>Example: Google File-System replicates the data at computers across different racks, clusters and data-centers</a:t>
            </a:r>
          </a:p>
          <a:p>
            <a:pPr lvl="1"/>
            <a:r>
              <a:rPr lang="en-US" altLang="en-US" sz="1800" smtClean="0"/>
              <a:t>If one computer or a rack or a cluster crashes, then the data can still be accessed from another source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B66F4B-978D-4A90-97B8-CE690B9BB221}" type="slidenum">
              <a:rPr lang="en-US" altLang="en-US" smtClean="0">
                <a:solidFill>
                  <a:schemeClr val="bg2"/>
                </a:solidFill>
              </a:rPr>
              <a:pPr/>
              <a:t>7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829" y="3733800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2474614" y="4191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612335" y="41148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4459588" y="4191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699851" y="5334000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3. Replication for Enhancing Scalability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4575"/>
          </a:xfrm>
        </p:spPr>
        <p:txBody>
          <a:bodyPr/>
          <a:lstStyle/>
          <a:p>
            <a:r>
              <a:rPr lang="en-US" altLang="en-US" sz="2000" smtClean="0"/>
              <a:t>Distributing the data across replicated servers helps in avoiding bottlenecks at the main server</a:t>
            </a:r>
          </a:p>
          <a:p>
            <a:pPr lvl="1"/>
            <a:r>
              <a:rPr lang="en-US" altLang="en-US" sz="1800" smtClean="0"/>
              <a:t>It balances the load between the main and the replicated servers</a:t>
            </a:r>
          </a:p>
          <a:p>
            <a:pPr lvl="4"/>
            <a:endParaRPr lang="en-US" altLang="en-US" sz="1100" smtClean="0"/>
          </a:p>
          <a:p>
            <a:r>
              <a:rPr lang="en-US" altLang="en-US" sz="2000" smtClean="0"/>
              <a:t>Example: Content Delivery Networks decrease the load on main servers of the website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3BBBD6-AE8B-438B-9F78-737FB577C6DF}" type="slidenum">
              <a:rPr lang="en-US" altLang="en-US" smtClean="0">
                <a:solidFill>
                  <a:schemeClr val="bg2"/>
                </a:solidFill>
              </a:rPr>
              <a:pPr/>
              <a:t>8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89991" y="34290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1981200" y="41910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514600" y="4876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810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5257800" y="45720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638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6248400" y="5410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95500" y="43434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09800" y="40386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4300" y="41148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95500" y="43434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38600" y="40386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1" name="TextBox 16"/>
          <p:cNvSpPr txBox="1">
            <a:spLocks noChangeArrowheads="1"/>
          </p:cNvSpPr>
          <p:nvPr/>
        </p:nvSpPr>
        <p:spPr bwMode="auto">
          <a:xfrm>
            <a:off x="1752600" y="3505200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095500" y="36909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628900" y="50292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3805238" y="5638800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257800" y="54864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700" y="49530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6489700" y="53721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36909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H="1">
            <a:off x="3924300" y="3781425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25" y="38433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H="1">
            <a:off x="2162175" y="40528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196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62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5626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768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2578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816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endCxn id="28" idx="1"/>
          </p:cNvCxnSpPr>
          <p:nvPr/>
        </p:nvCxnSpPr>
        <p:spPr>
          <a:xfrm flipH="1">
            <a:off x="1981200" y="4343400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2474913" y="5029200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2667000" y="5029200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5" idx="2"/>
          </p:cNvCxnSpPr>
          <p:nvPr/>
        </p:nvCxnSpPr>
        <p:spPr>
          <a:xfrm flipH="1" flipV="1">
            <a:off x="3846513" y="3848100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3886200" y="4114800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2" idx="0"/>
          </p:cNvCxnSpPr>
          <p:nvPr/>
        </p:nvCxnSpPr>
        <p:spPr>
          <a:xfrm>
            <a:off x="5372100" y="4724400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5410200" y="4724400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3" idx="1"/>
          </p:cNvCxnSpPr>
          <p:nvPr/>
        </p:nvCxnSpPr>
        <p:spPr>
          <a:xfrm flipV="1">
            <a:off x="5753100" y="4019550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867400" y="4191000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4" idx="1"/>
          </p:cNvCxnSpPr>
          <p:nvPr/>
        </p:nvCxnSpPr>
        <p:spPr>
          <a:xfrm>
            <a:off x="5867400" y="4343400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202" idx="1"/>
          </p:cNvCxnSpPr>
          <p:nvPr/>
        </p:nvCxnSpPr>
        <p:spPr>
          <a:xfrm flipV="1">
            <a:off x="6362700" y="5162550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1" idx="1"/>
          </p:cNvCxnSpPr>
          <p:nvPr/>
        </p:nvCxnSpPr>
        <p:spPr>
          <a:xfrm>
            <a:off x="6362700" y="5562600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209800" y="4052888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2260600" y="3638550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2260600" y="3900488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209800" y="4267200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</p:cNvCxnSpPr>
          <p:nvPr/>
        </p:nvCxnSpPr>
        <p:spPr>
          <a:xfrm flipH="1">
            <a:off x="2209800" y="4019550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</p:cNvCxnSpPr>
          <p:nvPr/>
        </p:nvCxnSpPr>
        <p:spPr>
          <a:xfrm flipH="1">
            <a:off x="2209800" y="4171950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2260600" y="4267200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2209800" y="4267200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</p:cNvCxnSpPr>
          <p:nvPr/>
        </p:nvCxnSpPr>
        <p:spPr>
          <a:xfrm flipH="1" flipV="1">
            <a:off x="2209800" y="4267200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</p:cNvCxnSpPr>
          <p:nvPr/>
        </p:nvCxnSpPr>
        <p:spPr>
          <a:xfrm flipH="1" flipV="1">
            <a:off x="2209800" y="4267200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</p:cNvCxnSpPr>
          <p:nvPr/>
        </p:nvCxnSpPr>
        <p:spPr>
          <a:xfrm flipH="1" flipV="1">
            <a:off x="2209800" y="4267200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170113" y="4267200"/>
            <a:ext cx="39687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</p:cNvCxnSpPr>
          <p:nvPr/>
        </p:nvCxnSpPr>
        <p:spPr>
          <a:xfrm flipH="1" flipV="1">
            <a:off x="2209800" y="4267200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</p:cNvCxnSpPr>
          <p:nvPr/>
        </p:nvCxnSpPr>
        <p:spPr>
          <a:xfrm flipH="1" flipV="1">
            <a:off x="2209800" y="4267200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1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/>
        </p:nvGraphicFramePr>
        <p:xfrm>
          <a:off x="3352799" y="40338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/>
              <a:t>4. Replication for Securing Against Malicious Attacks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altLang="en-US" sz="2000" smtClean="0"/>
              <a:t>If a minority of the servers that hold the data are malicious, the non-malicious servers can outvote the malicious servers, thus providing security</a:t>
            </a:r>
          </a:p>
          <a:p>
            <a:r>
              <a:rPr lang="en-US" altLang="en-US" sz="2000" smtClean="0"/>
              <a:t>The technique can also be used to provide fault-tolerance against non-malicious but faulty servers</a:t>
            </a:r>
          </a:p>
          <a:p>
            <a:pPr lvl="4"/>
            <a:endParaRPr lang="en-US" altLang="en-US" sz="800" smtClean="0"/>
          </a:p>
          <a:p>
            <a:r>
              <a:rPr lang="en-US" altLang="en-US" sz="2000" smtClean="0"/>
              <a:t>Example: In a peer-to-peer system, peers can coordinate to prevent delivering faulty data to the requester</a:t>
            </a:r>
          </a:p>
        </p:txBody>
      </p:sp>
      <p:sp>
        <p:nvSpPr>
          <p:cNvPr id="501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57F7B4-00AE-453A-AE29-7CD1AAAF890F}" type="slidenum">
              <a:rPr lang="en-US" altLang="en-US" smtClean="0">
                <a:solidFill>
                  <a:schemeClr val="bg2"/>
                </a:solidFill>
              </a:rPr>
              <a:pPr/>
              <a:t>9</a:t>
            </a:fld>
            <a:endParaRPr lang="en-US" altLang="en-US" smtClean="0">
              <a:solidFill>
                <a:schemeClr val="bg2"/>
              </a:solidFill>
            </a:endParaRPr>
          </a:p>
        </p:txBody>
      </p:sp>
      <p:grpSp>
        <p:nvGrpSpPr>
          <p:cNvPr id="50182" name="Group 47"/>
          <p:cNvGrpSpPr>
            <a:grpSpLocks/>
          </p:cNvGrpSpPr>
          <p:nvPr/>
        </p:nvGrpSpPr>
        <p:grpSpPr bwMode="auto">
          <a:xfrm>
            <a:off x="1219200" y="6091238"/>
            <a:ext cx="7010400" cy="461962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0185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79"/>
                <a:ext cx="427771" cy="4278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7"/>
                <a:ext cx="301299" cy="3026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6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8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faulty data</a:t>
              </a:r>
            </a:p>
          </p:txBody>
        </p:sp>
        <p:grpSp>
          <p:nvGrpSpPr>
            <p:cNvPr id="50189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2"/>
                <a:ext cx="301989" cy="30179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50190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that do not </a:t>
              </a:r>
            </a:p>
            <a:p>
              <a:r>
                <a:rPr lang="en-US" alt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6324600" y="4643438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  <p:extLst>
      <p:ext uri="{BB962C8B-B14F-4D97-AF65-F5344CB8AC3E}">
        <p14:creationId xmlns:p14="http://schemas.microsoft.com/office/powerpoint/2010/main" val="9250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27766</TotalTime>
  <Words>2605</Words>
  <Application>Microsoft Office PowerPoint</Application>
  <PresentationFormat>On-screen Show (4:3)</PresentationFormat>
  <Paragraphs>690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ＭＳ Ｐゴシック</vt:lpstr>
      <vt:lpstr>Arial</vt:lpstr>
      <vt:lpstr>Calibri</vt:lpstr>
      <vt:lpstr>Cambria Math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Overview of Consistency and Replication</vt:lpstr>
      <vt:lpstr>Overview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</vt:lpstr>
      <vt:lpstr>Introduction to Consistency and Replication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Data-centric Consistency Models</vt:lpstr>
      <vt:lpstr>Overview</vt:lpstr>
      <vt:lpstr>Consistency Specification Models</vt:lpstr>
      <vt:lpstr>Continuous Consistency Model</vt:lpstr>
      <vt:lpstr>Continuous Consistency Ranges</vt:lpstr>
      <vt:lpstr>Consistency Unit (Conit)</vt:lpstr>
      <vt:lpstr>Example of Conit and Consistency Measures</vt:lpstr>
      <vt:lpstr>Overview</vt:lpstr>
      <vt:lpstr>Why is Consistent Ordering  Required in Replication?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Model</vt:lpstr>
      <vt:lpstr>Sequential Consistency (Cont’d)</vt:lpstr>
      <vt:lpstr>Implications of Adopting A Sequential Consistency Model for Applications</vt:lpstr>
      <vt:lpstr>Next Classes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2649</cp:revision>
  <dcterms:created xsi:type="dcterms:W3CDTF">2008-11-03T12:44:07Z</dcterms:created>
  <dcterms:modified xsi:type="dcterms:W3CDTF">2016-10-25T14:55:46Z</dcterms:modified>
</cp:coreProperties>
</file>