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5" r:id="rId11"/>
    <p:sldId id="266" r:id="rId12"/>
    <p:sldId id="270" r:id="rId13"/>
    <p:sldId id="272" r:id="rId14"/>
    <p:sldId id="268" r:id="rId15"/>
    <p:sldId id="274" r:id="rId16"/>
    <p:sldId id="269" r:id="rId17"/>
    <p:sldId id="277" r:id="rId18"/>
    <p:sldId id="279" r:id="rId19"/>
    <p:sldId id="281" r:id="rId20"/>
    <p:sldId id="282" r:id="rId21"/>
    <p:sldId id="283" r:id="rId22"/>
    <p:sldId id="285" r:id="rId23"/>
    <p:sldId id="284" r:id="rId24"/>
    <p:sldId id="286" r:id="rId25"/>
    <p:sldId id="287" r:id="rId26"/>
    <p:sldId id="288" r:id="rId27"/>
    <p:sldId id="289" r:id="rId28"/>
    <p:sldId id="290" r:id="rId29"/>
    <p:sldId id="291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ED1E8-EAF4-4809-9206-A3C0FCC39D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73A6E-F713-482F-B3A9-312221E790EB}">
      <dgm:prSet/>
      <dgm:spPr>
        <a:solidFill>
          <a:srgbClr val="0070C0"/>
        </a:solidFill>
      </dgm:spPr>
      <dgm:t>
        <a:bodyPr/>
        <a:lstStyle/>
        <a:p>
          <a:pPr algn="ctr" rtl="0"/>
          <a:r>
            <a:rPr lang="en-US" dirty="0" smtClean="0"/>
            <a:t>The amount of data is only growing… </a:t>
          </a:r>
          <a:br>
            <a:rPr lang="en-US" dirty="0" smtClean="0"/>
          </a:br>
          <a:r>
            <a:rPr lang="en-US" dirty="0" smtClean="0"/>
            <a:t>1.2 Zettabytes (10</a:t>
          </a:r>
          <a:r>
            <a:rPr lang="en-US" baseline="30000" dirty="0" smtClean="0"/>
            <a:t>21</a:t>
          </a:r>
          <a:r>
            <a:rPr lang="en-US" baseline="0" dirty="0" smtClean="0"/>
            <a:t> B or</a:t>
          </a:r>
          <a:r>
            <a:rPr lang="en-US" dirty="0" smtClean="0"/>
            <a:t> 1 Billion TB)</a:t>
          </a:r>
          <a:endParaRPr lang="en-US" dirty="0"/>
        </a:p>
      </dgm:t>
    </dgm:pt>
    <dgm:pt modelId="{7D61B962-28E8-4969-BF9D-4496FFDD4E5B}" type="parTrans" cxnId="{2B1EA30A-AC6C-4443-A2D0-968A133BE0D8}">
      <dgm:prSet/>
      <dgm:spPr/>
      <dgm:t>
        <a:bodyPr/>
        <a:lstStyle/>
        <a:p>
          <a:endParaRPr lang="en-US"/>
        </a:p>
      </dgm:t>
    </dgm:pt>
    <dgm:pt modelId="{3BB8F613-833A-485B-8E8F-4B444B496195}" type="sibTrans" cxnId="{2B1EA30A-AC6C-4443-A2D0-968A133BE0D8}">
      <dgm:prSet/>
      <dgm:spPr/>
      <dgm:t>
        <a:bodyPr/>
        <a:lstStyle/>
        <a:p>
          <a:endParaRPr lang="en-US"/>
        </a:p>
      </dgm:t>
    </dgm:pt>
    <dgm:pt modelId="{2D533318-7BEC-4BCE-81E1-89B23A3C046A}" type="pres">
      <dgm:prSet presAssocID="{6CCED1E8-EAF4-4809-9206-A3C0FCC39D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BA58E4-3D5D-4346-B85A-403327BADCB3}" type="pres">
      <dgm:prSet presAssocID="{FCF73A6E-F713-482F-B3A9-312221E790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FBD75-CA68-4E65-8376-EEB5B77395EB}" type="presOf" srcId="{FCF73A6E-F713-482F-B3A9-312221E790EB}" destId="{CCBA58E4-3D5D-4346-B85A-403327BADCB3}" srcOrd="0" destOrd="0" presId="urn:microsoft.com/office/officeart/2005/8/layout/vList2"/>
    <dgm:cxn modelId="{2B1EA30A-AC6C-4443-A2D0-968A133BE0D8}" srcId="{6CCED1E8-EAF4-4809-9206-A3C0FCC39D29}" destId="{FCF73A6E-F713-482F-B3A9-312221E790EB}" srcOrd="0" destOrd="0" parTransId="{7D61B962-28E8-4969-BF9D-4496FFDD4E5B}" sibTransId="{3BB8F613-833A-485B-8E8F-4B444B496195}"/>
    <dgm:cxn modelId="{379DDD9C-DD08-4D21-B6B0-2161DA79B8B1}" type="presOf" srcId="{6CCED1E8-EAF4-4809-9206-A3C0FCC39D29}" destId="{2D533318-7BEC-4BCE-81E1-89B23A3C046A}" srcOrd="0" destOrd="0" presId="urn:microsoft.com/office/officeart/2005/8/layout/vList2"/>
    <dgm:cxn modelId="{A4E28392-B268-4312-9AD3-C35904CD29FB}" type="presParOf" srcId="{2D533318-7BEC-4BCE-81E1-89B23A3C046A}" destId="{CCBA58E4-3D5D-4346-B85A-403327BADC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C31DF-9B7C-4FB7-91CA-4A7F6B223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20787-F5FE-46E4-896A-D3F5BE9199CE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Store</a:t>
          </a:r>
          <a:endParaRPr lang="en-US" dirty="0"/>
        </a:p>
      </dgm:t>
    </dgm:pt>
    <dgm:pt modelId="{F92CDBA9-D0AE-462D-9AE9-5191BC7F7CF4}" type="parTrans" cxnId="{DA90BC47-5C3B-49EA-99B7-3EC4DA70644E}">
      <dgm:prSet/>
      <dgm:spPr/>
      <dgm:t>
        <a:bodyPr/>
        <a:lstStyle/>
        <a:p>
          <a:endParaRPr lang="en-US"/>
        </a:p>
      </dgm:t>
    </dgm:pt>
    <dgm:pt modelId="{41AE161C-4B9E-4CEA-9FB7-B049A9ECF008}" type="sibTrans" cxnId="{DA90BC47-5C3B-49EA-99B7-3EC4DA70644E}">
      <dgm:prSet/>
      <dgm:spPr/>
      <dgm:t>
        <a:bodyPr/>
        <a:lstStyle/>
        <a:p>
          <a:endParaRPr lang="en-US"/>
        </a:p>
      </dgm:t>
    </dgm:pt>
    <dgm:pt modelId="{98B059FF-78D4-40AE-8EB6-D93A37FBE66F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smtClean="0"/>
            <a:t>Access</a:t>
          </a:r>
          <a:endParaRPr lang="en-US"/>
        </a:p>
      </dgm:t>
    </dgm:pt>
    <dgm:pt modelId="{65E80DFA-5E34-43A4-98AA-E2461001CA2B}" type="parTrans" cxnId="{60A1C455-27F6-4103-8092-0F4C23B80585}">
      <dgm:prSet/>
      <dgm:spPr/>
      <dgm:t>
        <a:bodyPr/>
        <a:lstStyle/>
        <a:p>
          <a:endParaRPr lang="en-US"/>
        </a:p>
      </dgm:t>
    </dgm:pt>
    <dgm:pt modelId="{E8EE8F53-026C-437E-B4DB-CCF3CB765737}" type="sibTrans" cxnId="{60A1C455-27F6-4103-8092-0F4C23B80585}">
      <dgm:prSet/>
      <dgm:spPr/>
      <dgm:t>
        <a:bodyPr/>
        <a:lstStyle/>
        <a:p>
          <a:endParaRPr lang="en-US"/>
        </a:p>
      </dgm:t>
    </dgm:pt>
    <dgm:pt modelId="{95DC62A0-406E-4293-9B2C-E376AA2C42FB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Encrypt</a:t>
          </a:r>
          <a:endParaRPr lang="en-US" dirty="0"/>
        </a:p>
      </dgm:t>
    </dgm:pt>
    <dgm:pt modelId="{E324E473-ACE4-4C77-997F-656E2A8803CF}" type="parTrans" cxnId="{F102ED94-5375-45F5-AF75-838992207EEE}">
      <dgm:prSet/>
      <dgm:spPr/>
      <dgm:t>
        <a:bodyPr/>
        <a:lstStyle/>
        <a:p>
          <a:endParaRPr lang="en-US"/>
        </a:p>
      </dgm:t>
    </dgm:pt>
    <dgm:pt modelId="{E20CC066-C72D-4310-B5A1-79D2D72CFEF3}" type="sibTrans" cxnId="{F102ED94-5375-45F5-AF75-838992207EEE}">
      <dgm:prSet/>
      <dgm:spPr/>
      <dgm:t>
        <a:bodyPr/>
        <a:lstStyle/>
        <a:p>
          <a:endParaRPr lang="en-US"/>
        </a:p>
      </dgm:t>
    </dgm:pt>
    <dgm:pt modelId="{B21CFE31-D8F7-4D12-AAA3-3C5F703EA79B}" type="pres">
      <dgm:prSet presAssocID="{DA8C31DF-9B7C-4FB7-91CA-4A7F6B22331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156DB-1ABC-4CB3-BD2E-E33E6DF81E2D}" type="pres">
      <dgm:prSet presAssocID="{74620787-F5FE-46E4-896A-D3F5BE9199CE}" presName="composite" presStyleCnt="0"/>
      <dgm:spPr/>
    </dgm:pt>
    <dgm:pt modelId="{360F4B46-8BC3-4852-B999-B257AF29EEA0}" type="pres">
      <dgm:prSet presAssocID="{74620787-F5FE-46E4-896A-D3F5BE9199CE}" presName="imgShp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EACB77-A191-40AC-858D-0237DC33A7E0}" type="pres">
      <dgm:prSet presAssocID="{74620787-F5FE-46E4-896A-D3F5BE9199C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DA148-B653-4B33-8DD1-465CCD4181A7}" type="pres">
      <dgm:prSet presAssocID="{41AE161C-4B9E-4CEA-9FB7-B049A9ECF008}" presName="spacing" presStyleCnt="0"/>
      <dgm:spPr/>
    </dgm:pt>
    <dgm:pt modelId="{E614F284-FFBB-4586-9BCB-767A0629E818}" type="pres">
      <dgm:prSet presAssocID="{98B059FF-78D4-40AE-8EB6-D93A37FBE66F}" presName="composite" presStyleCnt="0"/>
      <dgm:spPr/>
    </dgm:pt>
    <dgm:pt modelId="{4C2BF752-AA66-4501-9363-866A70076538}" type="pres">
      <dgm:prSet presAssocID="{98B059FF-78D4-40AE-8EB6-D93A37FBE66F}" presName="imgShp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C88975-AB56-4343-9DBA-9309470FFF5F}" type="pres">
      <dgm:prSet presAssocID="{98B059FF-78D4-40AE-8EB6-D93A37FBE66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740C3-055E-4278-8559-48A682840F87}" type="pres">
      <dgm:prSet presAssocID="{E8EE8F53-026C-437E-B4DB-CCF3CB765737}" presName="spacing" presStyleCnt="0"/>
      <dgm:spPr/>
    </dgm:pt>
    <dgm:pt modelId="{8C89F15C-91D9-4724-B561-72385C0E8089}" type="pres">
      <dgm:prSet presAssocID="{95DC62A0-406E-4293-9B2C-E376AA2C42FB}" presName="composite" presStyleCnt="0"/>
      <dgm:spPr/>
    </dgm:pt>
    <dgm:pt modelId="{2D9E9194-939E-4089-A035-01957BD49E3F}" type="pres">
      <dgm:prSet presAssocID="{95DC62A0-406E-4293-9B2C-E376AA2C42FB}" presName="imgShp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272788-7026-42D2-B125-EA1396E6B6D1}" type="pres">
      <dgm:prSet presAssocID="{95DC62A0-406E-4293-9B2C-E376AA2C42F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8F464-AF3E-46FE-8BB3-215E9EDB940E}" type="presOf" srcId="{DA8C31DF-9B7C-4FB7-91CA-4A7F6B223314}" destId="{B21CFE31-D8F7-4D12-AAA3-3C5F703EA79B}" srcOrd="0" destOrd="0" presId="urn:microsoft.com/office/officeart/2005/8/layout/vList3"/>
    <dgm:cxn modelId="{D78F376F-63C9-4038-9CAA-790973B2226F}" type="presOf" srcId="{95DC62A0-406E-4293-9B2C-E376AA2C42FB}" destId="{80272788-7026-42D2-B125-EA1396E6B6D1}" srcOrd="0" destOrd="0" presId="urn:microsoft.com/office/officeart/2005/8/layout/vList3"/>
    <dgm:cxn modelId="{5E467074-726F-46D3-923B-5A843FF80306}" type="presOf" srcId="{74620787-F5FE-46E4-896A-D3F5BE9199CE}" destId="{BAEACB77-A191-40AC-858D-0237DC33A7E0}" srcOrd="0" destOrd="0" presId="urn:microsoft.com/office/officeart/2005/8/layout/vList3"/>
    <dgm:cxn modelId="{DA90BC47-5C3B-49EA-99B7-3EC4DA70644E}" srcId="{DA8C31DF-9B7C-4FB7-91CA-4A7F6B223314}" destId="{74620787-F5FE-46E4-896A-D3F5BE9199CE}" srcOrd="0" destOrd="0" parTransId="{F92CDBA9-D0AE-462D-9AE9-5191BC7F7CF4}" sibTransId="{41AE161C-4B9E-4CEA-9FB7-B049A9ECF008}"/>
    <dgm:cxn modelId="{F102ED94-5375-45F5-AF75-838992207EEE}" srcId="{DA8C31DF-9B7C-4FB7-91CA-4A7F6B223314}" destId="{95DC62A0-406E-4293-9B2C-E376AA2C42FB}" srcOrd="2" destOrd="0" parTransId="{E324E473-ACE4-4C77-997F-656E2A8803CF}" sibTransId="{E20CC066-C72D-4310-B5A1-79D2D72CFEF3}"/>
    <dgm:cxn modelId="{951275E5-7DBC-4680-BD5B-E18118DFFE87}" type="presOf" srcId="{98B059FF-78D4-40AE-8EB6-D93A37FBE66F}" destId="{8FC88975-AB56-4343-9DBA-9309470FFF5F}" srcOrd="0" destOrd="0" presId="urn:microsoft.com/office/officeart/2005/8/layout/vList3"/>
    <dgm:cxn modelId="{60A1C455-27F6-4103-8092-0F4C23B80585}" srcId="{DA8C31DF-9B7C-4FB7-91CA-4A7F6B223314}" destId="{98B059FF-78D4-40AE-8EB6-D93A37FBE66F}" srcOrd="1" destOrd="0" parTransId="{65E80DFA-5E34-43A4-98AA-E2461001CA2B}" sibTransId="{E8EE8F53-026C-437E-B4DB-CCF3CB765737}"/>
    <dgm:cxn modelId="{2596A99B-72E3-483A-A7DE-12C6536B0B30}" type="presParOf" srcId="{B21CFE31-D8F7-4D12-AAA3-3C5F703EA79B}" destId="{C07156DB-1ABC-4CB3-BD2E-E33E6DF81E2D}" srcOrd="0" destOrd="0" presId="urn:microsoft.com/office/officeart/2005/8/layout/vList3"/>
    <dgm:cxn modelId="{A9AB248A-A375-44C1-8FB9-5A10F6A11A8A}" type="presParOf" srcId="{C07156DB-1ABC-4CB3-BD2E-E33E6DF81E2D}" destId="{360F4B46-8BC3-4852-B999-B257AF29EEA0}" srcOrd="0" destOrd="0" presId="urn:microsoft.com/office/officeart/2005/8/layout/vList3"/>
    <dgm:cxn modelId="{73A6C123-859B-498C-AA8F-0D8D2913F612}" type="presParOf" srcId="{C07156DB-1ABC-4CB3-BD2E-E33E6DF81E2D}" destId="{BAEACB77-A191-40AC-858D-0237DC33A7E0}" srcOrd="1" destOrd="0" presId="urn:microsoft.com/office/officeart/2005/8/layout/vList3"/>
    <dgm:cxn modelId="{9B625579-0032-4983-B63A-6A4CBED85C74}" type="presParOf" srcId="{B21CFE31-D8F7-4D12-AAA3-3C5F703EA79B}" destId="{32EDA148-B653-4B33-8DD1-465CCD4181A7}" srcOrd="1" destOrd="0" presId="urn:microsoft.com/office/officeart/2005/8/layout/vList3"/>
    <dgm:cxn modelId="{A524181F-BBB6-4447-8F44-0D9E05BE4A0F}" type="presParOf" srcId="{B21CFE31-D8F7-4D12-AAA3-3C5F703EA79B}" destId="{E614F284-FFBB-4586-9BCB-767A0629E818}" srcOrd="2" destOrd="0" presId="urn:microsoft.com/office/officeart/2005/8/layout/vList3"/>
    <dgm:cxn modelId="{E124845A-4315-4379-9D5C-E5A51373C17E}" type="presParOf" srcId="{E614F284-FFBB-4586-9BCB-767A0629E818}" destId="{4C2BF752-AA66-4501-9363-866A70076538}" srcOrd="0" destOrd="0" presId="urn:microsoft.com/office/officeart/2005/8/layout/vList3"/>
    <dgm:cxn modelId="{76050962-B1AB-4D17-8AED-ADDEDA39ACEB}" type="presParOf" srcId="{E614F284-FFBB-4586-9BCB-767A0629E818}" destId="{8FC88975-AB56-4343-9DBA-9309470FFF5F}" srcOrd="1" destOrd="0" presId="urn:microsoft.com/office/officeart/2005/8/layout/vList3"/>
    <dgm:cxn modelId="{6F67E77F-07EB-4C81-B3CF-DDE2871E9832}" type="presParOf" srcId="{B21CFE31-D8F7-4D12-AAA3-3C5F703EA79B}" destId="{D64740C3-055E-4278-8559-48A682840F87}" srcOrd="3" destOrd="0" presId="urn:microsoft.com/office/officeart/2005/8/layout/vList3"/>
    <dgm:cxn modelId="{DAD914C2-D06A-4B46-8A8C-2269048E7EB9}" type="presParOf" srcId="{B21CFE31-D8F7-4D12-AAA3-3C5F703EA79B}" destId="{8C89F15C-91D9-4724-B561-72385C0E8089}" srcOrd="4" destOrd="0" presId="urn:microsoft.com/office/officeart/2005/8/layout/vList3"/>
    <dgm:cxn modelId="{69111BA0-2155-4CEC-8E21-321559B0E2CF}" type="presParOf" srcId="{8C89F15C-91D9-4724-B561-72385C0E8089}" destId="{2D9E9194-939E-4089-A035-01957BD49E3F}" srcOrd="0" destOrd="0" presId="urn:microsoft.com/office/officeart/2005/8/layout/vList3"/>
    <dgm:cxn modelId="{2535D06B-EF94-4FC6-A847-8E40800B5E80}" type="presParOf" srcId="{8C89F15C-91D9-4724-B561-72385C0E8089}" destId="{80272788-7026-42D2-B125-EA1396E6B6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C31DF-9B7C-4FB7-91CA-4A7F6B223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0D098-AF37-47C1-ADE8-597E2B20FD25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…. and more!	</a:t>
          </a:r>
          <a:endParaRPr lang="en-US" dirty="0"/>
        </a:p>
      </dgm:t>
    </dgm:pt>
    <dgm:pt modelId="{2BC08DEB-B7C7-45F5-A72B-7C5BD4E9F47A}" type="sibTrans" cxnId="{08BEE381-E6A6-4BF7-9400-D69A956D8213}">
      <dgm:prSet/>
      <dgm:spPr/>
      <dgm:t>
        <a:bodyPr/>
        <a:lstStyle/>
        <a:p>
          <a:endParaRPr lang="en-US"/>
        </a:p>
      </dgm:t>
    </dgm:pt>
    <dgm:pt modelId="{594B97CE-8072-412B-855B-5C3DE7E04761}" type="parTrans" cxnId="{08BEE381-E6A6-4BF7-9400-D69A956D8213}">
      <dgm:prSet/>
      <dgm:spPr/>
      <dgm:t>
        <a:bodyPr/>
        <a:lstStyle/>
        <a:p>
          <a:endParaRPr lang="en-US"/>
        </a:p>
      </dgm:t>
    </dgm:pt>
    <dgm:pt modelId="{787AE000-7788-4365-B1AE-53FA6DD32A5A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Process</a:t>
          </a:r>
          <a:endParaRPr lang="en-US" dirty="0"/>
        </a:p>
      </dgm:t>
    </dgm:pt>
    <dgm:pt modelId="{E74436FB-4515-4350-B9D9-3E92797F57A6}" type="sibTrans" cxnId="{E7433B56-265A-4802-B406-BE1ABC076B10}">
      <dgm:prSet/>
      <dgm:spPr/>
      <dgm:t>
        <a:bodyPr/>
        <a:lstStyle/>
        <a:p>
          <a:endParaRPr lang="en-US"/>
        </a:p>
      </dgm:t>
    </dgm:pt>
    <dgm:pt modelId="{0058AB9E-065B-476F-9768-1EEAB329024D}" type="parTrans" cxnId="{E7433B56-265A-4802-B406-BE1ABC076B10}">
      <dgm:prSet/>
      <dgm:spPr/>
      <dgm:t>
        <a:bodyPr/>
        <a:lstStyle/>
        <a:p>
          <a:endParaRPr lang="en-US"/>
        </a:p>
      </dgm:t>
    </dgm:pt>
    <dgm:pt modelId="{71954C0D-E70B-4EB7-8AB2-7A03F69DCA9F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dirty="0" smtClean="0"/>
            <a:t>Share</a:t>
          </a:r>
          <a:endParaRPr lang="en-US" dirty="0"/>
        </a:p>
      </dgm:t>
    </dgm:pt>
    <dgm:pt modelId="{D700531A-CA05-4EFE-AB31-3ADC0440A914}" type="sibTrans" cxnId="{F9A987BD-4EC6-408F-8E1F-7B55F8377AD8}">
      <dgm:prSet/>
      <dgm:spPr/>
      <dgm:t>
        <a:bodyPr/>
        <a:lstStyle/>
        <a:p>
          <a:endParaRPr lang="en-US"/>
        </a:p>
      </dgm:t>
    </dgm:pt>
    <dgm:pt modelId="{98C2FCCB-83E1-4D89-BB30-B3D34647F72A}" type="parTrans" cxnId="{F9A987BD-4EC6-408F-8E1F-7B55F8377AD8}">
      <dgm:prSet/>
      <dgm:spPr/>
      <dgm:t>
        <a:bodyPr/>
        <a:lstStyle/>
        <a:p>
          <a:endParaRPr lang="en-US"/>
        </a:p>
      </dgm:t>
    </dgm:pt>
    <dgm:pt modelId="{B21CFE31-D8F7-4D12-AAA3-3C5F703EA79B}" type="pres">
      <dgm:prSet presAssocID="{DA8C31DF-9B7C-4FB7-91CA-4A7F6B22331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0BA1E5-E61D-45EA-8F84-AFA2D22BD115}" type="pres">
      <dgm:prSet presAssocID="{71954C0D-E70B-4EB7-8AB2-7A03F69DCA9F}" presName="composite" presStyleCnt="0"/>
      <dgm:spPr/>
    </dgm:pt>
    <dgm:pt modelId="{401D4069-5EC0-46F0-A9EA-7777D52929A7}" type="pres">
      <dgm:prSet presAssocID="{71954C0D-E70B-4EB7-8AB2-7A03F69DCA9F}" presName="imgShp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65"/>
          </a:stretch>
        </a:blipFill>
      </dgm:spPr>
      <dgm:t>
        <a:bodyPr/>
        <a:lstStyle/>
        <a:p>
          <a:endParaRPr lang="en-US"/>
        </a:p>
      </dgm:t>
    </dgm:pt>
    <dgm:pt modelId="{8AB9E08C-CF15-4965-AEEC-2A0C5A337D1D}" type="pres">
      <dgm:prSet presAssocID="{71954C0D-E70B-4EB7-8AB2-7A03F69DCA9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ECA-04D8-4CCD-96A5-AD1B8AE807BA}" type="pres">
      <dgm:prSet presAssocID="{D700531A-CA05-4EFE-AB31-3ADC0440A914}" presName="spacing" presStyleCnt="0"/>
      <dgm:spPr/>
    </dgm:pt>
    <dgm:pt modelId="{D768356C-E6B1-48E2-924C-4968845D95DA}" type="pres">
      <dgm:prSet presAssocID="{787AE000-7788-4365-B1AE-53FA6DD32A5A}" presName="composite" presStyleCnt="0"/>
      <dgm:spPr/>
    </dgm:pt>
    <dgm:pt modelId="{661056A7-D43D-4070-AE3E-B9EFD33F4986}" type="pres">
      <dgm:prSet presAssocID="{787AE000-7788-4365-B1AE-53FA6DD32A5A}" presName="imgShp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2CBA950-EFB5-4640-A7F3-9C294FFFEDDB}" type="pres">
      <dgm:prSet presAssocID="{787AE000-7788-4365-B1AE-53FA6DD32A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57798-ABA2-44C3-86F0-DDD49E9D5B45}" type="pres">
      <dgm:prSet presAssocID="{E74436FB-4515-4350-B9D9-3E92797F57A6}" presName="spacing" presStyleCnt="0"/>
      <dgm:spPr/>
    </dgm:pt>
    <dgm:pt modelId="{08660903-B16D-40AE-A7C8-933481ECA19B}" type="pres">
      <dgm:prSet presAssocID="{77F0D098-AF37-47C1-ADE8-597E2B20FD25}" presName="composite" presStyleCnt="0"/>
      <dgm:spPr/>
    </dgm:pt>
    <dgm:pt modelId="{2EF215D5-6745-4883-82CD-951E688703EC}" type="pres">
      <dgm:prSet presAssocID="{77F0D098-AF37-47C1-ADE8-597E2B20FD25}" presName="imgShp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9"/>
          </a:stretch>
        </a:blipFill>
      </dgm:spPr>
      <dgm:t>
        <a:bodyPr/>
        <a:lstStyle/>
        <a:p>
          <a:endParaRPr lang="en-US"/>
        </a:p>
      </dgm:t>
    </dgm:pt>
    <dgm:pt modelId="{3221B609-414F-4735-8E7A-AD92EE224379}" type="pres">
      <dgm:prSet presAssocID="{77F0D098-AF37-47C1-ADE8-597E2B20FD2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C4D3E-B11E-418F-818E-51185DA7FD58}" type="presOf" srcId="{71954C0D-E70B-4EB7-8AB2-7A03F69DCA9F}" destId="{8AB9E08C-CF15-4965-AEEC-2A0C5A337D1D}" srcOrd="0" destOrd="0" presId="urn:microsoft.com/office/officeart/2005/8/layout/vList3"/>
    <dgm:cxn modelId="{08BEE381-E6A6-4BF7-9400-D69A956D8213}" srcId="{DA8C31DF-9B7C-4FB7-91CA-4A7F6B223314}" destId="{77F0D098-AF37-47C1-ADE8-597E2B20FD25}" srcOrd="2" destOrd="0" parTransId="{594B97CE-8072-412B-855B-5C3DE7E04761}" sibTransId="{2BC08DEB-B7C7-45F5-A72B-7C5BD4E9F47A}"/>
    <dgm:cxn modelId="{F9A987BD-4EC6-408F-8E1F-7B55F8377AD8}" srcId="{DA8C31DF-9B7C-4FB7-91CA-4A7F6B223314}" destId="{71954C0D-E70B-4EB7-8AB2-7A03F69DCA9F}" srcOrd="0" destOrd="0" parTransId="{98C2FCCB-83E1-4D89-BB30-B3D34647F72A}" sibTransId="{D700531A-CA05-4EFE-AB31-3ADC0440A914}"/>
    <dgm:cxn modelId="{8ACB3AA0-9B11-4B78-ABD4-BD8C8E0A96F7}" type="presOf" srcId="{77F0D098-AF37-47C1-ADE8-597E2B20FD25}" destId="{3221B609-414F-4735-8E7A-AD92EE224379}" srcOrd="0" destOrd="0" presId="urn:microsoft.com/office/officeart/2005/8/layout/vList3"/>
    <dgm:cxn modelId="{ABF0767E-250C-4DE3-8456-32B78C802784}" type="presOf" srcId="{787AE000-7788-4365-B1AE-53FA6DD32A5A}" destId="{92CBA950-EFB5-4640-A7F3-9C294FFFEDDB}" srcOrd="0" destOrd="0" presId="urn:microsoft.com/office/officeart/2005/8/layout/vList3"/>
    <dgm:cxn modelId="{238157BC-6B80-4129-A711-02DF05218A36}" type="presOf" srcId="{DA8C31DF-9B7C-4FB7-91CA-4A7F6B223314}" destId="{B21CFE31-D8F7-4D12-AAA3-3C5F703EA79B}" srcOrd="0" destOrd="0" presId="urn:microsoft.com/office/officeart/2005/8/layout/vList3"/>
    <dgm:cxn modelId="{E7433B56-265A-4802-B406-BE1ABC076B10}" srcId="{DA8C31DF-9B7C-4FB7-91CA-4A7F6B223314}" destId="{787AE000-7788-4365-B1AE-53FA6DD32A5A}" srcOrd="1" destOrd="0" parTransId="{0058AB9E-065B-476F-9768-1EEAB329024D}" sibTransId="{E74436FB-4515-4350-B9D9-3E92797F57A6}"/>
    <dgm:cxn modelId="{036298B2-E6C2-43ED-AEFC-2ACA32B28F44}" type="presParOf" srcId="{B21CFE31-D8F7-4D12-AAA3-3C5F703EA79B}" destId="{FD0BA1E5-E61D-45EA-8F84-AFA2D22BD115}" srcOrd="0" destOrd="0" presId="urn:microsoft.com/office/officeart/2005/8/layout/vList3"/>
    <dgm:cxn modelId="{29282C7D-4E5F-436C-8546-08A9D2E66C57}" type="presParOf" srcId="{FD0BA1E5-E61D-45EA-8F84-AFA2D22BD115}" destId="{401D4069-5EC0-46F0-A9EA-7777D52929A7}" srcOrd="0" destOrd="0" presId="urn:microsoft.com/office/officeart/2005/8/layout/vList3"/>
    <dgm:cxn modelId="{BE77271C-0776-436B-B55E-D97BD544A1D3}" type="presParOf" srcId="{FD0BA1E5-E61D-45EA-8F84-AFA2D22BD115}" destId="{8AB9E08C-CF15-4965-AEEC-2A0C5A337D1D}" srcOrd="1" destOrd="0" presId="urn:microsoft.com/office/officeart/2005/8/layout/vList3"/>
    <dgm:cxn modelId="{EA9403B8-EE64-4B44-A3D9-6278E6F7F590}" type="presParOf" srcId="{B21CFE31-D8F7-4D12-AAA3-3C5F703EA79B}" destId="{D6BACECA-04D8-4CCD-96A5-AD1B8AE807BA}" srcOrd="1" destOrd="0" presId="urn:microsoft.com/office/officeart/2005/8/layout/vList3"/>
    <dgm:cxn modelId="{330C34A4-DC5D-4CB1-B72E-6CC01BCC06EB}" type="presParOf" srcId="{B21CFE31-D8F7-4D12-AAA3-3C5F703EA79B}" destId="{D768356C-E6B1-48E2-924C-4968845D95DA}" srcOrd="2" destOrd="0" presId="urn:microsoft.com/office/officeart/2005/8/layout/vList3"/>
    <dgm:cxn modelId="{A5B1D9AE-BF5C-4E14-98AF-EEF66557B78B}" type="presParOf" srcId="{D768356C-E6B1-48E2-924C-4968845D95DA}" destId="{661056A7-D43D-4070-AE3E-B9EFD33F4986}" srcOrd="0" destOrd="0" presId="urn:microsoft.com/office/officeart/2005/8/layout/vList3"/>
    <dgm:cxn modelId="{DB1DDCF6-4AC1-4DFF-AFC6-2AD5B74C61A8}" type="presParOf" srcId="{D768356C-E6B1-48E2-924C-4968845D95DA}" destId="{92CBA950-EFB5-4640-A7F3-9C294FFFEDDB}" srcOrd="1" destOrd="0" presId="urn:microsoft.com/office/officeart/2005/8/layout/vList3"/>
    <dgm:cxn modelId="{15F62814-716C-4044-BD69-C063B1D15B29}" type="presParOf" srcId="{B21CFE31-D8F7-4D12-AAA3-3C5F703EA79B}" destId="{0EA57798-ABA2-44C3-86F0-DDD49E9D5B45}" srcOrd="3" destOrd="0" presId="urn:microsoft.com/office/officeart/2005/8/layout/vList3"/>
    <dgm:cxn modelId="{639A827A-902F-412D-81FE-22CEE05CDDEA}" type="presParOf" srcId="{B21CFE31-D8F7-4D12-AAA3-3C5F703EA79B}" destId="{08660903-B16D-40AE-A7C8-933481ECA19B}" srcOrd="4" destOrd="0" presId="urn:microsoft.com/office/officeart/2005/8/layout/vList3"/>
    <dgm:cxn modelId="{D1EE17E4-7FF7-470F-A36F-07C5C1BC7F27}" type="presParOf" srcId="{08660903-B16D-40AE-A7C8-933481ECA19B}" destId="{2EF215D5-6745-4883-82CD-951E688703EC}" srcOrd="0" destOrd="0" presId="urn:microsoft.com/office/officeart/2005/8/layout/vList3"/>
    <dgm:cxn modelId="{EE312E29-F18E-4FAC-ABB0-A1281960656F}" type="presParOf" srcId="{08660903-B16D-40AE-A7C8-933481ECA19B}" destId="{3221B609-414F-4735-8E7A-AD92EE2243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2511BF-3B94-4BAB-BF23-B7B7CBA0B11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988E351-90CC-44F5-BAE4-D4DF35B1787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200" dirty="0" smtClean="0">
              <a:solidFill>
                <a:srgbClr val="0000FF"/>
              </a:solidFill>
            </a:rPr>
            <a:t>L1 </a:t>
          </a:r>
        </a:p>
        <a:p>
          <a:r>
            <a:rPr lang="en-US" sz="1200" dirty="0" smtClean="0">
              <a:solidFill>
                <a:srgbClr val="0000FF"/>
              </a:solidFill>
            </a:rPr>
            <a:t>Cache </a:t>
          </a:r>
          <a:endParaRPr lang="en-US" sz="1200" dirty="0">
            <a:solidFill>
              <a:srgbClr val="0000FF"/>
            </a:solidFill>
          </a:endParaRPr>
        </a:p>
      </dgm:t>
    </dgm:pt>
    <dgm:pt modelId="{BD93646F-353C-4262-90CB-B5241651C401}" type="parTrans" cxnId="{B3561FD0-4FF1-455A-965D-2C9CBB9FB83D}">
      <dgm:prSet/>
      <dgm:spPr/>
      <dgm:t>
        <a:bodyPr/>
        <a:lstStyle/>
        <a:p>
          <a:endParaRPr lang="en-US"/>
        </a:p>
      </dgm:t>
    </dgm:pt>
    <dgm:pt modelId="{679C9611-495E-4033-ABCC-E5663F796C33}" type="sibTrans" cxnId="{B3561FD0-4FF1-455A-965D-2C9CBB9FB83D}">
      <dgm:prSet/>
      <dgm:spPr/>
      <dgm:t>
        <a:bodyPr/>
        <a:lstStyle/>
        <a:p>
          <a:endParaRPr lang="en-US"/>
        </a:p>
      </dgm:t>
    </dgm:pt>
    <dgm:pt modelId="{8179E563-BF81-42E1-A6AE-1C73F09EB69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800" dirty="0" smtClean="0">
              <a:solidFill>
                <a:srgbClr val="0000FF"/>
              </a:solidFill>
            </a:rPr>
            <a:t>L2 Cache</a:t>
          </a:r>
          <a:endParaRPr lang="en-US" sz="1800" dirty="0">
            <a:solidFill>
              <a:srgbClr val="0000FF"/>
            </a:solidFill>
          </a:endParaRPr>
        </a:p>
      </dgm:t>
    </dgm:pt>
    <dgm:pt modelId="{B88F3F20-17EF-42EB-A280-6D6C6583FAA5}" type="parTrans" cxnId="{76178EF9-4FC2-44F9-9656-083FDEAFB3E8}">
      <dgm:prSet/>
      <dgm:spPr/>
      <dgm:t>
        <a:bodyPr/>
        <a:lstStyle/>
        <a:p>
          <a:endParaRPr lang="en-US"/>
        </a:p>
      </dgm:t>
    </dgm:pt>
    <dgm:pt modelId="{6B33D9D7-8262-46A9-8F8B-237A0F593229}" type="sibTrans" cxnId="{76178EF9-4FC2-44F9-9656-083FDEAFB3E8}">
      <dgm:prSet/>
      <dgm:spPr/>
      <dgm:t>
        <a:bodyPr/>
        <a:lstStyle/>
        <a:p>
          <a:endParaRPr lang="en-US"/>
        </a:p>
      </dgm:t>
    </dgm:pt>
    <dgm:pt modelId="{6D1E3241-2026-4412-8B67-B9170D2F482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0000FF"/>
              </a:solidFill>
            </a:rPr>
            <a:t>L3 Cache</a:t>
          </a:r>
          <a:endParaRPr lang="en-US" sz="2400" dirty="0">
            <a:solidFill>
              <a:srgbClr val="0000FF"/>
            </a:solidFill>
          </a:endParaRPr>
        </a:p>
      </dgm:t>
    </dgm:pt>
    <dgm:pt modelId="{BD6A1DB3-88F2-499B-B799-03DB102455C6}" type="parTrans" cxnId="{E719664D-CFF9-4903-8D35-F09C925501AE}">
      <dgm:prSet/>
      <dgm:spPr/>
      <dgm:t>
        <a:bodyPr/>
        <a:lstStyle/>
        <a:p>
          <a:endParaRPr lang="en-US"/>
        </a:p>
      </dgm:t>
    </dgm:pt>
    <dgm:pt modelId="{511C7806-797E-403B-88B9-6D13FACA3CD8}" type="sibTrans" cxnId="{E719664D-CFF9-4903-8D35-F09C925501AE}">
      <dgm:prSet/>
      <dgm:spPr/>
      <dgm:t>
        <a:bodyPr/>
        <a:lstStyle/>
        <a:p>
          <a:endParaRPr lang="en-US"/>
        </a:p>
      </dgm:t>
    </dgm:pt>
    <dgm:pt modelId="{DEE5177D-07C4-4594-BA18-C7D97B18A82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0000FF"/>
              </a:solidFill>
            </a:rPr>
            <a:t>Main Memory</a:t>
          </a:r>
          <a:endParaRPr lang="en-US" sz="2800" dirty="0">
            <a:solidFill>
              <a:srgbClr val="0000FF"/>
            </a:solidFill>
          </a:endParaRPr>
        </a:p>
      </dgm:t>
    </dgm:pt>
    <dgm:pt modelId="{3502BAF4-E431-4F1F-A56E-8D3B3BE61FE8}" type="parTrans" cxnId="{B7F01CD4-E10B-4785-8FAD-E8A5DDF2FC5E}">
      <dgm:prSet/>
      <dgm:spPr/>
      <dgm:t>
        <a:bodyPr/>
        <a:lstStyle/>
        <a:p>
          <a:endParaRPr lang="en-US"/>
        </a:p>
      </dgm:t>
    </dgm:pt>
    <dgm:pt modelId="{1AA21463-C6A8-4DA4-8491-5E1A1FBF8AA8}" type="sibTrans" cxnId="{B7F01CD4-E10B-4785-8FAD-E8A5DDF2FC5E}">
      <dgm:prSet/>
      <dgm:spPr/>
      <dgm:t>
        <a:bodyPr/>
        <a:lstStyle/>
        <a:p>
          <a:endParaRPr lang="en-US"/>
        </a:p>
      </dgm:t>
    </dgm:pt>
    <dgm:pt modelId="{1AEC8C19-781C-4798-9761-C91BBCEDEB98}" type="pres">
      <dgm:prSet presAssocID="{752511BF-3B94-4BAB-BF23-B7B7CBA0B110}" presName="Name0" presStyleCnt="0">
        <dgm:presLayoutVars>
          <dgm:dir/>
          <dgm:animLvl val="lvl"/>
          <dgm:resizeHandles val="exact"/>
        </dgm:presLayoutVars>
      </dgm:prSet>
      <dgm:spPr/>
    </dgm:pt>
    <dgm:pt modelId="{079185B4-42AB-4588-B99E-27BAFDA36F01}" type="pres">
      <dgm:prSet presAssocID="{F988E351-90CC-44F5-BAE4-D4DF35B17871}" presName="Name8" presStyleCnt="0"/>
      <dgm:spPr/>
    </dgm:pt>
    <dgm:pt modelId="{84AE93DA-DBCC-4129-9DBC-880669825D13}" type="pres">
      <dgm:prSet presAssocID="{F988E351-90CC-44F5-BAE4-D4DF35B1787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A7DDF-7865-497C-86D2-D23537983122}" type="pres">
      <dgm:prSet presAssocID="{F988E351-90CC-44F5-BAE4-D4DF35B178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05286-FF8F-4C09-8911-BE98FC2C9CF6}" type="pres">
      <dgm:prSet presAssocID="{8179E563-BF81-42E1-A6AE-1C73F09EB69F}" presName="Name8" presStyleCnt="0"/>
      <dgm:spPr/>
    </dgm:pt>
    <dgm:pt modelId="{E9C8F3B4-652F-49A3-820C-ED631416E691}" type="pres">
      <dgm:prSet presAssocID="{8179E563-BF81-42E1-A6AE-1C73F09EB69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AE950-78AA-49F5-B529-5828DBCC4301}" type="pres">
      <dgm:prSet presAssocID="{8179E563-BF81-42E1-A6AE-1C73F09EB6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CDC8E-9B8A-419B-A663-B1B7E1957CFD}" type="pres">
      <dgm:prSet presAssocID="{6D1E3241-2026-4412-8B67-B9170D2F4820}" presName="Name8" presStyleCnt="0"/>
      <dgm:spPr/>
    </dgm:pt>
    <dgm:pt modelId="{B7F8CF37-DFFF-440A-84D1-7E17A5FCE00C}" type="pres">
      <dgm:prSet presAssocID="{6D1E3241-2026-4412-8B67-B9170D2F482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39ECE-7199-4EA2-BFCE-3DA156C2348D}" type="pres">
      <dgm:prSet presAssocID="{6D1E3241-2026-4412-8B67-B9170D2F48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C75DA-66B5-469E-AF75-635D574E5BE4}" type="pres">
      <dgm:prSet presAssocID="{DEE5177D-07C4-4594-BA18-C7D97B18A822}" presName="Name8" presStyleCnt="0"/>
      <dgm:spPr/>
    </dgm:pt>
    <dgm:pt modelId="{6DF2AE23-52DC-4014-8634-C5033898A063}" type="pres">
      <dgm:prSet presAssocID="{DEE5177D-07C4-4594-BA18-C7D97B18A82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84C90-5154-4B40-B2B2-DD80626D0680}" type="pres">
      <dgm:prSet presAssocID="{DEE5177D-07C4-4594-BA18-C7D97B18A8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561FD0-4FF1-455A-965D-2C9CBB9FB83D}" srcId="{752511BF-3B94-4BAB-BF23-B7B7CBA0B110}" destId="{F988E351-90CC-44F5-BAE4-D4DF35B17871}" srcOrd="0" destOrd="0" parTransId="{BD93646F-353C-4262-90CB-B5241651C401}" sibTransId="{679C9611-495E-4033-ABCC-E5663F796C33}"/>
    <dgm:cxn modelId="{E719664D-CFF9-4903-8D35-F09C925501AE}" srcId="{752511BF-3B94-4BAB-BF23-B7B7CBA0B110}" destId="{6D1E3241-2026-4412-8B67-B9170D2F4820}" srcOrd="2" destOrd="0" parTransId="{BD6A1DB3-88F2-499B-B799-03DB102455C6}" sibTransId="{511C7806-797E-403B-88B9-6D13FACA3CD8}"/>
    <dgm:cxn modelId="{05FDF8E2-98EB-41BF-9DC6-41A6CA7BB2AF}" type="presOf" srcId="{8179E563-BF81-42E1-A6AE-1C73F09EB69F}" destId="{1D1AE950-78AA-49F5-B529-5828DBCC4301}" srcOrd="1" destOrd="0" presId="urn:microsoft.com/office/officeart/2005/8/layout/pyramid1"/>
    <dgm:cxn modelId="{1183F78B-A777-4D3F-8203-292520080D26}" type="presOf" srcId="{DEE5177D-07C4-4594-BA18-C7D97B18A822}" destId="{CCD84C90-5154-4B40-B2B2-DD80626D0680}" srcOrd="1" destOrd="0" presId="urn:microsoft.com/office/officeart/2005/8/layout/pyramid1"/>
    <dgm:cxn modelId="{B87FC18C-FE64-49DB-8E7B-89207CBBCE37}" type="presOf" srcId="{8179E563-BF81-42E1-A6AE-1C73F09EB69F}" destId="{E9C8F3B4-652F-49A3-820C-ED631416E691}" srcOrd="0" destOrd="0" presId="urn:microsoft.com/office/officeart/2005/8/layout/pyramid1"/>
    <dgm:cxn modelId="{328E6E54-D376-4157-B83F-B3D8FFE55A51}" type="presOf" srcId="{752511BF-3B94-4BAB-BF23-B7B7CBA0B110}" destId="{1AEC8C19-781C-4798-9761-C91BBCEDEB98}" srcOrd="0" destOrd="0" presId="urn:microsoft.com/office/officeart/2005/8/layout/pyramid1"/>
    <dgm:cxn modelId="{1D114CD5-469F-4C6D-BF6D-DC44BD6A6599}" type="presOf" srcId="{F988E351-90CC-44F5-BAE4-D4DF35B17871}" destId="{93EA7DDF-7865-497C-86D2-D23537983122}" srcOrd="1" destOrd="0" presId="urn:microsoft.com/office/officeart/2005/8/layout/pyramid1"/>
    <dgm:cxn modelId="{47720690-FFCD-4607-BC26-FF9DC97C851A}" type="presOf" srcId="{F988E351-90CC-44F5-BAE4-D4DF35B17871}" destId="{84AE93DA-DBCC-4129-9DBC-880669825D13}" srcOrd="0" destOrd="0" presId="urn:microsoft.com/office/officeart/2005/8/layout/pyramid1"/>
    <dgm:cxn modelId="{6CB7021D-7560-433B-A7FE-368CF48C0A82}" type="presOf" srcId="{6D1E3241-2026-4412-8B67-B9170D2F4820}" destId="{04239ECE-7199-4EA2-BFCE-3DA156C2348D}" srcOrd="1" destOrd="0" presId="urn:microsoft.com/office/officeart/2005/8/layout/pyramid1"/>
    <dgm:cxn modelId="{9CD7DC02-3243-4BFD-93BE-27A5CFC23D56}" type="presOf" srcId="{DEE5177D-07C4-4594-BA18-C7D97B18A822}" destId="{6DF2AE23-52DC-4014-8634-C5033898A063}" srcOrd="0" destOrd="0" presId="urn:microsoft.com/office/officeart/2005/8/layout/pyramid1"/>
    <dgm:cxn modelId="{76178EF9-4FC2-44F9-9656-083FDEAFB3E8}" srcId="{752511BF-3B94-4BAB-BF23-B7B7CBA0B110}" destId="{8179E563-BF81-42E1-A6AE-1C73F09EB69F}" srcOrd="1" destOrd="0" parTransId="{B88F3F20-17EF-42EB-A280-6D6C6583FAA5}" sibTransId="{6B33D9D7-8262-46A9-8F8B-237A0F593229}"/>
    <dgm:cxn modelId="{1CC38DFE-5B6E-4F58-A66B-61A136F25B7E}" type="presOf" srcId="{6D1E3241-2026-4412-8B67-B9170D2F4820}" destId="{B7F8CF37-DFFF-440A-84D1-7E17A5FCE00C}" srcOrd="0" destOrd="0" presId="urn:microsoft.com/office/officeart/2005/8/layout/pyramid1"/>
    <dgm:cxn modelId="{B7F01CD4-E10B-4785-8FAD-E8A5DDF2FC5E}" srcId="{752511BF-3B94-4BAB-BF23-B7B7CBA0B110}" destId="{DEE5177D-07C4-4594-BA18-C7D97B18A822}" srcOrd="3" destOrd="0" parTransId="{3502BAF4-E431-4F1F-A56E-8D3B3BE61FE8}" sibTransId="{1AA21463-C6A8-4DA4-8491-5E1A1FBF8AA8}"/>
    <dgm:cxn modelId="{601E3F47-7D8D-4430-95FB-1DC1D65ACC07}" type="presParOf" srcId="{1AEC8C19-781C-4798-9761-C91BBCEDEB98}" destId="{079185B4-42AB-4588-B99E-27BAFDA36F01}" srcOrd="0" destOrd="0" presId="urn:microsoft.com/office/officeart/2005/8/layout/pyramid1"/>
    <dgm:cxn modelId="{00D6C6EF-7BCD-4F80-8A55-DA345A4A01D9}" type="presParOf" srcId="{079185B4-42AB-4588-B99E-27BAFDA36F01}" destId="{84AE93DA-DBCC-4129-9DBC-880669825D13}" srcOrd="0" destOrd="0" presId="urn:microsoft.com/office/officeart/2005/8/layout/pyramid1"/>
    <dgm:cxn modelId="{330C825D-4507-4730-BDCC-23BB7D1D4C1B}" type="presParOf" srcId="{079185B4-42AB-4588-B99E-27BAFDA36F01}" destId="{93EA7DDF-7865-497C-86D2-D23537983122}" srcOrd="1" destOrd="0" presId="urn:microsoft.com/office/officeart/2005/8/layout/pyramid1"/>
    <dgm:cxn modelId="{962E3F51-FC90-4191-B75D-9C0811CCA37A}" type="presParOf" srcId="{1AEC8C19-781C-4798-9761-C91BBCEDEB98}" destId="{57605286-FF8F-4C09-8911-BE98FC2C9CF6}" srcOrd="1" destOrd="0" presId="urn:microsoft.com/office/officeart/2005/8/layout/pyramid1"/>
    <dgm:cxn modelId="{B057CB36-55CC-45B1-93FD-8450ED0AF8FE}" type="presParOf" srcId="{57605286-FF8F-4C09-8911-BE98FC2C9CF6}" destId="{E9C8F3B4-652F-49A3-820C-ED631416E691}" srcOrd="0" destOrd="0" presId="urn:microsoft.com/office/officeart/2005/8/layout/pyramid1"/>
    <dgm:cxn modelId="{7093EA51-8814-413F-A7F3-AD0A6717E4A9}" type="presParOf" srcId="{57605286-FF8F-4C09-8911-BE98FC2C9CF6}" destId="{1D1AE950-78AA-49F5-B529-5828DBCC4301}" srcOrd="1" destOrd="0" presId="urn:microsoft.com/office/officeart/2005/8/layout/pyramid1"/>
    <dgm:cxn modelId="{47B4ACFA-9191-498C-ABCB-B09A8A4DF3EB}" type="presParOf" srcId="{1AEC8C19-781C-4798-9761-C91BBCEDEB98}" destId="{856CDC8E-9B8A-419B-A663-B1B7E1957CFD}" srcOrd="2" destOrd="0" presId="urn:microsoft.com/office/officeart/2005/8/layout/pyramid1"/>
    <dgm:cxn modelId="{8A6BDEDE-5227-4AAE-AC94-0945156175BD}" type="presParOf" srcId="{856CDC8E-9B8A-419B-A663-B1B7E1957CFD}" destId="{B7F8CF37-DFFF-440A-84D1-7E17A5FCE00C}" srcOrd="0" destOrd="0" presId="urn:microsoft.com/office/officeart/2005/8/layout/pyramid1"/>
    <dgm:cxn modelId="{DC990235-02E4-4E12-83FD-1A259ECAE443}" type="presParOf" srcId="{856CDC8E-9B8A-419B-A663-B1B7E1957CFD}" destId="{04239ECE-7199-4EA2-BFCE-3DA156C2348D}" srcOrd="1" destOrd="0" presId="urn:microsoft.com/office/officeart/2005/8/layout/pyramid1"/>
    <dgm:cxn modelId="{6346368F-5EC1-4842-9591-40D70ECCC808}" type="presParOf" srcId="{1AEC8C19-781C-4798-9761-C91BBCEDEB98}" destId="{D76C75DA-66B5-469E-AF75-635D574E5BE4}" srcOrd="3" destOrd="0" presId="urn:microsoft.com/office/officeart/2005/8/layout/pyramid1"/>
    <dgm:cxn modelId="{E60B3276-862D-427B-A66C-D568D18E0A8B}" type="presParOf" srcId="{D76C75DA-66B5-469E-AF75-635D574E5BE4}" destId="{6DF2AE23-52DC-4014-8634-C5033898A063}" srcOrd="0" destOrd="0" presId="urn:microsoft.com/office/officeart/2005/8/layout/pyramid1"/>
    <dgm:cxn modelId="{D930612C-3D55-4366-8317-80A591095F37}" type="presParOf" srcId="{D76C75DA-66B5-469E-AF75-635D574E5BE4}" destId="{CCD84C90-5154-4B40-B2B2-DD80626D06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C6D237-B98B-4A1E-A1F5-49FC6FD8CF1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15B04130-629B-4871-828B-F878B6922C06}">
      <dgm:prSet phldrT="[Text]" custT="1"/>
      <dgm:spPr>
        <a:solidFill>
          <a:schemeClr val="bg1">
            <a:lumMod val="50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en-US" sz="1400" b="1" dirty="0" smtClean="0"/>
            <a:t>Instructor: Mohammad </a:t>
          </a:r>
          <a:r>
            <a:rPr lang="en-US" sz="1400" b="1" dirty="0" err="1" smtClean="0"/>
            <a:t>Hammoud</a:t>
          </a:r>
          <a:r>
            <a:rPr lang="en-US" sz="1400" b="1" dirty="0" smtClean="0"/>
            <a:t> (MHH)</a:t>
          </a:r>
          <a:endParaRPr lang="en-US" sz="1400" b="1" i="0" dirty="0"/>
        </a:p>
      </dgm:t>
    </dgm:pt>
    <dgm:pt modelId="{750EB26A-D3E8-4FEA-8567-1FB3181DB3D3}" type="parTrans" cxnId="{E03557AC-6DA4-4124-AC67-BA7028AEB38A}">
      <dgm:prSet/>
      <dgm:spPr/>
      <dgm:t>
        <a:bodyPr/>
        <a:lstStyle/>
        <a:p>
          <a:endParaRPr lang="en-US"/>
        </a:p>
      </dgm:t>
    </dgm:pt>
    <dgm:pt modelId="{A8566B63-060E-4CC8-B56C-5A3EF7836293}" type="sibTrans" cxnId="{E03557AC-6DA4-4124-AC67-BA7028AEB38A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8A8B7A2-BEAB-439B-9443-DC78C4BA7E5B}">
      <dgm:prSet phldrT="[Text]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15-440 Teaching Team</a:t>
          </a:r>
          <a:endParaRPr lang="en-US" dirty="0">
            <a:solidFill>
              <a:schemeClr val="tx1"/>
            </a:solidFill>
          </a:endParaRPr>
        </a:p>
      </dgm:t>
    </dgm:pt>
    <dgm:pt modelId="{EC9594E5-2EC1-45DD-8F66-24CDC0D89716}" type="parTrans" cxnId="{1DB84420-0101-42A1-B5C0-2B12BF3F7283}">
      <dgm:prSet/>
      <dgm:spPr/>
      <dgm:t>
        <a:bodyPr/>
        <a:lstStyle/>
        <a:p>
          <a:endParaRPr lang="en-US"/>
        </a:p>
      </dgm:t>
    </dgm:pt>
    <dgm:pt modelId="{2DF3F74C-B1F7-42D0-AC98-48A7EDF4C795}" type="sibTrans" cxnId="{1DB84420-0101-42A1-B5C0-2B12BF3F7283}">
      <dgm:prSet/>
      <dgm:spPr/>
      <dgm:t>
        <a:bodyPr/>
        <a:lstStyle/>
        <a:p>
          <a:endParaRPr lang="en-US"/>
        </a:p>
      </dgm:t>
    </dgm:pt>
    <dgm:pt modelId="{9DB0B4A1-1089-4939-830A-073334BC7F15}">
      <dgm:prSet custT="1"/>
      <dgm:spPr>
        <a:solidFill>
          <a:schemeClr val="bg1">
            <a:lumMod val="50000"/>
          </a:schemeClr>
        </a:solidFill>
        <a:ln>
          <a:solidFill>
            <a:srgbClr val="0000FF"/>
          </a:solidFill>
        </a:ln>
      </dgm:spPr>
      <dgm:t>
        <a:bodyPr lIns="0" tIns="0" rIns="0" bIns="0"/>
        <a:lstStyle/>
        <a:p>
          <a:r>
            <a:rPr lang="en-US" sz="1400" b="1" dirty="0" smtClean="0"/>
            <a:t>Teaching Assistant: Tamim Jabban</a:t>
          </a:r>
        </a:p>
        <a:p>
          <a:r>
            <a:rPr lang="en-US" sz="1400" b="1" dirty="0" smtClean="0"/>
            <a:t>(TJ)</a:t>
          </a:r>
          <a:endParaRPr lang="en-US" sz="1400" b="1" dirty="0"/>
        </a:p>
      </dgm:t>
    </dgm:pt>
    <dgm:pt modelId="{C22FFFFC-08CD-4E7B-BFE6-132911F0B295}" type="parTrans" cxnId="{2050FD24-D1D4-4420-92B8-8FCB8ACCAB38}">
      <dgm:prSet/>
      <dgm:spPr/>
      <dgm:t>
        <a:bodyPr/>
        <a:lstStyle/>
        <a:p>
          <a:endParaRPr lang="en-US"/>
        </a:p>
      </dgm:t>
    </dgm:pt>
    <dgm:pt modelId="{0F7ACE6D-681C-4D55-A239-09F0C4D95FF6}" type="sibTrans" cxnId="{2050FD24-D1D4-4420-92B8-8FCB8ACCAB3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26B347D5-D92C-4DB1-BF14-169BE37B4213}" type="pres">
      <dgm:prSet presAssocID="{F4C6D237-B98B-4A1E-A1F5-49FC6FD8CF17}" presName="linearFlow" presStyleCnt="0">
        <dgm:presLayoutVars>
          <dgm:dir/>
          <dgm:resizeHandles val="exact"/>
        </dgm:presLayoutVars>
      </dgm:prSet>
      <dgm:spPr/>
    </dgm:pt>
    <dgm:pt modelId="{7192BB02-0A33-4D68-9272-B148620A36FF}" type="pres">
      <dgm:prSet presAssocID="{15B04130-629B-4871-828B-F878B6922C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9ABB4-E5AB-4E62-B837-9D6CA26217E8}" type="pres">
      <dgm:prSet presAssocID="{A8566B63-060E-4CC8-B56C-5A3EF7836293}" presName="spacerL" presStyleCnt="0"/>
      <dgm:spPr/>
    </dgm:pt>
    <dgm:pt modelId="{E6DF3D6B-0321-42DB-87F6-2D0064E7A520}" type="pres">
      <dgm:prSet presAssocID="{A8566B63-060E-4CC8-B56C-5A3EF783629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38E2309-F5E1-44A8-8C5C-5C760DBA4CF3}" type="pres">
      <dgm:prSet presAssocID="{A8566B63-060E-4CC8-B56C-5A3EF7836293}" presName="spacerR" presStyleCnt="0"/>
      <dgm:spPr/>
    </dgm:pt>
    <dgm:pt modelId="{136EC3EB-1BC8-4E18-81DC-6EE2C6A22D66}" type="pres">
      <dgm:prSet presAssocID="{9DB0B4A1-1089-4939-830A-073334BC7F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EC549-59C3-41FC-83A0-B8CB0912D23A}" type="pres">
      <dgm:prSet presAssocID="{0F7ACE6D-681C-4D55-A239-09F0C4D95FF6}" presName="spacerL" presStyleCnt="0"/>
      <dgm:spPr/>
    </dgm:pt>
    <dgm:pt modelId="{907FE7E4-51C3-4308-B78A-343EA9AC857B}" type="pres">
      <dgm:prSet presAssocID="{0F7ACE6D-681C-4D55-A239-09F0C4D95FF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CA1A49D-75A6-41E9-A792-5BE666C5FD8F}" type="pres">
      <dgm:prSet presAssocID="{0F7ACE6D-681C-4D55-A239-09F0C4D95FF6}" presName="spacerR" presStyleCnt="0"/>
      <dgm:spPr/>
    </dgm:pt>
    <dgm:pt modelId="{221F94F6-D198-4F7D-AE01-674A79AD3EA0}" type="pres">
      <dgm:prSet presAssocID="{38A8B7A2-BEAB-439B-9443-DC78C4BA7E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6A7C6-28C5-4EEB-AFC5-39523EA0D391}" type="presOf" srcId="{F4C6D237-B98B-4A1E-A1F5-49FC6FD8CF17}" destId="{26B347D5-D92C-4DB1-BF14-169BE37B4213}" srcOrd="0" destOrd="0" presId="urn:microsoft.com/office/officeart/2005/8/layout/equation1"/>
    <dgm:cxn modelId="{04FB0C82-10D7-435C-9D0E-2D001E72C01A}" type="presOf" srcId="{0F7ACE6D-681C-4D55-A239-09F0C4D95FF6}" destId="{907FE7E4-51C3-4308-B78A-343EA9AC857B}" srcOrd="0" destOrd="0" presId="urn:microsoft.com/office/officeart/2005/8/layout/equation1"/>
    <dgm:cxn modelId="{E03557AC-6DA4-4124-AC67-BA7028AEB38A}" srcId="{F4C6D237-B98B-4A1E-A1F5-49FC6FD8CF17}" destId="{15B04130-629B-4871-828B-F878B6922C06}" srcOrd="0" destOrd="0" parTransId="{750EB26A-D3E8-4FEA-8567-1FB3181DB3D3}" sibTransId="{A8566B63-060E-4CC8-B56C-5A3EF7836293}"/>
    <dgm:cxn modelId="{1DB84420-0101-42A1-B5C0-2B12BF3F7283}" srcId="{F4C6D237-B98B-4A1E-A1F5-49FC6FD8CF17}" destId="{38A8B7A2-BEAB-439B-9443-DC78C4BA7E5B}" srcOrd="2" destOrd="0" parTransId="{EC9594E5-2EC1-45DD-8F66-24CDC0D89716}" sibTransId="{2DF3F74C-B1F7-42D0-AC98-48A7EDF4C795}"/>
    <dgm:cxn modelId="{23CCED56-EEBB-4C54-BD25-295CBE7B013D}" type="presOf" srcId="{38A8B7A2-BEAB-439B-9443-DC78C4BA7E5B}" destId="{221F94F6-D198-4F7D-AE01-674A79AD3EA0}" srcOrd="0" destOrd="0" presId="urn:microsoft.com/office/officeart/2005/8/layout/equation1"/>
    <dgm:cxn modelId="{2050FD24-D1D4-4420-92B8-8FCB8ACCAB38}" srcId="{F4C6D237-B98B-4A1E-A1F5-49FC6FD8CF17}" destId="{9DB0B4A1-1089-4939-830A-073334BC7F15}" srcOrd="1" destOrd="0" parTransId="{C22FFFFC-08CD-4E7B-BFE6-132911F0B295}" sibTransId="{0F7ACE6D-681C-4D55-A239-09F0C4D95FF6}"/>
    <dgm:cxn modelId="{F8D9E80D-2684-4638-B7BB-41BEBC94F984}" type="presOf" srcId="{A8566B63-060E-4CC8-B56C-5A3EF7836293}" destId="{E6DF3D6B-0321-42DB-87F6-2D0064E7A520}" srcOrd="0" destOrd="0" presId="urn:microsoft.com/office/officeart/2005/8/layout/equation1"/>
    <dgm:cxn modelId="{B635E1E7-3815-4D58-8681-39CC721EC6E9}" type="presOf" srcId="{9DB0B4A1-1089-4939-830A-073334BC7F15}" destId="{136EC3EB-1BC8-4E18-81DC-6EE2C6A22D66}" srcOrd="0" destOrd="0" presId="urn:microsoft.com/office/officeart/2005/8/layout/equation1"/>
    <dgm:cxn modelId="{76DBE5E0-71A0-448D-9E30-6647EED2EC80}" type="presOf" srcId="{15B04130-629B-4871-828B-F878B6922C06}" destId="{7192BB02-0A33-4D68-9272-B148620A36FF}" srcOrd="0" destOrd="0" presId="urn:microsoft.com/office/officeart/2005/8/layout/equation1"/>
    <dgm:cxn modelId="{864493DC-8FAF-49A2-B593-17C79761D39E}" type="presParOf" srcId="{26B347D5-D92C-4DB1-BF14-169BE37B4213}" destId="{7192BB02-0A33-4D68-9272-B148620A36FF}" srcOrd="0" destOrd="0" presId="urn:microsoft.com/office/officeart/2005/8/layout/equation1"/>
    <dgm:cxn modelId="{9D46C7C3-5605-43B1-93CA-EC5B39359F80}" type="presParOf" srcId="{26B347D5-D92C-4DB1-BF14-169BE37B4213}" destId="{A0C9ABB4-E5AB-4E62-B837-9D6CA26217E8}" srcOrd="1" destOrd="0" presId="urn:microsoft.com/office/officeart/2005/8/layout/equation1"/>
    <dgm:cxn modelId="{DA8681F3-BCEA-4032-B6B4-A4B20A5A1374}" type="presParOf" srcId="{26B347D5-D92C-4DB1-BF14-169BE37B4213}" destId="{E6DF3D6B-0321-42DB-87F6-2D0064E7A520}" srcOrd="2" destOrd="0" presId="urn:microsoft.com/office/officeart/2005/8/layout/equation1"/>
    <dgm:cxn modelId="{96F1BBB4-A250-408F-B9E1-EA52A794AE95}" type="presParOf" srcId="{26B347D5-D92C-4DB1-BF14-169BE37B4213}" destId="{F38E2309-F5E1-44A8-8C5C-5C760DBA4CF3}" srcOrd="3" destOrd="0" presId="urn:microsoft.com/office/officeart/2005/8/layout/equation1"/>
    <dgm:cxn modelId="{1A9BFFA4-0401-4F22-8E73-E7D623EF4DA5}" type="presParOf" srcId="{26B347D5-D92C-4DB1-BF14-169BE37B4213}" destId="{136EC3EB-1BC8-4E18-81DC-6EE2C6A22D66}" srcOrd="4" destOrd="0" presId="urn:microsoft.com/office/officeart/2005/8/layout/equation1"/>
    <dgm:cxn modelId="{2AD66382-8C9D-463A-95D3-1B2924D4D6C8}" type="presParOf" srcId="{26B347D5-D92C-4DB1-BF14-169BE37B4213}" destId="{EB6EC549-59C3-41FC-83A0-B8CB0912D23A}" srcOrd="5" destOrd="0" presId="urn:microsoft.com/office/officeart/2005/8/layout/equation1"/>
    <dgm:cxn modelId="{D9C11A52-1C08-4200-9124-20F13DBA6FC5}" type="presParOf" srcId="{26B347D5-D92C-4DB1-BF14-169BE37B4213}" destId="{907FE7E4-51C3-4308-B78A-343EA9AC857B}" srcOrd="6" destOrd="0" presId="urn:microsoft.com/office/officeart/2005/8/layout/equation1"/>
    <dgm:cxn modelId="{C4FAABD6-982D-4B39-BFF9-72CC89311045}" type="presParOf" srcId="{26B347D5-D92C-4DB1-BF14-169BE37B4213}" destId="{BCA1A49D-75A6-41E9-A792-5BE666C5FD8F}" srcOrd="7" destOrd="0" presId="urn:microsoft.com/office/officeart/2005/8/layout/equation1"/>
    <dgm:cxn modelId="{939667F6-7CA8-4A85-B1EC-067AB13A39CD}" type="presParOf" srcId="{26B347D5-D92C-4DB1-BF14-169BE37B4213}" destId="{221F94F6-D198-4F7D-AE01-674A79AD3EA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A58E4-3D5D-4346-B85A-403327BADCB3}">
      <dsp:nvSpPr>
        <dsp:cNvPr id="0" name=""/>
        <dsp:cNvSpPr/>
      </dsp:nvSpPr>
      <dsp:spPr>
        <a:xfrm>
          <a:off x="0" y="19581"/>
          <a:ext cx="8305800" cy="159120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 amount of data is only growing… </a:t>
          </a:r>
          <a:br>
            <a:rPr lang="en-US" sz="4000" kern="1200" dirty="0" smtClean="0"/>
          </a:br>
          <a:r>
            <a:rPr lang="en-US" sz="4000" kern="1200" dirty="0" smtClean="0"/>
            <a:t>1.2 Zettabytes (10</a:t>
          </a:r>
          <a:r>
            <a:rPr lang="en-US" sz="4000" kern="1200" baseline="30000" dirty="0" smtClean="0"/>
            <a:t>21</a:t>
          </a:r>
          <a:r>
            <a:rPr lang="en-US" sz="4000" kern="1200" baseline="0" dirty="0" smtClean="0"/>
            <a:t> B or</a:t>
          </a:r>
          <a:r>
            <a:rPr lang="en-US" sz="4000" kern="1200" dirty="0" smtClean="0"/>
            <a:t> 1 Billion TB)</a:t>
          </a:r>
          <a:endParaRPr lang="en-US" sz="4000" kern="1200" dirty="0"/>
        </a:p>
      </dsp:txBody>
      <dsp:txXfrm>
        <a:off x="77676" y="97257"/>
        <a:ext cx="8150448" cy="1435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ACB77-A191-40AC-858D-0237DC33A7E0}">
      <dsp:nvSpPr>
        <dsp:cNvPr id="0" name=""/>
        <dsp:cNvSpPr/>
      </dsp:nvSpPr>
      <dsp:spPr>
        <a:xfrm rot="10800000">
          <a:off x="727519" y="84200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Store</a:t>
          </a:r>
          <a:endParaRPr lang="en-US" sz="2700" kern="1200" dirty="0"/>
        </a:p>
      </dsp:txBody>
      <dsp:txXfrm rot="10800000">
        <a:off x="970025" y="84200"/>
        <a:ext cx="1683068" cy="970026"/>
      </dsp:txXfrm>
    </dsp:sp>
    <dsp:sp modelId="{360F4B46-8BC3-4852-B999-B257AF29EEA0}">
      <dsp:nvSpPr>
        <dsp:cNvPr id="0" name=""/>
        <dsp:cNvSpPr/>
      </dsp:nvSpPr>
      <dsp:spPr>
        <a:xfrm>
          <a:off x="242506" y="84200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88975-AB56-4343-9DBA-9309470FFF5F}">
      <dsp:nvSpPr>
        <dsp:cNvPr id="0" name=""/>
        <dsp:cNvSpPr/>
      </dsp:nvSpPr>
      <dsp:spPr>
        <a:xfrm rot="10800000">
          <a:off x="727519" y="1343786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Access</a:t>
          </a:r>
          <a:endParaRPr lang="en-US" sz="2700" kern="1200"/>
        </a:p>
      </dsp:txBody>
      <dsp:txXfrm rot="10800000">
        <a:off x="970025" y="1343786"/>
        <a:ext cx="1683068" cy="970026"/>
      </dsp:txXfrm>
    </dsp:sp>
    <dsp:sp modelId="{4C2BF752-AA66-4501-9363-866A70076538}">
      <dsp:nvSpPr>
        <dsp:cNvPr id="0" name=""/>
        <dsp:cNvSpPr/>
      </dsp:nvSpPr>
      <dsp:spPr>
        <a:xfrm>
          <a:off x="242506" y="1343786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72788-7026-42D2-B125-EA1396E6B6D1}">
      <dsp:nvSpPr>
        <dsp:cNvPr id="0" name=""/>
        <dsp:cNvSpPr/>
      </dsp:nvSpPr>
      <dsp:spPr>
        <a:xfrm rot="10800000">
          <a:off x="727519" y="2603373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Encrypt</a:t>
          </a:r>
          <a:endParaRPr lang="en-US" sz="2700" kern="1200" dirty="0"/>
        </a:p>
      </dsp:txBody>
      <dsp:txXfrm rot="10800000">
        <a:off x="970025" y="2603373"/>
        <a:ext cx="1683068" cy="970026"/>
      </dsp:txXfrm>
    </dsp:sp>
    <dsp:sp modelId="{2D9E9194-939E-4089-A035-01957BD49E3F}">
      <dsp:nvSpPr>
        <dsp:cNvPr id="0" name=""/>
        <dsp:cNvSpPr/>
      </dsp:nvSpPr>
      <dsp:spPr>
        <a:xfrm>
          <a:off x="242506" y="2603373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9E08C-CF15-4965-AEEC-2A0C5A337D1D}">
      <dsp:nvSpPr>
        <dsp:cNvPr id="0" name=""/>
        <dsp:cNvSpPr/>
      </dsp:nvSpPr>
      <dsp:spPr>
        <a:xfrm rot="10800000">
          <a:off x="727519" y="84200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Share</a:t>
          </a:r>
          <a:endParaRPr lang="en-US" sz="2400" kern="1200" dirty="0"/>
        </a:p>
      </dsp:txBody>
      <dsp:txXfrm rot="10800000">
        <a:off x="970025" y="84200"/>
        <a:ext cx="1683068" cy="970026"/>
      </dsp:txXfrm>
    </dsp:sp>
    <dsp:sp modelId="{401D4069-5EC0-46F0-A9EA-7777D52929A7}">
      <dsp:nvSpPr>
        <dsp:cNvPr id="0" name=""/>
        <dsp:cNvSpPr/>
      </dsp:nvSpPr>
      <dsp:spPr>
        <a:xfrm>
          <a:off x="242506" y="84200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66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BA950-EFB5-4640-A7F3-9C294FFFEDDB}">
      <dsp:nvSpPr>
        <dsp:cNvPr id="0" name=""/>
        <dsp:cNvSpPr/>
      </dsp:nvSpPr>
      <dsp:spPr>
        <a:xfrm rot="10800000">
          <a:off x="727519" y="1343786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</a:t>
          </a:r>
          <a:endParaRPr lang="en-US" sz="2400" kern="1200" dirty="0"/>
        </a:p>
      </dsp:txBody>
      <dsp:txXfrm rot="10800000">
        <a:off x="970025" y="1343786"/>
        <a:ext cx="1683068" cy="970026"/>
      </dsp:txXfrm>
    </dsp:sp>
    <dsp:sp modelId="{661056A7-D43D-4070-AE3E-B9EFD33F4986}">
      <dsp:nvSpPr>
        <dsp:cNvPr id="0" name=""/>
        <dsp:cNvSpPr/>
      </dsp:nvSpPr>
      <dsp:spPr>
        <a:xfrm>
          <a:off x="242506" y="1343786"/>
          <a:ext cx="970026" cy="970026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1B609-414F-4735-8E7A-AD92EE224379}">
      <dsp:nvSpPr>
        <dsp:cNvPr id="0" name=""/>
        <dsp:cNvSpPr/>
      </dsp:nvSpPr>
      <dsp:spPr>
        <a:xfrm rot="10800000">
          <a:off x="727519" y="2603373"/>
          <a:ext cx="1925574" cy="97002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75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…. and more!	</a:t>
          </a:r>
          <a:endParaRPr lang="en-US" sz="2400" kern="1200" dirty="0"/>
        </a:p>
      </dsp:txBody>
      <dsp:txXfrm rot="10800000">
        <a:off x="970025" y="2603373"/>
        <a:ext cx="1683068" cy="970026"/>
      </dsp:txXfrm>
    </dsp:sp>
    <dsp:sp modelId="{2EF215D5-6745-4883-82CD-951E688703EC}">
      <dsp:nvSpPr>
        <dsp:cNvPr id="0" name=""/>
        <dsp:cNvSpPr/>
      </dsp:nvSpPr>
      <dsp:spPr>
        <a:xfrm>
          <a:off x="242506" y="2603373"/>
          <a:ext cx="970026" cy="970026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7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93DA-DBCC-4129-9DBC-880669825D13}">
      <dsp:nvSpPr>
        <dsp:cNvPr id="0" name=""/>
        <dsp:cNvSpPr/>
      </dsp:nvSpPr>
      <dsp:spPr>
        <a:xfrm>
          <a:off x="1385887" y="0"/>
          <a:ext cx="923925" cy="742950"/>
        </a:xfrm>
        <a:prstGeom prst="trapezoid">
          <a:avLst>
            <a:gd name="adj" fmla="val 62179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FF"/>
              </a:solidFill>
            </a:rPr>
            <a:t>L1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FF"/>
              </a:solidFill>
            </a:rPr>
            <a:t>Cache </a:t>
          </a:r>
          <a:endParaRPr lang="en-US" sz="1200" kern="1200" dirty="0">
            <a:solidFill>
              <a:srgbClr val="0000FF"/>
            </a:solidFill>
          </a:endParaRPr>
        </a:p>
      </dsp:txBody>
      <dsp:txXfrm>
        <a:off x="1385887" y="0"/>
        <a:ext cx="923925" cy="742950"/>
      </dsp:txXfrm>
    </dsp:sp>
    <dsp:sp modelId="{E9C8F3B4-652F-49A3-820C-ED631416E691}">
      <dsp:nvSpPr>
        <dsp:cNvPr id="0" name=""/>
        <dsp:cNvSpPr/>
      </dsp:nvSpPr>
      <dsp:spPr>
        <a:xfrm>
          <a:off x="923925" y="742949"/>
          <a:ext cx="1847850" cy="742950"/>
        </a:xfrm>
        <a:prstGeom prst="trapezoid">
          <a:avLst>
            <a:gd name="adj" fmla="val 62179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FF"/>
              </a:solidFill>
            </a:rPr>
            <a:t>L2 Cache</a:t>
          </a:r>
          <a:endParaRPr lang="en-US" sz="1800" kern="1200" dirty="0">
            <a:solidFill>
              <a:srgbClr val="0000FF"/>
            </a:solidFill>
          </a:endParaRPr>
        </a:p>
      </dsp:txBody>
      <dsp:txXfrm>
        <a:off x="1247298" y="742949"/>
        <a:ext cx="1201102" cy="742950"/>
      </dsp:txXfrm>
    </dsp:sp>
    <dsp:sp modelId="{B7F8CF37-DFFF-440A-84D1-7E17A5FCE00C}">
      <dsp:nvSpPr>
        <dsp:cNvPr id="0" name=""/>
        <dsp:cNvSpPr/>
      </dsp:nvSpPr>
      <dsp:spPr>
        <a:xfrm>
          <a:off x="461962" y="1485899"/>
          <a:ext cx="2771774" cy="742950"/>
        </a:xfrm>
        <a:prstGeom prst="trapezoid">
          <a:avLst>
            <a:gd name="adj" fmla="val 62179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FF"/>
              </a:solidFill>
            </a:rPr>
            <a:t>L3 Cache</a:t>
          </a:r>
          <a:endParaRPr lang="en-US" sz="2400" kern="1200" dirty="0">
            <a:solidFill>
              <a:srgbClr val="0000FF"/>
            </a:solidFill>
          </a:endParaRPr>
        </a:p>
      </dsp:txBody>
      <dsp:txXfrm>
        <a:off x="947023" y="1485899"/>
        <a:ext cx="1801653" cy="742950"/>
      </dsp:txXfrm>
    </dsp:sp>
    <dsp:sp modelId="{6DF2AE23-52DC-4014-8634-C5033898A063}">
      <dsp:nvSpPr>
        <dsp:cNvPr id="0" name=""/>
        <dsp:cNvSpPr/>
      </dsp:nvSpPr>
      <dsp:spPr>
        <a:xfrm>
          <a:off x="0" y="2228850"/>
          <a:ext cx="3695700" cy="742950"/>
        </a:xfrm>
        <a:prstGeom prst="trapezoid">
          <a:avLst>
            <a:gd name="adj" fmla="val 62179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FF"/>
              </a:solidFill>
            </a:rPr>
            <a:t>Main Memory</a:t>
          </a:r>
          <a:endParaRPr lang="en-US" sz="2800" kern="1200" dirty="0">
            <a:solidFill>
              <a:srgbClr val="0000FF"/>
            </a:solidFill>
          </a:endParaRPr>
        </a:p>
      </dsp:txBody>
      <dsp:txXfrm>
        <a:off x="646747" y="2228850"/>
        <a:ext cx="2402205" cy="742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2BB02-0A33-4D68-9272-B148620A36FF}">
      <dsp:nvSpPr>
        <dsp:cNvPr id="0" name=""/>
        <dsp:cNvSpPr/>
      </dsp:nvSpPr>
      <dsp:spPr>
        <a:xfrm>
          <a:off x="1204" y="687604"/>
          <a:ext cx="1596590" cy="1596590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Instructor: Mohammad </a:t>
          </a:r>
          <a:r>
            <a:rPr lang="en-US" sz="1400" b="1" kern="1200" dirty="0" err="1" smtClean="0"/>
            <a:t>Hammoud</a:t>
          </a:r>
          <a:r>
            <a:rPr lang="en-US" sz="1400" b="1" kern="1200" dirty="0" smtClean="0"/>
            <a:t> (MHH)</a:t>
          </a:r>
          <a:endParaRPr lang="en-US" sz="1400" b="1" i="0" kern="1200" dirty="0"/>
        </a:p>
      </dsp:txBody>
      <dsp:txXfrm>
        <a:off x="235019" y="921419"/>
        <a:ext cx="1128960" cy="1128960"/>
      </dsp:txXfrm>
    </dsp:sp>
    <dsp:sp modelId="{E6DF3D6B-0321-42DB-87F6-2D0064E7A520}">
      <dsp:nvSpPr>
        <dsp:cNvPr id="0" name=""/>
        <dsp:cNvSpPr/>
      </dsp:nvSpPr>
      <dsp:spPr>
        <a:xfrm>
          <a:off x="1727438" y="1022888"/>
          <a:ext cx="926022" cy="926022"/>
        </a:xfrm>
        <a:prstGeom prst="mathPlus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850182" y="1376999"/>
        <a:ext cx="680534" cy="217800"/>
      </dsp:txXfrm>
    </dsp:sp>
    <dsp:sp modelId="{136EC3EB-1BC8-4E18-81DC-6EE2C6A22D66}">
      <dsp:nvSpPr>
        <dsp:cNvPr id="0" name=""/>
        <dsp:cNvSpPr/>
      </dsp:nvSpPr>
      <dsp:spPr>
        <a:xfrm>
          <a:off x="2783104" y="687604"/>
          <a:ext cx="1596590" cy="1596590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Teaching Assistant: Tamim Jabban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(TJ)</a:t>
          </a:r>
          <a:endParaRPr lang="en-US" sz="1400" b="1" kern="1200" dirty="0"/>
        </a:p>
      </dsp:txBody>
      <dsp:txXfrm>
        <a:off x="3016919" y="921419"/>
        <a:ext cx="1128960" cy="1128960"/>
      </dsp:txXfrm>
    </dsp:sp>
    <dsp:sp modelId="{907FE7E4-51C3-4308-B78A-343EA9AC857B}">
      <dsp:nvSpPr>
        <dsp:cNvPr id="0" name=""/>
        <dsp:cNvSpPr/>
      </dsp:nvSpPr>
      <dsp:spPr>
        <a:xfrm>
          <a:off x="4509338" y="1022888"/>
          <a:ext cx="926022" cy="926022"/>
        </a:xfrm>
        <a:prstGeom prst="mathEqual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/>
        </a:p>
      </dsp:txBody>
      <dsp:txXfrm>
        <a:off x="4632082" y="1213649"/>
        <a:ext cx="680534" cy="544500"/>
      </dsp:txXfrm>
    </dsp:sp>
    <dsp:sp modelId="{221F94F6-D198-4F7D-AE01-674A79AD3EA0}">
      <dsp:nvSpPr>
        <dsp:cNvPr id="0" name=""/>
        <dsp:cNvSpPr/>
      </dsp:nvSpPr>
      <dsp:spPr>
        <a:xfrm>
          <a:off x="5565004" y="687604"/>
          <a:ext cx="1596590" cy="1596590"/>
        </a:xfrm>
        <a:prstGeom prst="ellipse">
          <a:avLst/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15-440 Teaching Team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798819" y="921419"/>
        <a:ext cx="1128960" cy="112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020E7-61CD-44DF-A5CD-7CB9F9518C6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A4980-84F6-4B8A-ADD0-4F4AA28F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A4980-84F6-4B8A-ADD0-4F4AA28FD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6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022595-9F2D-49BE-92FC-6BF1B33F66C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054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D2771D-5B4B-4CCF-BF5E-091B1DFD8C29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760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D2771D-5B4B-4CCF-BF5E-091B1DFD8C29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235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488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AF6D76-CC0D-444C-B2D8-91CC283869B7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941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FF9F44-FE4E-4B50-B355-715C806DF320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2872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351E3E-AEB8-4F01-96CE-B75810DBC634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37891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430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E40B32-4401-4F88-9FA1-99FF42B4D9ED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38915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3279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57848B-AB5A-42EE-8AA5-873717559F35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39939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456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CAD850-29FC-434D-BF42-20341643FBC9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25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E619B-A980-4D09-A973-692C65469E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9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5B3AD5-E22C-4E80-9616-80D9EE1FE8B4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41987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7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FBD610-CED7-4ED7-892E-39B31A37375A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551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DB8F47-4CC1-4E78-BD7F-21D06AEE4AC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109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294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235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885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2907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- Moore’s law </a:t>
            </a:r>
            <a:r>
              <a:rPr lang="en-US" smtClean="0">
                <a:solidFill>
                  <a:srgbClr val="7F7F7F"/>
                </a:solidFill>
              </a:rPr>
              <a:t>states that the number of transistors that can be placed in a processor will double approximately every two years, for half the cost.</a:t>
            </a:r>
            <a:endParaRPr lang="en-US" smtClean="0"/>
          </a:p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BA6FC-3D3D-455E-8C7E-CBD3024A7EC4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553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CBB81-D996-45DD-B471-B5CCC20B796D}" type="datetime1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7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C6BA19-72E9-4837-A60C-1743973BF13D}" type="datetime1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B9EA39-B878-4919-926D-201D49DB2F06}" type="datetime1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2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6475CC-4C3C-4985-9A0D-0AD10955CBC3}" type="datetime1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3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488CEE-0121-4ADB-B8FD-CCEF6914BF7E}" type="datetime1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9683C-4871-4C8F-BEEA-10AF86B392BF}" type="datetime1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40BE36-488E-4863-BE8B-D3A83D23C034}" type="datetime1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6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8F92F1-570F-44E4-BBF4-1F8F64D4D95A}" type="datetime1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2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753877-7FD5-4441-908E-24202D23D682}" type="datetime1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6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3D58C-3E0D-4875-BD18-5F8E67BFAEE4}" type="datetime1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5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FD6FDA-026B-4FDA-86C9-6656EB6D6CC7}" type="datetime1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489D-B01C-440F-AEFD-22E5E33E55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455" y="6266890"/>
            <a:ext cx="2280102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Distributed Systems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  <a:t>CS 15-440</a:t>
            </a:r>
            <a:br>
              <a:rPr lang="en-US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7393"/>
            <a:ext cx="9144000" cy="2023258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Introduction</a:t>
            </a:r>
          </a:p>
          <a:p>
            <a:r>
              <a:rPr lang="en-US" sz="3000" dirty="0" smtClean="0"/>
              <a:t>Lecture 1, August 21, 2017</a:t>
            </a:r>
          </a:p>
          <a:p>
            <a:endParaRPr lang="en-US" dirty="0"/>
          </a:p>
          <a:p>
            <a:r>
              <a:rPr lang="en-US" sz="3000" dirty="0" smtClean="0"/>
              <a:t>Mohammad Hammoud</a:t>
            </a:r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 smtClean="0"/>
              <a:t>Disks-- some advancements, but still:</a:t>
            </a:r>
            <a:endParaRPr lang="en-US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Limited </a:t>
            </a:r>
            <a:r>
              <a:rPr lang="en-US" sz="2600" dirty="0"/>
              <a:t>capacity</a:t>
            </a:r>
          </a:p>
          <a:p>
            <a:pPr marL="914400" lvl="1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Limited </a:t>
            </a:r>
            <a:r>
              <a:rPr lang="en-US" sz="2600" dirty="0"/>
              <a:t>number of channels</a:t>
            </a:r>
          </a:p>
          <a:p>
            <a:pPr marL="914400" lvl="1" indent="-457200" algn="just">
              <a:buNone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Limited </a:t>
            </a:r>
            <a:r>
              <a:rPr lang="en-US" sz="2600" dirty="0"/>
              <a:t>bandwidth</a:t>
            </a:r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lvl="1" indent="0" algn="just"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pic>
        <p:nvPicPr>
          <p:cNvPr id="1028" name="Picture 4" descr="Image result for HDDs and SS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57" y="2720049"/>
            <a:ext cx="4629866" cy="27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429000" y="4870714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50231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>
            <a:off x="4038600" y="53279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48100" y="54041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4" name="Straight Connector 13"/>
          <p:cNvCxnSpPr>
            <a:stCxn id="11" idx="2"/>
          </p:cNvCxnSpPr>
          <p:nvPr/>
        </p:nvCxnSpPr>
        <p:spPr>
          <a:xfrm>
            <a:off x="4038600" y="56327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95700" y="5785114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0" y="4642114"/>
            <a:ext cx="2743200" cy="17526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32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30" name="Straight Connector 29"/>
          <p:cNvCxnSpPr>
            <a:stCxn id="29" idx="4"/>
          </p:cNvCxnSpPr>
          <p:nvPr/>
        </p:nvCxnSpPr>
        <p:spPr>
          <a:xfrm>
            <a:off x="67056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5151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>
          <a:xfrm>
            <a:off x="67056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53200" y="5937515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41" name="Oval 40"/>
          <p:cNvSpPr/>
          <p:nvPr/>
        </p:nvSpPr>
        <p:spPr>
          <a:xfrm>
            <a:off x="70485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42" name="Straight Connector 41"/>
          <p:cNvCxnSpPr>
            <a:stCxn id="41" idx="4"/>
          </p:cNvCxnSpPr>
          <p:nvPr/>
        </p:nvCxnSpPr>
        <p:spPr>
          <a:xfrm>
            <a:off x="72009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0104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44" name="Straight Connector 43"/>
          <p:cNvCxnSpPr>
            <a:stCxn id="43" idx="2"/>
          </p:cNvCxnSpPr>
          <p:nvPr/>
        </p:nvCxnSpPr>
        <p:spPr>
          <a:xfrm>
            <a:off x="72009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535863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46" name="Straight Connector 45"/>
          <p:cNvCxnSpPr>
            <a:stCxn id="45" idx="4"/>
          </p:cNvCxnSpPr>
          <p:nvPr/>
        </p:nvCxnSpPr>
        <p:spPr>
          <a:xfrm>
            <a:off x="7688263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97763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48" name="Straight Connector 47"/>
          <p:cNvCxnSpPr>
            <a:stCxn id="47" idx="2"/>
          </p:cNvCxnSpPr>
          <p:nvPr/>
        </p:nvCxnSpPr>
        <p:spPr>
          <a:xfrm>
            <a:off x="7688263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001000" y="479451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50" name="Straight Connector 49"/>
          <p:cNvCxnSpPr>
            <a:stCxn id="49" idx="4"/>
          </p:cNvCxnSpPr>
          <p:nvPr/>
        </p:nvCxnSpPr>
        <p:spPr>
          <a:xfrm>
            <a:off x="8153400" y="509931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962900" y="517551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52" name="Straight Connector 51"/>
          <p:cNvCxnSpPr>
            <a:stCxn id="51" idx="2"/>
          </p:cNvCxnSpPr>
          <p:nvPr/>
        </p:nvCxnSpPr>
        <p:spPr>
          <a:xfrm>
            <a:off x="8153400" y="5404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Rounded Rectangle 25605"/>
          <p:cNvSpPr/>
          <p:nvPr/>
        </p:nvSpPr>
        <p:spPr>
          <a:xfrm>
            <a:off x="6553200" y="5556514"/>
            <a:ext cx="1752600" cy="247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cxnSp>
        <p:nvCxnSpPr>
          <p:cNvPr id="25608" name="Straight Connector 25607"/>
          <p:cNvCxnSpPr/>
          <p:nvPr/>
        </p:nvCxnSpPr>
        <p:spPr>
          <a:xfrm>
            <a:off x="7010400" y="578511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0" name="Straight Connector 25609"/>
          <p:cNvCxnSpPr/>
          <p:nvPr/>
        </p:nvCxnSpPr>
        <p:spPr>
          <a:xfrm>
            <a:off x="7315200" y="5794639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2" name="Straight Connector 25611"/>
          <p:cNvCxnSpPr/>
          <p:nvPr/>
        </p:nvCxnSpPr>
        <p:spPr>
          <a:xfrm>
            <a:off x="7620000" y="5785114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4" name="Straight Connector 25613"/>
          <p:cNvCxnSpPr/>
          <p:nvPr/>
        </p:nvCxnSpPr>
        <p:spPr>
          <a:xfrm>
            <a:off x="7878763" y="5804164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9" name="TextBox 25614"/>
          <p:cNvSpPr txBox="1">
            <a:spLocks noChangeArrowheads="1"/>
          </p:cNvSpPr>
          <p:nvPr/>
        </p:nvSpPr>
        <p:spPr bwMode="auto">
          <a:xfrm>
            <a:off x="3132139" y="6288352"/>
            <a:ext cx="1812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A single Processor Chip</a:t>
            </a:r>
          </a:p>
        </p:txBody>
      </p:sp>
      <p:sp>
        <p:nvSpPr>
          <p:cNvPr id="9250" name="TextBox 83"/>
          <p:cNvSpPr txBox="1">
            <a:spLocks noChangeArrowheads="1"/>
          </p:cNvSpPr>
          <p:nvPr/>
        </p:nvSpPr>
        <p:spPr bwMode="auto">
          <a:xfrm>
            <a:off x="7046914" y="6550289"/>
            <a:ext cx="663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A CMP</a:t>
            </a:r>
          </a:p>
        </p:txBody>
      </p:sp>
      <p:sp>
        <p:nvSpPr>
          <p:cNvPr id="2" name="Chevron 1"/>
          <p:cNvSpPr/>
          <p:nvPr/>
        </p:nvSpPr>
        <p:spPr>
          <a:xfrm>
            <a:off x="5105400" y="5137414"/>
            <a:ext cx="381000" cy="78105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 smtClean="0"/>
              <a:t>Processors:</a:t>
            </a:r>
            <a:endParaRPr lang="en-US" dirty="0" smtClean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Moore’s law still holds</a:t>
            </a: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Chip Multiprocessors (CMPs) are now available</a:t>
            </a:r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  <a:endParaRPr lang="en-US" dirty="0" smtClean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 smtClean="0"/>
              <a:t>Processors:</a:t>
            </a:r>
            <a:endParaRPr lang="en-US" dirty="0" smtClean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But up </a:t>
            </a:r>
            <a:r>
              <a:rPr lang="en-US" sz="2600" dirty="0"/>
              <a:t>until a few years ago, CPU speed grew at the rate of 55% annually, while the memory speed grew at the rate of only 7</a:t>
            </a:r>
            <a:r>
              <a:rPr lang="en-US" sz="2600" dirty="0" smtClean="0"/>
              <a:t>%</a:t>
            </a:r>
            <a:endParaRPr lang="en-US" sz="26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86264" y="4656259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</a:t>
            </a:r>
          </a:p>
        </p:txBody>
      </p:sp>
      <p:sp>
        <p:nvSpPr>
          <p:cNvPr id="38" name="Oval 37"/>
          <p:cNvSpPr/>
          <p:nvPr/>
        </p:nvSpPr>
        <p:spPr>
          <a:xfrm>
            <a:off x="7343414" y="49642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605352" y="4964234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895864" y="4795960"/>
            <a:ext cx="152400" cy="1555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62064" y="5416671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</a:t>
            </a:r>
          </a:p>
        </p:txBody>
      </p:sp>
      <p:sp>
        <p:nvSpPr>
          <p:cNvPr id="54" name="Oval 53"/>
          <p:cNvSpPr/>
          <p:nvPr/>
        </p:nvSpPr>
        <p:spPr>
          <a:xfrm>
            <a:off x="4219214" y="5724646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81152" y="5724646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771664" y="5556372"/>
            <a:ext cx="152400" cy="1555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3857264" y="5191246"/>
            <a:ext cx="4572000" cy="0"/>
          </a:xfrm>
          <a:prstGeom prst="line">
            <a:avLst/>
          </a:prstGeom>
          <a:ln w="984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57264" y="5953246"/>
            <a:ext cx="4572000" cy="0"/>
          </a:xfrm>
          <a:prstGeom prst="line">
            <a:avLst/>
          </a:prstGeom>
          <a:ln w="984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038364" y="5634159"/>
            <a:ext cx="238125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924065" y="5273797"/>
            <a:ext cx="2581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Processor-Memory speed gap</a:t>
            </a:r>
          </a:p>
        </p:txBody>
      </p:sp>
    </p:spTree>
    <p:extLst>
      <p:ext uri="{BB962C8B-B14F-4D97-AF65-F5344CB8AC3E}">
        <p14:creationId xmlns:p14="http://schemas.microsoft.com/office/powerpoint/2010/main" val="42526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53" grpId="0" animBg="1"/>
      <p:bldP spid="54" grpId="0" animBg="1"/>
      <p:bldP spid="55" grpId="0" animBg="1"/>
      <p:bldP spid="56" grpId="0" animBg="1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  <a:endParaRPr lang="en-US" dirty="0" smtClean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>
                <a:solidFill>
                  <a:srgbClr val="0070C0"/>
                </a:solidFill>
              </a:rPr>
              <a:t>Caveat</a:t>
            </a:r>
            <a:r>
              <a:rPr lang="en-US" dirty="0"/>
              <a:t>: Individual computers can still suffer from </a:t>
            </a:r>
            <a:r>
              <a:rPr lang="en-US" i="1" dirty="0"/>
              <a:t>limited resources </a:t>
            </a:r>
            <a:r>
              <a:rPr lang="en-US" dirty="0"/>
              <a:t>with respect to the scale of today’s problems</a:t>
            </a:r>
          </a:p>
          <a:p>
            <a:pPr marL="400050" lvl="1" indent="0" algn="just"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rgbClr val="7F7F7F"/>
              </a:solidFill>
            </a:endParaRPr>
          </a:p>
          <a:p>
            <a:pPr marL="857250" lvl="1" indent="-457200" algn="just">
              <a:buFontTx/>
              <a:buAutoNum type="arabicPeriod" startAt="2"/>
              <a:defRPr/>
            </a:pPr>
            <a:r>
              <a:rPr lang="en-US" sz="2800" dirty="0" smtClean="0"/>
              <a:t>Processors:</a:t>
            </a:r>
            <a:endParaRPr lang="en-US" dirty="0" smtClean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 smtClean="0"/>
              <a:t>But up </a:t>
            </a:r>
            <a:r>
              <a:rPr lang="en-US" sz="2600" dirty="0"/>
              <a:t>until a few years ago, CPU speed grew at the rate of 55% annually, while the memory speed grew at the rate of only 7</a:t>
            </a:r>
            <a:r>
              <a:rPr lang="en-US" sz="2600" dirty="0" smtClean="0"/>
              <a:t>%</a:t>
            </a:r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r>
              <a:rPr lang="en-US" sz="2600" dirty="0"/>
              <a:t>Even if 100s or 1000s of cores are placed on a CMP, it is a challenge to deliver input data to these cores fast enough for processing</a:t>
            </a:r>
          </a:p>
          <a:p>
            <a:pPr marL="1314450" lvl="2" indent="-457200" algn="just">
              <a:buFont typeface="Wingdings" pitchFamily="2" charset="2"/>
              <a:buChar char="§"/>
              <a:defRPr/>
            </a:pPr>
            <a:endParaRPr lang="en-US" sz="26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578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531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0463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4759453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5067300" y="5064253"/>
            <a:ext cx="1828800" cy="9144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28925" y="2549653"/>
            <a:ext cx="990600" cy="1265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981325" y="27401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62325" y="27353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981325" y="294652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362325" y="294176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994025" y="31465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375025" y="31417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994025" y="334657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375025" y="334181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992438" y="351326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373438" y="351009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994025" y="3697416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375025" y="369265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6" name="TextBox 35"/>
          <p:cNvSpPr txBox="1">
            <a:spLocks noChangeArrowheads="1"/>
          </p:cNvSpPr>
          <p:nvPr/>
        </p:nvSpPr>
        <p:spPr bwMode="auto">
          <a:xfrm>
            <a:off x="2865438" y="3876804"/>
            <a:ext cx="91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A Data Set</a:t>
            </a:r>
          </a:p>
          <a:p>
            <a:pPr algn="ctr" eaLnBrk="1" hangingPunct="1"/>
            <a:r>
              <a:rPr lang="en-US" sz="1200"/>
              <a:t>of 4 TBs</a:t>
            </a:r>
          </a:p>
        </p:txBody>
      </p:sp>
      <p:sp>
        <p:nvSpPr>
          <p:cNvPr id="40" name="Curved Down Arrow 39"/>
          <p:cNvSpPr/>
          <p:nvPr/>
        </p:nvSpPr>
        <p:spPr>
          <a:xfrm>
            <a:off x="3362326" y="1787653"/>
            <a:ext cx="2809875" cy="685800"/>
          </a:xfrm>
          <a:prstGeom prst="curvedDown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288" name="TextBox 25599"/>
          <p:cNvSpPr txBox="1">
            <a:spLocks noChangeArrowheads="1"/>
          </p:cNvSpPr>
          <p:nvPr/>
        </p:nvSpPr>
        <p:spPr bwMode="auto">
          <a:xfrm>
            <a:off x="6934201" y="4780092"/>
            <a:ext cx="267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4 100MB/S IO Channels</a:t>
            </a:r>
          </a:p>
        </p:txBody>
      </p:sp>
      <p:sp>
        <p:nvSpPr>
          <p:cNvPr id="25601" name="Vertical Scroll 25600"/>
          <p:cNvSpPr/>
          <p:nvPr/>
        </p:nvSpPr>
        <p:spPr>
          <a:xfrm>
            <a:off x="8458200" y="2397254"/>
            <a:ext cx="1600200" cy="161607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10000 seconds (or 3 hours) to load data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86350" y="4378453"/>
            <a:ext cx="17907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>
          <a:xfrm>
            <a:off x="5981700" y="4013329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48200" y="2473453"/>
            <a:ext cx="2743200" cy="17526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1054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56" name="Straight Connector 55"/>
          <p:cNvCxnSpPr>
            <a:stCxn id="55" idx="4"/>
          </p:cNvCxnSpPr>
          <p:nvPr/>
        </p:nvCxnSpPr>
        <p:spPr>
          <a:xfrm>
            <a:off x="52578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0673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58" name="Straight Connector 57"/>
          <p:cNvCxnSpPr>
            <a:stCxn id="57" idx="2"/>
          </p:cNvCxnSpPr>
          <p:nvPr/>
        </p:nvCxnSpPr>
        <p:spPr>
          <a:xfrm>
            <a:off x="52578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5105400" y="3768854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86" name="Oval 85"/>
          <p:cNvSpPr/>
          <p:nvPr/>
        </p:nvSpPr>
        <p:spPr>
          <a:xfrm>
            <a:off x="56007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8" name="Straight Connector 97"/>
          <p:cNvCxnSpPr>
            <a:stCxn id="86" idx="4"/>
          </p:cNvCxnSpPr>
          <p:nvPr/>
        </p:nvCxnSpPr>
        <p:spPr>
          <a:xfrm>
            <a:off x="57531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5626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0" name="Straight Connector 99"/>
          <p:cNvCxnSpPr>
            <a:stCxn id="99" idx="2"/>
          </p:cNvCxnSpPr>
          <p:nvPr/>
        </p:nvCxnSpPr>
        <p:spPr>
          <a:xfrm>
            <a:off x="57531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6088063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2" name="Straight Connector 101"/>
          <p:cNvCxnSpPr>
            <a:stCxn id="101" idx="4"/>
          </p:cNvCxnSpPr>
          <p:nvPr/>
        </p:nvCxnSpPr>
        <p:spPr>
          <a:xfrm>
            <a:off x="6240463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049963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4" name="Straight Connector 103"/>
          <p:cNvCxnSpPr>
            <a:stCxn id="103" idx="2"/>
          </p:cNvCxnSpPr>
          <p:nvPr/>
        </p:nvCxnSpPr>
        <p:spPr>
          <a:xfrm>
            <a:off x="6240463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553200" y="2625853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6" name="Straight Connector 105"/>
          <p:cNvCxnSpPr>
            <a:stCxn id="105" idx="4"/>
          </p:cNvCxnSpPr>
          <p:nvPr/>
        </p:nvCxnSpPr>
        <p:spPr>
          <a:xfrm>
            <a:off x="6705600" y="2930653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515100" y="3006853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8" name="Straight Connector 107"/>
          <p:cNvCxnSpPr>
            <a:stCxn id="107" idx="2"/>
          </p:cNvCxnSpPr>
          <p:nvPr/>
        </p:nvCxnSpPr>
        <p:spPr>
          <a:xfrm>
            <a:off x="6705600" y="3235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5105400" y="3387853"/>
            <a:ext cx="1752600" cy="247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5562600" y="3616453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867400" y="3625978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172200" y="3616453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430963" y="3635503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6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81" y="228600"/>
            <a:ext cx="10347767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to Store and Process Data at Scale?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system can be scaled:</a:t>
            </a:r>
          </a:p>
          <a:p>
            <a:pPr lvl="1"/>
            <a:r>
              <a:rPr lang="en-US" sz="2800" dirty="0" smtClean="0"/>
              <a:t>Either </a:t>
            </a:r>
            <a:r>
              <a:rPr lang="en-US" sz="2800" i="1" dirty="0">
                <a:solidFill>
                  <a:srgbClr val="0070C0"/>
                </a:solidFill>
              </a:rPr>
              <a:t>v</a:t>
            </a:r>
            <a:r>
              <a:rPr lang="en-US" sz="2800" i="1" dirty="0" smtClean="0">
                <a:solidFill>
                  <a:srgbClr val="0070C0"/>
                </a:solidFill>
              </a:rPr>
              <a:t>ertically</a:t>
            </a:r>
            <a:r>
              <a:rPr lang="en-US" sz="2800" dirty="0" smtClean="0"/>
              <a:t> (or </a:t>
            </a:r>
            <a:r>
              <a:rPr lang="en-US" sz="2800" dirty="0">
                <a:solidFill>
                  <a:srgbClr val="0070C0"/>
                </a:solidFill>
              </a:rPr>
              <a:t>u</a:t>
            </a:r>
            <a:r>
              <a:rPr lang="en-US" sz="2800" dirty="0" smtClean="0">
                <a:solidFill>
                  <a:srgbClr val="0070C0"/>
                </a:solidFill>
              </a:rPr>
              <a:t>p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Can be achieved by hardware upgrades (e.g., faster CPU, more memory, and/or larger disk)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2800" dirty="0" err="1" smtClean="0"/>
              <a:t>And/Or</a:t>
            </a:r>
            <a:r>
              <a:rPr lang="en-US" sz="2800" dirty="0" smtClean="0"/>
              <a:t> </a:t>
            </a:r>
            <a:r>
              <a:rPr lang="en-US" sz="2800" i="1" dirty="0">
                <a:solidFill>
                  <a:srgbClr val="0070C0"/>
                </a:solidFill>
              </a:rPr>
              <a:t>h</a:t>
            </a:r>
            <a:r>
              <a:rPr lang="en-US" sz="2800" i="1" dirty="0" smtClean="0">
                <a:solidFill>
                  <a:srgbClr val="0070C0"/>
                </a:solidFill>
              </a:rPr>
              <a:t>orizontally</a:t>
            </a:r>
            <a:r>
              <a:rPr lang="en-US" sz="2800" dirty="0" smtClean="0"/>
              <a:t> (or </a:t>
            </a:r>
            <a:r>
              <a:rPr lang="en-US" sz="2800" i="1" dirty="0">
                <a:solidFill>
                  <a:srgbClr val="0070C0"/>
                </a:solidFill>
              </a:rPr>
              <a:t>o</a:t>
            </a:r>
            <a:r>
              <a:rPr lang="en-US" sz="2800" i="1" dirty="0" smtClean="0">
                <a:solidFill>
                  <a:srgbClr val="0070C0"/>
                </a:solidFill>
              </a:rPr>
              <a:t>ut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Can be achieved by adding more machines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825625"/>
            <a:ext cx="11021704" cy="2227760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093427"/>
            <a:ext cx="11021704" cy="1338382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42248" y="4045745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277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Horizontal Scaling</a:t>
            </a:r>
            <a:endParaRPr lang="en-US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981200" y="2925764"/>
            <a:ext cx="990600" cy="1265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33600" y="31162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514600" y="31130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133600" y="332263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514600" y="331787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146300" y="352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527300" y="35179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146300" y="37226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527300" y="371792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144713" y="38909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25713" y="3886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2146300" y="407352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527300" y="40687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Vertical Scroll 25600"/>
          <p:cNvSpPr/>
          <p:nvPr/>
        </p:nvSpPr>
        <p:spPr>
          <a:xfrm>
            <a:off x="9078913" y="2546351"/>
            <a:ext cx="1600200" cy="161607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Only 3 minutes to load data</a:t>
            </a:r>
          </a:p>
        </p:txBody>
      </p:sp>
      <p:sp>
        <p:nvSpPr>
          <p:cNvPr id="3" name="Chevron 2"/>
          <p:cNvSpPr/>
          <p:nvPr/>
        </p:nvSpPr>
        <p:spPr>
          <a:xfrm>
            <a:off x="3124200" y="2324100"/>
            <a:ext cx="304800" cy="24765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228600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3733800" y="23812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114800" y="23812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581400" y="255270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37338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1148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3619500" y="470535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3771900" y="4800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152900" y="4800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6700" y="2895600"/>
            <a:ext cx="0" cy="175260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>
            <a:off x="5486400" y="4572000"/>
            <a:ext cx="1219200" cy="3810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05500" y="4395788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324600" y="4400551"/>
            <a:ext cx="0" cy="2524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n 114"/>
          <p:cNvSpPr/>
          <p:nvPr/>
        </p:nvSpPr>
        <p:spPr>
          <a:xfrm>
            <a:off x="7696200" y="4552950"/>
            <a:ext cx="1219200" cy="3810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8115300" y="4376738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8534400" y="4381501"/>
            <a:ext cx="0" cy="2524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81800" y="3409950"/>
            <a:ext cx="838200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Down Arrow 15"/>
          <p:cNvSpPr/>
          <p:nvPr/>
        </p:nvSpPr>
        <p:spPr>
          <a:xfrm>
            <a:off x="4419600" y="1817689"/>
            <a:ext cx="1524000" cy="452437"/>
          </a:xfrm>
          <a:prstGeom prst="curvedDown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4229100" y="4953000"/>
            <a:ext cx="4229100" cy="914400"/>
          </a:xfrm>
          <a:prstGeom prst="curvedUp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25" name="TextBox 117"/>
          <p:cNvSpPr txBox="1">
            <a:spLocks noChangeArrowheads="1"/>
          </p:cNvSpPr>
          <p:nvPr/>
        </p:nvSpPr>
        <p:spPr bwMode="auto">
          <a:xfrm>
            <a:off x="1773239" y="4271963"/>
            <a:ext cx="140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A Data Set (data) </a:t>
            </a:r>
          </a:p>
          <a:p>
            <a:pPr algn="ctr" eaLnBrk="1" hangingPunct="1"/>
            <a:r>
              <a:rPr lang="en-US" sz="1200"/>
              <a:t>of 4 TBs</a:t>
            </a:r>
          </a:p>
        </p:txBody>
      </p:sp>
      <p:sp>
        <p:nvSpPr>
          <p:cNvPr id="12326" name="TextBox 1"/>
          <p:cNvSpPr txBox="1">
            <a:spLocks noChangeArrowheads="1"/>
          </p:cNvSpPr>
          <p:nvPr/>
        </p:nvSpPr>
        <p:spPr bwMode="auto">
          <a:xfrm>
            <a:off x="4195764" y="2971801"/>
            <a:ext cx="62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Splits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86400" y="4025900"/>
            <a:ext cx="1219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486400" y="2654300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43600" y="28067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69" name="Straight Connector 68"/>
          <p:cNvCxnSpPr>
            <a:stCxn id="68" idx="4"/>
          </p:cNvCxnSpPr>
          <p:nvPr/>
        </p:nvCxnSpPr>
        <p:spPr>
          <a:xfrm>
            <a:off x="6096000" y="31115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905500" y="31877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71" name="Straight Connector 70"/>
          <p:cNvCxnSpPr>
            <a:stCxn id="70" idx="2"/>
          </p:cNvCxnSpPr>
          <p:nvPr/>
        </p:nvCxnSpPr>
        <p:spPr>
          <a:xfrm>
            <a:off x="6096000" y="34163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753100" y="3568700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cxnSp>
        <p:nvCxnSpPr>
          <p:cNvPr id="73" name="Straight Connector 72"/>
          <p:cNvCxnSpPr>
            <a:stCxn id="65" idx="0"/>
            <a:endCxn id="72" idx="2"/>
          </p:cNvCxnSpPr>
          <p:nvPr/>
        </p:nvCxnSpPr>
        <p:spPr>
          <a:xfrm flipV="1">
            <a:off x="6096000" y="37973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696200" y="4019550"/>
            <a:ext cx="1219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696200" y="2647950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153400" y="280035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78" name="Straight Connector 77"/>
          <p:cNvCxnSpPr>
            <a:stCxn id="77" idx="4"/>
          </p:cNvCxnSpPr>
          <p:nvPr/>
        </p:nvCxnSpPr>
        <p:spPr>
          <a:xfrm>
            <a:off x="8305800" y="310515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15300" y="318135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80" name="Straight Connector 79"/>
          <p:cNvCxnSpPr>
            <a:stCxn id="79" idx="2"/>
          </p:cNvCxnSpPr>
          <p:nvPr/>
        </p:nvCxnSpPr>
        <p:spPr>
          <a:xfrm>
            <a:off x="8305800" y="340995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7962900" y="3562350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L2</a:t>
            </a:r>
          </a:p>
        </p:txBody>
      </p:sp>
      <p:cxnSp>
        <p:nvCxnSpPr>
          <p:cNvPr id="82" name="Straight Connector 81"/>
          <p:cNvCxnSpPr>
            <a:stCxn id="74" idx="0"/>
            <a:endCxn id="81" idx="2"/>
          </p:cNvCxnSpPr>
          <p:nvPr/>
        </p:nvCxnSpPr>
        <p:spPr>
          <a:xfrm flipV="1">
            <a:off x="8305800" y="379095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3" name="TextBox 4"/>
          <p:cNvSpPr txBox="1">
            <a:spLocks noChangeArrowheads="1"/>
          </p:cNvSpPr>
          <p:nvPr/>
        </p:nvSpPr>
        <p:spPr bwMode="auto">
          <a:xfrm>
            <a:off x="6765925" y="2917826"/>
            <a:ext cx="83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100 </a:t>
            </a:r>
          </a:p>
          <a:p>
            <a:pPr algn="ctr" eaLnBrk="1" hangingPunct="1"/>
            <a:r>
              <a:rPr lang="en-US" sz="1200"/>
              <a:t>Machines</a:t>
            </a:r>
          </a:p>
        </p:txBody>
      </p:sp>
    </p:spTree>
    <p:extLst>
      <p:ext uri="{BB962C8B-B14F-4D97-AF65-F5344CB8AC3E}">
        <p14:creationId xmlns:p14="http://schemas.microsoft.com/office/powerpoint/2010/main" val="711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Requirements</a:t>
            </a:r>
            <a:endParaRPr lang="en-US" dirty="0" smtClean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 smtClean="0"/>
              <a:t>But, this necessitates:</a:t>
            </a:r>
          </a:p>
          <a:p>
            <a:pPr lvl="1" algn="just">
              <a:defRPr/>
            </a:pPr>
            <a:r>
              <a:rPr lang="en-US" dirty="0"/>
              <a:t>A way to express the problem as parallel processes and execute them on different machines (</a:t>
            </a:r>
            <a:r>
              <a:rPr lang="en-US" i="1" dirty="0" smtClean="0">
                <a:solidFill>
                  <a:srgbClr val="0070C0"/>
                </a:solidFill>
              </a:rPr>
              <a:t>Programming and Concurrency Models</a:t>
            </a:r>
            <a:r>
              <a:rPr lang="en-US" dirty="0" smtClean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organize processes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0070C0"/>
                </a:solidFill>
              </a:rPr>
              <a:t>Architectures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r>
              <a:rPr lang="en-US" dirty="0" smtClean="0"/>
              <a:t>A </a:t>
            </a:r>
            <a:r>
              <a:rPr lang="en-US" dirty="0"/>
              <a:t>way for </a:t>
            </a:r>
            <a:r>
              <a:rPr lang="en-US" dirty="0" smtClean="0"/>
              <a:t>distributed processes to </a:t>
            </a:r>
            <a:r>
              <a:rPr lang="en-US" dirty="0"/>
              <a:t>exchange information (</a:t>
            </a:r>
            <a:r>
              <a:rPr lang="en-US" i="1" dirty="0" smtClean="0">
                <a:solidFill>
                  <a:srgbClr val="0070C0"/>
                </a:solidFill>
              </a:rPr>
              <a:t>Communication Paradigms</a:t>
            </a:r>
            <a:r>
              <a:rPr lang="en-US" dirty="0" smtClean="0"/>
              <a:t>)</a:t>
            </a:r>
            <a:endParaRPr lang="en-US" dirty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r>
              <a:rPr lang="en-US" dirty="0" smtClean="0"/>
              <a:t>A </a:t>
            </a:r>
            <a:r>
              <a:rPr lang="en-US" dirty="0"/>
              <a:t>way </a:t>
            </a:r>
            <a:r>
              <a:rPr lang="en-US" dirty="0" smtClean="0"/>
              <a:t>to locate and share resources (</a:t>
            </a:r>
            <a:r>
              <a:rPr lang="en-US" i="1" dirty="0" smtClean="0">
                <a:solidFill>
                  <a:srgbClr val="0070C0"/>
                </a:solidFill>
              </a:rPr>
              <a:t>Naming </a:t>
            </a:r>
            <a:r>
              <a:rPr lang="en-US" i="1" dirty="0">
                <a:solidFill>
                  <a:srgbClr val="0070C0"/>
                </a:solidFill>
              </a:rPr>
              <a:t>P</a:t>
            </a:r>
            <a:r>
              <a:rPr lang="en-US" i="1" dirty="0" smtClean="0">
                <a:solidFill>
                  <a:srgbClr val="0070C0"/>
                </a:solidFill>
              </a:rPr>
              <a:t>rotocols</a:t>
            </a:r>
            <a:r>
              <a:rPr lang="en-US" dirty="0" smtClean="0"/>
              <a:t>)</a:t>
            </a:r>
            <a:endParaRPr lang="en-US" dirty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Requirements</a:t>
            </a:r>
            <a:endParaRPr lang="en-US" dirty="0" smtClean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838200" y="1825625"/>
            <a:ext cx="10515600" cy="464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dirty="0" smtClean="0"/>
              <a:t>But, this necessitates:</a:t>
            </a:r>
            <a:endParaRPr lang="en-US" dirty="0"/>
          </a:p>
          <a:p>
            <a:pPr lvl="1" algn="just">
              <a:defRPr/>
            </a:pPr>
            <a:r>
              <a:rPr lang="en-US" dirty="0"/>
              <a:t>A way for </a:t>
            </a:r>
            <a:r>
              <a:rPr lang="en-US" dirty="0" smtClean="0"/>
              <a:t>distributed processes </a:t>
            </a:r>
            <a:r>
              <a:rPr lang="en-US" dirty="0"/>
              <a:t>to cooperate, synchronize with one another, and agree on shared values (</a:t>
            </a:r>
            <a:r>
              <a:rPr lang="en-US" i="1" dirty="0">
                <a:solidFill>
                  <a:srgbClr val="0070C0"/>
                </a:solidFill>
              </a:rPr>
              <a:t>Synchronization</a:t>
            </a:r>
            <a:r>
              <a:rPr lang="en-US" dirty="0" smtClean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reduce latency, enhance reliability, and improve performance (</a:t>
            </a:r>
            <a:r>
              <a:rPr lang="en-US" i="1" dirty="0">
                <a:solidFill>
                  <a:srgbClr val="0070C0"/>
                </a:solidFill>
              </a:rPr>
              <a:t>Caching, Replication, and Consistency</a:t>
            </a:r>
            <a:r>
              <a:rPr lang="en-US" dirty="0"/>
              <a:t>)</a:t>
            </a:r>
          </a:p>
          <a:p>
            <a:pPr marL="457200" lvl="1" indent="0" algn="just">
              <a:buNone/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</a:t>
            </a:r>
            <a:r>
              <a:rPr lang="en-US" dirty="0" smtClean="0"/>
              <a:t>enhance load scalability, reduce </a:t>
            </a:r>
            <a:r>
              <a:rPr lang="en-US" dirty="0"/>
              <a:t>diversity </a:t>
            </a:r>
            <a:r>
              <a:rPr lang="en-US" dirty="0" smtClean="0"/>
              <a:t>across heterogeneous systems, </a:t>
            </a:r>
            <a:r>
              <a:rPr lang="en-US" dirty="0"/>
              <a:t>and provide a high degree of portability and flexibility (</a:t>
            </a:r>
            <a:r>
              <a:rPr lang="en-US" i="1" dirty="0">
                <a:solidFill>
                  <a:srgbClr val="0070C0"/>
                </a:solidFill>
              </a:rPr>
              <a:t>Virtualization</a:t>
            </a:r>
            <a:r>
              <a:rPr lang="en-US" dirty="0" smtClean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r>
              <a:rPr lang="en-US" dirty="0"/>
              <a:t>A way to recover from partial failures (</a:t>
            </a:r>
            <a:r>
              <a:rPr lang="en-US" i="1" dirty="0">
                <a:solidFill>
                  <a:srgbClr val="0070C0"/>
                </a:solidFill>
              </a:rPr>
              <a:t>Fault Tolerance</a:t>
            </a:r>
            <a:r>
              <a:rPr lang="en-US" dirty="0"/>
              <a:t>)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endParaRPr lang="en-US" dirty="0" smtClean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lvl="1" algn="just">
              <a:defRPr/>
            </a:pPr>
            <a:endParaRPr lang="en-US" sz="2200" dirty="0"/>
          </a:p>
          <a:p>
            <a:pPr marL="457200" indent="-457200" algn="just">
              <a:buClr>
                <a:srgbClr val="C00000"/>
              </a:buClr>
              <a:buFontTx/>
              <a:buAutoNum type="arabicPeriod" startAt="2"/>
              <a:defRPr/>
            </a:pPr>
            <a:endParaRPr lang="en-US" sz="2000" dirty="0" smtClean="0">
              <a:solidFill>
                <a:srgbClr val="7F7F7F"/>
              </a:solidFill>
            </a:endParaRPr>
          </a:p>
          <a:p>
            <a:pPr marL="457200" indent="-457200" algn="just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rgbClr val="7F7F7F"/>
              </a:solidFill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So, What is a Distributed System?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i="1" dirty="0"/>
          </a:p>
          <a:p>
            <a:pPr marL="0" indent="0" algn="just">
              <a:buNone/>
            </a:pPr>
            <a:endParaRPr lang="en-US" sz="18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2" name="Bevel 1"/>
          <p:cNvSpPr/>
          <p:nvPr/>
        </p:nvSpPr>
        <p:spPr>
          <a:xfrm>
            <a:off x="3886200" y="1828800"/>
            <a:ext cx="4572000" cy="762000"/>
          </a:xfrm>
          <a:prstGeom prst="bevel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 distributed system is:</a:t>
            </a:r>
          </a:p>
        </p:txBody>
      </p:sp>
      <p:sp>
        <p:nvSpPr>
          <p:cNvPr id="6" name="Freeform 5"/>
          <p:cNvSpPr/>
          <p:nvPr/>
        </p:nvSpPr>
        <p:spPr>
          <a:xfrm>
            <a:off x="2008496" y="2731376"/>
            <a:ext cx="4161430" cy="4050424"/>
          </a:xfrm>
          <a:custGeom>
            <a:avLst/>
            <a:gdLst>
              <a:gd name="connsiteX0" fmla="*/ 0 w 2800945"/>
              <a:gd name="connsiteY0" fmla="*/ 1820614 h 2800945"/>
              <a:gd name="connsiteX1" fmla="*/ 700236 w 2800945"/>
              <a:gd name="connsiteY1" fmla="*/ 1820614 h 2800945"/>
              <a:gd name="connsiteX2" fmla="*/ 700236 w 2800945"/>
              <a:gd name="connsiteY2" fmla="*/ 0 h 2800945"/>
              <a:gd name="connsiteX3" fmla="*/ 2100709 w 2800945"/>
              <a:gd name="connsiteY3" fmla="*/ 0 h 2800945"/>
              <a:gd name="connsiteX4" fmla="*/ 2100709 w 2800945"/>
              <a:gd name="connsiteY4" fmla="*/ 1820614 h 2800945"/>
              <a:gd name="connsiteX5" fmla="*/ 2800945 w 2800945"/>
              <a:gd name="connsiteY5" fmla="*/ 1820614 h 2800945"/>
              <a:gd name="connsiteX6" fmla="*/ 1400473 w 2800945"/>
              <a:gd name="connsiteY6" fmla="*/ 2800945 h 2800945"/>
              <a:gd name="connsiteX7" fmla="*/ 0 w 2800945"/>
              <a:gd name="connsiteY7" fmla="*/ 1820614 h 280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945" h="2800945">
                <a:moveTo>
                  <a:pt x="1820614" y="2800945"/>
                </a:moveTo>
                <a:lnTo>
                  <a:pt x="1820614" y="2100709"/>
                </a:lnTo>
                <a:lnTo>
                  <a:pt x="0" y="2100709"/>
                </a:lnTo>
                <a:lnTo>
                  <a:pt x="0" y="700236"/>
                </a:lnTo>
                <a:lnTo>
                  <a:pt x="1820614" y="700236"/>
                </a:lnTo>
                <a:lnTo>
                  <a:pt x="1820614" y="0"/>
                </a:lnTo>
                <a:lnTo>
                  <a:pt x="2800945" y="1400472"/>
                </a:lnTo>
                <a:lnTo>
                  <a:pt x="1820614" y="2800945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9569" tIns="799803" rIns="589732" bIns="799805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i="1" dirty="0">
                <a:solidFill>
                  <a:schemeClr val="tx1"/>
                </a:solidFill>
              </a:rPr>
              <a:t>A collection of independent computers that appear to its users as a </a:t>
            </a:r>
            <a:r>
              <a:rPr lang="en-US" sz="2200" i="1" dirty="0">
                <a:solidFill>
                  <a:schemeClr val="tx1"/>
                </a:solidFill>
              </a:rPr>
              <a:t>single coherent system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24600" y="2731376"/>
            <a:ext cx="4078690" cy="4050424"/>
          </a:xfrm>
          <a:custGeom>
            <a:avLst/>
            <a:gdLst>
              <a:gd name="connsiteX0" fmla="*/ 0 w 2800945"/>
              <a:gd name="connsiteY0" fmla="*/ 1820614 h 2800945"/>
              <a:gd name="connsiteX1" fmla="*/ 700236 w 2800945"/>
              <a:gd name="connsiteY1" fmla="*/ 1820614 h 2800945"/>
              <a:gd name="connsiteX2" fmla="*/ 700236 w 2800945"/>
              <a:gd name="connsiteY2" fmla="*/ 0 h 2800945"/>
              <a:gd name="connsiteX3" fmla="*/ 2100709 w 2800945"/>
              <a:gd name="connsiteY3" fmla="*/ 0 h 2800945"/>
              <a:gd name="connsiteX4" fmla="*/ 2100709 w 2800945"/>
              <a:gd name="connsiteY4" fmla="*/ 1820614 h 2800945"/>
              <a:gd name="connsiteX5" fmla="*/ 2800945 w 2800945"/>
              <a:gd name="connsiteY5" fmla="*/ 1820614 h 2800945"/>
              <a:gd name="connsiteX6" fmla="*/ 1400473 w 2800945"/>
              <a:gd name="connsiteY6" fmla="*/ 2800945 h 2800945"/>
              <a:gd name="connsiteX7" fmla="*/ 0 w 2800945"/>
              <a:gd name="connsiteY7" fmla="*/ 1820614 h 280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945" h="2800945">
                <a:moveTo>
                  <a:pt x="980331" y="0"/>
                </a:moveTo>
                <a:lnTo>
                  <a:pt x="980331" y="700236"/>
                </a:lnTo>
                <a:lnTo>
                  <a:pt x="2800945" y="700236"/>
                </a:lnTo>
                <a:lnTo>
                  <a:pt x="2800945" y="2100709"/>
                </a:lnTo>
                <a:lnTo>
                  <a:pt x="980331" y="2100709"/>
                </a:lnTo>
                <a:lnTo>
                  <a:pt x="980331" y="2800945"/>
                </a:lnTo>
                <a:lnTo>
                  <a:pt x="0" y="1400473"/>
                </a:lnTo>
                <a:lnTo>
                  <a:pt x="980331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89734" tIns="799804" rIns="99567" bIns="799804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i="1" dirty="0">
                <a:solidFill>
                  <a:schemeClr val="tx1"/>
                </a:solidFill>
              </a:rPr>
              <a:t>One in which components located at networked computers communicate and coordinate their actions only by passing </a:t>
            </a:r>
            <a:r>
              <a:rPr lang="en-US" sz="2200" i="1" dirty="0">
                <a:solidFill>
                  <a:schemeClr val="tx1"/>
                </a:solidFill>
              </a:rPr>
              <a:t>messages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On the Verge of </a:t>
            </a:r>
            <a:r>
              <a:rPr lang="en-US" dirty="0"/>
              <a:t>A</a:t>
            </a:r>
            <a:r>
              <a:rPr lang="en-US" dirty="0" smtClean="0"/>
              <a:t> Disruptive Century : Breakthroughs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567044" y="4377372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Gene Sequencing and Biotechnology</a:t>
            </a:r>
          </a:p>
        </p:txBody>
      </p:sp>
      <p:sp>
        <p:nvSpPr>
          <p:cNvPr id="6" name="Hexagon 5"/>
          <p:cNvSpPr/>
          <p:nvPr/>
        </p:nvSpPr>
        <p:spPr>
          <a:xfrm>
            <a:off x="3625474" y="508597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1981201" y="3505704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3246089" y="488690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5151242" y="3493421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Smaller, Faster, Cheaper Sensors</a:t>
            </a:r>
            <a:endParaRPr lang="en-US" sz="1500" dirty="0"/>
          </a:p>
        </p:txBody>
      </p:sp>
      <p:sp>
        <p:nvSpPr>
          <p:cNvPr id="10" name="Hexagon 9"/>
          <p:cNvSpPr/>
          <p:nvPr/>
        </p:nvSpPr>
        <p:spPr>
          <a:xfrm>
            <a:off x="6430944" y="4872927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743670" y="4374831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247" r="9247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786463" y="509317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567044" y="2629376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Astronomy</a:t>
            </a:r>
            <a:endParaRPr lang="en-US" sz="1500" dirty="0"/>
          </a:p>
        </p:txBody>
      </p:sp>
      <p:sp>
        <p:nvSpPr>
          <p:cNvPr id="14" name="Hexagon 13"/>
          <p:cNvSpPr/>
          <p:nvPr/>
        </p:nvSpPr>
        <p:spPr>
          <a:xfrm>
            <a:off x="4838517" y="266241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5151242" y="1745425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5194035" y="2456144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743670" y="2626835"/>
            <a:ext cx="1868119" cy="1603564"/>
          </a:xfrm>
          <a:custGeom>
            <a:avLst/>
            <a:gdLst>
              <a:gd name="connsiteX0" fmla="*/ 0 w 1868119"/>
              <a:gd name="connsiteY0" fmla="*/ 801782 h 1603564"/>
              <a:gd name="connsiteX1" fmla="*/ 400891 w 1868119"/>
              <a:gd name="connsiteY1" fmla="*/ 0 h 1603564"/>
              <a:gd name="connsiteX2" fmla="*/ 1467228 w 1868119"/>
              <a:gd name="connsiteY2" fmla="*/ 0 h 1603564"/>
              <a:gd name="connsiteX3" fmla="*/ 1868119 w 1868119"/>
              <a:gd name="connsiteY3" fmla="*/ 801782 h 1603564"/>
              <a:gd name="connsiteX4" fmla="*/ 1467228 w 1868119"/>
              <a:gd name="connsiteY4" fmla="*/ 1603564 h 1603564"/>
              <a:gd name="connsiteX5" fmla="*/ 400891 w 1868119"/>
              <a:gd name="connsiteY5" fmla="*/ 1603564 h 1603564"/>
              <a:gd name="connsiteX6" fmla="*/ 0 w 1868119"/>
              <a:gd name="connsiteY6" fmla="*/ 801782 h 16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8119" h="1603564">
                <a:moveTo>
                  <a:pt x="0" y="801782"/>
                </a:moveTo>
                <a:lnTo>
                  <a:pt x="400891" y="0"/>
                </a:lnTo>
                <a:lnTo>
                  <a:pt x="1467228" y="0"/>
                </a:lnTo>
                <a:lnTo>
                  <a:pt x="1868119" y="801782"/>
                </a:lnTo>
                <a:lnTo>
                  <a:pt x="1467228" y="1603564"/>
                </a:lnTo>
                <a:lnTo>
                  <a:pt x="400891" y="1603564"/>
                </a:lnTo>
                <a:lnTo>
                  <a:pt x="0" y="8017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307" tIns="267387" rIns="289307" bIns="267387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Ubiquitous Computing </a:t>
            </a:r>
            <a:endParaRPr lang="en-US" sz="1500" dirty="0"/>
          </a:p>
        </p:txBody>
      </p:sp>
      <p:sp>
        <p:nvSpPr>
          <p:cNvPr id="18" name="Hexagon 17"/>
          <p:cNvSpPr/>
          <p:nvPr/>
        </p:nvSpPr>
        <p:spPr>
          <a:xfrm>
            <a:off x="8350087" y="3334589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8342681" y="3508245"/>
            <a:ext cx="1868119" cy="160356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34" r="734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8719596" y="3536623"/>
            <a:ext cx="218084" cy="188056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Features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dirty="0"/>
              <a:t>Distributed Systems imply </a:t>
            </a:r>
            <a:r>
              <a:rPr lang="en-US" i="1" dirty="0"/>
              <a:t>four</a:t>
            </a:r>
            <a:r>
              <a:rPr lang="en-US" dirty="0"/>
              <a:t> main features:</a:t>
            </a:r>
          </a:p>
          <a:p>
            <a:pPr marL="457200" indent="-457200" algn="just">
              <a:buNone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6148" name="AutoShape 5" descr="data:image/jpg;base64,/9j/4AAQSkZJRgABAQAAAQABAAD/2wCEAAkGBhQSERUUExQUFRUVFxQYFxgYFxceFhgbGBUXGBgbHBgcHCYeFxkkGRoWIC8gIycpLCwsGB4xNTAqNSYrLCkBCQoKDgwOGg8PGiogHyAsLS4wKSwtLywxKi0sKSwpLCwxLTIvKTYsLSwsLCwsKS82MDUpLCkpLCwsLCwsKSwsKf/AABEIAMMBAwMBIgACEQEDEQH/xAAcAAAABwEBAAAAAAAAAAAAAAABAgMEBQYHAAj/xABLEAACAQIEAwUEBwQHBQcFAAABAhEAAwQSITEFQVEGEyJhcTKBkaEHFCNCscHRUmKC8CQzcpKisuFEU5PC8RUWJUNUY3M0o9Li4//EABgBAQEBAQEAAAAAAAAAAAAAAAADAQIE/8QAMREAAgECAwcDBAIBBQAAAAAAAAECESEDEjEiQVFhocHwcZHREzKBseHxwiNCYnKS/9oADAMBAAIRAxEAPwC/5a4pQd5/Io9tGb2VY+gNaciPcxtp+Hwo1OfqD8wB/aYClF4Ux3ZfcGP5aUAyriakRwhebNsOQG/9o/jTPE8PdJMZgOYnT1HKgES1F72ks/p8BQG550AtPQR66D3Tt+HpTi1w+4wkAAdSw0qPzUrhcayGVPSdtRO3p+tASS8Ebm6iN4kke4UuvABzdj5AAT6TvTjAY/vBsQRrGsT+6SenI6U6CeXn09SNJVt9Nqw0ZW+C2uhbpL6N122NKtwy2VIChQ2zQZB85+Rpy+m/Pz0O/no3n/ID89NRv5Npoeh50BUcZYe22R58jOhFN5q3Y/AreTKd/ut95T0Ou/8APrUr2HZGKMIYfPzHlWmBS1ATQ5aAigCk1Idm8X3d8Dlc09/L5x8aji46ikrl2IKzKkEaHlQGiHY+Rn8+Z9RR41PmP18vSoW32qskA+MyviAU6HpuPOi/96U08LmBB28v0rDak2p9n0/L1ruX8X/N76r57V7Rb26n16Ui/adzsqjWetBUsty5AY9B+AJ8qpVwyzHz/DT8qctxy6xgsIY6gADQCT8hTJH8h8BWmBiwpC7jEG7qPeKVd6bsQNooBFuIIdiT6An8qSa/PI+/Sj3LlNbjzM7Df8gPM/60MFEBJEakmEABMmYmPXbz9KsrYmzwvCvevHxfej2nb7ttOp6n1J0GjbhtpMLabFYkhMqyJ+4uwAHNzsB+tUDH8QbiN361iZt4W1pZt6nc6aD2nYxtvtsKGj5vpExTlmJtjxOICbAMQBv0AoatlzsXhUJHdzz1JmTqdvM11YaOM1GQtynkdKdX+1mCwyWjfuWrbXba3FGV3LA8xlUyJmmzfSjhP/LXFXP/AI8LcHzcAVoJDC3r3+7JEnYEaHplin6qxALAqSQAG67c53HnNVu59Izt/V4DGN5ubNsf5yaRHbG5dvYS1ewvcm9fgTezwttA0nwxqSRHKKwFw+rEDcDfnHPTYiKHux+0u52g8o6afzrWb2O2uPxGIxNqz9Usrh7jJmNpmYjM4G7xMLQ38djTpc4siaTCJh0MQTuZOwJ9BQF9xHCrb6w06aqCCfWRBppxLhqWrNxxbYlEZhmboJ5Gs+u5GE3OKY26JI8F25BIUGItL0I+NK8c7HFcGzYY3GJa1cuF7zlsiq51Dtpqdv0oC/4zFYSwYuthbRHK5dQGPRtajL30i8Ot6fW8P6W1Zz/gBqpdq+H95x5ibHfAYZYWBBbWNWEAxJk9Klk4fiFUFMHZQydDdGg0IPhTrIjy86AeP9KuEPsfXLv/AMeGaPiwH40i30kM39Xw/Gt/bZLY/wAxiuXB4zMumHVfDOlxj7IzQcwHWD6aUtw/h+IRi165buLBGUW8gnTXNqdBIiedaBG321729ZsNhzZuOjOfGGylS4y+yM2inX09anV4uwEQC3UzBHTz9+1RY4JaITEFftQ95cwJ27y8IiehNHuGaGD5+LXD+yPdMjoZ3/GmONd7kZmkrsYE/Eb0ml0gxuPnSpoBstkHf4E0PcL0FKlf5/nlRSpoBPKBRGpQik2SgG1lcsjly/P8vjRy1DcT9f1+X4UGShgE0Iahj0+Ao4mhoC8/SP7xA/CaPB6H4GhC6ep/Af8A7VxSgErj01uXfI/KnNwU0umhgg7E6fz6+lSnBuGrHfXCBaQErngAnmzEnafyHqlwrhJusc2iLq5221yg8upPL3Ux7QWsRxBhasjusIgGVjoLxjwnLM5BrlHPf0GkV2q4i2MxtyzeJSxhGgWwZa650Bj7ztsF5AxzNSdiwtpRfxHhC5e7tb92YgQB7d4yRI9BpJMb3qJxXGsy537yLageIsQdB003Y6AVMuq2x9YxbDNoEQSVQx7Ntd2c66xJ8hQFuxzeM+78BXUjxBvtD7vwFDQGf9osCy4rhFtSpZcLbQEg5ZVSASBrEiYq2rwrEaZsQiwdctlddRp4yY56+dVftkVOL4dnJCfV/FEzEPMQCZidtemtSllcD4YsO/i8JNq6YMrrLe4z5eVAPXwdtVPe49xqNRcs2+unhA9fdU79SQjDuQGZL1rI5AzQVgkNuZG551X7V2yAe74fdOo07q2Ouur/AD86sFogJahcs4izIiIMHTzjaaAzvguHw31vHm+neA4glVyF4Ia/JgbbESatFvE2kP2eDuGF9pbKAaLoJJBGgyxHyqudl8ReGM4h3KI5+sGc75QBmu9AST5VaS+MP/plGX/3GM5f7Q0zfKgA/wC1L0SmCcGSAGe2ukCDInmT8KlMXeJwmIkEHuTIMQDkMgdfWBUX9TxjDXEWlMnVLM6ZRp4mPOT7/LWJ7ads/q9p8LaAuYi4iq5jw2wy+2wnV2ElUHqYG40a9t+0wwnF3aCz/VwEULJJaJJ1AA0AkkAeexrWI7c4u/Iu32tLGiWPB/euD7Q66+EqKi87941xhde45zO7EFnP7xjbyGggAUhiXLNOXKTHy/P/AEqDk5PKtONTzuTm3FWXGqDtZRmm5lfqWNxmP8TEn4mkQFtsTYNxNZlbl1T/AIWGn+tPEvuFKlCZ59Pdz+I9KbW7uRvY89Z/kVxCtW++pxh5qt+yrqSuE7UYtLeVcXdMEkLdVLimTJ8RUOJJP3udSGF+ka8P62zbcdbbFD/deV/xioM4hm1AuDnofTYxI2pHE44sdBl01jn6xvzrqEpV06qx3hyk3ddVYt6fSXZBB7nEZv2YtRt+33mX8/Km+N+kq62luylsci7Z3+Cwq/FqruFxLrJKs08/zpuLjKdQfRuYmY9K6U22131O1NttU6q5KntHeuhu9vXNhGVmQba6W4HxFRaYxg4Pe3180u3A2xOkNBOnPTel3vFzOVxtop006CNKbvjCzAxougBgljsxbSfIDTaeekouVXz56EIubbs789Ba8xvicRc711HhNyTz2EABSNPEBJ1M7U9tdo71nKLV9yOa3PtFGmwLguNf3qbXrpaCFcdQNtOYpHF3yQBkIjmdzWRcnJfJkHJyVa+68ZPW+299h4jZXT/dOdf+NSFnt1iFIzC0/UZSoPvDEj119DUVg7zpurEH4UgSQ05duR+MVWMpZn8otGTc30ujT+FdueG3Em4z2nEB0dbhgzrDIpVgRqD05Dan9zthw1fvOd9RYxTc9NrfSsrZC7Z1DSQoIXyJgRA1GvUa0hicTmgBYI58z61qxJN6ddBHEk2tn1urGl4ntzgDchby2xyD27lsf/cQRsN6kkvKyhlYMpEgqQQR5EaGsnwt51BBVjI0o3B+KXcJcm2DkJ8ds6K3mOS3Ojc9jpqNjOra7nUZ5pNd9TT7rUng8C164FXnrP7I5sfwA60ThoGJyG34lcAgjSZ5eR3npB6UTtPxPubN7DYfMzgL395NArF7a90p5eBmG/hHnMVKCfHO0lopcw9lSbNnuw9zXLcY3VVl09tZIJ/aIj2d5LC4od9bDe0ZKoNci5TLsdp5T5wuk1BcXwgt8OuoIBV8OMi+ygziFmNTzJOpkbCKlOBN4wLQzCSbt5vvnKdF/a5a7CNJ5AQSYgpxPGFULu1yEHIGN2P3Rt1PSpVsOlkd/inzXDAAgkAx7NtBJnfaSdZPSOstcHEsZ3armZ4zMdFHMxu3LQR5kVKutjDfa37me6QBmbVyY2RBsN9FH60BZcePtD7vwFdXY4eM+78BXVgKR2lDfXOHFQCRYEAmATDxJjarNnxWkthV111uNpptqNYn5VRe2hBx3DczFV+rNmYGCoyXJIPIxzorX8Hm1xF1vtHy/wBIuGTmHTfWK0F4yYpgf6RhwdPZtMYEwd7nUj4edSiXgUtQwYjEWQSOZgzpy9KzjANgDmB7x1MSC2Jb7w9eU1b+BXPsLMbfWLOXfQZdBrqNORoCp9n7qHF8QBxDWYvkkqQs+O7pmYcvKpy5jsID4sddJynT6zGyEE6EcpaffVM4C1r/ALQx/eWTem+8KEzkfaPrl2HrUjf4jatgscI6gA+I2LYGugWS25JCR1IFAOOO8ZwndFMMz37xzQTfuMqaKGd/HqIiF5nyzGqbhrzKdDJ3kmSxO5J+8Sef4QAF8PcdndgUD3DJAHhHRRpAVRoPjzNNnDK2+oJ+WtQcszcHQi5ZpSg6aeVHLg5pKKCdfa/KjYnFXSVYjbbYj40F5X0LlZPUSdPSgbOUkFSq8hpEV57WrThv6HltRVy8N9PwDfLEy6qCerRPuouIZ4UkaDYgkxy6xRVuM5AJUnlI6+celdinceAkctANNf8ApXcU1JK1fz0O4xako7NV66cjsHnB8O+vPz85pK5IbkD+YOalbdhkAeQJ23PKuewzgvIMb8vy6V1mjmbtTSp3njncrUdq9uApfdmguqzyJMH4UF93yeyMo6EH5zREus0AsD6if55UfEq6jKWG+wGm3P3kb1wovMo269DhQako7NVel+gTA5gwyxO0E03w4JyyYmTJ1AnxR7jTi3h2UB8wE7aE/wDSkLeE1uMpG4duninUDYSQ0jqKopRzN2oVU45nK1B3iCxguF8tYmgvXLmQaAKDy1olp2aFLA8hKz867FMwOQsNOQGnX386mo3UXT0uRUNpQeW26/QMXa4R4VJHnB/GksRcJhYAy6CN/STuPL89aVTDtbAbNE7QJoLuEYjPIOvSDPod6JwT1VN2uv6NUsNSrVU3a6/oLh3a2xkKGjYnkToR1FAyOpDQIOxmR13pa9ZYZc7TzECekiTpqP15CiYi02VSW0OwiI91FJNp2vrrcRmnJPZ2rPW4rZ+0JLBT4W57mCF0nrTe7ea4QIHkBR8IN4uBREknQRPX1pG0hJEGJ2O3P5da7SSb0tprY7iopulNnTW3nIuHYXj12yWwqwHvH7N/aNox9rC8ywAI8w5NP2sf0DEHxH7T2uQ/pYMKOZ0kn0HKBT7GJaxeS6Sx7p0uGBEhT4xmGuqZ1/iq6tcBwF5gWI7z2j7P/wBVMKOfUn+RbDlmjUthzzxqxfj+HIwDjJkU3LOUEy58YlmP7RP+p6SeAwz5rbXGFtRoltTucpjM33jv4Rppz3qK7QlDgbhHeEG5Zl2mX8Y1HOPcBroKd8IGH7xSme9dgg3NWCeHXxewg/dX4VQoRGHwjtxHGd2wWX8TESQP3RtPmZqWbCYXCHNcbNdYAFmJe80DSAJbrsIqLwlrPxHGKHdPtJbJALeWbce7WpJsXg8LOq59J3e6dNJAlj76AsuO9s+78BXUTHN4z7vwFdQGY9sLpGO4YQMxGHMDqcrwJOgo93iOIzGLAHjeftk08X9n1qrYrtI2Kv4O40W+7W7aUjkFTQ66T4vSpG665tcU58Tf7rXxbaL/ADNYCxcM4lipP2dufO/p7Q6JVg7NXibKSdfrVqdZ1y6welUbht20CZxdwefeWhzGk5Pf7qVxnbP6nhFFtWa413OjGCv2YWSx5k5uQrQNuBXbo4jju6ySbzznLRHePtl1mkeN4m6WCO1uBDeANuS4Ez5hj8KjOC4tWxmIa5dNrO5aVYJJJJiT6nSkkvi494qzMFfICzSSFURrz1zH31lQSFvCEKGDH+ESR+lccIWBbMdNfEI+dEw9tCDLa8hMA++j27SE+IwOueflXjbabv08qeKUpJu7t/x8qJ2rh2zNy21Hz8qUxqMsDOSD8P52pneZV1mQDrrAg6T5a5TPSadYq0gURObmCdqo1SafHl5QrJUnF7ny8odYwvhzZjPQRmo4wueSWYR+1EUlhltkHMdeXT30e2ts+1AHUMSfhrXEnJN3fsTm5Ju7/wDK6cRK08GMze6lsbbKwM5YHz0pq2UExqNYmfdPvpfEC3lXLv8AeEnp+tdv7k7+3lCkltxd78v3wBw+GGXNOoPs6Tv57/Ol71kHQsQILAt6iBO5MEj402wwtwc2/LePfFLTbIXM2ykQC37UiAdNpPqT5Vy81Xr7HEnJN6+36G9p+Ut7jQcTtFdUbMYG50InaeR5j1PImiFgDoJ33+VLYo24GTeNd99P9a7a207+xR1+pF3vy/fAPhUUpm1JJ1WQCCJ3Pz0Ouh2o/wBSUoWLQRsCQZ08v591M+4t+0BFwczOVhEQ0eUa8oHoVsPjLZGW4IfWEnUenJgTzXf8OXmrW+vDyxw81a314eWOwwkiSwBMSDpQYpQGgMSOs+VKYRO8fZY3JOigDU+mgJ91JYoqWlRA05fH8q7o/qb9ClH9Tfp+BY21AGVy3XxRHuNExFtcoObxcwTPzFFxF9FtkgQQrHVZkgGPdNGuumUDL4usR8utTjmqtSUc1Vrr5yoBhbaNIbQR1032iKa2eHjvp7wwSTrAmREFtJAgQDty31d4NxPiWRH7M60nIDaqY+HOu1XM9Sqrmlr5wHDWlG2q9S8A9RVy4HZB4Rz0KoWLDL4MRGgnQaSTzqoXcQDEAhRt4J+fPlR7XGUXD4q0VaXCFNfDGZGIgnTxhzPnW4Va7zMKtd5fu1F9fqTxdF6LlnNlK5R4xoMu3xJoeznFb91UPdW7SDMCJloCnZRop95ql8S46y2HsMqeLu3GWYULcRY13Mt0G1K4TjBsYR7oxBe6mbKpZcpJIX2BBaASauXF8RxL/wASxiPcCotzbwCZ6knUetTeE7QYRLQIa2eUW0zH2njRARsKz67i7Zxd57+ViwtGXBMsbaljHWrhwjtNh1sKBO50S03N3jZaAt/GO0Fm3eZXuKrDLIM6SoP4V1YNjb5a7cYmSzuSepLEmurKgdY7ghsvhrbeLOLjgAakEDSOvhqRDAGBhj7Rjw2tNfWl+1TE4jAwYPcaHpo3LnTK5auZv6we0Z+zHX1oB5h1zf7K2hmAlr9ae4rgH1rBjQLcF4KhgCAygkQNOQFR2BtXZ0urPna8x+96VZuyzAWRrP8ASLc6Rrl6VoM9uN3d3ESuZlfKugPillXfzqQ4dh1tXchyle6tsfDqSGdG6GS2s+lNb1ktjb/Rb1xveGYJ8yx91OMGzG8LvtC4rWlGswAWU69SrH+IVKarFnGIqxfzQd3nWfCNPOl2dCkZfFyOXSkbVwq20+vw/GnN12mSCs8s8fAHapT3LrUhiblw31G1lk1DrmBBHx0/Ci8PYIMja93A9kSVM5DPmNPIqacYtmbUqF0iRz9/OklR/aUSVDSJklSPEI58iPMDqaPajme/mJPNHM9/MC9cBbwrA00pcsCkZDm6hfOkMNdIYFYOxHMHkKcXs2aWCg7+0f5G1ZOzUe9xiKjUeHO4lhroU+JJ3pVbkalWI6ZRFExmckFgBI0IOnx50fDZ8jBcpG511rmVHHPa/M4nRxz2vrfuINclpVY12pxcYlAuRpHOBrSOEZw3giaVmG+4GB/e33rqdE6cNDrEopJWtdXv+fGJ4a9lkZPLzHpPOlRcK6lWI/eiKI+HuPcIMSI8tgD7xrQqrEC2Cumwg+nSuZZXw56nEsknW19bsRthiZUEb7cqPjbfegA2wYB6Hfn5HzFAGa2SkjkDzGu1PbSBVBJC5tAwB005j9K6k7pqnLU7m9pNU5akTYvvZBBLOm2w7xfPMNXWd5EjTeDTm3jwU8PiVhoSZ8pHTX50p9QaSSw05jWfSN6fdhuxQxmOZC95LKW+9uC34TmZ4QKdcmaCTH7Hw6ywlKm/8neTDnKm/fqQ+OxBW2Wc5AVKr/diAv3tP1NLXgzeMCVOxBkbRuN63Ds12Ew2CJa0LjuRl7y6c7hZnIp0Cr5Aa85qP459F2DxBZkD4e42paxKAnq1v2G+AJ6124PW1Sjg9bVMlvXmOUMADEgZoMTvl5CYEmOlFxTOVWQABsZnl19JpftRwTEYK6LV5xcE/YXQuVH01RgZyOROgkbETlo/ZywmJxluzczsigtdtsMpEEKqxBkZjJyyCFjZqmsOjVl1IxwqSjZW9eg1w+cK0QRGsnbSo7FJ7RJjwOAOpzK0fDOfdV37cdjfqN3NZzDC3v6sCItmCTaJPLdlnlmH3ZNK4vh4AAOaCvIAjMQpjzMxp8dBXcdmbXEpFZZtceT6khf4PNi7eC92E7tCsLrmuIwMqeWWNakOEcN7/CtZFlrWfN48iQIhtfFOsRRntFeHYme8/rMPpczSPF5/61Jdi7d0BPtEZJefAQ3snYgx8quVKhinFjG30cFivdp4ROqooPu0qx8F4+iWySL0Hl3TwNW2gVC8WuuvFMZkQv8AaawYjTz3qb4bxrJa+0s31/gzDVnP3Saw0Zcb+j64MRdyupBdmHhjRzmiJ5THurq0Tii/at/D/lFBWgyntVHf4ORI7jUddG086Zmzan+qPtGPs36+VSHaNG7/AAeX2u5EaGJIaNqf/U7+k9zuZ1uDf3HzrAQuFSxJlSB/ZvDWf0mrJwfFLaw2d/Ci3kYnXYJPPWYpqqXxJyWifK8evmtJY699n3XRlYqupZzAt2101MkH1yedY3RVOW6XIi641DMqG+73LmsFQTqJ6wcg88x5UhirlpBnR/Fbysq97I8JBEKd9Pxpzwl7gvXs1trjKQpAKnLBYQCx1AIj586c8YQlAtyzcUMyAsQgB1zZcwJjQEViVrhKiuEeZkEHNDAjmGAYEfKnTo2UMzAz+7J99RthAoKAkhGgSfumGT10JH8NPLITLqxzdJIHxqElZPt5Q881sxfDl5QUu22KTm8I2ER8BsaTwYOYANlO0x/PSjKEg5jHSCTNBZuDKYtqRIlipMa7TMc+f/VGNYuPbypsItxlHsv6Y3ayUcrOx0PKDrHuafcV6U8u2zpL5p6AGPjrTHGXALyic2ZW1C5YClSBGvI9Y0ERJl0pt5RGjcycxHujatkm0n28oJptRf8Aj5QHE2jlBLk+R3HumgwSAmM5XTfSPSgc28u3i5Rmj50XDss6rI9DNZR5Gr+yMo/ptXtyX6CBPF7Uf9aei1rozEAe0COhPu2501uBcx0YDWBHpvPv60s90H2VKruRlkUnV0Zs6vK/gJetqLo+0OVo13KkDafNQPep6gUYxMZjHXOKbcSuoLZ0y5QSTtqNiOhzREcwKHheLz2QxXNmUagD2ho3+Ka5aeWrr0OWpZczr09wcQqg6EsKcYiygtoQTLTpPLOyz8qSs+Ayyz5GRy36Usrn2spI9Fj411JtU/dVc6m2qa231V+Q3tOgUlifCCRvyEnbWth+jTs4uGwgd2+2xOW7chtBK/Z2/MImnrmrGsWS6vkWPC+2v3SK3zs9w8dxZIOndWo/uLJ/np51aO9+ItBXb6cCbFoftH40mUE7nbr/AD5UX6r50lcsEMNf2h+B/I12UI3j3BLeIQpcAcHkwkfCsq4x2cuYC8MThbjLcsBmVXYtbdACXtw05SVgCNGOwBGmv37B61EcZ4H3yxoTtB2YT7J8vPkda0Dvs/xLC8YwBgHI4Ae2SM9ltGEHcQYdW9COgxvtT2avYK/3JAL57Zs3PZRgbiBX5gQdGH3TO4Kkm7M8XxGEuC7aIFy0vd3FJOVxaJQo46SpgjVTqJ1B1i1jcHx7ClQSl22Q2VgO9sXBqrRMMhI5HKw032mpKVuBxGSlbein8dR72BdLznOHtK6MsXLbAhirQYbkQy6MCCJBruBdnbNp0Nt2tkZibZzLm8J5Tlf3TtU1xziOHvuMJxD+g4wAC1e17i8qnwlXMBknXu3IKkkAzrSdm5fs3BYxNsZoYpcU+BwFPiWdxG8aidVAIJodUKbc7PXbnEcW9ruzNwyHYiRqNIUwZHnUg1+5hVi9ZuKpjVCLizqTsA3PpQYW1fbH4rubmQi4TqAVOp0P+lS+Ixt5VjFWHIEeO1LDUanL7Q900MH/ABa59s38P+UV1E4x/XN/D/lFdQ0z/ieX6xg8xIXuVkiZAhpiNfhVjtph/Dlxdwa6TdbUyNIb3fGqpxTGZbuFdRmiypGhIJho0GpGx05VTuO8QvO5DO7CTB8YVvIAsZA2oKGi8b4ullT3eJuXNRLSrIo6SZzt+6OcSRzNwrgJVreIugq73UyITqitMl+txufQGNyarvYvs/clL2KtX3sprat5ZDFhIaCR4Rv5kjlNaJxJh9jG2e1Ak+HeB5R0rKXqZS5VuB8Pd7+I7vuwc0kusz47tL9osK9oWjcFoqXjwKwYsLF3qxET5dKS4Ktk3r/fXGtjP4SGZdc93mB0o3aq3ai13d5rmsx3hcKBaIUkT4ZzDXcz50aqqBqqoQZ8FxbmUlW8DSoAMmUPT2pX+OuLS3hXc7UtZsm4jW5BDAyI1+PWm3D77EwGAYHK3SevoRB99eZWrxR542zaVXrpzQ7uksoXJ4hvtJouHvlJBXfSdiKO6FW5T1CadaRxlsg+JgT1G9cQyvZtR+pPDyy2LUd94F+9F9WKzmt3AgYyD47W2pO08+VERyD035x/MUF7gv1u5YtZmIJu7AZhCK0jcEQsxTzh/wBGF0sVN6/h1g+IpmXcaeBwdfSNKvCKaPRCKcf74ieOZjBYAaaQdDr/AD86MjMbeoGUHeY1929P37A3VQMcfdYBnUQkeyzLOrnePnRV7IJrnv4h53BuQp9QB+dc/ReVK1jj6Owo2t6/JH38VlQgsijnmbXyjN+VRf8A2+EMp426mQvxOp9w99TnFeAWbeHud1aUMQIbUt7Q+8ZI91V7CdmLr+zbJ/ij8UNdrDSTXEpHDik1xJ3B8JtELexLd6zeJbcRbBPRPvHzJp3xnBqvcXVVVXEoxAGoD22KkeEgCbfdn+FqluA9kWbK2IAAAAFsNMxp4mgafuj3ztU12n4D9YwxtpCukPaPIOnsj0IlfRq7cVSh1lVKFCxWeASwgiNBBA9OVdZDZGhgBEkc/jTKzeVwDBHUayCDDAzzBkfCnbhfujw+YaZ9xjrtXncaRUex55RaiofnRUAwgMkZo8uvl6mt57GX8/D8I3XDYf490k/OsEusoaUB0g++tj+jPG5uG2F52u8tHy7u66j/AAhatC9+JeF9riXKaRvn2T+8Pn4fzoO9pDG3Ps2I5DN/d8X5V2UFLtN2FHuXKQZ60GJdoMMtvHY1CcsXmYRGouqt2CI6uf5FRdi69txcsXGt3kK5HU6iXUEHkVIOoMg9KsPbnDleJ3yJ8drD3NCBoFa0Tr5oKr2KuFtcsAFCY6B1nTrUK0myCqpv5Vv7NJx/aNbtr6vxmzlAPgxlhSUUkEBmWC1okaHRkaSCIkU0ucG7m2B3w+qvqly2wfBP+yyg5hg70x7JUT7LzoGfHMU6gWcwe1Ae3c+9HeBcp5SKkbPCbAkMhs3GBOay72kvafeFtlDNvKnX1FXL1GXBMFmxl9e9cOrGHkBmIJliAArTuREa7VaPr12yPt07xNPtLYk+ea3+nwqncCwFhcVdsnwKrlbXiOZSGMZWJmffVt+vXsMPtQb1rQd4om4umudB7Q8xrrsaGCHGh9u/8P8AlFdQcZb7d/d/lFdQGdYTDWri2GXFKj2raqIKtsN/aBB1p/Z4bfD94t+zcaZzOhLemYhyo30G0mK0nFdmcLc9vD2G9bSH8qjbv0dYA6jDqp6oXT/IwoCrJjuIKP8AZ395H4hfLnSHFuIXnv4UlGtgOA4zIVJiQfCTpMxOtWp/o5w49i7irf8AZvufk+ammI+jt9MmMviCCM6Wn1G2yqfnQFV4RjGw12+1zDXXDt4SLZIjM5kHKRzFN+N8Ut4l86qLYRSkHR2YlS0gaAKyheshuUVYONcBxmFs3L5xNl1tKWIayysY2AyuRJMAetVbCoVXJlzkCDJGp3J6yTJ99SxJZUSxJZVbsv2I4dlnWY6zTLH3Vt3UYHwM3dsfLdG9R4/dTwFgekflqaS47hjdgZDydsisxCqGE+EHKCxCyfyrn/f68+xlf9Rc1x7Dy8EBhTMaGc3XlHKiXe78Oh/e6e6aJh8UWUKfuErMMrGDAJWJ1WG1HOl8Q7qMhA5Hrv51Kkk0r+5GklJRvX/sKYO/3d+w9sZYuoNQYi5Noz/xPKtG4Y2JDHv+6ZIP9WIadI0Z4iJ+VZlj7bvaJMSVOUiZkartoPEBVq4BexuRLy3rV9LiBglxrgjMAdwpOYajeN6tgusfGWwXWP8ANepMcRvDuxyJu3tDE/1lzoagsZilQSxj86ZcYwt9cQLzKoJkkKxKhj3nMgEwG3MUhw/hl3FPKnw/eunVR5Wxsx/e9kedWKhsLiTeuhNgROWJMdW/ZHSd/OrXhcFlEAU54ZwG3YQhBvqWOrMepJ1Jp3bw/lQDnDWtBQtb1p3YsaUf6tQ0w3jLmxxHFWfu3LmddNAzKtyB6ho9y06wBaTlI2OhmP0qZ+kDh6fWrgckFltMoHI5AobqDKHXyqu8NYZV7zWQCWXTcTyMc/lUMRJxduhDESlGVunlRTD5g4ywDP8AO9aR9FpcDFIwgC6jD+09vxwJ28KH1Zqzi06h9dR5idJ3rUvotwv9GvXNYuX3y6RoiIn+YPWxW1XlwOorary4eexchRXWRHXT40qEoGWrFiPwzzbQ88qz6wJ+dCxrsMvhI/Ze4P8AGSPkRQstAZn9JKEYy00+1h2B1A9i957/ANZVPxYAnK2bn85q9fShaPe4VhPs4ldI5dy3PyDH3VR8VcLBjlAhSTHQA6/n7qi7TIO2JXd+Pwafx/hYRi+XPZYt3iDdZI8a85kax6jUQ0K3FThUK3fHYIJtXBqRpoPcP1Gm18dZmdjNVDtLwgW7dxWn6vcBn/2m3BHRZ36STsTFixEYC/bGMxK3RKM5BJHhHiMSfu+tWX61cww1zXrEDUa3bYjWf94u3nrVcP8ARcU7XlBtXyfENVgySCPKdR01E1NI7YdcyTdw5A8I1a2I3X9tNtNxQwV4y32z/wAP+UV1E4yftn93+UV1AW9vIUUp50swopFDoTAowWhy0eIFAU76S3IwcD716yD5hSbn/IKzu2dC2aGHKFk+ka1fPpRvjubKETmulh/BbYGB/GPjVDBzEZFjygfGd6hjeaHnxvHbuJm0uaHeIBzE8jzHuGh8wa03sHwPusMLjj7S/lfXdUj7JfKFOY/vO1Z7g+HLiMTYsMoQPcQP+8o8brpsSqkct625EruF9rodwvtdLGXfSZwzu8Ul4DS9bg6/ftab+aMn/DNVnEqpQFSSfvSZ32/A/KtR+kXAFsGbgEmwy3f4RKXPd3buf4azK3m1YQQNwWOnu51xivK0+5xitxafegjZKR97NPnHyq19g+x6YnDMRdxNtrd64n2d4hY8NxIQggeFwNuVVO1ZZySIG/l6xV9+ijiM3cVYc+I91eUbZlyC02h10KrPXMKQe1Sv8GwdJtV66Ekn0aByBdxV+7aBnI+SG9WUAsPLY+dWXD9nUQAA6DQCIHyqWAoYq5cYHhSgcqTXhwqRcUkBQBUwtG+rUslExd7KukZjooO0nr5AAk+QNAY19KmINrG3DClThrceEe0puCCTuwJGwIggGDVfw9lkCtpAgCJjQR8NOdSv0i8Wt4y9bFgt3NpCjXSNbx7zvCyfulp8R0MyARrUWpWDvmnzjfyqGIrW362IYqtbfrapzWm0bTVvPeRyOsVtXYHDxw7DE7vb7w6c7rNd/wCesRxTqqEwcwBPONATz56V6F4Fgu6w1i0d7dmyh9Vtqp+YrcLQ3B0v+tw6yUVkpeKIwqpYi7SRcujzRh/EgX8UNHZKO6xf/tW/8j//ANKOy1oM6+le1CYVpiLt1fc1hyR/hrOsblAfKSRkf/Kfj61pX0vA91hANJxM/Cxd/Ws2xzM6vEA5SNOciAPXWKlL7yUvvqbuRRbtkOpVhINOXSKIVqpQp2J4aLE2LwzYZ4CE/wDlmfCs8hJ8J+6fCdCKibeIucOuC3cl7DnwMBsOcDkw0lee489CxOEW6hRwCCCNfMR7xVZfChZwmJBa2+lpzvOsLm/bGuVvvCQdQQQIniXG7L3WZbikGOY5AA/MV1VDEcCvW3dSuod9jpBYkH4EV1YDdClFIjn+FHknb5/pXC37z/PwrTRPXlHvkfKjKnUSfd/IpQCobtQmPyL9QOGza5++zTyjJHh6zmoClfSJju8xQtBgos24M82uZXYb/si186pdtoI1M+Uacvw+VTuL7LcYuYhr2Iw1u7nyhu7uWBOVcoIGccgOmw96VnsziFukX8Di8jgKgtLmKs0hnLW7kAqNVDGJ3qOVuTT3+hLK3Jp6P0I+5iGtXFuJcGZWR1flmG0ifENII5gmtv7P8VTFWEvJHiAzD9hoGZT6TvzBBGhFZ3wvgeORbWTh2V1UpdLvh4cPlJMPcYtBDAz7SvBOgq69iOz9/DW279kzFbSBUOaBaVlUs5Vcz5Sq6ADLbQa1SEcqodwjlikTmIwiurKwDKwKsDsQRBB8iCRWG8R4WMNfvYdixFpsqtrLKVV0Jjc5GUHzB61utxzyiObHYe/mfKsO4vjmfG32zam9dXUyIS41tfdlVa4xftOMb7H58kXbdcwzAwOQn8zUp2f4qMJjLN/UIrFLmh/qrkKxM/snI/8AAajL5KPqVBk9I5dfWlbmGe6gbI7W7rd2LvdnuySNSCd4WTt4ssCa4q200cVbkpLevNx6IUUJFU7sHjnFy9h2MoEs38PIYHu7hdHGViTbC3EjJJALNl8OULcquegTYUSKVaiRWgOlU76RcaRgbrgwHa3YU8sty4q3mnoyhkHl/aq0YtyYtqYZ51G6qIzt6wQB5sKg/pHw3/hd7KBFoWnAjQLbu22OnQID8Kxgx5WYLnBG8Rrz8p2pG3bzeLMBGsc950FL2sGxstc7pigcJ3gHhDGfDPM6EaaDQaEgUjhE3GSdPh8a8tMqb+NDx5csZP409w6Y5VxWHN0Zk72092QAO6turOTrt5c9a9HCvMmDdWe40IZPdpJA0USSo5yzH5VrXYDtbeX6thMVbhbtmcLfBkXFtiCj/s3FEDz0kSdbYdlTgejCssvA0KgNDXGqFRhjNLlo9S6f3rZb8UFKMtJ8V0RW/ZuWj7u8VW/ws1QXb/jz4TCMyW87XCbQJYqqFkaGYgE7iABuSBIoYU/6WuJ23vYXDqysyG7duAEEqMndpMHQlmbTyqqcMwQu4vD2ghGe9akHori45/uI368qY28OttFnJAVZaFUGBrqep69a0T6MOzTAvjboYG4oSwGkEWzDM5Uk5CxAAGnhEx4qlFuUq/JGLcpV3fkvjUUilSKIRViwlTfinDVv2yrCdP8AXfcawZGoIB5U5IrlNAZjxDB40XGGS1cgwHa4UdgBpmXbNGhI0MSNDXVpzWgdYrqGUFstDlo8UYLQ0IFo4WhC0fLQBMtCFo8UV7gHqdgNzQHGBqdBRRLdQvwJ/wDxHz9OfLbJMt7hyH6nzpagMZ7TfQvjsRdZ/ryXgSSBd7xYE6AKoZVAEaCB5VE4T6HuKWPZ+q3Fn2TcMe6VWPjW9mgNYDJOz/ZbiNi5dBwNgrdUo2fEobJBXLDKoLMo1MRMs0b1M8P7BY1rX1fEYjDLh2trbdbVu4zsFywwLwttxlWGgx0rQYoRRKgViO4H2asYRCtpWljLuzM11z1ZyZbc6bCTAEmpPJ5n5fnQijUAkQeo+H+tJtcgEkAASSZ0AG51ilzTHFfaOLX3RDXPSfCv8RBn91W6itAzv8YtYe0+KxLG2kDVgfCk/ZrABOYzMby0cqonFPp7wLK9sYbEXUZWRs2RAysCpHtEwQelafjMDbvIbd1EuI3tK6hlOs6g6b1E/wDcHh3/AKHC/wDBT9KwGDYH6Qg2GGBuoUw5uWvtFP2i2rbSqkKBJkCWH7xykmrEp4ffdUw4RgmExM21D95evOzrYXIAC7qYYT7OcTtpq5+j/hx/2HC/8JP0p/wrs5h8NP1e1bs5va7tEE+piSKAyTgXZnigv3HvcOVkvBkuob9lbbKxWRuxEBUgiSCoIq29juwGJsiyMVctFLFxbyJbzswdbfdr4zlCpEFlAOZhMir9kbqD6j9D+VDLfsg+h/UChoaKA0He9Qw90/hNF79eo9+n40A24razWboG5R49cpj5xQsFuJqAyuskEAghhMEHQjWnUT6VH8H/AKi2Duq5D62yUPzWhgzw3ZbCWmDW8Lh0YbFbSAj0Mae6pEilCKKRWgRIohFLEUQigEWFFilSKCKAKBQUeK6gHAoRQ11ACKNQV1ADSGE1XMdyTJ9GIA8hQV1AOBQ11dWAA0Brq6tB1CKCuoBQUNdXVgCmmPCdVdju129J65bjIvwVVHurq6gH4oRQ11ACKMK6uoaGFDXV1AdRWrq6gEThlPID00/CoTDXSgcKTAvYgdf/ADWPPzJrq6hhJ2HJUE9KOa6urQENFNdXUAQ0FdXUB1dXV1A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Block Arc 4"/>
          <p:cNvSpPr/>
          <p:nvPr/>
        </p:nvSpPr>
        <p:spPr>
          <a:xfrm>
            <a:off x="-2079735" y="1479993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728" y="2496841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Geographical Separation</a:t>
            </a: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2583976" y="2418690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333173" y="3434812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No Common Physical Clock</a:t>
            </a:r>
            <a:endParaRPr lang="en-US" sz="3000" dirty="0"/>
          </a:p>
        </p:txBody>
      </p:sp>
      <p:sp>
        <p:nvSpPr>
          <p:cNvPr id="12" name="Oval 11"/>
          <p:cNvSpPr/>
          <p:nvPr/>
        </p:nvSpPr>
        <p:spPr>
          <a:xfrm>
            <a:off x="2942420" y="3356661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333173" y="4372783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No Common Physical Memory</a:t>
            </a:r>
            <a:endParaRPr lang="en-US" sz="3000" dirty="0"/>
          </a:p>
        </p:txBody>
      </p:sp>
      <p:sp>
        <p:nvSpPr>
          <p:cNvPr id="14" name="Oval 13"/>
          <p:cNvSpPr/>
          <p:nvPr/>
        </p:nvSpPr>
        <p:spPr>
          <a:xfrm>
            <a:off x="2942420" y="4294633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2974728" y="5310754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76200" rIns="76200" bIns="7620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/>
              <a:t>Autonomy and Heterogeneity</a:t>
            </a:r>
            <a:endParaRPr lang="en-US" sz="3000" dirty="0"/>
          </a:p>
        </p:txBody>
      </p:sp>
      <p:sp>
        <p:nvSpPr>
          <p:cNvPr id="16" name="Oval 15"/>
          <p:cNvSpPr/>
          <p:nvPr/>
        </p:nvSpPr>
        <p:spPr>
          <a:xfrm>
            <a:off x="2583976" y="5232604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2788108" y="24892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6442" y="34525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55492" y="44158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3316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981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3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Parallel vs. Distributed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dirty="0"/>
              <a:t>Distributed </a:t>
            </a:r>
            <a:r>
              <a:rPr lang="en-US" dirty="0"/>
              <a:t>s</a:t>
            </a:r>
            <a:r>
              <a:rPr lang="en-US" dirty="0"/>
              <a:t>ystems contrast with parallel systems, which entail:</a:t>
            </a:r>
          </a:p>
          <a:p>
            <a:pPr marL="457200" indent="-457200" algn="just">
              <a:buNone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6148" name="AutoShape 5" descr="data:image/jpg;base64,/9j/4AAQSkZJRgABAQAAAQABAAD/2wCEAAkGBhQSERUUExQUFRUVFxQYFxgYFxceFhgbGBUXGBgbHBgcHCYeFxkkGRoWIC8gIycpLCwsGB4xNTAqNSYrLCkBCQoKDgwOGg8PGiogHyAsLS4wKSwtLywxKi0sKSwpLCwxLTIvKTYsLSwsLCwsKS82MDUpLCkpLCwsLCwsKSwsKf/AABEIAMMBAwMBIgACEQEDEQH/xAAcAAAABwEBAAAAAAAAAAAAAAABAgMEBQYHAAj/xABLEAACAQIEAwUEBwQHBQcFAAABAhEAAwQSITEFQVEGEyJhcTKBkaEHFCNCscHRUmKC8CQzcpKisuFEU5PC8RUWJUNUY3M0o9Li4//EABgBAQEBAQEAAAAAAAAAAAAAAAADAQIE/8QAMREAAgECAwcDBAIBBQAAAAAAAAECESEDEjEiQVFhocHwcZHREzKBseHxwiNCYnKS/9oADAMBAAIRAxEAPwC/5a4pQd5/Io9tGb2VY+gNaciPcxtp+Hwo1OfqD8wB/aYClF4Ux3ZfcGP5aUAyriakRwhebNsOQG/9o/jTPE8PdJMZgOYnT1HKgES1F72ks/p8BQG550AtPQR66D3Tt+HpTi1w+4wkAAdSw0qPzUrhcayGVPSdtRO3p+tASS8Ebm6iN4kke4UuvABzdj5AAT6TvTjAY/vBsQRrGsT+6SenI6U6CeXn09SNJVt9Nqw0ZW+C2uhbpL6N122NKtwy2VIChQ2zQZB85+Rpy+m/Pz0O/no3n/ID89NRv5Npoeh50BUcZYe22R58jOhFN5q3Y/AreTKd/ut95T0Ou/8APrUr2HZGKMIYfPzHlWmBS1ATQ5aAigCk1Idm8X3d8Dlc09/L5x8aji46ikrl2IKzKkEaHlQGiHY+Rn8+Z9RR41PmP18vSoW32qskA+MyviAU6HpuPOi/96U08LmBB28v0rDak2p9n0/L1ruX8X/N76r57V7Rb26n16Ui/adzsqjWetBUsty5AY9B+AJ8qpVwyzHz/DT8qctxy6xgsIY6gADQCT8hTJH8h8BWmBiwpC7jEG7qPeKVd6bsQNooBFuIIdiT6An8qSa/PI+/Sj3LlNbjzM7Df8gPM/60MFEBJEakmEABMmYmPXbz9KsrYmzwvCvevHxfej2nb7ttOp6n1J0GjbhtpMLabFYkhMqyJ+4uwAHNzsB+tUDH8QbiN361iZt4W1pZt6nc6aD2nYxtvtsKGj5vpExTlmJtjxOICbAMQBv0AoatlzsXhUJHdzz1JmTqdvM11YaOM1GQtynkdKdX+1mCwyWjfuWrbXba3FGV3LA8xlUyJmmzfSjhP/LXFXP/AI8LcHzcAVoJDC3r3+7JEnYEaHplin6qxALAqSQAG67c53HnNVu59Izt/V4DGN5ubNsf5yaRHbG5dvYS1ewvcm9fgTezwttA0nwxqSRHKKwFw+rEDcDfnHPTYiKHux+0u52g8o6afzrWb2O2uPxGIxNqz9Usrh7jJmNpmYjM4G7xMLQ38djTpc4siaTCJh0MQTuZOwJ9BQF9xHCrb6w06aqCCfWRBppxLhqWrNxxbYlEZhmboJ5Gs+u5GE3OKY26JI8F25BIUGItL0I+NK8c7HFcGzYY3GJa1cuF7zlsiq51Dtpqdv0oC/4zFYSwYuthbRHK5dQGPRtajL30i8Ot6fW8P6W1Zz/gBqpdq+H95x5ibHfAYZYWBBbWNWEAxJk9Klk4fiFUFMHZQydDdGg0IPhTrIjy86AeP9KuEPsfXLv/AMeGaPiwH40i30kM39Xw/Gt/bZLY/wAxiuXB4zMumHVfDOlxj7IzQcwHWD6aUtw/h+IRi165buLBGUW8gnTXNqdBIiedaBG321729ZsNhzZuOjOfGGylS4y+yM2inX09anV4uwEQC3UzBHTz9+1RY4JaITEFftQ95cwJ27y8IiehNHuGaGD5+LXD+yPdMjoZ3/GmONd7kZmkrsYE/Eb0ml0gxuPnSpoBstkHf4E0PcL0FKlf5/nlRSpoBPKBRGpQik2SgG1lcsjly/P8vjRy1DcT9f1+X4UGShgE0Iahj0+Ao4mhoC8/SP7xA/CaPB6H4GhC6ep/Af8A7VxSgErj01uXfI/KnNwU0umhgg7E6fz6+lSnBuGrHfXCBaQErngAnmzEnafyHqlwrhJusc2iLq5221yg8upPL3Ux7QWsRxBhasjusIgGVjoLxjwnLM5BrlHPf0GkV2q4i2MxtyzeJSxhGgWwZa650Bj7ztsF5AxzNSdiwtpRfxHhC5e7tb92YgQB7d4yRI9BpJMb3qJxXGsy537yLageIsQdB003Y6AVMuq2x9YxbDNoEQSVQx7Ntd2c66xJ8hQFuxzeM+78BXUjxBvtD7vwFDQGf9osCy4rhFtSpZcLbQEg5ZVSASBrEiYq2rwrEaZsQiwdctlddRp4yY56+dVftkVOL4dnJCfV/FEzEPMQCZidtemtSllcD4YsO/i8JNq6YMrrLe4z5eVAPXwdtVPe49xqNRcs2+unhA9fdU79SQjDuQGZL1rI5AzQVgkNuZG551X7V2yAe74fdOo07q2Ouur/AD86sFogJahcs4izIiIMHTzjaaAzvguHw31vHm+neA4glVyF4Ia/JgbbESatFvE2kP2eDuGF9pbKAaLoJJBGgyxHyqudl8ReGM4h3KI5+sGc75QBmu9AST5VaS+MP/plGX/3GM5f7Q0zfKgA/wC1L0SmCcGSAGe2ukCDInmT8KlMXeJwmIkEHuTIMQDkMgdfWBUX9TxjDXEWlMnVLM6ZRp4mPOT7/LWJ7ads/q9p8LaAuYi4iq5jw2wy+2wnV2ElUHqYG40a9t+0wwnF3aCz/VwEULJJaJJ1AA0AkkAeexrWI7c4u/Iu32tLGiWPB/euD7Q66+EqKi87941xhde45zO7EFnP7xjbyGggAUhiXLNOXKTHy/P/AEqDk5PKtONTzuTm3FWXGqDtZRmm5lfqWNxmP8TEn4mkQFtsTYNxNZlbl1T/AIWGn+tPEvuFKlCZ59Pdz+I9KbW7uRvY89Z/kVxCtW++pxh5qt+yrqSuE7UYtLeVcXdMEkLdVLimTJ8RUOJJP3udSGF+ka8P62zbcdbbFD/deV/xioM4hm1AuDnofTYxI2pHE44sdBl01jn6xvzrqEpV06qx3hyk3ddVYt6fSXZBB7nEZv2YtRt+33mX8/Km+N+kq62luylsci7Z3+Cwq/FqruFxLrJKs08/zpuLjKdQfRuYmY9K6U22131O1NttU6q5KntHeuhu9vXNhGVmQba6W4HxFRaYxg4Pe3180u3A2xOkNBOnPTel3vFzOVxtop006CNKbvjCzAxougBgljsxbSfIDTaeekouVXz56EIubbs789Ba8xvicRc711HhNyTz2EABSNPEBJ1M7U9tdo71nKLV9yOa3PtFGmwLguNf3qbXrpaCFcdQNtOYpHF3yQBkIjmdzWRcnJfJkHJyVa+68ZPW+299h4jZXT/dOdf+NSFnt1iFIzC0/UZSoPvDEj119DUVg7zpurEH4UgSQ05duR+MVWMpZn8otGTc30ujT+FdueG3Em4z2nEB0dbhgzrDIpVgRqD05Dan9zthw1fvOd9RYxTc9NrfSsrZC7Z1DSQoIXyJgRA1GvUa0hicTmgBYI58z61qxJN6ddBHEk2tn1urGl4ntzgDchby2xyD27lsf/cQRsN6kkvKyhlYMpEgqQQR5EaGsnwt51BBVjI0o3B+KXcJcm2DkJ8ds6K3mOS3Ojc9jpqNjOra7nUZ5pNd9TT7rUng8C164FXnrP7I5sfwA60ThoGJyG34lcAgjSZ5eR3npB6UTtPxPubN7DYfMzgL395NArF7a90p5eBmG/hHnMVKCfHO0lopcw9lSbNnuw9zXLcY3VVl09tZIJ/aIj2d5LC4od9bDe0ZKoNci5TLsdp5T5wuk1BcXwgt8OuoIBV8OMi+ygziFmNTzJOpkbCKlOBN4wLQzCSbt5vvnKdF/a5a7CNJ5AQSYgpxPGFULu1yEHIGN2P3Rt1PSpVsOlkd/inzXDAAgkAx7NtBJnfaSdZPSOstcHEsZ3armZ4zMdFHMxu3LQR5kVKutjDfa37me6QBmbVyY2RBsN9FH60BZcePtD7vwFdXY4eM+78BXVgKR2lDfXOHFQCRYEAmATDxJjarNnxWkthV111uNpptqNYn5VRe2hBx3DczFV+rNmYGCoyXJIPIxzorX8Hm1xF1vtHy/wBIuGTmHTfWK0F4yYpgf6RhwdPZtMYEwd7nUj4edSiXgUtQwYjEWQSOZgzpy9KzjANgDmB7x1MSC2Jb7w9eU1b+BXPsLMbfWLOXfQZdBrqNORoCp9n7qHF8QBxDWYvkkqQs+O7pmYcvKpy5jsID4sddJynT6zGyEE6EcpaffVM4C1r/ALQx/eWTem+8KEzkfaPrl2HrUjf4jatgscI6gA+I2LYGugWS25JCR1IFAOOO8ZwndFMMz37xzQTfuMqaKGd/HqIiF5nyzGqbhrzKdDJ3kmSxO5J+8Sef4QAF8PcdndgUD3DJAHhHRRpAVRoPjzNNnDK2+oJ+WtQcszcHQi5ZpSg6aeVHLg5pKKCdfa/KjYnFXSVYjbbYj40F5X0LlZPUSdPSgbOUkFSq8hpEV57WrThv6HltRVy8N9PwDfLEy6qCerRPuouIZ4UkaDYgkxy6xRVuM5AJUnlI6+celdinceAkctANNf8ApXcU1JK1fz0O4xako7NV66cjsHnB8O+vPz85pK5IbkD+YOalbdhkAeQJ23PKuewzgvIMb8vy6V1mjmbtTSp3njncrUdq9uApfdmguqzyJMH4UF93yeyMo6EH5zREus0AsD6if55UfEq6jKWG+wGm3P3kb1wovMo269DhQako7NVel+gTA5gwyxO0E03w4JyyYmTJ1AnxR7jTi3h2UB8wE7aE/wDSkLeE1uMpG4duninUDYSQ0jqKopRzN2oVU45nK1B3iCxguF8tYmgvXLmQaAKDy1olp2aFLA8hKz867FMwOQsNOQGnX386mo3UXT0uRUNpQeW26/QMXa4R4VJHnB/GksRcJhYAy6CN/STuPL89aVTDtbAbNE7QJoLuEYjPIOvSDPod6JwT1VN2uv6NUsNSrVU3a6/oLh3a2xkKGjYnkToR1FAyOpDQIOxmR13pa9ZYZc7TzECekiTpqP15CiYi02VSW0OwiI91FJNp2vrrcRmnJPZ2rPW4rZ+0JLBT4W57mCF0nrTe7ea4QIHkBR8IN4uBREknQRPX1pG0hJEGJ2O3P5da7SSb0tprY7iopulNnTW3nIuHYXj12yWwqwHvH7N/aNox9rC8ywAI8w5NP2sf0DEHxH7T2uQ/pYMKOZ0kn0HKBT7GJaxeS6Sx7p0uGBEhT4xmGuqZ1/iq6tcBwF5gWI7z2j7P/wBVMKOfUn+RbDlmjUthzzxqxfj+HIwDjJkU3LOUEy58YlmP7RP+p6SeAwz5rbXGFtRoltTucpjM33jv4Rppz3qK7QlDgbhHeEG5Zl2mX8Y1HOPcBroKd8IGH7xSme9dgg3NWCeHXxewg/dX4VQoRGHwjtxHGd2wWX8TESQP3RtPmZqWbCYXCHNcbNdYAFmJe80DSAJbrsIqLwlrPxHGKHdPtJbJALeWbce7WpJsXg8LOq59J3e6dNJAlj76AsuO9s+78BXUTHN4z7vwFdQGY9sLpGO4YQMxGHMDqcrwJOgo93iOIzGLAHjeftk08X9n1qrYrtI2Kv4O40W+7W7aUjkFTQ66T4vSpG665tcU58Tf7rXxbaL/ADNYCxcM4lipP2dufO/p7Q6JVg7NXibKSdfrVqdZ1y6welUbht20CZxdwefeWhzGk5Pf7qVxnbP6nhFFtWa413OjGCv2YWSx5k5uQrQNuBXbo4jju6ySbzznLRHePtl1mkeN4m6WCO1uBDeANuS4Ez5hj8KjOC4tWxmIa5dNrO5aVYJJJJiT6nSkkvi494qzMFfICzSSFURrz1zH31lQSFvCEKGDH+ESR+lccIWBbMdNfEI+dEw9tCDLa8hMA++j27SE+IwOueflXjbabv08qeKUpJu7t/x8qJ2rh2zNy21Hz8qUxqMsDOSD8P52pneZV1mQDrrAg6T5a5TPSadYq0gURObmCdqo1SafHl5QrJUnF7ny8odYwvhzZjPQRmo4wueSWYR+1EUlhltkHMdeXT30e2ts+1AHUMSfhrXEnJN3fsTm5Ju7/wDK6cRK08GMze6lsbbKwM5YHz0pq2UExqNYmfdPvpfEC3lXLv8AeEnp+tdv7k7+3lCkltxd78v3wBw+GGXNOoPs6Tv57/Ol71kHQsQILAt6iBO5MEj402wwtwc2/LePfFLTbIXM2ykQC37UiAdNpPqT5Vy81Xr7HEnJN6+36G9p+Ut7jQcTtFdUbMYG50InaeR5j1PImiFgDoJ33+VLYo24GTeNd99P9a7a207+xR1+pF3vy/fAPhUUpm1JJ1WQCCJ3Pz0Ouh2o/wBSUoWLQRsCQZ08v591M+4t+0BFwczOVhEQ0eUa8oHoVsPjLZGW4IfWEnUenJgTzXf8OXmrW+vDyxw81a314eWOwwkiSwBMSDpQYpQGgMSOs+VKYRO8fZY3JOigDU+mgJ91JYoqWlRA05fH8q7o/qb9ClH9Tfp+BY21AGVy3XxRHuNExFtcoObxcwTPzFFxF9FtkgQQrHVZkgGPdNGuumUDL4usR8utTjmqtSUc1Vrr5yoBhbaNIbQR1032iKa2eHjvp7wwSTrAmREFtJAgQDty31d4NxPiWRH7M60nIDaqY+HOu1XM9Sqrmlr5wHDWlG2q9S8A9RVy4HZB4Rz0KoWLDL4MRGgnQaSTzqoXcQDEAhRt4J+fPlR7XGUXD4q0VaXCFNfDGZGIgnTxhzPnW4Va7zMKtd5fu1F9fqTxdF6LlnNlK5R4xoMu3xJoeznFb91UPdW7SDMCJloCnZRop95ql8S46y2HsMqeLu3GWYULcRY13Mt0G1K4TjBsYR7oxBe6mbKpZcpJIX2BBaASauXF8RxL/wASxiPcCotzbwCZ6knUetTeE7QYRLQIa2eUW0zH2njRARsKz67i7Zxd57+ViwtGXBMsbaljHWrhwjtNh1sKBO50S03N3jZaAt/GO0Fm3eZXuKrDLIM6SoP4V1YNjb5a7cYmSzuSepLEmurKgdY7ghsvhrbeLOLjgAakEDSOvhqRDAGBhj7Rjw2tNfWl+1TE4jAwYPcaHpo3LnTK5auZv6we0Z+zHX1oB5h1zf7K2hmAlr9ae4rgH1rBjQLcF4KhgCAygkQNOQFR2BtXZ0urPna8x+96VZuyzAWRrP8ASLc6Rrl6VoM9uN3d3ESuZlfKugPillXfzqQ4dh1tXchyle6tsfDqSGdG6GS2s+lNb1ktjb/Rb1xveGYJ8yx91OMGzG8LvtC4rWlGswAWU69SrH+IVKarFnGIqxfzQd3nWfCNPOl2dCkZfFyOXSkbVwq20+vw/GnN12mSCs8s8fAHapT3LrUhiblw31G1lk1DrmBBHx0/Ci8PYIMja93A9kSVM5DPmNPIqacYtmbUqF0iRz9/OklR/aUSVDSJklSPEI58iPMDqaPajme/mJPNHM9/MC9cBbwrA00pcsCkZDm6hfOkMNdIYFYOxHMHkKcXs2aWCg7+0f5G1ZOzUe9xiKjUeHO4lhroU+JJ3pVbkalWI6ZRFExmckFgBI0IOnx50fDZ8jBcpG511rmVHHPa/M4nRxz2vrfuINclpVY12pxcYlAuRpHOBrSOEZw3giaVmG+4GB/e33rqdE6cNDrEopJWtdXv+fGJ4a9lkZPLzHpPOlRcK6lWI/eiKI+HuPcIMSI8tgD7xrQqrEC2Cumwg+nSuZZXw56nEsknW19bsRthiZUEb7cqPjbfegA2wYB6Hfn5HzFAGa2SkjkDzGu1PbSBVBJC5tAwB005j9K6k7pqnLU7m9pNU5akTYvvZBBLOm2w7xfPMNXWd5EjTeDTm3jwU8PiVhoSZ8pHTX50p9QaSSw05jWfSN6fdhuxQxmOZC95LKW+9uC34TmZ4QKdcmaCTH7Hw6ywlKm/8neTDnKm/fqQ+OxBW2Wc5AVKr/diAv3tP1NLXgzeMCVOxBkbRuN63Ds12Ew2CJa0LjuRl7y6c7hZnIp0Cr5Aa85qP459F2DxBZkD4e42paxKAnq1v2G+AJ6124PW1Sjg9bVMlvXmOUMADEgZoMTvl5CYEmOlFxTOVWQABsZnl19JpftRwTEYK6LV5xcE/YXQuVH01RgZyOROgkbETlo/ZywmJxluzczsigtdtsMpEEKqxBkZjJyyCFjZqmsOjVl1IxwqSjZW9eg1w+cK0QRGsnbSo7FJ7RJjwOAOpzK0fDOfdV37cdjfqN3NZzDC3v6sCItmCTaJPLdlnlmH3ZNK4vh4AAOaCvIAjMQpjzMxp8dBXcdmbXEpFZZtceT6khf4PNi7eC92E7tCsLrmuIwMqeWWNakOEcN7/CtZFlrWfN48iQIhtfFOsRRntFeHYme8/rMPpczSPF5/61Jdi7d0BPtEZJefAQ3snYgx8quVKhinFjG30cFivdp4ROqooPu0qx8F4+iWySL0Hl3TwNW2gVC8WuuvFMZkQv8AaawYjTz3qb4bxrJa+0s31/gzDVnP3Saw0Zcb+j64MRdyupBdmHhjRzmiJ5THurq0Tii/at/D/lFBWgyntVHf4ORI7jUddG086Zmzan+qPtGPs36+VSHaNG7/AAeX2u5EaGJIaNqf/U7+k9zuZ1uDf3HzrAQuFSxJlSB/ZvDWf0mrJwfFLaw2d/Ci3kYnXYJPPWYpqqXxJyWifK8evmtJY699n3XRlYqupZzAt2101MkH1yedY3RVOW6XIi641DMqG+73LmsFQTqJ6wcg88x5UhirlpBnR/Fbysq97I8JBEKd9Pxpzwl7gvXs1trjKQpAKnLBYQCx1AIj586c8YQlAtyzcUMyAsQgB1zZcwJjQEViVrhKiuEeZkEHNDAjmGAYEfKnTo2UMzAz+7J99RthAoKAkhGgSfumGT10JH8NPLITLqxzdJIHxqElZPt5Q881sxfDl5QUu22KTm8I2ER8BsaTwYOYANlO0x/PSjKEg5jHSCTNBZuDKYtqRIlipMa7TMc+f/VGNYuPbypsItxlHsv6Y3ayUcrOx0PKDrHuafcV6U8u2zpL5p6AGPjrTHGXALyic2ZW1C5YClSBGvI9Y0ERJl0pt5RGjcycxHujatkm0n28oJptRf8Aj5QHE2jlBLk+R3HumgwSAmM5XTfSPSgc28u3i5Rmj50XDss6rI9DNZR5Gr+yMo/ptXtyX6CBPF7Uf9aei1rozEAe0COhPu2501uBcx0YDWBHpvPv60s90H2VKruRlkUnV0Zs6vK/gJetqLo+0OVo13KkDafNQPep6gUYxMZjHXOKbcSuoLZ0y5QSTtqNiOhzREcwKHheLz2QxXNmUagD2ho3+Ka5aeWrr0OWpZczr09wcQqg6EsKcYiygtoQTLTpPLOyz8qSs+Ayyz5GRy36Usrn2spI9Fj411JtU/dVc6m2qa231V+Q3tOgUlifCCRvyEnbWth+jTs4uGwgd2+2xOW7chtBK/Z2/MImnrmrGsWS6vkWPC+2v3SK3zs9w8dxZIOndWo/uLJ/np51aO9+ItBXb6cCbFoftH40mUE7nbr/AD5UX6r50lcsEMNf2h+B/I12UI3j3BLeIQpcAcHkwkfCsq4x2cuYC8MThbjLcsBmVXYtbdACXtw05SVgCNGOwBGmv37B61EcZ4H3yxoTtB2YT7J8vPkda0Dvs/xLC8YwBgHI4Ae2SM9ltGEHcQYdW9COgxvtT2avYK/3JAL57Zs3PZRgbiBX5gQdGH3TO4Kkm7M8XxGEuC7aIFy0vd3FJOVxaJQo46SpgjVTqJ1B1i1jcHx7ClQSl22Q2VgO9sXBqrRMMhI5HKw032mpKVuBxGSlbein8dR72BdLznOHtK6MsXLbAhirQYbkQy6MCCJBruBdnbNp0Nt2tkZibZzLm8J5Tlf3TtU1xziOHvuMJxD+g4wAC1e17i8qnwlXMBknXu3IKkkAzrSdm5fs3BYxNsZoYpcU+BwFPiWdxG8aidVAIJodUKbc7PXbnEcW9ruzNwyHYiRqNIUwZHnUg1+5hVi9ZuKpjVCLizqTsA3PpQYW1fbH4rubmQi4TqAVOp0P+lS+Ixt5VjFWHIEeO1LDUanL7Q900MH/ABa59s38P+UV1E4x/XN/D/lFdQ0z/ieX6xg8xIXuVkiZAhpiNfhVjtph/Dlxdwa6TdbUyNIb3fGqpxTGZbuFdRmiypGhIJho0GpGx05VTuO8QvO5DO7CTB8YVvIAsZA2oKGi8b4ullT3eJuXNRLSrIo6SZzt+6OcSRzNwrgJVreIugq73UyITqitMl+txufQGNyarvYvs/clL2KtX3sprat5ZDFhIaCR4Rv5kjlNaJxJh9jG2e1Ak+HeB5R0rKXqZS5VuB8Pd7+I7vuwc0kusz47tL9osK9oWjcFoqXjwKwYsLF3qxET5dKS4Ktk3r/fXGtjP4SGZdc93mB0o3aq3ai13d5rmsx3hcKBaIUkT4ZzDXcz50aqqBqqoQZ8FxbmUlW8DSoAMmUPT2pX+OuLS3hXc7UtZsm4jW5BDAyI1+PWm3D77EwGAYHK3SevoRB99eZWrxR542zaVXrpzQ7uksoXJ4hvtJouHvlJBXfSdiKO6FW5T1CadaRxlsg+JgT1G9cQyvZtR+pPDyy2LUd94F+9F9WKzmt3AgYyD47W2pO08+VERyD035x/MUF7gv1u5YtZmIJu7AZhCK0jcEQsxTzh/wBGF0sVN6/h1g+IpmXcaeBwdfSNKvCKaPRCKcf74ieOZjBYAaaQdDr/AD86MjMbeoGUHeY1929P37A3VQMcfdYBnUQkeyzLOrnePnRV7IJrnv4h53BuQp9QB+dc/ReVK1jj6Owo2t6/JH38VlQgsijnmbXyjN+VRf8A2+EMp426mQvxOp9w99TnFeAWbeHud1aUMQIbUt7Q+8ZI91V7CdmLr+zbJ/ij8UNdrDSTXEpHDik1xJ3B8JtELexLd6zeJbcRbBPRPvHzJp3xnBqvcXVVVXEoxAGoD22KkeEgCbfdn+FqluA9kWbK2IAAAAFsNMxp4mgafuj3ztU12n4D9YwxtpCukPaPIOnsj0IlfRq7cVSh1lVKFCxWeASwgiNBBA9OVdZDZGhgBEkc/jTKzeVwDBHUayCDDAzzBkfCnbhfujw+YaZ9xjrtXncaRUex55RaiofnRUAwgMkZo8uvl6mt57GX8/D8I3XDYf490k/OsEusoaUB0g++tj+jPG5uG2F52u8tHy7u66j/AAhatC9+JeF9riXKaRvn2T+8Pn4fzoO9pDG3Ps2I5DN/d8X5V2UFLtN2FHuXKQZ60GJdoMMtvHY1CcsXmYRGouqt2CI6uf5FRdi69txcsXGt3kK5HU6iXUEHkVIOoMg9KsPbnDleJ3yJ8drD3NCBoFa0Tr5oKr2KuFtcsAFCY6B1nTrUK0myCqpv5Vv7NJx/aNbtr6vxmzlAPgxlhSUUkEBmWC1okaHRkaSCIkU0ucG7m2B3w+qvqly2wfBP+yyg5hg70x7JUT7LzoGfHMU6gWcwe1Ae3c+9HeBcp5SKkbPCbAkMhs3GBOay72kvafeFtlDNvKnX1FXL1GXBMFmxl9e9cOrGHkBmIJliAArTuREa7VaPr12yPt07xNPtLYk+ea3+nwqncCwFhcVdsnwKrlbXiOZSGMZWJmffVt+vXsMPtQb1rQd4om4umudB7Q8xrrsaGCHGh9u/8P8AlFdQcZb7d/d/lFdQGdYTDWri2GXFKj2raqIKtsN/aBB1p/Z4bfD94t+zcaZzOhLemYhyo30G0mK0nFdmcLc9vD2G9bSH8qjbv0dYA6jDqp6oXT/IwoCrJjuIKP8AZ395H4hfLnSHFuIXnv4UlGtgOA4zIVJiQfCTpMxOtWp/o5w49i7irf8AZvufk+ammI+jt9MmMviCCM6Wn1G2yqfnQFV4RjGw12+1zDXXDt4SLZIjM5kHKRzFN+N8Ut4l86qLYRSkHR2YlS0gaAKyheshuUVYONcBxmFs3L5xNl1tKWIayysY2AyuRJMAetVbCoVXJlzkCDJGp3J6yTJ99SxJZUSxJZVbsv2I4dlnWY6zTLH3Vt3UYHwM3dsfLdG9R4/dTwFgekflqaS47hjdgZDydsisxCqGE+EHKCxCyfyrn/f68+xlf9Rc1x7Dy8EBhTMaGc3XlHKiXe78Oh/e6e6aJh8UWUKfuErMMrGDAJWJ1WG1HOl8Q7qMhA5Hrv51Kkk0r+5GklJRvX/sKYO/3d+w9sZYuoNQYi5Noz/xPKtG4Y2JDHv+6ZIP9WIadI0Z4iJ+VZlj7bvaJMSVOUiZkartoPEBVq4BexuRLy3rV9LiBglxrgjMAdwpOYajeN6tgusfGWwXWP8ANepMcRvDuxyJu3tDE/1lzoagsZilQSxj86ZcYwt9cQLzKoJkkKxKhj3nMgEwG3MUhw/hl3FPKnw/eunVR5Wxsx/e9kedWKhsLiTeuhNgROWJMdW/ZHSd/OrXhcFlEAU54ZwG3YQhBvqWOrMepJ1Jp3bw/lQDnDWtBQtb1p3YsaUf6tQ0w3jLmxxHFWfu3LmddNAzKtyB6ho9y06wBaTlI2OhmP0qZ+kDh6fWrgckFltMoHI5AobqDKHXyqu8NYZV7zWQCWXTcTyMc/lUMRJxduhDESlGVunlRTD5g4ywDP8AO9aR9FpcDFIwgC6jD+09vxwJ28KH1Zqzi06h9dR5idJ3rUvotwv9GvXNYuX3y6RoiIn+YPWxW1XlwOorary4eexchRXWRHXT40qEoGWrFiPwzzbQ88qz6wJ+dCxrsMvhI/Ze4P8AGSPkRQstAZn9JKEYy00+1h2B1A9i957/ANZVPxYAnK2bn85q9fShaPe4VhPs4ldI5dy3PyDH3VR8VcLBjlAhSTHQA6/n7qi7TIO2JXd+Pwafx/hYRi+XPZYt3iDdZI8a85kax6jUQ0K3FThUK3fHYIJtXBqRpoPcP1Gm18dZmdjNVDtLwgW7dxWn6vcBn/2m3BHRZ36STsTFixEYC/bGMxK3RKM5BJHhHiMSfu+tWX61cww1zXrEDUa3bYjWf94u3nrVcP8ARcU7XlBtXyfENVgySCPKdR01E1NI7YdcyTdw5A8I1a2I3X9tNtNxQwV4y32z/wAP+UV1E4yftn93+UV1AW9vIUUp50swopFDoTAowWhy0eIFAU76S3IwcD716yD5hSbn/IKzu2dC2aGHKFk+ka1fPpRvjubKETmulh/BbYGB/GPjVDBzEZFjygfGd6hjeaHnxvHbuJm0uaHeIBzE8jzHuGh8wa03sHwPusMLjj7S/lfXdUj7JfKFOY/vO1Z7g+HLiMTYsMoQPcQP+8o8brpsSqkct625EruF9rodwvtdLGXfSZwzu8Ul4DS9bg6/ftab+aMn/DNVnEqpQFSSfvSZ32/A/KtR+kXAFsGbgEmwy3f4RKXPd3buf4azK3m1YQQNwWOnu51xivK0+5xitxafegjZKR97NPnHyq19g+x6YnDMRdxNtrd64n2d4hY8NxIQggeFwNuVVO1ZZySIG/l6xV9+ijiM3cVYc+I91eUbZlyC02h10KrPXMKQe1Sv8GwdJtV66Ekn0aByBdxV+7aBnI+SG9WUAsPLY+dWXD9nUQAA6DQCIHyqWAoYq5cYHhSgcqTXhwqRcUkBQBUwtG+rUslExd7KukZjooO0nr5AAk+QNAY19KmINrG3DClThrceEe0puCCTuwJGwIggGDVfw9lkCtpAgCJjQR8NOdSv0i8Wt4y9bFgt3NpCjXSNbx7zvCyfulp8R0MyARrUWpWDvmnzjfyqGIrW362IYqtbfrapzWm0bTVvPeRyOsVtXYHDxw7DE7vb7w6c7rNd/wCesRxTqqEwcwBPONATz56V6F4Fgu6w1i0d7dmyh9Vtqp+YrcLQ3B0v+tw6yUVkpeKIwqpYi7SRcujzRh/EgX8UNHZKO6xf/tW/8j//ANKOy1oM6+le1CYVpiLt1fc1hyR/hrOsblAfKSRkf/Kfj61pX0vA91hANJxM/Cxd/Ws2xzM6vEA5SNOciAPXWKlL7yUvvqbuRRbtkOpVhINOXSKIVqpQp2J4aLE2LwzYZ4CE/wDlmfCs8hJ8J+6fCdCKibeIucOuC3cl7DnwMBsOcDkw0lee489CxOEW6hRwCCCNfMR7xVZfChZwmJBa2+lpzvOsLm/bGuVvvCQdQQQIniXG7L3WZbikGOY5AA/MV1VDEcCvW3dSuod9jpBYkH4EV1YDdClFIjn+FHknb5/pXC37z/PwrTRPXlHvkfKjKnUSfd/IpQCobtQmPyL9QOGza5++zTyjJHh6zmoClfSJju8xQtBgos24M82uZXYb/si186pdtoI1M+Uacvw+VTuL7LcYuYhr2Iw1u7nyhu7uWBOVcoIGccgOmw96VnsziFukX8Di8jgKgtLmKs0hnLW7kAqNVDGJ3qOVuTT3+hLK3Jp6P0I+5iGtXFuJcGZWR1flmG0ifENII5gmtv7P8VTFWEvJHiAzD9hoGZT6TvzBBGhFZ3wvgeORbWTh2V1UpdLvh4cPlJMPcYtBDAz7SvBOgq69iOz9/DW279kzFbSBUOaBaVlUs5Vcz5Sq6ADLbQa1SEcqodwjlikTmIwiurKwDKwKsDsQRBB8iCRWG8R4WMNfvYdixFpsqtrLKVV0Jjc5GUHzB61utxzyiObHYe/mfKsO4vjmfG32zam9dXUyIS41tfdlVa4xftOMb7H58kXbdcwzAwOQn8zUp2f4qMJjLN/UIrFLmh/qrkKxM/snI/8AAajL5KPqVBk9I5dfWlbmGe6gbI7W7rd2LvdnuySNSCd4WTt4ssCa4q200cVbkpLevNx6IUUJFU7sHjnFy9h2MoEs38PIYHu7hdHGViTbC3EjJJALNl8OULcquegTYUSKVaiRWgOlU76RcaRgbrgwHa3YU8sty4q3mnoyhkHl/aq0YtyYtqYZ51G6qIzt6wQB5sKg/pHw3/hd7KBFoWnAjQLbu22OnQID8Kxgx5WYLnBG8Rrz8p2pG3bzeLMBGsc950FL2sGxstc7pigcJ3gHhDGfDPM6EaaDQaEgUjhE3GSdPh8a8tMqb+NDx5csZP409w6Y5VxWHN0Zk72092QAO6turOTrt5c9a9HCvMmDdWe40IZPdpJA0USSo5yzH5VrXYDtbeX6thMVbhbtmcLfBkXFtiCj/s3FEDz0kSdbYdlTgejCssvA0KgNDXGqFRhjNLlo9S6f3rZb8UFKMtJ8V0RW/ZuWj7u8VW/ws1QXb/jz4TCMyW87XCbQJYqqFkaGYgE7iABuSBIoYU/6WuJ23vYXDqysyG7duAEEqMndpMHQlmbTyqqcMwQu4vD2ghGe9akHori45/uI368qY28OttFnJAVZaFUGBrqep69a0T6MOzTAvjboYG4oSwGkEWzDM5Uk5CxAAGnhEx4qlFuUq/JGLcpV3fkvjUUilSKIRViwlTfinDVv2yrCdP8AXfcawZGoIB5U5IrlNAZjxDB40XGGS1cgwHa4UdgBpmXbNGhI0MSNDXVpzWgdYrqGUFstDlo8UYLQ0IFo4WhC0fLQBMtCFo8UV7gHqdgNzQHGBqdBRRLdQvwJ/wDxHz9OfLbJMt7hyH6nzpagMZ7TfQvjsRdZ/ryXgSSBd7xYE6AKoZVAEaCB5VE4T6HuKWPZ+q3Fn2TcMe6VWPjW9mgNYDJOz/ZbiNi5dBwNgrdUo2fEobJBXLDKoLMo1MRMs0b1M8P7BY1rX1fEYjDLh2trbdbVu4zsFywwLwttxlWGgx0rQYoRRKgViO4H2asYRCtpWljLuzM11z1ZyZbc6bCTAEmpPJ5n5fnQijUAkQeo+H+tJtcgEkAASSZ0AG51ilzTHFfaOLX3RDXPSfCv8RBn91W6itAzv8YtYe0+KxLG2kDVgfCk/ZrABOYzMby0cqonFPp7wLK9sYbEXUZWRs2RAysCpHtEwQelafjMDbvIbd1EuI3tK6hlOs6g6b1E/wDcHh3/AKHC/wDBT9KwGDYH6Qg2GGBuoUw5uWvtFP2i2rbSqkKBJkCWH7xykmrEp4ffdUw4RgmExM21D95evOzrYXIAC7qYYT7OcTtpq5+j/hx/2HC/8JP0p/wrs5h8NP1e1bs5va7tEE+piSKAyTgXZnigv3HvcOVkvBkuob9lbbKxWRuxEBUgiSCoIq29juwGJsiyMVctFLFxbyJbzswdbfdr4zlCpEFlAOZhMir9kbqD6j9D+VDLfsg+h/UChoaKA0He9Qw90/hNF79eo9+n40A24razWboG5R49cpj5xQsFuJqAyuskEAghhMEHQjWnUT6VH8H/AKi2Duq5D62yUPzWhgzw3ZbCWmDW8Lh0YbFbSAj0Mae6pEilCKKRWgRIohFLEUQigEWFFilSKCKAKBQUeK6gHAoRQ11ACKNQV1ADSGE1XMdyTJ9GIA8hQV1AOBQ11dWAA0Brq6tB1CKCuoBQUNdXVgCmmPCdVdju129J65bjIvwVVHurq6gH4oRQ11ACKMK6uoaGFDXV1AdRWrq6gEThlPID00/CoTDXSgcKTAvYgdf/ADWPPzJrq6hhJ2HJUE9KOa6urQENFNdXUAQ0FdXUB1dXV1Af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Block Arc 4"/>
          <p:cNvSpPr/>
          <p:nvPr/>
        </p:nvSpPr>
        <p:spPr>
          <a:xfrm>
            <a:off x="-2079735" y="1860993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74728" y="2877841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Strong Coupling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83976" y="2799690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333173" y="3815812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A Common Physical Clock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42420" y="3737661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3333173" y="4753783"/>
            <a:ext cx="5831840" cy="625205"/>
          </a:xfrm>
          <a:custGeom>
            <a:avLst/>
            <a:gdLst>
              <a:gd name="connsiteX0" fmla="*/ 0 w 5831840"/>
              <a:gd name="connsiteY0" fmla="*/ 0 h 625205"/>
              <a:gd name="connsiteX1" fmla="*/ 5831840 w 5831840"/>
              <a:gd name="connsiteY1" fmla="*/ 0 h 625205"/>
              <a:gd name="connsiteX2" fmla="*/ 5831840 w 5831840"/>
              <a:gd name="connsiteY2" fmla="*/ 625205 h 625205"/>
              <a:gd name="connsiteX3" fmla="*/ 0 w 5831840"/>
              <a:gd name="connsiteY3" fmla="*/ 625205 h 625205"/>
              <a:gd name="connsiteX4" fmla="*/ 0 w 5831840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1840" h="625205">
                <a:moveTo>
                  <a:pt x="0" y="0"/>
                </a:moveTo>
                <a:lnTo>
                  <a:pt x="5831840" y="0"/>
                </a:lnTo>
                <a:lnTo>
                  <a:pt x="5831840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A Shared Physical Memory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42420" y="4675633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2974728" y="5691754"/>
            <a:ext cx="6190284" cy="625205"/>
          </a:xfrm>
          <a:custGeom>
            <a:avLst/>
            <a:gdLst>
              <a:gd name="connsiteX0" fmla="*/ 0 w 6190284"/>
              <a:gd name="connsiteY0" fmla="*/ 0 h 625205"/>
              <a:gd name="connsiteX1" fmla="*/ 6190284 w 6190284"/>
              <a:gd name="connsiteY1" fmla="*/ 0 h 625205"/>
              <a:gd name="connsiteX2" fmla="*/ 6190284 w 6190284"/>
              <a:gd name="connsiteY2" fmla="*/ 625205 h 625205"/>
              <a:gd name="connsiteX3" fmla="*/ 0 w 6190284"/>
              <a:gd name="connsiteY3" fmla="*/ 625205 h 625205"/>
              <a:gd name="connsiteX4" fmla="*/ 0 w 6190284"/>
              <a:gd name="connsiteY4" fmla="*/ 0 h 62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0284" h="625205">
                <a:moveTo>
                  <a:pt x="0" y="0"/>
                </a:moveTo>
                <a:lnTo>
                  <a:pt x="6190284" y="0"/>
                </a:lnTo>
                <a:lnTo>
                  <a:pt x="6190284" y="625205"/>
                </a:lnTo>
                <a:lnTo>
                  <a:pt x="0" y="62520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257" tIns="86360" rIns="86360" bIns="86360" numCol="1" spcCol="1270" anchor="ctr" anchorCtr="0">
            <a:noAutofit/>
          </a:bodyPr>
          <a:lstStyle/>
          <a:p>
            <a:pPr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/>
                </a:solidFill>
              </a:rPr>
              <a:t>Homogeneity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83976" y="5613604"/>
            <a:ext cx="781507" cy="78150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2788108" y="287020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6442" y="38335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55492" y="47968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7126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34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3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3027" y="2170323"/>
            <a:ext cx="5398265" cy="225845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smtClean="0"/>
              <a:t>Some </a:t>
            </a:r>
            <a:r>
              <a:rPr lang="en-US" sz="4400" i="1" dirty="0" err="1" smtClean="0"/>
              <a:t>Administrivia</a:t>
            </a:r>
            <a:r>
              <a:rPr lang="en-US" sz="4400" i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17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Introduction to Distributed </a:t>
            </a:r>
            <a:r>
              <a:rPr lang="en-US" dirty="0" smtClean="0"/>
              <a:t>Systems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4212166" y="1680567"/>
            <a:ext cx="4665638" cy="466563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18100" y="5973638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0" kern="1200" dirty="0" smtClean="0"/>
              <a:t>.</a:t>
            </a:r>
            <a:r>
              <a:rPr lang="en-US" sz="1800" b="1" i="0" kern="1200" dirty="0" smtClean="0"/>
              <a:t>0. </a:t>
            </a:r>
            <a:r>
              <a:rPr lang="en-US" sz="1800" kern="1200" dirty="0" smtClean="0"/>
              <a:t>Introduction (1 Lecture)</a:t>
            </a:r>
            <a:endParaRPr lang="en-US" sz="18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6318100" y="3503966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i="0" kern="1200" dirty="0" smtClean="0"/>
              <a:t>.6. </a:t>
            </a:r>
            <a:r>
              <a:rPr lang="en-US" sz="1800" kern="1200" dirty="0" smtClean="0"/>
              <a:t>Caching (3 Lectures)</a:t>
            </a:r>
            <a:endParaRPr lang="en-US" sz="18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6318100" y="4312644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.4. </a:t>
            </a:r>
            <a:r>
              <a:rPr lang="en-US" sz="1800" kern="1200" dirty="0" smtClean="0"/>
              <a:t>Naming (2 Lectures)</a:t>
            </a:r>
            <a:endParaRPr lang="en-US" sz="18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6318100" y="3899888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.5. </a:t>
            </a:r>
            <a:r>
              <a:rPr lang="en-US" sz="1800" kern="1200" dirty="0" smtClean="0"/>
              <a:t>Synchronization (3 Lectures)</a:t>
            </a:r>
            <a:endParaRPr lang="en-US" sz="18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6318100" y="3128719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.7. </a:t>
            </a:r>
            <a:r>
              <a:rPr lang="en-US" sz="1800" kern="1200" dirty="0" smtClean="0"/>
              <a:t>Replication (3 Lectures)</a:t>
            </a:r>
            <a:endParaRPr lang="en-US" sz="18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6318100" y="2331320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.9. </a:t>
            </a:r>
            <a:r>
              <a:rPr lang="en-US" sz="1800" kern="1200" dirty="0" smtClean="0"/>
              <a:t>Fault Tolerance (4 Lectures)</a:t>
            </a:r>
            <a:endParaRPr lang="en-US" sz="18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318100" y="4704109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.3. </a:t>
            </a:r>
            <a:r>
              <a:rPr lang="en-US" sz="1800" kern="1200" dirty="0" smtClean="0"/>
              <a:t>Remote Procedure Calls (3 Lectures)</a:t>
            </a:r>
            <a:endParaRPr lang="en-US" sz="1800" kern="1200" dirty="0"/>
          </a:p>
        </p:txBody>
      </p:sp>
      <p:sp>
        <p:nvSpPr>
          <p:cNvPr id="35" name="Freeform 34"/>
          <p:cNvSpPr/>
          <p:nvPr/>
        </p:nvSpPr>
        <p:spPr>
          <a:xfrm>
            <a:off x="6318100" y="5136402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.2. </a:t>
            </a:r>
            <a:r>
              <a:rPr lang="en-US" sz="1800" kern="1200" dirty="0" smtClean="0"/>
              <a:t>Architectures (1 Lecture)</a:t>
            </a:r>
            <a:endParaRPr lang="en-US" sz="1800" kern="1200" dirty="0"/>
          </a:p>
        </p:txBody>
      </p:sp>
      <p:sp>
        <p:nvSpPr>
          <p:cNvPr id="36" name="Freeform 35"/>
          <p:cNvSpPr/>
          <p:nvPr/>
        </p:nvSpPr>
        <p:spPr>
          <a:xfrm>
            <a:off x="6318100" y="5556125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893" tIns="85893" rIns="8589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.1. </a:t>
            </a:r>
            <a:r>
              <a:rPr lang="en-US" sz="1800" kern="1200" dirty="0" smtClean="0"/>
              <a:t>Networking (2 Lectures)</a:t>
            </a:r>
            <a:endParaRPr lang="en-US" sz="1800" kern="1200" dirty="0"/>
          </a:p>
        </p:txBody>
      </p:sp>
      <p:sp>
        <p:nvSpPr>
          <p:cNvPr id="37" name="Freeform 36"/>
          <p:cNvSpPr/>
          <p:nvPr/>
        </p:nvSpPr>
        <p:spPr>
          <a:xfrm>
            <a:off x="6318100" y="2734870"/>
            <a:ext cx="3822189" cy="354659"/>
          </a:xfrm>
          <a:custGeom>
            <a:avLst/>
            <a:gdLst>
              <a:gd name="connsiteX0" fmla="*/ 0 w 3822189"/>
              <a:gd name="connsiteY0" fmla="*/ 59111 h 354659"/>
              <a:gd name="connsiteX1" fmla="*/ 59111 w 3822189"/>
              <a:gd name="connsiteY1" fmla="*/ 0 h 354659"/>
              <a:gd name="connsiteX2" fmla="*/ 3763078 w 3822189"/>
              <a:gd name="connsiteY2" fmla="*/ 0 h 354659"/>
              <a:gd name="connsiteX3" fmla="*/ 3822189 w 3822189"/>
              <a:gd name="connsiteY3" fmla="*/ 59111 h 354659"/>
              <a:gd name="connsiteX4" fmla="*/ 3822189 w 3822189"/>
              <a:gd name="connsiteY4" fmla="*/ 295548 h 354659"/>
              <a:gd name="connsiteX5" fmla="*/ 3763078 w 3822189"/>
              <a:gd name="connsiteY5" fmla="*/ 354659 h 354659"/>
              <a:gd name="connsiteX6" fmla="*/ 59111 w 3822189"/>
              <a:gd name="connsiteY6" fmla="*/ 354659 h 354659"/>
              <a:gd name="connsiteX7" fmla="*/ 0 w 3822189"/>
              <a:gd name="connsiteY7" fmla="*/ 295548 h 354659"/>
              <a:gd name="connsiteX8" fmla="*/ 0 w 3822189"/>
              <a:gd name="connsiteY8" fmla="*/ 59111 h 35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2189" h="354659">
                <a:moveTo>
                  <a:pt x="0" y="59111"/>
                </a:moveTo>
                <a:cubicBezTo>
                  <a:pt x="0" y="26465"/>
                  <a:pt x="26465" y="0"/>
                  <a:pt x="59111" y="0"/>
                </a:cubicBezTo>
                <a:lnTo>
                  <a:pt x="3763078" y="0"/>
                </a:lnTo>
                <a:cubicBezTo>
                  <a:pt x="3795724" y="0"/>
                  <a:pt x="3822189" y="26465"/>
                  <a:pt x="3822189" y="59111"/>
                </a:cubicBezTo>
                <a:lnTo>
                  <a:pt x="3822189" y="295548"/>
                </a:lnTo>
                <a:cubicBezTo>
                  <a:pt x="3822189" y="328194"/>
                  <a:pt x="3795724" y="354659"/>
                  <a:pt x="3763078" y="354659"/>
                </a:cubicBezTo>
                <a:lnTo>
                  <a:pt x="59111" y="354659"/>
                </a:lnTo>
                <a:cubicBezTo>
                  <a:pt x="26465" y="354659"/>
                  <a:pt x="0" y="328194"/>
                  <a:pt x="0" y="295548"/>
                </a:cubicBezTo>
                <a:lnTo>
                  <a:pt x="0" y="59111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13" tIns="85893" rIns="17313" bIns="858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.8. </a:t>
            </a:r>
            <a:r>
              <a:rPr lang="en-US" sz="1800" kern="1200" dirty="0" smtClean="0"/>
              <a:t>Distributed Frameworks (4 Lectures)</a:t>
            </a:r>
            <a:endParaRPr lang="en-US" sz="1800" kern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017286" y="1684664"/>
            <a:ext cx="2327410" cy="456916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109640" y="5647164"/>
            <a:ext cx="182563" cy="184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06566" y="3625218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4" name="Oval 23"/>
          <p:cNvSpPr/>
          <p:nvPr/>
        </p:nvSpPr>
        <p:spPr>
          <a:xfrm>
            <a:off x="6108856" y="4020028"/>
            <a:ext cx="182563" cy="1825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5" name="Oval 24"/>
          <p:cNvSpPr/>
          <p:nvPr/>
        </p:nvSpPr>
        <p:spPr>
          <a:xfrm>
            <a:off x="6106567" y="4375862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6106568" y="4798371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7" name="Oval 26"/>
          <p:cNvSpPr/>
          <p:nvPr/>
        </p:nvSpPr>
        <p:spPr>
          <a:xfrm>
            <a:off x="6104896" y="3240374"/>
            <a:ext cx="182563" cy="1825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6110586" y="5222667"/>
            <a:ext cx="182563" cy="18256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9" name="Oval 28"/>
          <p:cNvSpPr/>
          <p:nvPr/>
        </p:nvSpPr>
        <p:spPr>
          <a:xfrm>
            <a:off x="6109641" y="6071261"/>
            <a:ext cx="182563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0075" y="1916458"/>
            <a:ext cx="4280659" cy="2308324"/>
          </a:xfrm>
          <a:prstGeom prst="rect">
            <a:avLst/>
          </a:prstGeom>
          <a:solidFill>
            <a:srgbClr val="0070C0">
              <a:alpha val="52000"/>
            </a:srgb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   </a:t>
            </a:r>
            <a:r>
              <a:rPr lang="en-US" dirty="0" smtClean="0"/>
              <a:t>  </a:t>
            </a:r>
            <a:r>
              <a:rPr lang="en-US" b="1" i="1" dirty="0" smtClean="0"/>
              <a:t>Considered</a:t>
            </a:r>
            <a:r>
              <a:rPr lang="en-US" b="1" i="1" dirty="0"/>
              <a:t>:</a:t>
            </a:r>
            <a:r>
              <a:rPr lang="en-US" dirty="0"/>
              <a:t> a reasonably critical and </a:t>
            </a:r>
          </a:p>
          <a:p>
            <a:pPr>
              <a:defRPr/>
            </a:pPr>
            <a:r>
              <a:rPr lang="en-US" dirty="0"/>
              <a:t>      comprehensive perspective.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</a:t>
            </a:r>
            <a:r>
              <a:rPr lang="en-US" b="1" i="1" dirty="0"/>
              <a:t>Thoughtful:</a:t>
            </a:r>
            <a:r>
              <a:rPr lang="en-US" dirty="0"/>
              <a:t> Fluent, flexible and efficient </a:t>
            </a:r>
          </a:p>
          <a:p>
            <a:pPr>
              <a:defRPr/>
            </a:pPr>
            <a:r>
              <a:rPr lang="en-US" dirty="0"/>
              <a:t>      perspective.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</a:t>
            </a:r>
            <a:r>
              <a:rPr lang="en-US" b="1" i="1" dirty="0"/>
              <a:t>Masterful:</a:t>
            </a:r>
            <a:r>
              <a:rPr lang="en-US" dirty="0"/>
              <a:t> a powerful and illuminating </a:t>
            </a:r>
          </a:p>
          <a:p>
            <a:pPr>
              <a:defRPr/>
            </a:pPr>
            <a:r>
              <a:rPr lang="en-US" dirty="0"/>
              <a:t>      perspective.</a:t>
            </a:r>
          </a:p>
        </p:txBody>
      </p:sp>
      <p:sp>
        <p:nvSpPr>
          <p:cNvPr id="31" name="Oval 30"/>
          <p:cNvSpPr/>
          <p:nvPr/>
        </p:nvSpPr>
        <p:spPr>
          <a:xfrm>
            <a:off x="371356" y="2005363"/>
            <a:ext cx="182562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1356" y="2812308"/>
            <a:ext cx="182562" cy="18256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371356" y="3625218"/>
            <a:ext cx="182562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6104896" y="2812308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34" name="Oval 33"/>
          <p:cNvSpPr/>
          <p:nvPr/>
        </p:nvSpPr>
        <p:spPr>
          <a:xfrm>
            <a:off x="6104896" y="2426724"/>
            <a:ext cx="182563" cy="1825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6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" grpId="0" animBg="1"/>
      <p:bldP spid="36" grpId="0" animBg="1"/>
      <p:bldP spid="3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0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Course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rgbClr val="C00000"/>
              </a:buClr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lvl="1" algn="just" eaLnBrk="1" hangingPunct="1">
              <a:buFontTx/>
              <a:buNone/>
              <a:defRPr/>
            </a:pPr>
            <a:endParaRPr lang="en-US" sz="1400" dirty="0">
              <a:solidFill>
                <a:srgbClr val="7F7F7F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778299" y="1453356"/>
            <a:ext cx="4693186" cy="1042988"/>
          </a:xfrm>
          <a:prstGeom prst="bevel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The course aims </a:t>
            </a:r>
            <a:r>
              <a:rPr lang="en-US" dirty="0">
                <a:solidFill>
                  <a:schemeClr val="tx1"/>
                </a:solidFill>
              </a:rPr>
              <a:t>at providing an in-depth </a:t>
            </a:r>
            <a:r>
              <a:rPr lang="en-US" dirty="0" smtClean="0">
                <a:solidFill>
                  <a:schemeClr val="tx1"/>
                </a:solidFill>
              </a:rPr>
              <a:t>understanding and </a:t>
            </a:r>
            <a:r>
              <a:rPr lang="en-US" dirty="0">
                <a:solidFill>
                  <a:schemeClr val="tx1"/>
                </a:solidFill>
              </a:rPr>
              <a:t>hands-on </a:t>
            </a:r>
            <a:r>
              <a:rPr lang="en-US" dirty="0" smtClean="0">
                <a:solidFill>
                  <a:schemeClr val="tx1"/>
                </a:solidFill>
              </a:rPr>
              <a:t>experience </a:t>
            </a:r>
            <a:r>
              <a:rPr lang="en-US" dirty="0">
                <a:solidFill>
                  <a:schemeClr val="tx1"/>
                </a:solidFill>
              </a:rPr>
              <a:t>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019800" y="2667000"/>
            <a:ext cx="381000" cy="609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-Shape 19"/>
          <p:cNvSpPr/>
          <p:nvPr/>
        </p:nvSpPr>
        <p:spPr>
          <a:xfrm rot="5400000">
            <a:off x="3220244" y="4426745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3073400" y="4868863"/>
            <a:ext cx="1331912" cy="1166812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Principles on which distributed systems are </a:t>
            </a:r>
            <a:r>
              <a:rPr lang="en-US" sz="1600" i="1" dirty="0">
                <a:solidFill>
                  <a:schemeClr val="tx1"/>
                </a:solidFill>
              </a:rPr>
              <a:t>based</a:t>
            </a:r>
            <a:endParaRPr lang="en-US" sz="1600" i="1" dirty="0"/>
          </a:p>
        </p:txBody>
      </p:sp>
      <p:sp>
        <p:nvSpPr>
          <p:cNvPr id="22" name="Isosceles Triangle 21"/>
          <p:cNvSpPr/>
          <p:nvPr/>
        </p:nvSpPr>
        <p:spPr>
          <a:xfrm>
            <a:off x="4152900" y="4319589"/>
            <a:ext cx="252412" cy="250825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L-Shape 22"/>
          <p:cNvSpPr/>
          <p:nvPr/>
        </p:nvSpPr>
        <p:spPr>
          <a:xfrm rot="5400000">
            <a:off x="4850607" y="4023520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/>
          <p:cNvSpPr/>
          <p:nvPr/>
        </p:nvSpPr>
        <p:spPr>
          <a:xfrm>
            <a:off x="4703763" y="4465638"/>
            <a:ext cx="1331913" cy="1166812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Principles on which distributed systems are </a:t>
            </a:r>
            <a:r>
              <a:rPr lang="en-US" sz="1600" i="1" dirty="0">
                <a:solidFill>
                  <a:schemeClr val="tx1"/>
                </a:solidFill>
              </a:rPr>
              <a:t>optimized</a:t>
            </a:r>
            <a:endParaRPr lang="en-US" sz="1600" i="1" dirty="0"/>
          </a:p>
        </p:txBody>
      </p:sp>
      <p:sp>
        <p:nvSpPr>
          <p:cNvPr id="25" name="Isosceles Triangle 24"/>
          <p:cNvSpPr/>
          <p:nvPr/>
        </p:nvSpPr>
        <p:spPr>
          <a:xfrm>
            <a:off x="5783263" y="3916364"/>
            <a:ext cx="252413" cy="250825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L-Shape 25"/>
          <p:cNvSpPr/>
          <p:nvPr/>
        </p:nvSpPr>
        <p:spPr>
          <a:xfrm rot="5400000">
            <a:off x="6480969" y="3620295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6334125" y="4060825"/>
            <a:ext cx="1331912" cy="1168400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Distributed system programming models and </a:t>
            </a:r>
            <a:r>
              <a:rPr lang="en-US" sz="1600" dirty="0">
                <a:solidFill>
                  <a:schemeClr val="tx1"/>
                </a:solidFill>
              </a:rPr>
              <a:t>analytics engines</a:t>
            </a:r>
            <a:endParaRPr lang="en-US" sz="1600" dirty="0"/>
          </a:p>
        </p:txBody>
      </p:sp>
      <p:sp>
        <p:nvSpPr>
          <p:cNvPr id="28" name="Isosceles Triangle 27"/>
          <p:cNvSpPr/>
          <p:nvPr/>
        </p:nvSpPr>
        <p:spPr>
          <a:xfrm>
            <a:off x="7413625" y="3511551"/>
            <a:ext cx="252412" cy="25241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L-Shape 28"/>
          <p:cNvSpPr/>
          <p:nvPr/>
        </p:nvSpPr>
        <p:spPr>
          <a:xfrm rot="5400000">
            <a:off x="8111332" y="3217070"/>
            <a:ext cx="887413" cy="147637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>
            <a:off x="7964488" y="3657600"/>
            <a:ext cx="1560513" cy="1168400"/>
          </a:xfrm>
          <a:custGeom>
            <a:avLst/>
            <a:gdLst>
              <a:gd name="connsiteX0" fmla="*/ 0 w 1331774"/>
              <a:gd name="connsiteY0" fmla="*/ 0 h 1167378"/>
              <a:gd name="connsiteX1" fmla="*/ 1331774 w 1331774"/>
              <a:gd name="connsiteY1" fmla="*/ 0 h 1167378"/>
              <a:gd name="connsiteX2" fmla="*/ 1331774 w 1331774"/>
              <a:gd name="connsiteY2" fmla="*/ 1167378 h 1167378"/>
              <a:gd name="connsiteX3" fmla="*/ 0 w 1331774"/>
              <a:gd name="connsiteY3" fmla="*/ 1167378 h 1167378"/>
              <a:gd name="connsiteX4" fmla="*/ 0 w 1331774"/>
              <a:gd name="connsiteY4" fmla="*/ 0 h 11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74" h="1167378">
                <a:moveTo>
                  <a:pt x="0" y="0"/>
                </a:moveTo>
                <a:lnTo>
                  <a:pt x="1331774" y="0"/>
                </a:lnTo>
                <a:lnTo>
                  <a:pt x="1331774" y="1167378"/>
                </a:lnTo>
                <a:lnTo>
                  <a:pt x="0" y="1167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How modern distributed systems meet the demands </a:t>
            </a:r>
            <a:r>
              <a:rPr lang="en-US" sz="1600" dirty="0">
                <a:solidFill>
                  <a:schemeClr val="tx1"/>
                </a:solidFill>
              </a:rPr>
              <a:t>of contemporary </a:t>
            </a:r>
            <a:r>
              <a:rPr lang="en-US" sz="1600" dirty="0">
                <a:solidFill>
                  <a:schemeClr val="tx1"/>
                </a:solidFill>
              </a:rPr>
              <a:t>distributed applications</a:t>
            </a:r>
            <a:endParaRPr lang="en-US" sz="1600" dirty="0"/>
          </a:p>
        </p:txBody>
      </p:sp>
      <p:sp>
        <p:nvSpPr>
          <p:cNvPr id="31" name="Isosceles Triangle 30"/>
          <p:cNvSpPr/>
          <p:nvPr/>
        </p:nvSpPr>
        <p:spPr>
          <a:xfrm>
            <a:off x="9043988" y="3108326"/>
            <a:ext cx="252413" cy="252413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/>
      <p:bldP spid="24" grpId="0"/>
      <p:bldP spid="27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mtClean="0"/>
              <a:t>Teaching Team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590800" y="685800"/>
          <a:ext cx="7162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raight Connector 2"/>
          <p:cNvSpPr/>
          <p:nvPr/>
        </p:nvSpPr>
        <p:spPr>
          <a:xfrm>
            <a:off x="2590800" y="5145088"/>
            <a:ext cx="7086600" cy="0"/>
          </a:xfrm>
          <a:prstGeom prst="line">
            <a:avLst/>
          </a:prstGeom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traight Connector 6"/>
          <p:cNvSpPr/>
          <p:nvPr/>
        </p:nvSpPr>
        <p:spPr>
          <a:xfrm>
            <a:off x="2590800" y="3659188"/>
            <a:ext cx="7086600" cy="0"/>
          </a:xfrm>
          <a:prstGeom prst="line">
            <a:avLst/>
          </a:prstGeom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4433888" y="3338513"/>
            <a:ext cx="5243512" cy="360362"/>
          </a:xfrm>
          <a:custGeom>
            <a:avLst/>
            <a:gdLst>
              <a:gd name="connsiteX0" fmla="*/ 0 w 5244084"/>
              <a:gd name="connsiteY0" fmla="*/ 0 h 359942"/>
              <a:gd name="connsiteX1" fmla="*/ 5244084 w 5244084"/>
              <a:gd name="connsiteY1" fmla="*/ 0 h 359942"/>
              <a:gd name="connsiteX2" fmla="*/ 5244084 w 5244084"/>
              <a:gd name="connsiteY2" fmla="*/ 359942 h 359942"/>
              <a:gd name="connsiteX3" fmla="*/ 0 w 5244084"/>
              <a:gd name="connsiteY3" fmla="*/ 359942 h 359942"/>
              <a:gd name="connsiteX4" fmla="*/ 0 w 5244084"/>
              <a:gd name="connsiteY4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084" h="359942">
                <a:moveTo>
                  <a:pt x="0" y="0"/>
                </a:moveTo>
                <a:lnTo>
                  <a:pt x="5244084" y="0"/>
                </a:lnTo>
                <a:lnTo>
                  <a:pt x="5244084" y="359942"/>
                </a:lnTo>
                <a:lnTo>
                  <a:pt x="0" y="3599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 anchor="b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Office Hours</a:t>
            </a:r>
          </a:p>
        </p:txBody>
      </p:sp>
      <p:sp>
        <p:nvSpPr>
          <p:cNvPr id="9" name="Freeform 8"/>
          <p:cNvSpPr/>
          <p:nvPr/>
        </p:nvSpPr>
        <p:spPr>
          <a:xfrm>
            <a:off x="2590800" y="3338514"/>
            <a:ext cx="1843088" cy="274637"/>
          </a:xfrm>
          <a:custGeom>
            <a:avLst/>
            <a:gdLst>
              <a:gd name="connsiteX0" fmla="*/ 60002 w 1842516"/>
              <a:gd name="connsiteY0" fmla="*/ 0 h 359942"/>
              <a:gd name="connsiteX1" fmla="*/ 1782514 w 1842516"/>
              <a:gd name="connsiteY1" fmla="*/ 0 h 359942"/>
              <a:gd name="connsiteX2" fmla="*/ 1842516 w 1842516"/>
              <a:gd name="connsiteY2" fmla="*/ 60002 h 359942"/>
              <a:gd name="connsiteX3" fmla="*/ 1842516 w 1842516"/>
              <a:gd name="connsiteY3" fmla="*/ 359942 h 359942"/>
              <a:gd name="connsiteX4" fmla="*/ 1842516 w 1842516"/>
              <a:gd name="connsiteY4" fmla="*/ 359942 h 359942"/>
              <a:gd name="connsiteX5" fmla="*/ 0 w 1842516"/>
              <a:gd name="connsiteY5" fmla="*/ 359942 h 359942"/>
              <a:gd name="connsiteX6" fmla="*/ 0 w 1842516"/>
              <a:gd name="connsiteY6" fmla="*/ 359942 h 359942"/>
              <a:gd name="connsiteX7" fmla="*/ 0 w 1842516"/>
              <a:gd name="connsiteY7" fmla="*/ 60002 h 359942"/>
              <a:gd name="connsiteX8" fmla="*/ 60002 w 1842516"/>
              <a:gd name="connsiteY8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516" h="359942">
                <a:moveTo>
                  <a:pt x="60002" y="0"/>
                </a:moveTo>
                <a:lnTo>
                  <a:pt x="1782514" y="0"/>
                </a:lnTo>
                <a:cubicBezTo>
                  <a:pt x="1815652" y="0"/>
                  <a:pt x="1842516" y="26864"/>
                  <a:pt x="1842516" y="60002"/>
                </a:cubicBezTo>
                <a:lnTo>
                  <a:pt x="1842516" y="359942"/>
                </a:lnTo>
                <a:lnTo>
                  <a:pt x="1842516" y="359942"/>
                </a:lnTo>
                <a:lnTo>
                  <a:pt x="0" y="359942"/>
                </a:lnTo>
                <a:lnTo>
                  <a:pt x="0" y="359942"/>
                </a:lnTo>
                <a:lnTo>
                  <a:pt x="0" y="60002"/>
                </a:lnTo>
                <a:cubicBezTo>
                  <a:pt x="0" y="26864"/>
                  <a:pt x="26864" y="0"/>
                  <a:pt x="60002" y="0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8054" tIns="48054" rIns="48054" bIns="304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MHH</a:t>
            </a:r>
            <a:endParaRPr lang="en-US" sz="1600" dirty="0"/>
          </a:p>
        </p:txBody>
      </p:sp>
      <p:sp>
        <p:nvSpPr>
          <p:cNvPr id="10" name="Freeform 9"/>
          <p:cNvSpPr/>
          <p:nvPr/>
        </p:nvSpPr>
        <p:spPr>
          <a:xfrm>
            <a:off x="2590800" y="3719514"/>
            <a:ext cx="7086600" cy="719137"/>
          </a:xfrm>
          <a:custGeom>
            <a:avLst/>
            <a:gdLst>
              <a:gd name="connsiteX0" fmla="*/ 0 w 7086600"/>
              <a:gd name="connsiteY0" fmla="*/ 0 h 719992"/>
              <a:gd name="connsiteX1" fmla="*/ 7086600 w 7086600"/>
              <a:gd name="connsiteY1" fmla="*/ 0 h 719992"/>
              <a:gd name="connsiteX2" fmla="*/ 7086600 w 7086600"/>
              <a:gd name="connsiteY2" fmla="*/ 719992 h 719992"/>
              <a:gd name="connsiteX3" fmla="*/ 0 w 7086600"/>
              <a:gd name="connsiteY3" fmla="*/ 719992 h 719992"/>
              <a:gd name="connsiteX4" fmla="*/ 0 w 7086600"/>
              <a:gd name="connsiteY4" fmla="*/ 0 h 7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19992">
                <a:moveTo>
                  <a:pt x="0" y="0"/>
                </a:moveTo>
                <a:lnTo>
                  <a:pt x="7086600" y="0"/>
                </a:lnTo>
                <a:lnTo>
                  <a:pt x="7086600" y="719992"/>
                </a:lnTo>
                <a:lnTo>
                  <a:pt x="0" y="7199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/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Wednesday, </a:t>
            </a:r>
            <a:r>
              <a:rPr lang="en-US" dirty="0" smtClean="0"/>
              <a:t>10:30- 11:59AM</a:t>
            </a:r>
            <a:endParaRPr lang="en-US" dirty="0"/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Welcome when </a:t>
            </a:r>
            <a:r>
              <a:rPr lang="en-US" dirty="0"/>
              <a:t>my </a:t>
            </a:r>
            <a:r>
              <a:rPr lang="en-US" dirty="0"/>
              <a:t>office door is </a:t>
            </a:r>
            <a:r>
              <a:rPr lang="en-US" dirty="0"/>
              <a:t>open</a:t>
            </a:r>
            <a:endParaRPr lang="en-US" dirty="0"/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By </a:t>
            </a:r>
            <a:r>
              <a:rPr lang="en-US" dirty="0"/>
              <a:t>appointment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4433888" y="4786314"/>
            <a:ext cx="5243512" cy="358775"/>
          </a:xfrm>
          <a:custGeom>
            <a:avLst/>
            <a:gdLst>
              <a:gd name="connsiteX0" fmla="*/ 0 w 5244084"/>
              <a:gd name="connsiteY0" fmla="*/ 0 h 359942"/>
              <a:gd name="connsiteX1" fmla="*/ 5244084 w 5244084"/>
              <a:gd name="connsiteY1" fmla="*/ 0 h 359942"/>
              <a:gd name="connsiteX2" fmla="*/ 5244084 w 5244084"/>
              <a:gd name="connsiteY2" fmla="*/ 359942 h 359942"/>
              <a:gd name="connsiteX3" fmla="*/ 0 w 5244084"/>
              <a:gd name="connsiteY3" fmla="*/ 359942 h 359942"/>
              <a:gd name="connsiteX4" fmla="*/ 0 w 5244084"/>
              <a:gd name="connsiteY4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4084" h="359942">
                <a:moveTo>
                  <a:pt x="0" y="0"/>
                </a:moveTo>
                <a:lnTo>
                  <a:pt x="5244084" y="0"/>
                </a:lnTo>
                <a:lnTo>
                  <a:pt x="5244084" y="359942"/>
                </a:lnTo>
                <a:lnTo>
                  <a:pt x="0" y="3599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 anchor="b"/>
          <a:lstStyle/>
          <a:p>
            <a:pPr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Office Hours</a:t>
            </a:r>
          </a:p>
        </p:txBody>
      </p:sp>
      <p:sp>
        <p:nvSpPr>
          <p:cNvPr id="15" name="Freeform 14"/>
          <p:cNvSpPr/>
          <p:nvPr/>
        </p:nvSpPr>
        <p:spPr>
          <a:xfrm>
            <a:off x="2590800" y="4827589"/>
            <a:ext cx="1843088" cy="274637"/>
          </a:xfrm>
          <a:custGeom>
            <a:avLst/>
            <a:gdLst>
              <a:gd name="connsiteX0" fmla="*/ 60002 w 1842516"/>
              <a:gd name="connsiteY0" fmla="*/ 0 h 359942"/>
              <a:gd name="connsiteX1" fmla="*/ 1782514 w 1842516"/>
              <a:gd name="connsiteY1" fmla="*/ 0 h 359942"/>
              <a:gd name="connsiteX2" fmla="*/ 1842516 w 1842516"/>
              <a:gd name="connsiteY2" fmla="*/ 60002 h 359942"/>
              <a:gd name="connsiteX3" fmla="*/ 1842516 w 1842516"/>
              <a:gd name="connsiteY3" fmla="*/ 359942 h 359942"/>
              <a:gd name="connsiteX4" fmla="*/ 1842516 w 1842516"/>
              <a:gd name="connsiteY4" fmla="*/ 359942 h 359942"/>
              <a:gd name="connsiteX5" fmla="*/ 0 w 1842516"/>
              <a:gd name="connsiteY5" fmla="*/ 359942 h 359942"/>
              <a:gd name="connsiteX6" fmla="*/ 0 w 1842516"/>
              <a:gd name="connsiteY6" fmla="*/ 359942 h 359942"/>
              <a:gd name="connsiteX7" fmla="*/ 0 w 1842516"/>
              <a:gd name="connsiteY7" fmla="*/ 60002 h 359942"/>
              <a:gd name="connsiteX8" fmla="*/ 60002 w 1842516"/>
              <a:gd name="connsiteY8" fmla="*/ 0 h 35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516" h="359942">
                <a:moveTo>
                  <a:pt x="60002" y="0"/>
                </a:moveTo>
                <a:lnTo>
                  <a:pt x="1782514" y="0"/>
                </a:lnTo>
                <a:cubicBezTo>
                  <a:pt x="1815652" y="0"/>
                  <a:pt x="1842516" y="26864"/>
                  <a:pt x="1842516" y="60002"/>
                </a:cubicBezTo>
                <a:lnTo>
                  <a:pt x="1842516" y="359942"/>
                </a:lnTo>
                <a:lnTo>
                  <a:pt x="1842516" y="359942"/>
                </a:lnTo>
                <a:lnTo>
                  <a:pt x="0" y="359942"/>
                </a:lnTo>
                <a:lnTo>
                  <a:pt x="0" y="359942"/>
                </a:lnTo>
                <a:lnTo>
                  <a:pt x="0" y="60002"/>
                </a:lnTo>
                <a:cubicBezTo>
                  <a:pt x="0" y="26864"/>
                  <a:pt x="26864" y="0"/>
                  <a:pt x="60002" y="0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8054" tIns="48054" rIns="48054" bIns="3048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/>
              <a:t>TJ</a:t>
            </a:r>
            <a:endParaRPr lang="en-US" sz="1600" dirty="0"/>
          </a:p>
        </p:txBody>
      </p:sp>
      <p:sp>
        <p:nvSpPr>
          <p:cNvPr id="16" name="Freeform 15"/>
          <p:cNvSpPr/>
          <p:nvPr/>
        </p:nvSpPr>
        <p:spPr>
          <a:xfrm>
            <a:off x="2590800" y="5222876"/>
            <a:ext cx="7086600" cy="720725"/>
          </a:xfrm>
          <a:custGeom>
            <a:avLst/>
            <a:gdLst>
              <a:gd name="connsiteX0" fmla="*/ 0 w 7086600"/>
              <a:gd name="connsiteY0" fmla="*/ 0 h 719992"/>
              <a:gd name="connsiteX1" fmla="*/ 7086600 w 7086600"/>
              <a:gd name="connsiteY1" fmla="*/ 0 h 719992"/>
              <a:gd name="connsiteX2" fmla="*/ 7086600 w 7086600"/>
              <a:gd name="connsiteY2" fmla="*/ 719992 h 719992"/>
              <a:gd name="connsiteX3" fmla="*/ 0 w 7086600"/>
              <a:gd name="connsiteY3" fmla="*/ 719992 h 719992"/>
              <a:gd name="connsiteX4" fmla="*/ 0 w 7086600"/>
              <a:gd name="connsiteY4" fmla="*/ 0 h 71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719992">
                <a:moveTo>
                  <a:pt x="0" y="0"/>
                </a:moveTo>
                <a:lnTo>
                  <a:pt x="7086600" y="0"/>
                </a:lnTo>
                <a:lnTo>
                  <a:pt x="7086600" y="719992"/>
                </a:lnTo>
                <a:lnTo>
                  <a:pt x="0" y="7199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/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 smtClean="0"/>
              <a:t>Sunday, 9:30- 11:59AM</a:t>
            </a:r>
            <a:endParaRPr lang="en-US" dirty="0"/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Welcome when </a:t>
            </a:r>
            <a:r>
              <a:rPr lang="en-US" dirty="0"/>
              <a:t>his </a:t>
            </a:r>
            <a:r>
              <a:rPr lang="en-US" dirty="0"/>
              <a:t>office door is </a:t>
            </a:r>
            <a:r>
              <a:rPr lang="en-US" dirty="0"/>
              <a:t>open</a:t>
            </a:r>
            <a:endParaRPr lang="en-US" dirty="0"/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dirty="0"/>
              <a:t>By </a:t>
            </a:r>
            <a:r>
              <a:rPr lang="en-US" dirty="0"/>
              <a:t>appointment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0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9" grpId="0" animBg="1"/>
      <p:bldP spid="10" grpId="0"/>
      <p:bldP spid="14" grpId="0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/>
              <a:t>Teaching Methods</a:t>
            </a:r>
          </a:p>
        </p:txBody>
      </p:sp>
      <p:sp>
        <p:nvSpPr>
          <p:cNvPr id="4" name="Freeform 3"/>
          <p:cNvSpPr/>
          <p:nvPr/>
        </p:nvSpPr>
        <p:spPr>
          <a:xfrm>
            <a:off x="2057400" y="1690687"/>
            <a:ext cx="8305800" cy="344488"/>
          </a:xfrm>
          <a:custGeom>
            <a:avLst/>
            <a:gdLst>
              <a:gd name="connsiteX0" fmla="*/ 0 w 8305800"/>
              <a:gd name="connsiteY0" fmla="*/ 57352 h 344107"/>
              <a:gd name="connsiteX1" fmla="*/ 57352 w 8305800"/>
              <a:gd name="connsiteY1" fmla="*/ 0 h 344107"/>
              <a:gd name="connsiteX2" fmla="*/ 8248448 w 8305800"/>
              <a:gd name="connsiteY2" fmla="*/ 0 h 344107"/>
              <a:gd name="connsiteX3" fmla="*/ 8305800 w 8305800"/>
              <a:gd name="connsiteY3" fmla="*/ 57352 h 344107"/>
              <a:gd name="connsiteX4" fmla="*/ 8305800 w 8305800"/>
              <a:gd name="connsiteY4" fmla="*/ 286755 h 344107"/>
              <a:gd name="connsiteX5" fmla="*/ 8248448 w 8305800"/>
              <a:gd name="connsiteY5" fmla="*/ 344107 h 344107"/>
              <a:gd name="connsiteX6" fmla="*/ 57352 w 8305800"/>
              <a:gd name="connsiteY6" fmla="*/ 344107 h 344107"/>
              <a:gd name="connsiteX7" fmla="*/ 0 w 8305800"/>
              <a:gd name="connsiteY7" fmla="*/ 286755 h 344107"/>
              <a:gd name="connsiteX8" fmla="*/ 0 w 8305800"/>
              <a:gd name="connsiteY8" fmla="*/ 57352 h 34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5800" h="344107">
                <a:moveTo>
                  <a:pt x="0" y="57352"/>
                </a:moveTo>
                <a:cubicBezTo>
                  <a:pt x="0" y="25677"/>
                  <a:pt x="25677" y="0"/>
                  <a:pt x="57352" y="0"/>
                </a:cubicBezTo>
                <a:lnTo>
                  <a:pt x="8248448" y="0"/>
                </a:lnTo>
                <a:cubicBezTo>
                  <a:pt x="8280123" y="0"/>
                  <a:pt x="8305800" y="25677"/>
                  <a:pt x="8305800" y="57352"/>
                </a:cubicBezTo>
                <a:lnTo>
                  <a:pt x="8305800" y="286755"/>
                </a:lnTo>
                <a:cubicBezTo>
                  <a:pt x="8305800" y="318430"/>
                  <a:pt x="8280123" y="344107"/>
                  <a:pt x="8248448" y="344107"/>
                </a:cubicBezTo>
                <a:lnTo>
                  <a:pt x="57352" y="344107"/>
                </a:lnTo>
                <a:cubicBezTo>
                  <a:pt x="25677" y="344107"/>
                  <a:pt x="0" y="318430"/>
                  <a:pt x="0" y="286755"/>
                </a:cubicBezTo>
                <a:lnTo>
                  <a:pt x="0" y="57352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5378" tIns="85378" rIns="85378" bIns="85378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 smtClean="0"/>
              <a:t>26 Lectures</a:t>
            </a:r>
            <a:endParaRPr lang="en-US" sz="2000" dirty="0"/>
          </a:p>
        </p:txBody>
      </p:sp>
      <p:sp>
        <p:nvSpPr>
          <p:cNvPr id="5" name="Freeform 4"/>
          <p:cNvSpPr/>
          <p:nvPr/>
        </p:nvSpPr>
        <p:spPr>
          <a:xfrm>
            <a:off x="2057400" y="1839912"/>
            <a:ext cx="8584894" cy="1893888"/>
          </a:xfrm>
          <a:custGeom>
            <a:avLst/>
            <a:gdLst>
              <a:gd name="connsiteX0" fmla="*/ 0 w 8305800"/>
              <a:gd name="connsiteY0" fmla="*/ 0 h 1894139"/>
              <a:gd name="connsiteX1" fmla="*/ 8305800 w 8305800"/>
              <a:gd name="connsiteY1" fmla="*/ 0 h 1894139"/>
              <a:gd name="connsiteX2" fmla="*/ 8305800 w 8305800"/>
              <a:gd name="connsiteY2" fmla="*/ 1894139 h 1894139"/>
              <a:gd name="connsiteX3" fmla="*/ 0 w 8305800"/>
              <a:gd name="connsiteY3" fmla="*/ 1894139 h 1894139"/>
              <a:gd name="connsiteX4" fmla="*/ 0 w 8305800"/>
              <a:gd name="connsiteY4" fmla="*/ 0 h 189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894139">
                <a:moveTo>
                  <a:pt x="0" y="0"/>
                </a:moveTo>
                <a:lnTo>
                  <a:pt x="8305800" y="0"/>
                </a:lnTo>
                <a:lnTo>
                  <a:pt x="8305800" y="1894139"/>
                </a:lnTo>
                <a:lnTo>
                  <a:pt x="0" y="18941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63709" tIns="30480" rIns="170688" bIns="30480"/>
          <a:lstStyle/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Motivate </a:t>
            </a:r>
            <a:r>
              <a:rPr lang="en-US" sz="2000" dirty="0">
                <a:solidFill>
                  <a:srgbClr val="000000"/>
                </a:solidFill>
              </a:rPr>
              <a:t>learning</a:t>
            </a:r>
            <a:endParaRPr lang="en-US" sz="20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Provide a framework or roadmap to organize the information of </a:t>
            </a:r>
            <a:r>
              <a:rPr lang="en-US" sz="2000" dirty="0" smtClean="0">
                <a:solidFill>
                  <a:srgbClr val="000000"/>
                </a:solidFill>
              </a:rPr>
              <a:t>the course</a:t>
            </a:r>
            <a:endParaRPr lang="en-US" sz="20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Explain subjects and reinforce the critical big </a:t>
            </a:r>
            <a:r>
              <a:rPr lang="en-US" sz="2000" dirty="0">
                <a:solidFill>
                  <a:srgbClr val="000000"/>
                </a:solidFill>
              </a:rPr>
              <a:t>ideas</a:t>
            </a:r>
            <a:endParaRPr lang="en-US" sz="20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28600" lvl="1" indent="-228600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57400" y="4090988"/>
            <a:ext cx="8305800" cy="347662"/>
          </a:xfrm>
          <a:custGeom>
            <a:avLst/>
            <a:gdLst>
              <a:gd name="connsiteX0" fmla="*/ 0 w 8305800"/>
              <a:gd name="connsiteY0" fmla="*/ 33326 h 199953"/>
              <a:gd name="connsiteX1" fmla="*/ 33326 w 8305800"/>
              <a:gd name="connsiteY1" fmla="*/ 0 h 199953"/>
              <a:gd name="connsiteX2" fmla="*/ 8272474 w 8305800"/>
              <a:gd name="connsiteY2" fmla="*/ 0 h 199953"/>
              <a:gd name="connsiteX3" fmla="*/ 8305800 w 8305800"/>
              <a:gd name="connsiteY3" fmla="*/ 33326 h 199953"/>
              <a:gd name="connsiteX4" fmla="*/ 8305800 w 8305800"/>
              <a:gd name="connsiteY4" fmla="*/ 166627 h 199953"/>
              <a:gd name="connsiteX5" fmla="*/ 8272474 w 8305800"/>
              <a:gd name="connsiteY5" fmla="*/ 199953 h 199953"/>
              <a:gd name="connsiteX6" fmla="*/ 33326 w 8305800"/>
              <a:gd name="connsiteY6" fmla="*/ 199953 h 199953"/>
              <a:gd name="connsiteX7" fmla="*/ 0 w 8305800"/>
              <a:gd name="connsiteY7" fmla="*/ 166627 h 199953"/>
              <a:gd name="connsiteX8" fmla="*/ 0 w 8305800"/>
              <a:gd name="connsiteY8" fmla="*/ 33326 h 19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5800" h="199953">
                <a:moveTo>
                  <a:pt x="0" y="33326"/>
                </a:moveTo>
                <a:cubicBezTo>
                  <a:pt x="0" y="14921"/>
                  <a:pt x="14921" y="0"/>
                  <a:pt x="33326" y="0"/>
                </a:cubicBezTo>
                <a:lnTo>
                  <a:pt x="8272474" y="0"/>
                </a:lnTo>
                <a:cubicBezTo>
                  <a:pt x="8290879" y="0"/>
                  <a:pt x="8305800" y="14921"/>
                  <a:pt x="8305800" y="33326"/>
                </a:cubicBezTo>
                <a:lnTo>
                  <a:pt x="8305800" y="166627"/>
                </a:lnTo>
                <a:cubicBezTo>
                  <a:pt x="8305800" y="185032"/>
                  <a:pt x="8290879" y="199953"/>
                  <a:pt x="8272474" y="199953"/>
                </a:cubicBezTo>
                <a:lnTo>
                  <a:pt x="33326" y="199953"/>
                </a:lnTo>
                <a:cubicBezTo>
                  <a:pt x="14921" y="199953"/>
                  <a:pt x="0" y="185032"/>
                  <a:pt x="0" y="166627"/>
                </a:cubicBezTo>
                <a:lnTo>
                  <a:pt x="0" y="33326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341" tIns="78341" rIns="78341" bIns="78341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 smtClean="0"/>
              <a:t>14 Recitations</a:t>
            </a:r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2057400" y="4210050"/>
            <a:ext cx="8794214" cy="1657350"/>
          </a:xfrm>
          <a:custGeom>
            <a:avLst/>
            <a:gdLst>
              <a:gd name="connsiteX0" fmla="*/ 0 w 8305800"/>
              <a:gd name="connsiteY0" fmla="*/ 0 h 1657371"/>
              <a:gd name="connsiteX1" fmla="*/ 8305800 w 8305800"/>
              <a:gd name="connsiteY1" fmla="*/ 0 h 1657371"/>
              <a:gd name="connsiteX2" fmla="*/ 8305800 w 8305800"/>
              <a:gd name="connsiteY2" fmla="*/ 1657371 h 1657371"/>
              <a:gd name="connsiteX3" fmla="*/ 0 w 8305800"/>
              <a:gd name="connsiteY3" fmla="*/ 1657371 h 1657371"/>
              <a:gd name="connsiteX4" fmla="*/ 0 w 8305800"/>
              <a:gd name="connsiteY4" fmla="*/ 0 h 16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657371">
                <a:moveTo>
                  <a:pt x="0" y="0"/>
                </a:moveTo>
                <a:lnTo>
                  <a:pt x="8305800" y="0"/>
                </a:lnTo>
                <a:lnTo>
                  <a:pt x="8305800" y="1657371"/>
                </a:lnTo>
                <a:lnTo>
                  <a:pt x="0" y="16573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63709" tIns="30480" rIns="170688" bIns="30480"/>
          <a:lstStyle/>
          <a:p>
            <a:pPr marL="0" lvl="1" defTabSz="1066800">
              <a:lnSpc>
                <a:spcPct val="90000"/>
              </a:lnSpc>
              <a:spcAft>
                <a:spcPct val="2000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Get students to reveal what they don’t understand, so we can </a:t>
            </a:r>
            <a:r>
              <a:rPr lang="en-US" sz="2000" dirty="0" smtClean="0">
                <a:solidFill>
                  <a:srgbClr val="000000"/>
                </a:solidFill>
              </a:rPr>
              <a:t>help </a:t>
            </a:r>
            <a:r>
              <a:rPr lang="en-US" sz="2000" dirty="0">
                <a:solidFill>
                  <a:srgbClr val="000000"/>
                </a:solidFill>
              </a:rPr>
              <a:t>them</a:t>
            </a:r>
            <a:endParaRPr lang="en-US" sz="20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Allow students to practice skills they will need to become </a:t>
            </a:r>
            <a:r>
              <a:rPr lang="en-US" sz="2000" dirty="0">
                <a:solidFill>
                  <a:srgbClr val="000000"/>
                </a:solidFill>
              </a:rPr>
              <a:t>experts</a:t>
            </a:r>
            <a:endParaRPr lang="en-US" sz="20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defTabSz="106680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25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/>
              <a:t>Assignments </a:t>
            </a:r>
            <a:r>
              <a:rPr lang="en-US" dirty="0" smtClean="0"/>
              <a:t>and </a:t>
            </a:r>
            <a:r>
              <a:rPr lang="en-US" dirty="0" smtClean="0"/>
              <a:t>Projects</a:t>
            </a:r>
          </a:p>
        </p:txBody>
      </p:sp>
      <p:sp>
        <p:nvSpPr>
          <p:cNvPr id="3" name="Straight Connector 2"/>
          <p:cNvSpPr/>
          <p:nvPr/>
        </p:nvSpPr>
        <p:spPr>
          <a:xfrm>
            <a:off x="2057400" y="4471988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4"/>
          <p:cNvSpPr/>
          <p:nvPr/>
        </p:nvSpPr>
        <p:spPr>
          <a:xfrm>
            <a:off x="2057400" y="2425700"/>
            <a:ext cx="830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216400" y="1754188"/>
            <a:ext cx="6146800" cy="671512"/>
          </a:xfrm>
          <a:custGeom>
            <a:avLst/>
            <a:gdLst>
              <a:gd name="connsiteX0" fmla="*/ 0 w 6146292"/>
              <a:gd name="connsiteY0" fmla="*/ 0 h 671313"/>
              <a:gd name="connsiteX1" fmla="*/ 6146292 w 6146292"/>
              <a:gd name="connsiteY1" fmla="*/ 0 h 671313"/>
              <a:gd name="connsiteX2" fmla="*/ 6146292 w 6146292"/>
              <a:gd name="connsiteY2" fmla="*/ 671313 h 671313"/>
              <a:gd name="connsiteX3" fmla="*/ 0 w 6146292"/>
              <a:gd name="connsiteY3" fmla="*/ 671313 h 671313"/>
              <a:gd name="connsiteX4" fmla="*/ 0 w 6146292"/>
              <a:gd name="connsiteY4" fmla="*/ 0 h 67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6292" h="671313">
                <a:moveTo>
                  <a:pt x="0" y="0"/>
                </a:moveTo>
                <a:lnTo>
                  <a:pt x="6146292" y="0"/>
                </a:lnTo>
                <a:lnTo>
                  <a:pt x="6146292" y="671313"/>
                </a:lnTo>
                <a:lnTo>
                  <a:pt x="0" y="671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 anchor="b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600" dirty="0"/>
              <a:t> </a:t>
            </a:r>
          </a:p>
        </p:txBody>
      </p:sp>
      <p:sp>
        <p:nvSpPr>
          <p:cNvPr id="7" name="Freeform 6"/>
          <p:cNvSpPr/>
          <p:nvPr/>
        </p:nvSpPr>
        <p:spPr>
          <a:xfrm>
            <a:off x="2057400" y="1997076"/>
            <a:ext cx="2159000" cy="365125"/>
          </a:xfrm>
          <a:custGeom>
            <a:avLst/>
            <a:gdLst>
              <a:gd name="connsiteX0" fmla="*/ 86862 w 2159508"/>
              <a:gd name="connsiteY0" fmla="*/ 0 h 521066"/>
              <a:gd name="connsiteX1" fmla="*/ 2072646 w 2159508"/>
              <a:gd name="connsiteY1" fmla="*/ 0 h 521066"/>
              <a:gd name="connsiteX2" fmla="*/ 2159508 w 2159508"/>
              <a:gd name="connsiteY2" fmla="*/ 86862 h 521066"/>
              <a:gd name="connsiteX3" fmla="*/ 2159508 w 2159508"/>
              <a:gd name="connsiteY3" fmla="*/ 521066 h 521066"/>
              <a:gd name="connsiteX4" fmla="*/ 2159508 w 2159508"/>
              <a:gd name="connsiteY4" fmla="*/ 521066 h 521066"/>
              <a:gd name="connsiteX5" fmla="*/ 0 w 2159508"/>
              <a:gd name="connsiteY5" fmla="*/ 521066 h 521066"/>
              <a:gd name="connsiteX6" fmla="*/ 0 w 2159508"/>
              <a:gd name="connsiteY6" fmla="*/ 521066 h 521066"/>
              <a:gd name="connsiteX7" fmla="*/ 0 w 2159508"/>
              <a:gd name="connsiteY7" fmla="*/ 86862 h 521066"/>
              <a:gd name="connsiteX8" fmla="*/ 86862 w 2159508"/>
              <a:gd name="connsiteY8" fmla="*/ 0 h 52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508" h="521066">
                <a:moveTo>
                  <a:pt x="86862" y="0"/>
                </a:moveTo>
                <a:lnTo>
                  <a:pt x="2072646" y="0"/>
                </a:lnTo>
                <a:cubicBezTo>
                  <a:pt x="2120619" y="0"/>
                  <a:pt x="2159508" y="38889"/>
                  <a:pt x="2159508" y="86862"/>
                </a:cubicBezTo>
                <a:lnTo>
                  <a:pt x="2159508" y="521066"/>
                </a:lnTo>
                <a:lnTo>
                  <a:pt x="2159508" y="521066"/>
                </a:lnTo>
                <a:lnTo>
                  <a:pt x="0" y="521066"/>
                </a:lnTo>
                <a:lnTo>
                  <a:pt x="0" y="521066"/>
                </a:lnTo>
                <a:lnTo>
                  <a:pt x="0" y="86862"/>
                </a:lnTo>
                <a:cubicBezTo>
                  <a:pt x="0" y="38889"/>
                  <a:pt x="38889" y="0"/>
                  <a:pt x="86862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4971" tIns="74971" rIns="74971" bIns="49530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Assignments</a:t>
            </a:r>
          </a:p>
        </p:txBody>
      </p:sp>
      <p:sp>
        <p:nvSpPr>
          <p:cNvPr id="8" name="Freeform 7"/>
          <p:cNvSpPr/>
          <p:nvPr/>
        </p:nvSpPr>
        <p:spPr>
          <a:xfrm>
            <a:off x="2057400" y="2425700"/>
            <a:ext cx="8305800" cy="1341438"/>
          </a:xfrm>
          <a:custGeom>
            <a:avLst/>
            <a:gdLst>
              <a:gd name="connsiteX0" fmla="*/ 0 w 8305800"/>
              <a:gd name="connsiteY0" fmla="*/ 0 h 1342827"/>
              <a:gd name="connsiteX1" fmla="*/ 8305800 w 8305800"/>
              <a:gd name="connsiteY1" fmla="*/ 0 h 1342827"/>
              <a:gd name="connsiteX2" fmla="*/ 8305800 w 8305800"/>
              <a:gd name="connsiteY2" fmla="*/ 1342827 h 1342827"/>
              <a:gd name="connsiteX3" fmla="*/ 0 w 8305800"/>
              <a:gd name="connsiteY3" fmla="*/ 1342827 h 1342827"/>
              <a:gd name="connsiteX4" fmla="*/ 0 w 8305800"/>
              <a:gd name="connsiteY4" fmla="*/ 0 h 134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342827">
                <a:moveTo>
                  <a:pt x="0" y="0"/>
                </a:moveTo>
                <a:lnTo>
                  <a:pt x="8305800" y="0"/>
                </a:lnTo>
                <a:lnTo>
                  <a:pt x="8305800" y="1342827"/>
                </a:lnTo>
                <a:lnTo>
                  <a:pt x="0" y="13428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2000" dirty="0"/>
          </a:p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000" dirty="0"/>
              <a:t>6</a:t>
            </a:r>
            <a:r>
              <a:rPr lang="en-US" sz="2000" dirty="0" smtClean="0"/>
              <a:t> </a:t>
            </a:r>
            <a:r>
              <a:rPr lang="en-US" sz="2000" dirty="0"/>
              <a:t>required problem solving and </a:t>
            </a:r>
            <a:r>
              <a:rPr lang="en-US" sz="2000" dirty="0"/>
              <a:t>reading assignments</a:t>
            </a:r>
            <a:endParaRPr lang="en-US" sz="2000" dirty="0"/>
          </a:p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2000" dirty="0"/>
          </a:p>
        </p:txBody>
      </p:sp>
      <p:sp>
        <p:nvSpPr>
          <p:cNvPr id="9" name="Freeform 8"/>
          <p:cNvSpPr/>
          <p:nvPr/>
        </p:nvSpPr>
        <p:spPr>
          <a:xfrm>
            <a:off x="4216400" y="3802064"/>
            <a:ext cx="6146800" cy="669925"/>
          </a:xfrm>
          <a:custGeom>
            <a:avLst/>
            <a:gdLst>
              <a:gd name="connsiteX0" fmla="*/ 0 w 6146292"/>
              <a:gd name="connsiteY0" fmla="*/ 0 h 671313"/>
              <a:gd name="connsiteX1" fmla="*/ 6146292 w 6146292"/>
              <a:gd name="connsiteY1" fmla="*/ 0 h 671313"/>
              <a:gd name="connsiteX2" fmla="*/ 6146292 w 6146292"/>
              <a:gd name="connsiteY2" fmla="*/ 671313 h 671313"/>
              <a:gd name="connsiteX3" fmla="*/ 0 w 6146292"/>
              <a:gd name="connsiteY3" fmla="*/ 671313 h 671313"/>
              <a:gd name="connsiteX4" fmla="*/ 0 w 6146292"/>
              <a:gd name="connsiteY4" fmla="*/ 0 h 67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6292" h="671313">
                <a:moveTo>
                  <a:pt x="0" y="0"/>
                </a:moveTo>
                <a:lnTo>
                  <a:pt x="6146292" y="0"/>
                </a:lnTo>
                <a:lnTo>
                  <a:pt x="6146292" y="671313"/>
                </a:lnTo>
                <a:lnTo>
                  <a:pt x="0" y="6713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 anchor="b"/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600" dirty="0"/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2057400" y="4054476"/>
            <a:ext cx="2159000" cy="365125"/>
          </a:xfrm>
          <a:custGeom>
            <a:avLst/>
            <a:gdLst>
              <a:gd name="connsiteX0" fmla="*/ 83630 w 2159508"/>
              <a:gd name="connsiteY0" fmla="*/ 0 h 501678"/>
              <a:gd name="connsiteX1" fmla="*/ 2075878 w 2159508"/>
              <a:gd name="connsiteY1" fmla="*/ 0 h 501678"/>
              <a:gd name="connsiteX2" fmla="*/ 2159508 w 2159508"/>
              <a:gd name="connsiteY2" fmla="*/ 83630 h 501678"/>
              <a:gd name="connsiteX3" fmla="*/ 2159508 w 2159508"/>
              <a:gd name="connsiteY3" fmla="*/ 501678 h 501678"/>
              <a:gd name="connsiteX4" fmla="*/ 2159508 w 2159508"/>
              <a:gd name="connsiteY4" fmla="*/ 501678 h 501678"/>
              <a:gd name="connsiteX5" fmla="*/ 0 w 2159508"/>
              <a:gd name="connsiteY5" fmla="*/ 501678 h 501678"/>
              <a:gd name="connsiteX6" fmla="*/ 0 w 2159508"/>
              <a:gd name="connsiteY6" fmla="*/ 501678 h 501678"/>
              <a:gd name="connsiteX7" fmla="*/ 0 w 2159508"/>
              <a:gd name="connsiteY7" fmla="*/ 83630 h 501678"/>
              <a:gd name="connsiteX8" fmla="*/ 83630 w 2159508"/>
              <a:gd name="connsiteY8" fmla="*/ 0 h 5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508" h="501678">
                <a:moveTo>
                  <a:pt x="83630" y="0"/>
                </a:moveTo>
                <a:lnTo>
                  <a:pt x="2075878" y="0"/>
                </a:lnTo>
                <a:cubicBezTo>
                  <a:pt x="2122066" y="0"/>
                  <a:pt x="2159508" y="37442"/>
                  <a:pt x="2159508" y="83630"/>
                </a:cubicBezTo>
                <a:lnTo>
                  <a:pt x="2159508" y="501678"/>
                </a:lnTo>
                <a:lnTo>
                  <a:pt x="2159508" y="501678"/>
                </a:lnTo>
                <a:lnTo>
                  <a:pt x="0" y="501678"/>
                </a:lnTo>
                <a:lnTo>
                  <a:pt x="0" y="501678"/>
                </a:lnTo>
                <a:lnTo>
                  <a:pt x="0" y="83630"/>
                </a:lnTo>
                <a:cubicBezTo>
                  <a:pt x="0" y="37442"/>
                  <a:pt x="37442" y="0"/>
                  <a:pt x="83630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4024" tIns="74024" rIns="74024" bIns="49530" spcCol="1270" anchor="ctr"/>
          <a:lstStyle/>
          <a:p>
            <a:pPr algn="ctr"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/>
              <a:t>Projects</a:t>
            </a:r>
          </a:p>
        </p:txBody>
      </p:sp>
      <p:sp>
        <p:nvSpPr>
          <p:cNvPr id="11" name="Freeform 10"/>
          <p:cNvSpPr/>
          <p:nvPr/>
        </p:nvSpPr>
        <p:spPr>
          <a:xfrm>
            <a:off x="2057400" y="4471989"/>
            <a:ext cx="8305800" cy="1343025"/>
          </a:xfrm>
          <a:custGeom>
            <a:avLst/>
            <a:gdLst>
              <a:gd name="connsiteX0" fmla="*/ 0 w 8305800"/>
              <a:gd name="connsiteY0" fmla="*/ 0 h 1342827"/>
              <a:gd name="connsiteX1" fmla="*/ 8305800 w 8305800"/>
              <a:gd name="connsiteY1" fmla="*/ 0 h 1342827"/>
              <a:gd name="connsiteX2" fmla="*/ 8305800 w 8305800"/>
              <a:gd name="connsiteY2" fmla="*/ 1342827 h 1342827"/>
              <a:gd name="connsiteX3" fmla="*/ 0 w 8305800"/>
              <a:gd name="connsiteY3" fmla="*/ 1342827 h 1342827"/>
              <a:gd name="connsiteX4" fmla="*/ 0 w 8305800"/>
              <a:gd name="connsiteY4" fmla="*/ 0 h 134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1342827">
                <a:moveTo>
                  <a:pt x="0" y="0"/>
                </a:moveTo>
                <a:lnTo>
                  <a:pt x="8305800" y="0"/>
                </a:lnTo>
                <a:lnTo>
                  <a:pt x="8305800" y="1342827"/>
                </a:lnTo>
                <a:lnTo>
                  <a:pt x="0" y="13428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9530" tIns="49530" rIns="49530" bIns="49530" spcCol="1270"/>
          <a:lstStyle/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2000" dirty="0"/>
          </a:p>
          <a:p>
            <a:pPr marL="228600" lvl="1" indent="-228600" defTabSz="8890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2000" dirty="0"/>
              <a:t>4 </a:t>
            </a:r>
            <a:r>
              <a:rPr lang="en-US" sz="2000" i="1" u="sng" dirty="0"/>
              <a:t>large</a:t>
            </a:r>
            <a:r>
              <a:rPr lang="en-US" sz="2000" dirty="0"/>
              <a:t> programming </a:t>
            </a:r>
            <a:r>
              <a:rPr lang="en-US" sz="2000" dirty="0"/>
              <a:t>projects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7443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/>
              <a:t>Projects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59317" y="1604963"/>
            <a:ext cx="10179584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For all </a:t>
            </a:r>
            <a:r>
              <a:rPr lang="en-US" dirty="0"/>
              <a:t>the projects </a:t>
            </a:r>
            <a:r>
              <a:rPr lang="en-US" dirty="0"/>
              <a:t>except </a:t>
            </a:r>
            <a:r>
              <a:rPr lang="en-US" dirty="0"/>
              <a:t>the final one, </a:t>
            </a:r>
            <a:r>
              <a:rPr lang="en-US" dirty="0"/>
              <a:t>the </a:t>
            </a:r>
            <a:r>
              <a:rPr lang="en-US" dirty="0"/>
              <a:t>following rules apply</a:t>
            </a:r>
            <a:r>
              <a:rPr lang="en-US" dirty="0" smtClean="0"/>
              <a:t>:</a:t>
            </a:r>
            <a:endParaRPr lang="en-US" dirty="0"/>
          </a:p>
          <a:p>
            <a:pPr marL="889000" lvl="1" indent="-285750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If you submit one day late, </a:t>
            </a:r>
            <a:r>
              <a:rPr lang="en-US" dirty="0"/>
              <a:t>25</a:t>
            </a:r>
            <a:r>
              <a:rPr lang="en-US" dirty="0"/>
              <a:t>% </a:t>
            </a:r>
            <a:r>
              <a:rPr lang="en-US" dirty="0"/>
              <a:t>will be deducted from your </a:t>
            </a:r>
            <a:r>
              <a:rPr lang="en-US" dirty="0"/>
              <a:t>project score as </a:t>
            </a:r>
            <a:r>
              <a:rPr lang="en-US" dirty="0"/>
              <a:t>a penalty</a:t>
            </a:r>
          </a:p>
          <a:p>
            <a:pPr marL="831850" lvl="1" indent="-285750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If you </a:t>
            </a:r>
            <a:r>
              <a:rPr lang="en-US" dirty="0"/>
              <a:t>are two days late, 50% will be </a:t>
            </a:r>
            <a:r>
              <a:rPr lang="en-US" dirty="0"/>
              <a:t>deducted</a:t>
            </a:r>
          </a:p>
          <a:p>
            <a:pPr marL="831850" lvl="1" indent="-285750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The </a:t>
            </a:r>
            <a:r>
              <a:rPr lang="en-US" dirty="0"/>
              <a:t>project will not be graded (and you will receive </a:t>
            </a:r>
            <a:r>
              <a:rPr lang="en-US" dirty="0"/>
              <a:t>a zero </a:t>
            </a:r>
            <a:r>
              <a:rPr lang="en-US" dirty="0"/>
              <a:t>score) if you are more than two days </a:t>
            </a:r>
            <a:r>
              <a:rPr lang="en-US" dirty="0"/>
              <a:t>late</a:t>
            </a:r>
          </a:p>
          <a:p>
            <a:pPr marL="831850" lvl="1" indent="-285750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endParaRPr lang="en-US" dirty="0"/>
          </a:p>
          <a:p>
            <a:pPr marL="889000" lvl="1" indent="-285750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  <a:defRPr/>
            </a:pPr>
            <a:r>
              <a:rPr lang="en-US" dirty="0"/>
              <a:t>There will be a </a:t>
            </a:r>
            <a:r>
              <a:rPr lang="en-US" b="1" i="1" dirty="0"/>
              <a:t>3-grace-day quota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13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2038"/>
          </a:xfrm>
        </p:spPr>
        <p:txBody>
          <a:bodyPr vert="horz" lIns="91440" tIns="35202" rIns="91440" bIns="45720" rtlCol="0" anchor="ctr">
            <a:normAutofit/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/>
              <a:t>Assessment Methods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8131" y="1604963"/>
            <a:ext cx="9494896" cy="4525962"/>
          </a:xfrm>
        </p:spPr>
        <p:txBody>
          <a:bodyPr>
            <a:normAutofit/>
          </a:bodyPr>
          <a:lstStyle/>
          <a:p>
            <a:pPr marL="390525" indent="-293688">
              <a:buSzPct val="45000"/>
              <a:buFont typeface="Wingdings" pitchFamily="2" charset="2"/>
              <a:buChar char="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/>
              <a:t>How do we measure learning?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63604"/>
              </p:ext>
            </p:extLst>
          </p:nvPr>
        </p:nvGraphicFramePr>
        <p:xfrm>
          <a:off x="1718631" y="2366963"/>
          <a:ext cx="8714343" cy="3186773"/>
        </p:xfrm>
        <a:graphic>
          <a:graphicData uri="http://schemas.openxmlformats.org/drawingml/2006/table">
            <a:tbl>
              <a:tblPr/>
              <a:tblGrid>
                <a:gridCol w="2904781"/>
                <a:gridCol w="2904781"/>
                <a:gridCol w="2904781"/>
              </a:tblGrid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#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Weight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Project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Exam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25% (10% Midterm &amp; 15% Final)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Problem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Quiz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Class and Recitation Participation and Attendance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T="45715" marB="4571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63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Common Theme is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33600" y="1295401"/>
          <a:ext cx="8305800" cy="163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://www.micfarris.com/wp-content/uploads/2011/10/Big-Dat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A58E4-3D5D-4346-B85A-403327BAD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CBA58E4-3D5D-4346-B85A-403327BAD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Next Lecture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dirty="0" smtClean="0"/>
              <a:t>Networking- Part I</a:t>
            </a:r>
            <a:endParaRPr lang="en-US" sz="3600" dirty="0"/>
          </a:p>
          <a:p>
            <a:pPr marL="0" indent="0" algn="ctr">
              <a:buNone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 algn="ctr">
              <a:buNone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0" indent="0" algn="ctr"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Questions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Live in a World of Data…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60" y="1690688"/>
            <a:ext cx="7791480" cy="383043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590" y="1690688"/>
            <a:ext cx="216021" cy="2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Do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W</a:t>
            </a:r>
            <a:r>
              <a:rPr lang="en-US" dirty="0" smtClean="0"/>
              <a:t>ith Data?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200400" y="1600200"/>
          <a:ext cx="2895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5497751"/>
            <a:ext cx="5410200" cy="578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want to do </a:t>
            </a:r>
            <a:r>
              <a:rPr lang="en-US" sz="2800" dirty="0"/>
              <a:t>these </a:t>
            </a:r>
            <a:r>
              <a:rPr lang="en-US" sz="2800" dirty="0"/>
              <a:t>seamlessly...</a:t>
            </a:r>
            <a:endParaRPr lang="en-US" sz="2800" dirty="0"/>
          </a:p>
        </p:txBody>
      </p:sp>
      <p:graphicFrame>
        <p:nvGraphicFramePr>
          <p:cNvPr id="22" name="Content Placeholder 4"/>
          <p:cNvGraphicFramePr>
            <a:graphicFrameLocks/>
          </p:cNvGraphicFramePr>
          <p:nvPr>
            <p:extLst/>
          </p:nvPr>
        </p:nvGraphicFramePr>
        <p:xfrm>
          <a:off x="6329916" y="1600200"/>
          <a:ext cx="2895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0F4B46-8BC3-4852-B999-B257AF29E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60F4B46-8BC3-4852-B999-B257AF29E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EACB77-A191-40AC-858D-0237DC33A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BAEACB77-A191-40AC-858D-0237DC33A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2BF752-AA66-4501-9363-866A70076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C2BF752-AA66-4501-9363-866A70076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C88975-AB56-4343-9DBA-9309470FF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FC88975-AB56-4343-9DBA-9309470FF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E9194-939E-4089-A035-01957BD49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D9E9194-939E-4089-A035-01957BD49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72788-7026-42D2-B125-EA1396E6B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0272788-7026-42D2-B125-EA1396E6B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01D4069-5EC0-46F0-A9EA-7777D5292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graphicEl>
                                              <a:dgm id="{401D4069-5EC0-46F0-A9EA-7777D5292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AB9E08C-CF15-4965-AEEC-2A0C5A337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graphicEl>
                                              <a:dgm id="{8AB9E08C-CF15-4965-AEEC-2A0C5A337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61056A7-D43D-4070-AE3E-B9EFD33F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graphicEl>
                                              <a:dgm id="{661056A7-D43D-4070-AE3E-B9EFD33F4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2CBA950-EFB5-4640-A7F3-9C294FFFE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92CBA950-EFB5-4640-A7F3-9C294FFFE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EF215D5-6745-4883-82CD-951E68870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2EF215D5-6745-4883-82CD-951E68870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221B609-414F-4735-8E7A-AD92EE224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graphicEl>
                                              <a:dgm id="{3221B609-414F-4735-8E7A-AD92EE224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 animBg="1"/>
      <p:bldGraphic spid="2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991600" cy="1143000"/>
          </a:xfrm>
        </p:spPr>
        <p:txBody>
          <a:bodyPr/>
          <a:lstStyle/>
          <a:p>
            <a:pPr algn="ctr"/>
            <a:r>
              <a:rPr lang="en-US" dirty="0" smtClean="0"/>
              <a:t>Using Diverse </a:t>
            </a:r>
            <a:r>
              <a:rPr lang="en-US" dirty="0"/>
              <a:t>I</a:t>
            </a:r>
            <a:r>
              <a:rPr lang="en-US" dirty="0" smtClean="0"/>
              <a:t>nterfaces &amp; Devices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971800" y="5321300"/>
            <a:ext cx="6057900" cy="6985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also want to access, share and process our data from all of our devices, </a:t>
            </a:r>
            <a:r>
              <a:rPr lang="en-US" b="1" dirty="0"/>
              <a:t>anytime, anywhere</a:t>
            </a:r>
            <a:r>
              <a:rPr lang="en-US" dirty="0"/>
              <a:t>!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0" y="1371600"/>
            <a:ext cx="2590800" cy="1806605"/>
            <a:chOff x="762000" y="1371599"/>
            <a:chExt cx="2590800" cy="1806605"/>
          </a:xfrm>
        </p:grpSpPr>
        <p:pic>
          <p:nvPicPr>
            <p:cNvPr id="2052" name="Picture 4" descr="http://images.apple.com/imac/images/overview_new2_20110426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0" y="1371599"/>
              <a:ext cx="762000" cy="143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www.microsoft.com/windows/pc-scout/pcImages/f5f6f14c-6d1f-e011-aa50-02bf9d3bf32a/f5f6f14c-6d1f-e011-aa50-02bf9d3bf32a_front_medium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87810"/>
              <a:ext cx="1600200" cy="1220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406071" y="2870427"/>
              <a:ext cx="1451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Computers</a:t>
              </a:r>
              <a:endParaRPr lang="en-US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76340" y="3581400"/>
            <a:ext cx="2776660" cy="1311076"/>
            <a:chOff x="652340" y="3581400"/>
            <a:chExt cx="2776660" cy="1311076"/>
          </a:xfrm>
        </p:grpSpPr>
        <p:pic>
          <p:nvPicPr>
            <p:cNvPr id="2060" name="Picture 12" descr="http://techalites.com/wp-content/gallery/samsung-ln32a550/samsung-ln32a550-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40" y="3581400"/>
              <a:ext cx="1137557" cy="120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static.ddmcdn.com/gif/home-theater-1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141" y="3629660"/>
              <a:ext cx="1462859" cy="975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10447" y="4584699"/>
              <a:ext cx="2183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Consumer Electronics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96201" y="3505201"/>
            <a:ext cx="3200401" cy="1403121"/>
            <a:chOff x="5333999" y="3549879"/>
            <a:chExt cx="3200401" cy="1403121"/>
          </a:xfrm>
        </p:grpSpPr>
        <p:pic>
          <p:nvPicPr>
            <p:cNvPr id="3" name="Picture 4" descr="http://archrecord.construction.com/innovation/4_Products/images/0310_10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9" y="3549879"/>
              <a:ext cx="1388246" cy="140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350517" y="4056350"/>
              <a:ext cx="2183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…and </a:t>
              </a:r>
              <a:r>
                <a:rPr lang="en-US" sz="1400" dirty="0"/>
                <a:t>e</a:t>
              </a:r>
              <a:r>
                <a:rPr lang="en-US" sz="1400" dirty="0"/>
                <a:t>ven appliances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37034" y="1143001"/>
            <a:ext cx="3449966" cy="1801505"/>
            <a:chOff x="5279446" y="1587810"/>
            <a:chExt cx="3449966" cy="1801505"/>
          </a:xfrm>
        </p:grpSpPr>
        <p:grpSp>
          <p:nvGrpSpPr>
            <p:cNvPr id="4" name="Group 3"/>
            <p:cNvGrpSpPr/>
            <p:nvPr/>
          </p:nvGrpSpPr>
          <p:grpSpPr>
            <a:xfrm>
              <a:off x="6078328" y="1587810"/>
              <a:ext cx="1953604" cy="1801505"/>
              <a:chOff x="5975216" y="1424374"/>
              <a:chExt cx="2192516" cy="2021817"/>
            </a:xfrm>
          </p:grpSpPr>
          <p:pic>
            <p:nvPicPr>
              <p:cNvPr id="5" name="Picture 6" descr="http://www.blogcdn.com/www.engadget.com/media/2010/01/zz7401-27-10ipade132b0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444" y="1424374"/>
                <a:ext cx="1363491" cy="1652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975216" y="1942340"/>
                <a:ext cx="2192516" cy="1503851"/>
                <a:chOff x="4152563" y="2491758"/>
                <a:chExt cx="3640986" cy="2460289"/>
              </a:xfrm>
            </p:grpSpPr>
            <p:pic>
              <p:nvPicPr>
                <p:cNvPr id="7" name="Picture 2" descr="http://www.maclife.com/files/u129772/2010/07/iphonefrontside_full.jpg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9460" y="2491758"/>
                  <a:ext cx="1124089" cy="17748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4152563" y="4386949"/>
                  <a:ext cx="3299303" cy="565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Mobile Devices</a:t>
                  </a:r>
                  <a:endParaRPr lang="en-US" sz="1400" dirty="0"/>
                </a:p>
              </p:txBody>
            </p:sp>
          </p:grpSp>
        </p:grpSp>
        <p:pic>
          <p:nvPicPr>
            <p:cNvPr id="2054" name="Picture 6" descr="http://files.softicons.com/download/computer-icons/web-devices-icons-by-iconshock/png/512/black-berry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446" y="2115200"/>
              <a:ext cx="834946" cy="834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rmreview.com.my/wp-content/uploads/2011/04/TOP-TEN-POPULAR-ANDROID-PHONE.jp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53401" y="2049336"/>
              <a:ext cx="576011" cy="966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254407" y="2867412"/>
            <a:ext cx="2362200" cy="2288519"/>
            <a:chOff x="3733800" y="2819400"/>
            <a:chExt cx="2362200" cy="2288519"/>
          </a:xfrm>
        </p:grpSpPr>
        <p:pic>
          <p:nvPicPr>
            <p:cNvPr id="14" name="Picture 2" descr="http://venturebeat.files.wordpress.com/2011/11/jawbone-up-ios.jpg?w=558&amp;h=9999&amp;crop=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1" y="2819400"/>
              <a:ext cx="870984" cy="1198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displayblog.com/wp-content/uploads/2010/11/Griffin_Slap_iPod_Nano_Wristwatch_Case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524" y="3469577"/>
              <a:ext cx="1456476" cy="1096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733800" y="4584699"/>
              <a:ext cx="2183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Personal Monitors and Sensors</a:t>
              </a:r>
              <a:endParaRPr lang="en-US" sz="1400" dirty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Data Becoming Critical to Our Lives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116360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1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Health</a:t>
            </a:r>
            <a:endParaRPr lang="en-US" sz="2300" dirty="0"/>
          </a:p>
        </p:txBody>
      </p:sp>
      <p:sp>
        <p:nvSpPr>
          <p:cNvPr id="7" name="Oval 6"/>
          <p:cNvSpPr/>
          <p:nvPr/>
        </p:nvSpPr>
        <p:spPr>
          <a:xfrm>
            <a:off x="4255670" y="2116362"/>
            <a:ext cx="514229" cy="514229"/>
          </a:xfrm>
          <a:prstGeom prst="ellipse">
            <a:avLst/>
          </a:prstGeom>
          <a:blipFill dpi="0" rotWithShape="1">
            <a:blip r:embed="rId3"/>
            <a:srcRect/>
            <a:stretch>
              <a:fillRect l="-24653" r="-24653"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2286000" y="2784091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1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Education</a:t>
            </a:r>
            <a:endParaRPr lang="en-US" sz="2300" dirty="0"/>
          </a:p>
        </p:txBody>
      </p:sp>
      <p:sp>
        <p:nvSpPr>
          <p:cNvPr id="9" name="Oval 8"/>
          <p:cNvSpPr/>
          <p:nvPr/>
        </p:nvSpPr>
        <p:spPr>
          <a:xfrm>
            <a:off x="4240430" y="2749079"/>
            <a:ext cx="514229" cy="514229"/>
          </a:xfrm>
          <a:prstGeom prst="ellipse">
            <a:avLst/>
          </a:prstGeom>
          <a:blipFill dpi="0" rotWithShape="1">
            <a:blip r:embed="rId4"/>
            <a:srcRect/>
            <a:stretch>
              <a:fillRect t="-5970" b="-597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2286000" y="3451821"/>
            <a:ext cx="2226785" cy="5142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Environment</a:t>
            </a:r>
            <a:endParaRPr lang="en-US" sz="2300" dirty="0"/>
          </a:p>
        </p:txBody>
      </p:sp>
      <p:sp>
        <p:nvSpPr>
          <p:cNvPr id="11" name="Oval 10"/>
          <p:cNvSpPr/>
          <p:nvPr/>
        </p:nvSpPr>
        <p:spPr>
          <a:xfrm>
            <a:off x="4255670" y="3451823"/>
            <a:ext cx="514229" cy="514229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7374195" y="2116361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Science</a:t>
            </a:r>
            <a:endParaRPr lang="en-US" sz="2300" dirty="0"/>
          </a:p>
        </p:txBody>
      </p:sp>
      <p:sp>
        <p:nvSpPr>
          <p:cNvPr id="13" name="Oval 12"/>
          <p:cNvSpPr/>
          <p:nvPr/>
        </p:nvSpPr>
        <p:spPr>
          <a:xfrm>
            <a:off x="7117080" y="2116363"/>
            <a:ext cx="514229" cy="514229"/>
          </a:xfrm>
          <a:prstGeom prst="ellipse">
            <a:avLst/>
          </a:prstGeom>
          <a:blipFill dpi="0" rotWithShape="1">
            <a:blip r:embed="rId6"/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7374195" y="2784092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6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Work</a:t>
            </a:r>
            <a:endParaRPr lang="en-US" sz="2300" dirty="0"/>
          </a:p>
        </p:txBody>
      </p:sp>
      <p:sp>
        <p:nvSpPr>
          <p:cNvPr id="15" name="Oval 14"/>
          <p:cNvSpPr/>
          <p:nvPr/>
        </p:nvSpPr>
        <p:spPr>
          <a:xfrm>
            <a:off x="7117080" y="2784094"/>
            <a:ext cx="514229" cy="514229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7374195" y="3451823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7" bIns="87630" numCol="1" spcCol="1270" anchor="ctr" anchorCtr="0">
            <a:noAutofit/>
          </a:bodyPr>
          <a:lstStyle/>
          <a:p>
            <a:pPr algn="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Finance</a:t>
            </a:r>
            <a:endParaRPr lang="en-US" sz="2300" dirty="0"/>
          </a:p>
        </p:txBody>
      </p:sp>
      <p:sp>
        <p:nvSpPr>
          <p:cNvPr id="17" name="Oval 16"/>
          <p:cNvSpPr/>
          <p:nvPr/>
        </p:nvSpPr>
        <p:spPr>
          <a:xfrm>
            <a:off x="7117080" y="3451825"/>
            <a:ext cx="514229" cy="514229"/>
          </a:xfrm>
          <a:prstGeom prst="ellipse">
            <a:avLst/>
          </a:prstGeom>
          <a:blipFill dpi="0" rotWithShape="1">
            <a:blip r:embed="rId8"/>
            <a:srcRect/>
            <a:stretch>
              <a:fillRect l="-18909" t="2371" r="-21279" b="-2371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4944507" y="4724403"/>
            <a:ext cx="2226785" cy="514230"/>
          </a:xfrm>
          <a:custGeom>
            <a:avLst/>
            <a:gdLst>
              <a:gd name="connsiteX0" fmla="*/ 0 w 5472684"/>
              <a:gd name="connsiteY0" fmla="*/ 0 h 514229"/>
              <a:gd name="connsiteX1" fmla="*/ 5215570 w 5472684"/>
              <a:gd name="connsiteY1" fmla="*/ 0 h 514229"/>
              <a:gd name="connsiteX2" fmla="*/ 5472684 w 5472684"/>
              <a:gd name="connsiteY2" fmla="*/ 257115 h 514229"/>
              <a:gd name="connsiteX3" fmla="*/ 5215570 w 5472684"/>
              <a:gd name="connsiteY3" fmla="*/ 514229 h 514229"/>
              <a:gd name="connsiteX4" fmla="*/ 0 w 5472684"/>
              <a:gd name="connsiteY4" fmla="*/ 514229 h 514229"/>
              <a:gd name="connsiteX5" fmla="*/ 0 w 5472684"/>
              <a:gd name="connsiteY5" fmla="*/ 0 h 5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514229">
                <a:moveTo>
                  <a:pt x="5472684" y="514228"/>
                </a:moveTo>
                <a:lnTo>
                  <a:pt x="257114" y="514228"/>
                </a:lnTo>
                <a:lnTo>
                  <a:pt x="0" y="257114"/>
                </a:lnTo>
                <a:lnTo>
                  <a:pt x="257114" y="1"/>
                </a:lnTo>
                <a:lnTo>
                  <a:pt x="5472684" y="1"/>
                </a:lnTo>
                <a:lnTo>
                  <a:pt x="5472684" y="514228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318" tIns="87631" rIns="163577" bIns="8763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dirty="0"/>
              <a:t>… and more</a:t>
            </a:r>
            <a:endParaRPr lang="en-US" sz="2300" dirty="0"/>
          </a:p>
        </p:txBody>
      </p:sp>
      <p:sp>
        <p:nvSpPr>
          <p:cNvPr id="19" name="Oval 18"/>
          <p:cNvSpPr/>
          <p:nvPr/>
        </p:nvSpPr>
        <p:spPr>
          <a:xfrm>
            <a:off x="4687392" y="4724405"/>
            <a:ext cx="514229" cy="514229"/>
          </a:xfrm>
          <a:prstGeom prst="ellipse">
            <a:avLst/>
          </a:prstGeom>
          <a:blipFill dpi="0" rotWithShape="1">
            <a:blip r:embed="rId9"/>
            <a:srcRect/>
            <a:stretch>
              <a:fillRect l="-25949" r="-2594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5257799" y="2241107"/>
            <a:ext cx="1600200" cy="1600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Domains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2489D-B01C-440F-AEFD-22E5E33E55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481" y="228600"/>
            <a:ext cx="10347767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to Store and Process Data at Scale?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 system can be scaled:</a:t>
            </a:r>
          </a:p>
          <a:p>
            <a:pPr lvl="1"/>
            <a:r>
              <a:rPr lang="en-US" sz="2800" dirty="0" smtClean="0"/>
              <a:t>Either </a:t>
            </a:r>
            <a:r>
              <a:rPr lang="en-US" sz="2800" i="1" dirty="0">
                <a:solidFill>
                  <a:srgbClr val="0070C0"/>
                </a:solidFill>
              </a:rPr>
              <a:t>v</a:t>
            </a:r>
            <a:r>
              <a:rPr lang="en-US" sz="2800" i="1" dirty="0" smtClean="0">
                <a:solidFill>
                  <a:srgbClr val="0070C0"/>
                </a:solidFill>
              </a:rPr>
              <a:t>ertically</a:t>
            </a:r>
            <a:r>
              <a:rPr lang="en-US" sz="2800" dirty="0" smtClean="0"/>
              <a:t> (or </a:t>
            </a:r>
            <a:r>
              <a:rPr lang="en-US" sz="2800" dirty="0">
                <a:solidFill>
                  <a:srgbClr val="0070C0"/>
                </a:solidFill>
              </a:rPr>
              <a:t>u</a:t>
            </a:r>
            <a:r>
              <a:rPr lang="en-US" sz="2800" dirty="0" smtClean="0">
                <a:solidFill>
                  <a:srgbClr val="0070C0"/>
                </a:solidFill>
              </a:rPr>
              <a:t>p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Can be achieved by hardware upgrades (e.g., faster CPU, more memory, and/or larger disk)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2800" dirty="0" err="1" smtClean="0"/>
              <a:t>And/Or</a:t>
            </a:r>
            <a:r>
              <a:rPr lang="en-US" sz="2800" dirty="0" smtClean="0"/>
              <a:t> </a:t>
            </a:r>
            <a:r>
              <a:rPr lang="en-US" sz="2800" i="1" dirty="0">
                <a:solidFill>
                  <a:srgbClr val="0070C0"/>
                </a:solidFill>
              </a:rPr>
              <a:t>h</a:t>
            </a:r>
            <a:r>
              <a:rPr lang="en-US" sz="2800" i="1" dirty="0" smtClean="0">
                <a:solidFill>
                  <a:srgbClr val="0070C0"/>
                </a:solidFill>
              </a:rPr>
              <a:t>orizontally</a:t>
            </a:r>
            <a:r>
              <a:rPr lang="en-US" sz="2800" dirty="0" smtClean="0"/>
              <a:t> (or </a:t>
            </a:r>
            <a:r>
              <a:rPr lang="en-US" sz="2800" i="1" dirty="0">
                <a:solidFill>
                  <a:srgbClr val="0070C0"/>
                </a:solidFill>
              </a:rPr>
              <a:t>o</a:t>
            </a:r>
            <a:r>
              <a:rPr lang="en-US" sz="2800" i="1" dirty="0" smtClean="0">
                <a:solidFill>
                  <a:srgbClr val="0070C0"/>
                </a:solidFill>
              </a:rPr>
              <a:t>ut</a:t>
            </a:r>
            <a:r>
              <a:rPr lang="en-US" sz="2800" dirty="0" smtClean="0"/>
              <a:t>)</a:t>
            </a:r>
          </a:p>
          <a:p>
            <a:pPr lvl="2"/>
            <a:r>
              <a:rPr lang="en-US" sz="2800" dirty="0" smtClean="0"/>
              <a:t>Can be achieved by adding more machines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4481" y="1702120"/>
            <a:ext cx="11021704" cy="2227760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1210" y="1825625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087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Vertical Scaling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Caveat</a:t>
            </a:r>
            <a:r>
              <a:rPr lang="en-US" dirty="0" smtClean="0"/>
              <a:t>: Individual </a:t>
            </a:r>
            <a:r>
              <a:rPr lang="en-US" dirty="0"/>
              <a:t>computers </a:t>
            </a:r>
            <a:r>
              <a:rPr lang="en-US" dirty="0" smtClean="0"/>
              <a:t>can still suffer from </a:t>
            </a:r>
            <a:r>
              <a:rPr lang="en-US" i="1" dirty="0"/>
              <a:t>limited resources </a:t>
            </a:r>
            <a:r>
              <a:rPr lang="en-US" dirty="0" smtClean="0"/>
              <a:t>with respect </a:t>
            </a:r>
            <a:r>
              <a:rPr lang="en-US" dirty="0"/>
              <a:t>to the scale of </a:t>
            </a:r>
            <a:r>
              <a:rPr lang="en-US" dirty="0" smtClean="0"/>
              <a:t>today’s problems</a:t>
            </a:r>
            <a:endParaRPr lang="en-US" dirty="0"/>
          </a:p>
          <a:p>
            <a:pPr marL="457200" indent="-457200" algn="just">
              <a:buClr>
                <a:srgbClr val="C00000"/>
              </a:buClr>
              <a:buFontTx/>
              <a:buAutoNum type="alphaUcPeriod" startAt="3"/>
              <a:defRPr/>
            </a:pPr>
            <a:endParaRPr lang="en-US" sz="2000" dirty="0"/>
          </a:p>
          <a:p>
            <a:pPr marL="857250" lvl="1" indent="-457200" algn="just">
              <a:buFontTx/>
              <a:buAutoNum type="arabicPeriod"/>
              <a:defRPr/>
            </a:pPr>
            <a:r>
              <a:rPr lang="en-US" sz="2800" dirty="0"/>
              <a:t>Caches and Memory:</a:t>
            </a:r>
          </a:p>
          <a:p>
            <a:pPr marL="457200" indent="-457200" algn="just">
              <a:buNone/>
              <a:defRPr/>
            </a:pPr>
            <a:endParaRPr lang="en-US" sz="1800" dirty="0">
              <a:solidFill>
                <a:srgbClr val="7F7F7F"/>
              </a:solidFill>
            </a:endParaRPr>
          </a:p>
          <a:p>
            <a:pPr marL="457200" indent="-457200" algn="just">
              <a:buClr>
                <a:srgbClr val="7F7F7F"/>
              </a:buClr>
              <a:buNone/>
              <a:defRPr/>
            </a:pPr>
            <a:endParaRPr lang="en-US" sz="1800" b="1" dirty="0">
              <a:solidFill>
                <a:srgbClr val="00B050"/>
              </a:solidFill>
            </a:endParaRPr>
          </a:p>
          <a:p>
            <a:pPr marL="457200" lvl="1" indent="0" algn="just">
              <a:buNone/>
              <a:defRPr/>
            </a:pPr>
            <a:endParaRPr lang="en-US" sz="1600" dirty="0">
              <a:solidFill>
                <a:srgbClr val="7F7F7F"/>
              </a:solidFill>
            </a:endParaRPr>
          </a:p>
          <a:p>
            <a:pPr marL="457200" lvl="1" indent="0" algn="just">
              <a:buNone/>
              <a:defRPr/>
            </a:pPr>
            <a:endParaRPr lang="en-US" sz="2000" dirty="0">
              <a:solidFill>
                <a:srgbClr val="7F7F7F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26282270"/>
              </p:ext>
            </p:extLst>
          </p:nvPr>
        </p:nvGraphicFramePr>
        <p:xfrm>
          <a:off x="2057400" y="3601660"/>
          <a:ext cx="36957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391024" y="3754059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16-32 KB/Core, 4-5 </a:t>
            </a:r>
            <a:r>
              <a:rPr lang="en-US" dirty="0">
                <a:solidFill>
                  <a:schemeClr val="tx1"/>
                </a:solidFill>
              </a:rPr>
              <a:t>cycles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24399" y="4465260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128-256 KB/Core, 12-15 </a:t>
            </a:r>
            <a:r>
              <a:rPr lang="en-US" dirty="0">
                <a:solidFill>
                  <a:schemeClr val="tx1"/>
                </a:solidFill>
              </a:rPr>
              <a:t>cycles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57798" y="5274885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512KB- 2 MB/Core, 30-50 </a:t>
            </a:r>
            <a:r>
              <a:rPr lang="en-US" dirty="0">
                <a:solidFill>
                  <a:schemeClr val="tx1"/>
                </a:solidFill>
              </a:rPr>
              <a:t>cycles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14998" y="6040060"/>
            <a:ext cx="3209544" cy="31089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8GB- 128GB</a:t>
            </a:r>
            <a:r>
              <a:rPr lang="en-US" dirty="0">
                <a:solidFill>
                  <a:schemeClr val="tx1"/>
                </a:solidFill>
              </a:rPr>
              <a:t>, 300+ cycles</a:t>
            </a:r>
          </a:p>
        </p:txBody>
      </p:sp>
      <p:pic>
        <p:nvPicPr>
          <p:cNvPr id="717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673" y="2957525"/>
            <a:ext cx="2570545" cy="17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2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1445</Words>
  <Application>Microsoft Office PowerPoint</Application>
  <PresentationFormat>Widescreen</PresentationFormat>
  <Paragraphs>344</Paragraphs>
  <Slides>30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Distributed Systems CS 15-440 </vt:lpstr>
      <vt:lpstr>On the Verge of A Disruptive Century : Breakthroughs</vt:lpstr>
      <vt:lpstr>A Common Theme is Data</vt:lpstr>
      <vt:lpstr>We Live in a World of Data…</vt:lpstr>
      <vt:lpstr>What Do We Do With Data?</vt:lpstr>
      <vt:lpstr>Using Diverse Interfaces &amp; Devices</vt:lpstr>
      <vt:lpstr>Data Becoming Critical to Our Lives</vt:lpstr>
      <vt:lpstr>How to Store and Process Data at Scale?</vt:lpstr>
      <vt:lpstr>Vertical Scaling</vt:lpstr>
      <vt:lpstr>Vertical Scaling</vt:lpstr>
      <vt:lpstr>Vertical Scaling</vt:lpstr>
      <vt:lpstr>Vertical Scaling</vt:lpstr>
      <vt:lpstr>Vertical Scaling</vt:lpstr>
      <vt:lpstr>Vertical Scaling</vt:lpstr>
      <vt:lpstr>How to Store and Process Data at Scale?</vt:lpstr>
      <vt:lpstr>Horizontal Scaling</vt:lpstr>
      <vt:lpstr>Requirements</vt:lpstr>
      <vt:lpstr>Requirements</vt:lpstr>
      <vt:lpstr>So, What is a Distributed System?</vt:lpstr>
      <vt:lpstr>Features</vt:lpstr>
      <vt:lpstr>Parallel vs. Distributed Systems</vt:lpstr>
      <vt:lpstr>PowerPoint Presentation</vt:lpstr>
      <vt:lpstr>Introduction to Distributed Systems</vt:lpstr>
      <vt:lpstr>Course Objectives</vt:lpstr>
      <vt:lpstr>Teaching Team</vt:lpstr>
      <vt:lpstr>Teaching Methods</vt:lpstr>
      <vt:lpstr>Assignments and Projects</vt:lpstr>
      <vt:lpstr>Projects</vt:lpstr>
      <vt:lpstr>Assessment Methods</vt:lpstr>
      <vt:lpstr>Next Lecture</vt:lpstr>
    </vt:vector>
  </TitlesOfParts>
  <Company>@domainou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Hammoud</dc:creator>
  <cp:lastModifiedBy>Mohammad Hammoud</cp:lastModifiedBy>
  <cp:revision>37</cp:revision>
  <dcterms:created xsi:type="dcterms:W3CDTF">2017-08-20T11:00:57Z</dcterms:created>
  <dcterms:modified xsi:type="dcterms:W3CDTF">2017-08-20T15:53:08Z</dcterms:modified>
</cp:coreProperties>
</file>