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21" r:id="rId2"/>
    <p:sldId id="375" r:id="rId3"/>
    <p:sldId id="426" r:id="rId4"/>
    <p:sldId id="487" r:id="rId5"/>
    <p:sldId id="441" r:id="rId6"/>
    <p:sldId id="442" r:id="rId7"/>
    <p:sldId id="443" r:id="rId8"/>
    <p:sldId id="445" r:id="rId9"/>
    <p:sldId id="447" r:id="rId10"/>
    <p:sldId id="446" r:id="rId11"/>
    <p:sldId id="450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2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13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=""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=""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=""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55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 smtClean="0"/>
              <a:t>Naming- Part 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>, October 01,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=""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</a:t>
            </a:r>
            <a:r>
              <a:rPr lang="en-US" altLang="en-US" sz="2800" dirty="0" smtClean="0"/>
              <a:t>esolution:</a:t>
            </a:r>
            <a:endParaRPr lang="en-US" altLang="en-US" sz="2800" dirty="0"/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=""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=""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=""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=""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=""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=""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="" xmlns:a16="http://schemas.microsoft.com/office/drawing/2014/main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=""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=""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=""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="" xmlns:a16="http://schemas.microsoft.com/office/drawing/2014/main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="" xmlns:a16="http://schemas.microsoft.com/office/drawing/2014/main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</a:t>
            </a:r>
            <a:r>
              <a:rPr lang="en-US" altLang="en-US" sz="2800" dirty="0" smtClean="0"/>
              <a:t>resolution </a:t>
            </a:r>
            <a:r>
              <a:rPr lang="en-US" altLang="en-US" sz="2800" dirty="0"/>
              <a:t>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=""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=""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=""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=""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=""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=""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="" xmlns:a16="http://schemas.microsoft.com/office/drawing/2014/main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=""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=""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=""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=""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=""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=""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=""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 smtClean="0"/>
              <a:t>With </a:t>
            </a:r>
            <a:r>
              <a:rPr lang="en-US" altLang="en-US" sz="2800" dirty="0"/>
              <a:t>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</a:t>
            </a:r>
            <a:r>
              <a:rPr lang="en-US" altLang="en-US" dirty="0" smtClean="0"/>
              <a:t>Name </a:t>
            </a:r>
            <a:r>
              <a:rPr lang="en-US" altLang="en-US" dirty="0"/>
              <a:t>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 smtClean="0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In large-scale distributed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ystems, it is essential to distribute name spaces over multiple name servers</a:t>
            </a:r>
          </a:p>
          <a:p>
            <a:pPr lvl="1"/>
            <a:r>
              <a:rPr lang="en-US" altLang="en-US" sz="2600" dirty="0" smtClean="0"/>
              <a:t>Distribute the nodes of the naming graph</a:t>
            </a:r>
          </a:p>
          <a:p>
            <a:pPr lvl="1"/>
            <a:endParaRPr lang="en-US" altLang="en-US" sz="2600" dirty="0" smtClean="0"/>
          </a:p>
          <a:p>
            <a:pPr lvl="1"/>
            <a:r>
              <a:rPr lang="en-US" altLang="en-US" sz="2600" dirty="0" smtClean="0"/>
              <a:t>Distribute the name space management</a:t>
            </a:r>
          </a:p>
          <a:p>
            <a:pPr lvl="1"/>
            <a:endParaRPr lang="en-US" altLang="en-US" sz="2600" dirty="0" smtClean="0"/>
          </a:p>
          <a:p>
            <a:pPr lvl="1"/>
            <a:r>
              <a:rPr lang="en-US" altLang="en-US" sz="2600" dirty="0" smtClean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</a:t>
            </a:r>
            <a:r>
              <a:rPr lang="en-US" altLang="en-US" sz="2400" dirty="0" smtClean="0"/>
              <a:t>name spaces </a:t>
            </a:r>
            <a:r>
              <a:rPr lang="en-US" altLang="en-US" sz="2400" dirty="0"/>
              <a:t>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Consists of high-level directory nodes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Directory nodes are jointly managed by different administrations</a:t>
            </a:r>
            <a:endParaRPr lang="en-US" sz="2000" kern="1200" dirty="0"/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 smtClean="0">
                <a:solidFill>
                  <a:schemeClr val="tx1"/>
                </a:solidFill>
              </a:rPr>
              <a:t>Administrat-ional</a:t>
            </a:r>
            <a:r>
              <a:rPr lang="en-US" sz="1800" kern="1200" dirty="0" smtClean="0">
                <a:solidFill>
                  <a:schemeClr val="tx1"/>
                </a:solidFill>
              </a:rPr>
              <a:t> 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Contains mid-level directory nodes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Directory nodes grouped together in such a way that each group is managed by an administration</a:t>
            </a:r>
            <a:endParaRPr lang="en-US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Managerial 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Contains low-level directory nodes within a single administration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The main issue is to efficiently map directory nodes to local name servers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4110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8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Comparison of Name Servers</a:t>
            </a:r>
            <a:br>
              <a:rPr lang="en-US" altLang="en-US" dirty="0" smtClean="0"/>
            </a:br>
            <a:r>
              <a:rPr lang="en-US" altLang="en-US" dirty="0" smtClean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49731"/>
              </p:ext>
            </p:extLst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/>
                <a:gridCol w="1295400"/>
                <a:gridCol w="2057400"/>
                <a:gridCol w="1600200"/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Global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Administrational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Managerial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Geographical scale of the network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number</a:t>
                      </a:r>
                      <a:r>
                        <a:rPr lang="en-US" sz="1800" baseline="0" dirty="0" smtClean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Number of</a:t>
                      </a:r>
                      <a:r>
                        <a:rPr lang="en-US" sz="1800" baseline="0" dirty="0" smtClean="0"/>
                        <a:t> replicas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</a:t>
                      </a:r>
                      <a:r>
                        <a:rPr lang="en-US" sz="1800" baseline="0" dirty="0" smtClean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Responsiveness to lookups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64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</a:t>
            </a:r>
            <a:r>
              <a:rPr lang="en-US" sz="2400" dirty="0" smtClean="0"/>
              <a:t>name resolution </a:t>
            </a:r>
            <a:r>
              <a:rPr lang="en-US" sz="2400" dirty="0"/>
              <a:t>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13019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 smtClean="0"/>
              <a:t>untill</a:t>
            </a:r>
            <a:r>
              <a:rPr lang="en-US" sz="2400" dirty="0" smtClean="0"/>
              <a:t> </a:t>
            </a:r>
            <a:r>
              <a:rPr lang="en-US" sz="2400" dirty="0"/>
              <a:t>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Architectures &amp; Naming- Part I</a:t>
            </a: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/>
              <a:t>Naming- Part II</a:t>
            </a: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Project I is due on Oct </a:t>
            </a:r>
            <a:r>
              <a:rPr lang="en-US" sz="2800" dirty="0" smtClean="0"/>
              <a:t>11 by midnight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PS2 is due by tonight</a:t>
            </a:r>
            <a:endParaRPr lang="en-US" sz="2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Quiz </a:t>
            </a:r>
            <a:r>
              <a:rPr lang="en-US" sz="2800" dirty="0">
                <a:solidFill>
                  <a:srgbClr val="C00000"/>
                </a:solidFill>
              </a:rPr>
              <a:t>I is on </a:t>
            </a:r>
            <a:r>
              <a:rPr lang="en-US" sz="2800" dirty="0" smtClean="0">
                <a:solidFill>
                  <a:srgbClr val="C00000"/>
                </a:solidFill>
              </a:rPr>
              <a:t>Oct 4 during the recitation time</a:t>
            </a:r>
            <a:endParaRPr lang="en-US" sz="2800" dirty="0">
              <a:solidFill>
                <a:srgbClr val="C0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38624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0070C0"/>
                </a:solidFill>
              </a:rPr>
              <a:t>Approach: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4557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Attribute-based naming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</a:t>
            </a:r>
            <a:r>
              <a:rPr lang="en-US" altLang="en-US" sz="2200" dirty="0" smtClean="0"/>
              <a:t>might require </a:t>
            </a:r>
            <a:r>
              <a:rPr lang="en-US" altLang="en-US" sz="2200" dirty="0"/>
              <a:t>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</a:t>
            </a:r>
            <a:r>
              <a:rPr lang="en-US" altLang="en-US" sz="2400" dirty="0" smtClean="0"/>
              <a:t>as a </a:t>
            </a:r>
            <a:r>
              <a:rPr lang="en-US" altLang="en-US" sz="2400" dirty="0"/>
              <a:t>database, and combine </a:t>
            </a:r>
            <a:r>
              <a:rPr lang="en-US" altLang="en-US" sz="2400" dirty="0" smtClean="0"/>
              <a:t>it with </a:t>
            </a:r>
            <a:r>
              <a:rPr lang="en-US" altLang="en-US" sz="2400" dirty="0"/>
              <a:t>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</a:t>
            </a:r>
            <a:r>
              <a:rPr lang="en-US" sz="2400" dirty="0" smtClean="0"/>
              <a:t>directory </a:t>
            </a:r>
            <a:r>
              <a:rPr lang="en-US" sz="2400" dirty="0"/>
              <a:t>s</a:t>
            </a:r>
            <a:r>
              <a:rPr lang="en-US" sz="2400" dirty="0" smtClean="0"/>
              <a:t>ervice </a:t>
            </a:r>
            <a:r>
              <a:rPr lang="en-US" sz="2400" dirty="0"/>
              <a:t>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</a:t>
            </a:r>
            <a:r>
              <a:rPr lang="en-US" sz="2000" dirty="0" smtClean="0"/>
              <a:t>distinguished </a:t>
            </a:r>
            <a:r>
              <a:rPr lang="en-US" sz="2000" dirty="0"/>
              <a:t>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</a:t>
            </a:r>
            <a:r>
              <a:rPr lang="en-US" altLang="en-US" sz="2800" dirty="0" smtClean="0"/>
              <a:t>distributed system</a:t>
            </a:r>
            <a:endParaRPr lang="en-US" altLang="en-US" sz="2800" dirty="0"/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</a:t>
            </a:r>
            <a:r>
              <a:rPr lang="en-US" altLang="en-US" sz="2800" dirty="0" smtClean="0"/>
              <a:t>naming:</a:t>
            </a:r>
            <a:endParaRPr lang="en-US" altLang="en-US" sz="28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 smtClean="0"/>
              <a:t>Broadcasting, forward pointers, home-based </a:t>
            </a:r>
            <a:r>
              <a:rPr lang="en-US" altLang="en-US" sz="2000" dirty="0"/>
              <a:t>approaches, Distributed Hash </a:t>
            </a:r>
            <a:r>
              <a:rPr lang="en-US" altLang="en-US" sz="2000" dirty="0" smtClean="0"/>
              <a:t>Tables (DHTs)</a:t>
            </a:r>
            <a:endParaRPr lang="en-US" altLang="en-US" sz="20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Class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Concurrency and Synchronization</a:t>
            </a:r>
            <a:endParaRPr lang="en-US" altLang="en-US" sz="2800" dirty="0"/>
          </a:p>
          <a:p>
            <a:pPr lvl="1"/>
            <a:r>
              <a:rPr lang="en-US" altLang="en-US" sz="2800" dirty="0" smtClean="0"/>
              <a:t>Explain the need for synchronization</a:t>
            </a:r>
          </a:p>
          <a:p>
            <a:pPr lvl="4"/>
            <a:endParaRPr lang="en-US" altLang="en-US" sz="2800" dirty="0"/>
          </a:p>
          <a:p>
            <a:pPr lvl="1"/>
            <a:r>
              <a:rPr lang="en-US" altLang="en-US" sz="2800" dirty="0" smtClean="0"/>
              <a:t>Analyze how computers synchronize their clocks and concurrent accesses to resources</a:t>
            </a:r>
          </a:p>
          <a:p>
            <a:pPr lvl="2"/>
            <a:r>
              <a:rPr lang="en-US" altLang="en-US" sz="2800" dirty="0" smtClean="0"/>
              <a:t>Clock Synchronization Algorithms</a:t>
            </a:r>
          </a:p>
          <a:p>
            <a:pPr lvl="2"/>
            <a:r>
              <a:rPr lang="en-US" altLang="en-US" sz="2800" dirty="0" smtClean="0"/>
              <a:t>Mutual Exclusion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01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268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</a:t>
            </a:r>
            <a:r>
              <a:rPr lang="en-US" sz="2800" dirty="0" smtClean="0"/>
              <a:t>names </a:t>
            </a:r>
            <a:r>
              <a:rPr lang="en-US" sz="2800" dirty="0"/>
              <a:t>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Examples: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=""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</a:t>
            </a:r>
            <a:r>
              <a:rPr lang="en-US" altLang="en-US" sz="2800" dirty="0" smtClean="0"/>
              <a:t>names </a:t>
            </a:r>
            <a:r>
              <a:rPr lang="en-US" altLang="en-US" sz="2800" dirty="0"/>
              <a:t>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 smtClean="0"/>
              <a:t>A name space </a:t>
            </a:r>
            <a:r>
              <a:rPr lang="en-US" altLang="en-US" sz="2800" dirty="0"/>
              <a:t>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 smtClean="0"/>
              <a:t>A leaf </a:t>
            </a:r>
            <a:r>
              <a:rPr lang="en-US" altLang="en-US" sz="2000" dirty="0"/>
              <a:t>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</a:t>
            </a:r>
            <a:r>
              <a:rPr lang="en-US" altLang="en-US" sz="2000" dirty="0" smtClean="0"/>
              <a:t>(or the </a:t>
            </a:r>
            <a:r>
              <a:rPr lang="en-US" altLang="en-US" sz="2000" i="1" u="sng" dirty="0" smtClean="0"/>
              <a:t>path</a:t>
            </a:r>
            <a:r>
              <a:rPr lang="en-US" altLang="en-US" sz="2000" dirty="0" smtClean="0"/>
              <a:t> to) an </a:t>
            </a:r>
            <a:r>
              <a:rPr lang="en-US" altLang="en-US" sz="2000" dirty="0"/>
              <a:t>entity (e.g., in file </a:t>
            </a:r>
            <a:r>
              <a:rPr lang="en-US" altLang="en-US" sz="2000" dirty="0" smtClean="0"/>
              <a:t>systems)</a:t>
            </a:r>
            <a:endParaRPr lang="en-US" altLang="en-US" sz="2000" dirty="0"/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 smtClean="0"/>
              <a:t>I.e., State and/or address (</a:t>
            </a:r>
            <a:r>
              <a:rPr lang="en-US" altLang="en-US" sz="2400" i="1" dirty="0" smtClean="0"/>
              <a:t>e.g., to a different machine</a:t>
            </a:r>
            <a:r>
              <a:rPr lang="en-US" altLang="en-US" sz="2400" dirty="0" smtClean="0"/>
              <a:t>) and/or path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</a:t>
            </a:r>
            <a:r>
              <a:rPr lang="en-US" altLang="en-US" dirty="0" smtClean="0"/>
              <a:t>Spaces: An Example </a:t>
            </a:r>
            <a:endParaRPr lang="en-US" altLang="en-US" dirty="0"/>
          </a:p>
        </p:txBody>
      </p:sp>
      <p:sp>
        <p:nvSpPr>
          <p:cNvPr id="35915" name="Rectangle 35914">
            <a:extLst>
              <a:ext uri="{FF2B5EF4-FFF2-40B4-BE49-F238E27FC236}">
                <a16:creationId xmlns="" xmlns:a16="http://schemas.microsoft.com/office/drawing/2014/main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="" xmlns:a16="http://schemas.microsoft.com/office/drawing/2014/main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="" xmlns:a16="http://schemas.microsoft.com/office/drawing/2014/main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="" xmlns:a16="http://schemas.microsoft.com/office/drawing/2014/main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="" xmlns:a16="http://schemas.microsoft.com/office/drawing/2014/main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="" xmlns:a16="http://schemas.microsoft.com/office/drawing/2014/main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="" xmlns:a16="http://schemas.microsoft.com/office/drawing/2014/main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="" xmlns:a16="http://schemas.microsoft.com/office/drawing/2014/main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="" xmlns:a16="http://schemas.microsoft.com/office/drawing/2014/main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="" xmlns:a16="http://schemas.microsoft.com/office/drawing/2014/main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="" xmlns:a16="http://schemas.microsoft.com/office/drawing/2014/main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="" xmlns:a16="http://schemas.microsoft.com/office/drawing/2014/main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="" xmlns:a16="http://schemas.microsoft.com/office/drawing/2014/main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="" xmlns:a16="http://schemas.microsoft.com/office/drawing/2014/main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="" xmlns:a16="http://schemas.microsoft.com/office/drawing/2014/main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=""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name </a:t>
            </a:r>
            <a:r>
              <a:rPr lang="en-US" altLang="en-US" sz="2800" i="1" dirty="0">
                <a:solidFill>
                  <a:srgbClr val="0070C0"/>
                </a:solidFill>
              </a:rPr>
              <a:t>r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esolution</a:t>
            </a:r>
            <a:endParaRPr lang="en-US" altLang="en-US" sz="2800" i="1" dirty="0">
              <a:solidFill>
                <a:srgbClr val="0070C0"/>
              </a:solidFill>
            </a:endParaRP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</a:t>
            </a:r>
            <a:r>
              <a:rPr lang="en-US" altLang="en-US" sz="2800" dirty="0" smtClean="0"/>
              <a:t>mechanism:</a:t>
            </a:r>
            <a:endParaRPr lang="en-US" altLang="en-US" sz="2800" dirty="0"/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</a:t>
            </a:r>
            <a:r>
              <a:rPr lang="en-US" altLang="en-US" sz="2400" i="1" u="sng" dirty="0" smtClean="0"/>
              <a:t>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 smtClean="0"/>
              <a:t>The</a:t>
            </a:r>
            <a:r>
              <a:rPr lang="en-US" altLang="en-US" sz="2400" i="1" dirty="0" smtClean="0"/>
              <a:t>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closure </a:t>
            </a:r>
            <a:r>
              <a:rPr lang="en-US" altLang="en-US" sz="2400" i="1" dirty="0">
                <a:solidFill>
                  <a:srgbClr val="0070C0"/>
                </a:solidFill>
              </a:rPr>
              <a:t>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 smtClean="0">
                <a:solidFill>
                  <a:srgbClr val="00B050"/>
                </a:solidFill>
              </a:rPr>
              <a:t>Examples:</a:t>
            </a:r>
            <a:endParaRPr lang="en-US" altLang="en-US" sz="2400" dirty="0">
              <a:solidFill>
                <a:srgbClr val="00B050"/>
              </a:solidFill>
            </a:endParaRP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=""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=""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The name </a:t>
            </a:r>
            <a:r>
              <a:rPr lang="en-US" altLang="en-US" sz="3200" dirty="0"/>
              <a:t>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</a:t>
            </a:r>
            <a:r>
              <a:rPr lang="en-US" altLang="en-US" sz="3200" dirty="0" smtClean="0"/>
              <a:t>nodes:</a:t>
            </a:r>
            <a:endParaRPr lang="en-US" altLang="en-US" sz="3200" dirty="0"/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25333</TotalTime>
  <Words>1499</Words>
  <Application>Microsoft Office PowerPoint</Application>
  <PresentationFormat>Widescreen</PresentationFormat>
  <Paragraphs>311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Classes of Naming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1801</cp:revision>
  <dcterms:created xsi:type="dcterms:W3CDTF">2008-11-03T12:44:07Z</dcterms:created>
  <dcterms:modified xsi:type="dcterms:W3CDTF">2018-10-07T18:04:23Z</dcterms:modified>
</cp:coreProperties>
</file>