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421" r:id="rId2"/>
    <p:sldId id="375" r:id="rId3"/>
    <p:sldId id="426" r:id="rId4"/>
    <p:sldId id="487" r:id="rId5"/>
    <p:sldId id="441" r:id="rId6"/>
    <p:sldId id="442" r:id="rId7"/>
    <p:sldId id="443" r:id="rId8"/>
    <p:sldId id="445" r:id="rId9"/>
    <p:sldId id="447" r:id="rId10"/>
    <p:sldId id="446" r:id="rId11"/>
    <p:sldId id="450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  <p:sldId id="486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000000"/>
    <a:srgbClr val="FFFFFF"/>
    <a:srgbClr val="C0C0C0"/>
    <a:srgbClr val="A50021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0" autoAdjust="0"/>
    <p:restoredTop sz="94670" autoAdjust="0"/>
  </p:normalViewPr>
  <p:slideViewPr>
    <p:cSldViewPr>
      <p:cViewPr varScale="1">
        <p:scale>
          <a:sx n="117" d="100"/>
          <a:sy n="117" d="100"/>
        </p:scale>
        <p:origin x="30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9/18/19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D80C1-BF14-4F02-8A97-46EC20D133E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3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 DNS zone is any distinct, contiguous portion of the domain name space in the Domain Name System (DNS) for which administrative responsibility has been delegated to a single manager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1F503A-6710-44A3-9DA5-0998AC16CE2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7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9/18/19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9E9F2266-563D-4832-B8C9-2C348FC95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806D86F-B3E3-4320-BEEC-595D5487D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3900" dirty="0"/>
              <a:t>Naming-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8</a:t>
            </a:r>
            <a:r>
              <a:rPr lang="en-US" altLang="en-US" sz="3000"/>
              <a:t>, September 18, 2019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1. 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711952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There is a directed link from the hard link to the actual node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61D9E36F-BBA4-4785-AE9A-18033251FF92}"/>
              </a:ext>
            </a:extLst>
          </p:cNvPr>
          <p:cNvSpPr/>
          <p:nvPr/>
        </p:nvSpPr>
        <p:spPr>
          <a:xfrm>
            <a:off x="6667500" y="1418967"/>
            <a:ext cx="38481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hard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57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:a16="http://schemas.microsoft.com/office/drawing/2014/main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:a16="http://schemas.microsoft.com/office/drawing/2014/main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:a16="http://schemas.microsoft.com/office/drawing/2014/main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:a16="http://schemas.microsoft.com/office/drawing/2014/main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:a16="http://schemas.microsoft.com/office/drawing/2014/main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8" name="TextBox 71">
            <a:extLst>
              <a:ext uri="{FF2B5EF4-FFF2-40B4-BE49-F238E27FC236}">
                <a16:creationId xmlns:a16="http://schemas.microsoft.com/office/drawing/2014/main" id="{DA2E8399-63C0-4E2C-98B9-3DAA156D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:a16="http://schemas.microsoft.com/office/drawing/2014/main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:a16="http://schemas.microsoft.com/office/drawing/2014/main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:a16="http://schemas.microsoft.com/office/drawing/2014/main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7BD141C-AE16-48DD-9B30-782A1CDAB92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7551A72-E6B0-4CD5-AEA7-832ED406170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53493B3-2AC8-470D-AC3F-B6747774159A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2. 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Symbolic link stores the name of the original node as </a:t>
            </a:r>
            <a:r>
              <a:rPr lang="en-US" altLang="en-US" sz="2800" i="1" dirty="0"/>
              <a:t>data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 for a symbolic link SL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847E4F8-FEC2-4C49-B0B4-9631A5A3E06D}"/>
              </a:ext>
            </a:extLst>
          </p:cNvPr>
          <p:cNvSpPr/>
          <p:nvPr/>
        </p:nvSpPr>
        <p:spPr>
          <a:xfrm>
            <a:off x="7962900" y="1463040"/>
            <a:ext cx="2819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symbolic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53B76E-385F-4E16-8313-5CA4131C6300}"/>
              </a:ext>
            </a:extLst>
          </p:cNvPr>
          <p:cNvSpPr/>
          <p:nvPr/>
        </p:nvSpPr>
        <p:spPr>
          <a:xfrm>
            <a:off x="9220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:a16="http://schemas.microsoft.com/office/drawing/2014/main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:a16="http://schemas.microsoft.com/office/drawing/2014/main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:a16="http://schemas.microsoft.com/office/drawing/2014/main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:a16="http://schemas.microsoft.com/office/drawing/2014/main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:a16="http://schemas.microsoft.com/office/drawing/2014/main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5" name="TextBox 71">
            <a:extLst>
              <a:ext uri="{FF2B5EF4-FFF2-40B4-BE49-F238E27FC236}">
                <a16:creationId xmlns:a16="http://schemas.microsoft.com/office/drawing/2014/main" id="{4B760C1A-ABB7-4568-A1DF-7E036F02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:a16="http://schemas.microsoft.com/office/drawing/2014/main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:a16="http://schemas.microsoft.com/office/drawing/2014/main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:a16="http://schemas.microsoft.com/office/drawing/2014/main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10515600" y="5410200"/>
            <a:ext cx="0" cy="3048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:a16="http://schemas.microsoft.com/office/drawing/2014/main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0070C0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With mounting, a directory node in one name space will store the identifier of the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39589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Name 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18748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4844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3181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18748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4844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3181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1420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2865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3988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0973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352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48466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48466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2464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2464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37798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37798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37798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4783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4783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543800" y="30178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05800" y="36703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15400" y="44656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2098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2819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352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0513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3067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2004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2004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7338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7338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3048000" y="2971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624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572000"/>
            <a:ext cx="16002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flits.cs.vu.nl/home/steen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stCxn id="74" idx="2"/>
            <a:endCxn id="90" idx="0"/>
          </p:cNvCxnSpPr>
          <p:nvPr/>
        </p:nvCxnSpPr>
        <p:spPr>
          <a:xfrm flipH="1">
            <a:off x="3390900" y="4432300"/>
            <a:ext cx="8382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114800" y="5181600"/>
            <a:ext cx="5029200" cy="838200"/>
            <a:chOff x="2590800" y="5181600"/>
            <a:chExt cx="5029200" cy="838200"/>
          </a:xfrm>
        </p:grpSpPr>
        <p:cxnSp>
          <p:nvCxnSpPr>
            <p:cNvPr id="37" name="Straight Connector 36"/>
            <p:cNvCxnSpPr>
              <a:stCxn id="45" idx="4"/>
            </p:cNvCxnSpPr>
            <p:nvPr/>
          </p:nvCxnSpPr>
          <p:spPr bwMode="auto">
            <a:xfrm>
              <a:off x="7594600" y="5227638"/>
              <a:ext cx="25400" cy="792162"/>
            </a:xfrm>
            <a:prstGeom prst="line">
              <a:avLst/>
            </a:prstGeom>
            <a:ln w="57150">
              <a:solidFill>
                <a:srgbClr val="0000FF"/>
              </a:solidFill>
              <a:head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590800" y="6019800"/>
              <a:ext cx="50165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590800" y="5181600"/>
              <a:ext cx="0" cy="838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 flipH="1" flipV="1">
            <a:off x="6781800" y="26670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81200" y="6248400"/>
            <a:ext cx="8305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Name resolution for “/remote/vu/home/</a:t>
            </a:r>
            <a:r>
              <a:rPr lang="en-US" b="1" dirty="0" err="1">
                <a:solidFill>
                  <a:schemeClr val="tx1"/>
                </a:solidFill>
              </a:rPr>
              <a:t>steen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mbox</a:t>
            </a:r>
            <a:r>
              <a:rPr lang="en-US" b="1" dirty="0">
                <a:solidFill>
                  <a:schemeClr val="tx1"/>
                </a:solidFill>
              </a:rPr>
              <a:t>” in a 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6206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Spaces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In large-scale distributed systems, it is essential to distribute name spaces over multiple name servers</a:t>
            </a:r>
          </a:p>
          <a:p>
            <a:pPr lvl="1"/>
            <a:r>
              <a:rPr lang="en-US" altLang="en-US" sz="2600" dirty="0"/>
              <a:t>Distribute the nodes of the naming graph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space management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resolution mechanisms</a:t>
            </a:r>
          </a:p>
          <a:p>
            <a:pPr lvl="2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7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Layers in Distributed Name Spaces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8686800" cy="4525963"/>
          </a:xfrm>
        </p:spPr>
        <p:txBody>
          <a:bodyPr/>
          <a:lstStyle/>
          <a:p>
            <a:r>
              <a:rPr lang="en-US" altLang="en-US" sz="2400" dirty="0"/>
              <a:t>Distributed name spaces can be divided into three </a:t>
            </a:r>
            <a:r>
              <a:rPr lang="en-US" altLang="en-US" sz="2400" i="1" dirty="0"/>
              <a:t>layers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914400" y="2137398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Global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" name="Freeform 3"/>
          <p:cNvSpPr/>
          <p:nvPr/>
        </p:nvSpPr>
        <p:spPr>
          <a:xfrm>
            <a:off x="2069665" y="2137399"/>
            <a:ext cx="8979334" cy="1073310"/>
          </a:xfrm>
          <a:custGeom>
            <a:avLst/>
            <a:gdLst>
              <a:gd name="connsiteX0" fmla="*/ 178889 w 1073310"/>
              <a:gd name="connsiteY0" fmla="*/ 0 h 8979334"/>
              <a:gd name="connsiteX1" fmla="*/ 894421 w 1073310"/>
              <a:gd name="connsiteY1" fmla="*/ 0 h 8979334"/>
              <a:gd name="connsiteX2" fmla="*/ 1073310 w 1073310"/>
              <a:gd name="connsiteY2" fmla="*/ 178889 h 8979334"/>
              <a:gd name="connsiteX3" fmla="*/ 1073310 w 1073310"/>
              <a:gd name="connsiteY3" fmla="*/ 8979334 h 8979334"/>
              <a:gd name="connsiteX4" fmla="*/ 1073310 w 1073310"/>
              <a:gd name="connsiteY4" fmla="*/ 8979334 h 8979334"/>
              <a:gd name="connsiteX5" fmla="*/ 0 w 1073310"/>
              <a:gd name="connsiteY5" fmla="*/ 8979334 h 8979334"/>
              <a:gd name="connsiteX6" fmla="*/ 0 w 1073310"/>
              <a:gd name="connsiteY6" fmla="*/ 8979334 h 8979334"/>
              <a:gd name="connsiteX7" fmla="*/ 0 w 1073310"/>
              <a:gd name="connsiteY7" fmla="*/ 178889 h 8979334"/>
              <a:gd name="connsiteX8" fmla="*/ 178889 w 1073310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310" h="8979334">
                <a:moveTo>
                  <a:pt x="1073310" y="1496589"/>
                </a:moveTo>
                <a:lnTo>
                  <a:pt x="1073310" y="7482745"/>
                </a:lnTo>
                <a:cubicBezTo>
                  <a:pt x="1073310" y="8309291"/>
                  <a:pt x="1063737" y="8979334"/>
                  <a:pt x="1051927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927" y="0"/>
                </a:lnTo>
                <a:cubicBezTo>
                  <a:pt x="1063737" y="0"/>
                  <a:pt x="1073310" y="670043"/>
                  <a:pt x="1073310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94" rIns="65094" bIns="65096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Consists of high-level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are jointly managed by different administrations</a:t>
            </a:r>
          </a:p>
        </p:txBody>
      </p:sp>
      <p:sp>
        <p:nvSpPr>
          <p:cNvPr id="5" name="Freeform 4"/>
          <p:cNvSpPr/>
          <p:nvPr/>
        </p:nvSpPr>
        <p:spPr>
          <a:xfrm>
            <a:off x="914400" y="3594410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>
                <a:solidFill>
                  <a:schemeClr val="tx1"/>
                </a:solidFill>
              </a:rPr>
              <a:t>Administrat-ional</a:t>
            </a:r>
            <a:r>
              <a:rPr lang="en-US" sz="1800" kern="1200" dirty="0">
                <a:solidFill>
                  <a:schemeClr val="tx1"/>
                </a:solidFill>
              </a:rPr>
              <a:t> Layer</a:t>
            </a:r>
          </a:p>
        </p:txBody>
      </p:sp>
      <p:sp>
        <p:nvSpPr>
          <p:cNvPr id="7" name="Freeform 6"/>
          <p:cNvSpPr/>
          <p:nvPr/>
        </p:nvSpPr>
        <p:spPr>
          <a:xfrm>
            <a:off x="2069665" y="3594411"/>
            <a:ext cx="8979334" cy="1072746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8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mid-level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grouped together in such a way that each group is managed by an administration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914400" y="5051422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Managerial Layer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665" y="5051422"/>
            <a:ext cx="8979334" cy="1072747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9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low-level directory nodes within a single administration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The main issue is to efficiently map directory nodes to local name servers</a:t>
            </a:r>
          </a:p>
        </p:txBody>
      </p:sp>
    </p:spTree>
    <p:extLst>
      <p:ext uri="{BB962C8B-B14F-4D97-AF65-F5344CB8AC3E}">
        <p14:creationId xmlns:p14="http://schemas.microsoft.com/office/powerpoint/2010/main" val="4110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77400" cy="1143000"/>
          </a:xfrm>
        </p:spPr>
        <p:txBody>
          <a:bodyPr>
            <a:noAutofit/>
          </a:bodyPr>
          <a:lstStyle/>
          <a:p>
            <a:r>
              <a:rPr lang="en-US" altLang="en-US" dirty="0"/>
              <a:t>Distributed Name Spaces – An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1"/>
            <a:ext cx="102870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82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9677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Comparison of Name Servers</a:t>
            </a:r>
            <a:br>
              <a:rPr lang="en-US" altLang="en-US" dirty="0"/>
            </a:br>
            <a:r>
              <a:rPr lang="en-US" altLang="en-US" dirty="0"/>
              <a:t>at Different Layers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49731"/>
              </p:ext>
            </p:extLst>
          </p:nvPr>
        </p:nvGraphicFramePr>
        <p:xfrm>
          <a:off x="1447800" y="2316164"/>
          <a:ext cx="8458200" cy="2865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Global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Administrational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Managerial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/>
                        <a:t>Geographical scale of the network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Total number</a:t>
                      </a:r>
                      <a:r>
                        <a:rPr lang="en-US" sz="1800" baseline="0" dirty="0"/>
                        <a:t> of nodes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 of</a:t>
                      </a:r>
                      <a:r>
                        <a:rPr lang="en-US" sz="1800" baseline="0" dirty="0"/>
                        <a:t> replicas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Update propagation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Is</a:t>
                      </a:r>
                      <a:r>
                        <a:rPr lang="en-US" sz="1800" baseline="0" dirty="0"/>
                        <a:t> client side caching applied?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Responsiveness to lookups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2709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Worldwide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697164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26971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Department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Few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84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5800" y="3319463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Vast numbers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0386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Lazy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513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04971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36687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6576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 or few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5800" y="36782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4462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4449764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49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Sometimes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80536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8053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Milliseconds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05800" y="48053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648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Resolution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93552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Distributed name resolution is responsible for mapping names to addresses in a system where:</a:t>
            </a:r>
          </a:p>
          <a:p>
            <a:pPr lvl="1">
              <a:defRPr/>
            </a:pPr>
            <a:r>
              <a:rPr lang="en-US" sz="2400" dirty="0"/>
              <a:t>Name servers are distributed among participating nodes</a:t>
            </a:r>
          </a:p>
          <a:p>
            <a:pPr lvl="1">
              <a:defRPr/>
            </a:pPr>
            <a:r>
              <a:rPr lang="en-US" sz="2400" dirty="0"/>
              <a:t>Each name server has a local </a:t>
            </a:r>
            <a:r>
              <a:rPr lang="en-US" sz="2400" i="1" dirty="0"/>
              <a:t>name resolver</a:t>
            </a:r>
          </a:p>
          <a:p>
            <a:pPr lvl="2">
              <a:defRPr/>
            </a:pPr>
            <a:endParaRPr lang="en-US" sz="2000" i="1" dirty="0"/>
          </a:p>
          <a:p>
            <a:pPr>
              <a:defRPr/>
            </a:pPr>
            <a:r>
              <a:rPr lang="en-US" sz="2800" dirty="0"/>
              <a:t>We will study two distributed name resolution algorithms: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Iterative Name Resolution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Recursive Name Resolution</a:t>
            </a:r>
          </a:p>
        </p:txBody>
      </p:sp>
    </p:spTree>
    <p:extLst>
      <p:ext uri="{BB962C8B-B14F-4D97-AF65-F5344CB8AC3E}">
        <p14:creationId xmlns:p14="http://schemas.microsoft.com/office/powerpoint/2010/main" val="13019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Iterative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512552" cy="4525963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hands over the complete name to </a:t>
            </a:r>
            <a:r>
              <a:rPr lang="en-US" sz="2400" i="1" dirty="0"/>
              <a:t>root name server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1050" i="1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Root name server resolves the name as far as it can, and returns the result to the client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/>
              <a:t>The root name server returns the address of the next-level name server (say, NLNS) if address is not completely resolved</a:t>
            </a:r>
          </a:p>
          <a:p>
            <a:pPr marL="2228850" lvl="4" indent="-457200">
              <a:buFont typeface="Arial" charset="0"/>
              <a:buChar char="•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passes the unresolved part of the name to the NLNS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7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NLNS resolves the name as far as it can, and returns the result to the client (and probably its next-level name server)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The process continues </a:t>
            </a:r>
            <a:r>
              <a:rPr lang="en-US" sz="2400" dirty="0" err="1"/>
              <a:t>untill</a:t>
            </a:r>
            <a:r>
              <a:rPr lang="en-US" sz="2400" dirty="0"/>
              <a:t> the full name is resolved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Architectures &amp; Naming- Part 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Naming-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PS2 is due on Monday, September 23</a:t>
            </a:r>
            <a:r>
              <a:rPr lang="en-US" sz="2800" baseline="30000" dirty="0"/>
              <a:t>rd</a:t>
            </a:r>
            <a:r>
              <a:rPr lang="en-US" sz="2800" dirty="0"/>
              <a:t>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P1 is due on Wednesday, Oct 2</a:t>
            </a:r>
            <a:r>
              <a:rPr lang="en-US" sz="2800" baseline="30000" dirty="0"/>
              <a:t>nd</a:t>
            </a:r>
            <a:r>
              <a:rPr lang="en-US" sz="2800" dirty="0"/>
              <a:t> – DR is due tomorrow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C00000"/>
                </a:solidFill>
              </a:rPr>
              <a:t>Quiz I will be held on Thursday, September 26</a:t>
            </a:r>
            <a:r>
              <a:rPr lang="en-US" sz="2800" baseline="30000" dirty="0">
                <a:solidFill>
                  <a:srgbClr val="C00000"/>
                </a:solidFill>
              </a:rPr>
              <a:t>th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1201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1. Iterative Name Resolution – An Example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202"/>
            <a:ext cx="96774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7300" y="5424588"/>
            <a:ext cx="434340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386248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Recursive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400" dirty="0"/>
              <a:t>Client provides the name to the root name server</a:t>
            </a:r>
          </a:p>
          <a:p>
            <a:pPr lvl="1"/>
            <a:r>
              <a:rPr lang="en-US" altLang="en-US" sz="2400" dirty="0"/>
              <a:t>The root name server passes the result to the next name server it finds</a:t>
            </a:r>
          </a:p>
          <a:p>
            <a:pPr lvl="1"/>
            <a:r>
              <a:rPr lang="en-US" altLang="en-US" sz="2400" dirty="0"/>
              <a:t>The process continues till the name is fully resolved</a:t>
            </a:r>
          </a:p>
          <a:p>
            <a:pPr lvl="3"/>
            <a:endParaRPr lang="en-US" altLang="en-US" sz="1800" dirty="0"/>
          </a:p>
          <a:p>
            <a:r>
              <a:rPr lang="en-US" altLang="en-US" sz="2800" dirty="0">
                <a:solidFill>
                  <a:srgbClr val="0070C0"/>
                </a:solidFill>
              </a:rPr>
              <a:t>Drawback:</a:t>
            </a:r>
          </a:p>
          <a:p>
            <a:pPr lvl="1"/>
            <a:r>
              <a:rPr lang="en-US" altLang="en-US" sz="2400" dirty="0"/>
              <a:t>Large overhead at name servers (especially, at the high-level name servers)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125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2. Recursive Name Resolution – An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9692"/>
            <a:ext cx="9601200" cy="464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5526088"/>
            <a:ext cx="43434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1455785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Flat naming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Structured naming</a:t>
            </a: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223723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2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400" dirty="0"/>
              <a:t>However, the lookup operations can be extremely expensive</a:t>
            </a:r>
          </a:p>
          <a:p>
            <a:pPr lvl="1"/>
            <a:r>
              <a:rPr lang="en-US" altLang="en-US" sz="2200" dirty="0"/>
              <a:t>They require to match requested attribute values, against actual attribute values, which might require 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400" dirty="0">
                <a:solidFill>
                  <a:srgbClr val="00B050"/>
                </a:solidFill>
              </a:rPr>
              <a:t>Solution:</a:t>
            </a:r>
            <a:r>
              <a:rPr lang="en-US" altLang="en-US" sz="2400" dirty="0"/>
              <a:t> Implement basic directory service as a database, and combine it with traditional structured naming system</a:t>
            </a:r>
          </a:p>
          <a:p>
            <a:pPr lvl="4"/>
            <a:endParaRPr lang="en-US" altLang="en-US" sz="2400" dirty="0"/>
          </a:p>
          <a:p>
            <a:r>
              <a:rPr lang="en-US" altLang="en-US" sz="2400" dirty="0"/>
              <a:t>We will study </a:t>
            </a:r>
            <a:r>
              <a:rPr lang="en-US" altLang="en-US" sz="2400" dirty="0">
                <a:solidFill>
                  <a:srgbClr val="0070C0"/>
                </a:solidFill>
              </a:rPr>
              <a:t>Light-weight Directory Access Protocol </a:t>
            </a:r>
            <a:r>
              <a:rPr lang="en-US" altLang="en-US" sz="2400" dirty="0"/>
              <a:t>(LDAP); an example system that uses 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8487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06680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Light-weight Directory Access Protocol (LDAP)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LDAP directory service consists of a number of records called “directory entries”</a:t>
            </a:r>
          </a:p>
          <a:p>
            <a:pPr lvl="1">
              <a:defRPr/>
            </a:pPr>
            <a:r>
              <a:rPr lang="en-US" sz="2000" dirty="0"/>
              <a:t>Each record is made of (attribute, value) pairs</a:t>
            </a:r>
          </a:p>
          <a:p>
            <a:pPr lvl="1">
              <a:defRPr/>
            </a:pPr>
            <a:r>
              <a:rPr lang="en-US" sz="2000" dirty="0"/>
              <a:t>LDAP standard specifies five attributes for each record</a:t>
            </a:r>
          </a:p>
          <a:p>
            <a:pPr>
              <a:defRPr/>
            </a:pPr>
            <a:r>
              <a:rPr lang="en-US" sz="24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000" dirty="0"/>
              <a:t>Each record in a DIB is unique</a:t>
            </a:r>
          </a:p>
          <a:p>
            <a:pPr lvl="1">
              <a:defRPr/>
            </a:pPr>
            <a:r>
              <a:rPr lang="en-US" sz="2000" dirty="0"/>
              <a:t>Each record is represented by a distinguished 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E.g.,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4648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All the records in the DIB can be organized into a hierarchical tree called </a:t>
            </a:r>
            <a:r>
              <a:rPr lang="en-US" sz="20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000" dirty="0"/>
              <a:t>LDAP provides advanced search mechanisms based on attributes by traversing the DIT</a:t>
            </a:r>
          </a:p>
          <a:p>
            <a:pPr>
              <a:defRPr/>
            </a:pPr>
            <a:r>
              <a:rPr lang="en-US" sz="2000" dirty="0"/>
              <a:t>Example syntax for searching all </a:t>
            </a:r>
            <a:r>
              <a:rPr lang="en-US" sz="2000" dirty="0" err="1"/>
              <a:t>Main_Servers</a:t>
            </a:r>
            <a:r>
              <a:rPr lang="en-US" sz="2000" dirty="0"/>
              <a:t> in </a:t>
            </a:r>
            <a:r>
              <a:rPr lang="en-US" sz="2000" dirty="0" err="1"/>
              <a:t>Vrije</a:t>
            </a:r>
            <a:r>
              <a:rPr lang="en-US" sz="2000" dirty="0"/>
              <a:t> </a:t>
            </a:r>
            <a:r>
              <a:rPr lang="en-US" sz="2000" dirty="0" err="1"/>
              <a:t>Universiteit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search("&amp;(C = NL) (O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(OU = *) (CN = Main server)")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52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Naming and name resolutions enable accessing entities in a distributed system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naming: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Flat Naming</a:t>
            </a:r>
          </a:p>
          <a:p>
            <a:pPr lvl="2"/>
            <a:r>
              <a:rPr lang="en-US" altLang="en-US" sz="2000" dirty="0"/>
              <a:t>Broadcasting, forward pointers, home-based approaches, Distributed Hash Tables (DHTs)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Structured Naming</a:t>
            </a:r>
          </a:p>
          <a:p>
            <a:pPr lvl="2"/>
            <a:r>
              <a:rPr lang="en-US" altLang="en-US" sz="2000" dirty="0"/>
              <a:t>Organizes names into Name Spaces</a:t>
            </a:r>
          </a:p>
          <a:p>
            <a:pPr lvl="2"/>
            <a:r>
              <a:rPr lang="en-US" altLang="en-US" sz="2000" dirty="0"/>
              <a:t>Distributed Name Spaces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Attribute-based Naming</a:t>
            </a:r>
          </a:p>
          <a:p>
            <a:pPr lvl="2"/>
            <a:r>
              <a:rPr lang="en-US" altLang="en-US" sz="20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29762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Concurrency and Synchronization</a:t>
            </a:r>
          </a:p>
          <a:p>
            <a:pPr lvl="1"/>
            <a:r>
              <a:rPr lang="en-US" altLang="en-US" sz="2800" dirty="0"/>
              <a:t>Explain the need for synchronization</a:t>
            </a:r>
          </a:p>
          <a:p>
            <a:pPr lvl="4"/>
            <a:endParaRPr lang="en-US" altLang="en-US" sz="2800" dirty="0"/>
          </a:p>
          <a:p>
            <a:pPr lvl="1"/>
            <a:r>
              <a:rPr lang="en-US" altLang="en-US" sz="2800" dirty="0"/>
              <a:t>Analyze how computers synchronize their clocks and concurrent accesses to resources</a:t>
            </a:r>
          </a:p>
          <a:p>
            <a:pPr lvl="2"/>
            <a:r>
              <a:rPr lang="en-US" altLang="en-US" sz="2800" dirty="0"/>
              <a:t>Clock Synchronization Algorithms</a:t>
            </a:r>
          </a:p>
          <a:p>
            <a:pPr lvl="2"/>
            <a:r>
              <a:rPr lang="en-US" altLang="en-US" sz="2800" dirty="0"/>
              <a:t>Mutual Exclusion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01613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26882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names are composed of simple human-readable names </a:t>
            </a:r>
          </a:p>
          <a:p>
            <a:pPr lvl="1">
              <a:defRPr/>
            </a:pPr>
            <a:r>
              <a:rPr lang="en-US" sz="2400" dirty="0"/>
              <a:t>Names are arranged in a specific structure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</a:rPr>
              <a:t>Examples:</a:t>
            </a:r>
          </a:p>
          <a:p>
            <a:pPr lvl="1">
              <a:defRPr/>
            </a:pPr>
            <a:r>
              <a:rPr lang="en-US" sz="2400" dirty="0"/>
              <a:t>File-systems utilize structured names to identify files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-systems/naming.txt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Websites can be accessed through structured names</a:t>
            </a:r>
          </a:p>
          <a:p>
            <a:pPr lvl="2">
              <a:defRPr/>
            </a:pPr>
            <a:r>
              <a:rPr lang="en-US" sz="2400" dirty="0"/>
              <a:t>www.cs.qatar.cmu.edu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names are organized into </a:t>
            </a:r>
            <a:r>
              <a:rPr lang="en-US" altLang="en-US" sz="2800" i="1" dirty="0">
                <a:solidFill>
                  <a:srgbClr val="0070C0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/>
              <a:t>A name space 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consisting of: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Each leaf node represents an entity</a:t>
            </a:r>
          </a:p>
          <a:p>
            <a:pPr lvl="2"/>
            <a:r>
              <a:rPr lang="en-US" altLang="en-US" sz="2000" dirty="0"/>
              <a:t>A leaf node generally stores the </a:t>
            </a:r>
            <a:r>
              <a:rPr lang="en-US" altLang="en-US" sz="2000" i="1" u="sng" dirty="0"/>
              <a:t>address</a:t>
            </a:r>
            <a:r>
              <a:rPr lang="en-US" altLang="en-US" sz="2000" dirty="0"/>
              <a:t> of an entity (e.g., in DNS), or  the </a:t>
            </a:r>
            <a:r>
              <a:rPr lang="en-US" altLang="en-US" sz="2000" i="1" u="sng" dirty="0"/>
              <a:t>state</a:t>
            </a:r>
            <a:r>
              <a:rPr lang="en-US" altLang="en-US" sz="2000" dirty="0"/>
              <a:t> of (or the </a:t>
            </a:r>
            <a:r>
              <a:rPr lang="en-US" altLang="en-US" sz="2000" i="1" u="sng" dirty="0"/>
              <a:t>path</a:t>
            </a:r>
            <a:r>
              <a:rPr lang="en-US" altLang="en-US" sz="2000" dirty="0"/>
              <a:t> to) an entity (e.g., in file systems)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Directory node refers to other leaf or directory nodes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Each node can store any type of data</a:t>
            </a:r>
          </a:p>
          <a:p>
            <a:pPr lvl="1"/>
            <a:r>
              <a:rPr lang="en-US" altLang="en-US" sz="2400" dirty="0"/>
              <a:t>I.e., State and/or address (</a:t>
            </a:r>
            <a:r>
              <a:rPr lang="en-US" altLang="en-US" sz="2400" i="1" dirty="0"/>
              <a:t>e.g., to a different machine</a:t>
            </a:r>
            <a:r>
              <a:rPr lang="en-US" altLang="en-US" sz="2400" dirty="0"/>
              <a:t>) and/or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7F1503F-B19E-40BC-A4BE-97418F40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Spaces: An Example 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F335E5A-40CE-46AE-9296-CC3BE5AE4006}"/>
              </a:ext>
            </a:extLst>
          </p:cNvPr>
          <p:cNvSpPr/>
          <p:nvPr/>
        </p:nvSpPr>
        <p:spPr>
          <a:xfrm>
            <a:off x="1963674" y="1538286"/>
            <a:ext cx="746455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Looking up for the entity with name “/home/</a:t>
            </a:r>
            <a:r>
              <a:rPr lang="en-US" sz="2400" dirty="0" err="1">
                <a:solidFill>
                  <a:schemeClr val="tx1"/>
                </a:solidFill>
              </a:rPr>
              <a:t>steen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mbox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D2E4CF-4812-4623-B287-A6035A89860E}"/>
              </a:ext>
            </a:extLst>
          </p:cNvPr>
          <p:cNvSpPr/>
          <p:nvPr/>
        </p:nvSpPr>
        <p:spPr>
          <a:xfrm>
            <a:off x="6934200" y="2286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F33779-AF71-43A9-B7E2-82079F33474A}"/>
              </a:ext>
            </a:extLst>
          </p:cNvPr>
          <p:cNvSpPr/>
          <p:nvPr/>
        </p:nvSpPr>
        <p:spPr>
          <a:xfrm>
            <a:off x="5638800" y="2971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1BD07-2830-43B3-AC6E-16C808A0E2CF}"/>
              </a:ext>
            </a:extLst>
          </p:cNvPr>
          <p:cNvSpPr/>
          <p:nvPr/>
        </p:nvSpPr>
        <p:spPr>
          <a:xfrm>
            <a:off x="6477000" y="4038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16BD48-7BFB-42C9-8731-B6FA15690C11}"/>
              </a:ext>
            </a:extLst>
          </p:cNvPr>
          <p:cNvSpPr/>
          <p:nvPr/>
        </p:nvSpPr>
        <p:spPr>
          <a:xfrm>
            <a:off x="8229600" y="30480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AA9C69-3EE0-4C6B-B8AA-4804F3DF2651}"/>
              </a:ext>
            </a:extLst>
          </p:cNvPr>
          <p:cNvSpPr/>
          <p:nvPr/>
        </p:nvSpPr>
        <p:spPr>
          <a:xfrm>
            <a:off x="46482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6B99E52-E49B-4219-BABA-7059BC9EE077}"/>
              </a:ext>
            </a:extLst>
          </p:cNvPr>
          <p:cNvSpPr/>
          <p:nvPr/>
        </p:nvSpPr>
        <p:spPr>
          <a:xfrm>
            <a:off x="54864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D348840-7F9C-4A87-8485-0AF6A937C32C}"/>
              </a:ext>
            </a:extLst>
          </p:cNvPr>
          <p:cNvSpPr/>
          <p:nvPr/>
        </p:nvSpPr>
        <p:spPr>
          <a:xfrm>
            <a:off x="6324600" y="51054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F5C318-19CB-4E1C-8FF1-C54A8D701761}"/>
              </a:ext>
            </a:extLst>
          </p:cNvPr>
          <p:cNvSpPr/>
          <p:nvPr/>
        </p:nvSpPr>
        <p:spPr>
          <a:xfrm>
            <a:off x="5486400" y="5105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F0B3CC-EF94-4F4F-8E79-57EB31BCEE65}"/>
              </a:ext>
            </a:extLst>
          </p:cNvPr>
          <p:cNvCxnSpPr>
            <a:stCxn id="9" idx="2"/>
          </p:cNvCxnSpPr>
          <p:nvPr/>
        </p:nvCxnSpPr>
        <p:spPr>
          <a:xfrm>
            <a:off x="7124700" y="2667000"/>
            <a:ext cx="12573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F9A5BC8-7BCB-4B8E-BA57-7FEA31523AD8}"/>
              </a:ext>
            </a:extLst>
          </p:cNvPr>
          <p:cNvCxnSpPr/>
          <p:nvPr/>
        </p:nvCxnSpPr>
        <p:spPr>
          <a:xfrm flipH="1">
            <a:off x="6096000" y="2667000"/>
            <a:ext cx="10287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7DD8EF-F2A2-46BB-8F2E-C24C3A97D7D4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791200" y="33528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EC3D8D-08BC-42EB-AC92-D460FAA346F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636C20-F1D3-49B4-8B0C-98C31FE0AFA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53000" y="3352800"/>
            <a:ext cx="8763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1670026-AE63-4DE7-A94F-70DB8CEA9A7C}"/>
              </a:ext>
            </a:extLst>
          </p:cNvPr>
          <p:cNvSpPr/>
          <p:nvPr/>
        </p:nvSpPr>
        <p:spPr>
          <a:xfrm>
            <a:off x="3429000" y="4343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293990-EFCA-418A-8876-B1AA1BBDC656}"/>
              </a:ext>
            </a:extLst>
          </p:cNvPr>
          <p:cNvSpPr/>
          <p:nvPr/>
        </p:nvSpPr>
        <p:spPr>
          <a:xfrm>
            <a:off x="3505200" y="4876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30740" name="TextBox 41">
            <a:extLst>
              <a:ext uri="{FF2B5EF4-FFF2-40B4-BE49-F238E27FC236}">
                <a16:creationId xmlns:a16="http://schemas.microsoft.com/office/drawing/2014/main" id="{C3F38EAB-036F-427E-82C5-E7C4C91F8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Leaf node</a:t>
            </a:r>
          </a:p>
        </p:txBody>
      </p:sp>
      <p:sp>
        <p:nvSpPr>
          <p:cNvPr id="30741" name="TextBox 42">
            <a:extLst>
              <a:ext uri="{FF2B5EF4-FFF2-40B4-BE49-F238E27FC236}">
                <a16:creationId xmlns:a16="http://schemas.microsoft.com/office/drawing/2014/main" id="{301D0442-959B-4F71-AE95-4718B4EB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887914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Directory node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BAEB79-B64D-403F-B8A0-0664E5B77EE9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A28491-4302-411B-8612-3DC332A42D73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5791200" y="44196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52">
            <a:extLst>
              <a:ext uri="{FF2B5EF4-FFF2-40B4-BE49-F238E27FC236}">
                <a16:creationId xmlns:a16="http://schemas.microsoft.com/office/drawing/2014/main" id="{FE8310D9-79D7-4775-AD64-90F8F5D9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0745" name="TextBox 53">
            <a:extLst>
              <a:ext uri="{FF2B5EF4-FFF2-40B4-BE49-F238E27FC236}">
                <a16:creationId xmlns:a16="http://schemas.microsoft.com/office/drawing/2014/main" id="{B62B38BF-7E43-447C-A263-746F1DC2A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0746" name="TextBox 54">
            <a:extLst>
              <a:ext uri="{FF2B5EF4-FFF2-40B4-BE49-F238E27FC236}">
                <a16:creationId xmlns:a16="http://schemas.microsoft.com/office/drawing/2014/main" id="{7B163DCB-A969-42F8-AFFC-A0AE9808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0747" name="TextBox 55">
            <a:extLst>
              <a:ext uri="{FF2B5EF4-FFF2-40B4-BE49-F238E27FC236}">
                <a16:creationId xmlns:a16="http://schemas.microsoft.com/office/drawing/2014/main" id="{8D254C54-B7DE-43D8-8658-220F3B79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0748" name="TextBox 56">
            <a:extLst>
              <a:ext uri="{FF2B5EF4-FFF2-40B4-BE49-F238E27FC236}">
                <a16:creationId xmlns:a16="http://schemas.microsoft.com/office/drawing/2014/main" id="{C7966946-E4B3-47FB-A43F-481234A1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F1E8DDE2-B080-4EEF-97BC-43C541A9D196}"/>
              </a:ext>
            </a:extLst>
          </p:cNvPr>
          <p:cNvSpPr/>
          <p:nvPr/>
        </p:nvSpPr>
        <p:spPr>
          <a:xfrm>
            <a:off x="3581400" y="2514600"/>
            <a:ext cx="1447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n2: “</a:t>
            </a:r>
            <a:r>
              <a:rPr lang="en-US" dirty="0" err="1"/>
              <a:t>elke</a:t>
            </a:r>
            <a:r>
              <a:rPr lang="en-US" dirty="0"/>
              <a:t>”</a:t>
            </a:r>
          </a:p>
          <a:p>
            <a:pPr algn="ctr" eaLnBrk="1" hangingPunct="1">
              <a:defRPr/>
            </a:pPr>
            <a:r>
              <a:rPr lang="en-US" dirty="0"/>
              <a:t>n3: “max”</a:t>
            </a:r>
          </a:p>
          <a:p>
            <a:pPr algn="ctr" eaLnBrk="1" hangingPunct="1">
              <a:defRPr/>
            </a:pPr>
            <a:r>
              <a:rPr lang="en-US" dirty="0"/>
              <a:t>n4: “</a:t>
            </a:r>
            <a:r>
              <a:rPr lang="en-US" dirty="0" err="1"/>
              <a:t>steen</a:t>
            </a:r>
            <a:r>
              <a:rPr lang="en-US" dirty="0"/>
              <a:t>”</a:t>
            </a:r>
          </a:p>
        </p:txBody>
      </p:sp>
      <p:sp>
        <p:nvSpPr>
          <p:cNvPr id="30750" name="TextBox 58">
            <a:extLst>
              <a:ext uri="{FF2B5EF4-FFF2-40B4-BE49-F238E27FC236}">
                <a16:creationId xmlns:a16="http://schemas.microsoft.com/office/drawing/2014/main" id="{913CAB4C-52A1-46B4-9AAB-96D5F7F3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52C2918-0D79-44CB-8796-0711B020A75E}"/>
              </a:ext>
            </a:extLst>
          </p:cNvPr>
          <p:cNvCxnSpPr>
            <a:stCxn id="10" idx="1"/>
            <a:endCxn id="58" idx="3"/>
          </p:cNvCxnSpPr>
          <p:nvPr/>
        </p:nvCxnSpPr>
        <p:spPr>
          <a:xfrm flipH="1" flipV="1">
            <a:off x="5029200" y="2971800"/>
            <a:ext cx="609600" cy="1905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52" name="TextBox 71">
            <a:extLst>
              <a:ext uri="{FF2B5EF4-FFF2-40B4-BE49-F238E27FC236}">
                <a16:creationId xmlns:a16="http://schemas.microsoft.com/office/drawing/2014/main" id="{BB7A93A8-46E0-4407-ADA0-D1AD4F67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0591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0753" name="TextBox 80">
            <a:extLst>
              <a:ext uri="{FF2B5EF4-FFF2-40B4-BE49-F238E27FC236}">
                <a16:creationId xmlns:a16="http://schemas.microsoft.com/office/drawing/2014/main" id="{E38518E3-8681-4DB5-AD52-B167E87B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0754" name="TextBox 81">
            <a:extLst>
              <a:ext uri="{FF2B5EF4-FFF2-40B4-BE49-F238E27FC236}">
                <a16:creationId xmlns:a16="http://schemas.microsoft.com/office/drawing/2014/main" id="{BF9CF92C-256E-40D6-A036-32DBDE32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648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AA291E-FA14-4F62-ADAB-A8F4FCCA68E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17" name="Straight Arrow Connector 35916">
            <a:extLst>
              <a:ext uri="{FF2B5EF4-FFF2-40B4-BE49-F238E27FC236}">
                <a16:creationId xmlns:a16="http://schemas.microsoft.com/office/drawing/2014/main" id="{41383221-611E-4737-9668-6B489E06761E}"/>
              </a:ext>
            </a:extLst>
          </p:cNvPr>
          <p:cNvCxnSpPr>
            <a:stCxn id="9" idx="2"/>
          </p:cNvCxnSpPr>
          <p:nvPr/>
        </p:nvCxnSpPr>
        <p:spPr>
          <a:xfrm flipH="1">
            <a:off x="6019800" y="2667000"/>
            <a:ext cx="11049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5EB5DE0-5E35-4B7F-A1D1-D49BF19A8DA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Resolution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process of looking up a name is called </a:t>
            </a:r>
            <a:r>
              <a:rPr lang="en-US" altLang="en-US" sz="2800" i="1" dirty="0">
                <a:solidFill>
                  <a:srgbClr val="0070C0"/>
                </a:solidFill>
              </a:rPr>
              <a:t>name resolution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Closure mechanism:</a:t>
            </a:r>
          </a:p>
          <a:p>
            <a:pPr lvl="1"/>
            <a:r>
              <a:rPr lang="en-US" altLang="en-US" sz="2400" dirty="0"/>
              <a:t>Name resolution cannot be accomplished without an </a:t>
            </a:r>
            <a:r>
              <a:rPr lang="en-US" altLang="en-US" sz="2400" i="1" u="sng" dirty="0"/>
              <a:t>initial directory node</a:t>
            </a:r>
          </a:p>
          <a:p>
            <a:pPr lvl="1"/>
            <a:endParaRPr lang="en-US" altLang="en-US" sz="1400" i="1" u="sng" dirty="0"/>
          </a:p>
          <a:p>
            <a:pPr lvl="1"/>
            <a:r>
              <a:rPr lang="en-US" altLang="en-US" sz="2400" dirty="0"/>
              <a:t>The</a:t>
            </a:r>
            <a:r>
              <a:rPr lang="en-US" altLang="en-US" sz="2400" i="1" dirty="0"/>
              <a:t> </a:t>
            </a:r>
            <a:r>
              <a:rPr lang="en-US" altLang="en-US" sz="2400" i="1" dirty="0">
                <a:solidFill>
                  <a:srgbClr val="0070C0"/>
                </a:solidFill>
              </a:rPr>
              <a:t>closure mechanism</a:t>
            </a:r>
            <a:r>
              <a:rPr lang="en-US" altLang="en-US" sz="2400" dirty="0"/>
              <a:t> selects the implicit context from which to start name resolution</a:t>
            </a:r>
          </a:p>
          <a:p>
            <a:pPr lvl="4"/>
            <a:endParaRPr lang="en-US" altLang="en-US" sz="1400" dirty="0"/>
          </a:p>
          <a:p>
            <a:pPr lvl="1"/>
            <a:r>
              <a:rPr lang="en-US" altLang="en-US" sz="2400" dirty="0">
                <a:solidFill>
                  <a:srgbClr val="00B050"/>
                </a:solidFill>
              </a:rPr>
              <a:t>Examples:</a:t>
            </a:r>
          </a:p>
          <a:p>
            <a:pPr lvl="2"/>
            <a:r>
              <a:rPr lang="en-US" altLang="en-US" sz="2400" dirty="0"/>
              <a:t>www.qatar.cmu.edu: start at the DNS Server</a:t>
            </a:r>
          </a:p>
          <a:p>
            <a:pPr lvl="2"/>
            <a:r>
              <a:rPr lang="en-US" altLang="en-US" sz="2400" dirty="0"/>
              <a:t>/home/</a:t>
            </a:r>
            <a:r>
              <a:rPr lang="en-US" altLang="en-US" sz="2400" dirty="0" err="1"/>
              <a:t>steen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mbox</a:t>
            </a:r>
            <a:r>
              <a:rPr lang="en-US" altLang="en-US" sz="2400" dirty="0"/>
              <a:t>: start at the root of the file-system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The name space can be effectively used to link two different entities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Two types of links can exist between the nodes: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Symbolic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31747</TotalTime>
  <Words>1616</Words>
  <Application>Microsoft Macintosh PowerPoint</Application>
  <PresentationFormat>Widescreen</PresentationFormat>
  <Paragraphs>311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Classes of Naming</vt:lpstr>
      <vt:lpstr>Classes of Naming</vt:lpstr>
      <vt:lpstr>Structured Naming</vt:lpstr>
      <vt:lpstr>Name Spaces</vt:lpstr>
      <vt:lpstr>Name Spaces: An Example </vt:lpstr>
      <vt:lpstr>Name Resolution</vt:lpstr>
      <vt:lpstr>Name Linking</vt:lpstr>
      <vt:lpstr>1. Hard Links</vt:lpstr>
      <vt:lpstr>2. Symbolic Links</vt:lpstr>
      <vt:lpstr>Mounting of Name Spaces</vt:lpstr>
      <vt:lpstr>Example of Mounting Name Spaces in NFS</vt:lpstr>
      <vt:lpstr>Distributed Name Spaces</vt:lpstr>
      <vt:lpstr>Layers in Distributed Name Spaces</vt:lpstr>
      <vt:lpstr>Distributed Name Spaces – An Example</vt:lpstr>
      <vt:lpstr>Comparison of Name Servers at Different Layers</vt:lpstr>
      <vt:lpstr>Distributed Name Resolution</vt:lpstr>
      <vt:lpstr>1. Iterative Name Resolution</vt:lpstr>
      <vt:lpstr>1. Iterative Name Resolution – An Example</vt:lpstr>
      <vt:lpstr>2. Recursive Name Resolution</vt:lpstr>
      <vt:lpstr>2. Recursive Name Resolution – An Example</vt:lpstr>
      <vt:lpstr>Classes of Naming</vt:lpstr>
      <vt:lpstr>Attribute-based Naming</vt:lpstr>
      <vt:lpstr>Light-weight Directory Access Protocol (LDAP)</vt:lpstr>
      <vt:lpstr>Directory Information Tree in LDAP</vt:lpstr>
      <vt:lpstr>Summary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1804</cp:revision>
  <dcterms:created xsi:type="dcterms:W3CDTF">2008-11-03T12:44:07Z</dcterms:created>
  <dcterms:modified xsi:type="dcterms:W3CDTF">2019-09-22T16:56:30Z</dcterms:modified>
</cp:coreProperties>
</file>