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26"/>
  </p:notesMasterIdLst>
  <p:sldIdLst>
    <p:sldId id="421" r:id="rId3"/>
    <p:sldId id="375" r:id="rId4"/>
    <p:sldId id="523" r:id="rId5"/>
    <p:sldId id="440" r:id="rId6"/>
    <p:sldId id="483" r:id="rId7"/>
    <p:sldId id="448" r:id="rId8"/>
    <p:sldId id="450" r:id="rId9"/>
    <p:sldId id="489" r:id="rId10"/>
    <p:sldId id="508" r:id="rId11"/>
    <p:sldId id="509" r:id="rId12"/>
    <p:sldId id="510" r:id="rId13"/>
    <p:sldId id="511" r:id="rId14"/>
    <p:sldId id="512" r:id="rId15"/>
    <p:sldId id="513" r:id="rId16"/>
    <p:sldId id="514" r:id="rId17"/>
    <p:sldId id="515" r:id="rId18"/>
    <p:sldId id="516" r:id="rId19"/>
    <p:sldId id="517" r:id="rId20"/>
    <p:sldId id="518" r:id="rId21"/>
    <p:sldId id="519" r:id="rId22"/>
    <p:sldId id="520" r:id="rId23"/>
    <p:sldId id="521" r:id="rId24"/>
    <p:sldId id="522" r:id="rId2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12" autoAdjust="0"/>
    <p:restoredTop sz="96823" autoAdjust="0"/>
  </p:normalViewPr>
  <p:slideViewPr>
    <p:cSldViewPr>
      <p:cViewPr varScale="1">
        <p:scale>
          <a:sx n="128" d="100"/>
          <a:sy n="128" d="100"/>
        </p:scale>
        <p:origin x="84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8/6/22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>
            <a:extLst>
              <a:ext uri="{FF2B5EF4-FFF2-40B4-BE49-F238E27FC236}">
                <a16:creationId xmlns:a16="http://schemas.microsoft.com/office/drawing/2014/main" id="{34F3D715-B931-4ACF-A755-77382B1CE2C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46083" name="Rectangle 12">
            <a:extLst>
              <a:ext uri="{FF2B5EF4-FFF2-40B4-BE49-F238E27FC236}">
                <a16:creationId xmlns:a16="http://schemas.microsoft.com/office/drawing/2014/main" id="{7EFD940F-3964-4AA8-B213-4970FA91CD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B6A7C9B3-21B7-405D-9B04-76E4D18E8CA5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12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4" name="Text Box 1">
            <a:extLst>
              <a:ext uri="{FF2B5EF4-FFF2-40B4-BE49-F238E27FC236}">
                <a16:creationId xmlns:a16="http://schemas.microsoft.com/office/drawing/2014/main" id="{09FFF3CF-41CD-41EF-8214-91D7E9C82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78A933-AA7E-4DE3-B48F-D5752CE32157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5" name="Rectangle 2">
            <a:extLst>
              <a:ext uri="{FF2B5EF4-FFF2-40B4-BE49-F238E27FC236}">
                <a16:creationId xmlns:a16="http://schemas.microsoft.com/office/drawing/2014/main" id="{369FF008-44D7-4159-B195-6EC692868D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6" name="Text Box 3">
            <a:extLst>
              <a:ext uri="{FF2B5EF4-FFF2-40B4-BE49-F238E27FC236}">
                <a16:creationId xmlns:a16="http://schemas.microsoft.com/office/drawing/2014/main" id="{81F5788A-4EEF-4722-80C2-5456C8F80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203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Ask: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What happens when a link is broken?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Will this surely converge even if link breaks?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pitchFamily="34" charset="0"/>
            </a:endParaRP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How can you take care of link-quality? Say link A-B is 10Gbps Ethernet link and link A-C is 2Mbps wireless link.</a:t>
            </a:r>
          </a:p>
        </p:txBody>
      </p:sp>
    </p:spTree>
    <p:extLst>
      <p:ext uri="{BB962C8B-B14F-4D97-AF65-F5344CB8AC3E}">
        <p14:creationId xmlns:p14="http://schemas.microsoft.com/office/powerpoint/2010/main" val="2498064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B4AEAE00-4310-4D7A-B2BE-D58327801D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685C5CCD-C48C-4A0D-B6CA-9219DB65FB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28330334-CDE0-46B2-B663-76A47B7F66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AC6255-E148-44EE-9542-08A1BE211F3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164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05F7289B-E9DA-47B8-B554-2CD360794D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7D828D05-E2FF-4AB4-893E-B3A8A524E8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What is the best layer for congestion control?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Do you know any other protocol similar to TCP that is widely used?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When/where is congestion control important, where is it not?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080A3DFA-B6A8-4056-A5B5-CBE75E1542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69DEC1-7D29-4383-AE4D-3E417B285BF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66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8/6/22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8/6/22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8/6/22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8/6/22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8/6/22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8/6/22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8/6/22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8/6/22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8/6/22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8/6/22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8/6/22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8/6/22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8/6/22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8/6/22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8/6/22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8/6/22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8/6/22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8/6/22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8/6/22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8/6/22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8/6/22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8/6/22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Networking- Part II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3, August 7, 2022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1011F5F4-E86B-48E0-8A72-2615692B0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Routing Tables for an Example Scenario</a:t>
            </a:r>
          </a:p>
        </p:txBody>
      </p:sp>
      <p:grpSp>
        <p:nvGrpSpPr>
          <p:cNvPr id="43011" name="Group 276">
            <a:extLst>
              <a:ext uri="{FF2B5EF4-FFF2-40B4-BE49-F238E27FC236}">
                <a16:creationId xmlns:a16="http://schemas.microsoft.com/office/drawing/2014/main" id="{268B44D0-6210-421D-8F68-D3354F3EAB36}"/>
              </a:ext>
            </a:extLst>
          </p:cNvPr>
          <p:cNvGrpSpPr>
            <a:grpSpLocks/>
          </p:cNvGrpSpPr>
          <p:nvPr/>
        </p:nvGrpSpPr>
        <p:grpSpPr bwMode="auto">
          <a:xfrm>
            <a:off x="7002463" y="3581400"/>
            <a:ext cx="3657600" cy="2266950"/>
            <a:chOff x="5019368" y="1459944"/>
            <a:chExt cx="4017706" cy="2391575"/>
          </a:xfrm>
        </p:grpSpPr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BFC88C09-6252-457C-B78F-7C400A3D7502}"/>
                </a:ext>
              </a:extLst>
            </p:cNvPr>
            <p:cNvSpPr/>
            <p:nvPr/>
          </p:nvSpPr>
          <p:spPr>
            <a:xfrm>
              <a:off x="5075169" y="1989172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A</a:t>
              </a: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6FE1E7C8-9304-430B-AA0E-F20CD11A4979}"/>
                </a:ext>
              </a:extLst>
            </p:cNvPr>
            <p:cNvSpPr/>
            <p:nvPr/>
          </p:nvSpPr>
          <p:spPr>
            <a:xfrm>
              <a:off x="7056122" y="1989172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B</a:t>
              </a: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97389EE0-E8A5-4423-B388-B44D54892933}"/>
                </a:ext>
              </a:extLst>
            </p:cNvPr>
            <p:cNvSpPr/>
            <p:nvPr/>
          </p:nvSpPr>
          <p:spPr>
            <a:xfrm>
              <a:off x="7056122" y="3034230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E</a:t>
              </a: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AF8934A7-433E-4077-A749-5C1661F49AFE}"/>
                </a:ext>
              </a:extLst>
            </p:cNvPr>
            <p:cNvSpPr/>
            <p:nvPr/>
          </p:nvSpPr>
          <p:spPr>
            <a:xfrm>
              <a:off x="5075169" y="3029206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D</a:t>
              </a: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06519362-BBC2-4A48-A410-07199106AE4E}"/>
                </a:ext>
              </a:extLst>
            </p:cNvPr>
            <p:cNvSpPr/>
            <p:nvPr/>
          </p:nvSpPr>
          <p:spPr>
            <a:xfrm>
              <a:off x="7969871" y="2488254"/>
              <a:ext cx="305164" cy="30648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C</a:t>
              </a:r>
            </a:p>
          </p:txBody>
        </p: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4F331170-0A7A-492F-98BD-7BA76411F1C2}"/>
                </a:ext>
              </a:extLst>
            </p:cNvPr>
            <p:cNvCxnSpPr>
              <a:endCxn id="128" idx="2"/>
            </p:cNvCxnSpPr>
            <p:nvPr/>
          </p:nvCxnSpPr>
          <p:spPr>
            <a:xfrm>
              <a:off x="5380333" y="2143251"/>
              <a:ext cx="1675789" cy="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72A4DA75-ACE8-4B54-99F4-A90EF09234E3}"/>
                </a:ext>
              </a:extLst>
            </p:cNvPr>
            <p:cNvCxnSpPr>
              <a:stCxn id="129" idx="0"/>
            </p:cNvCxnSpPr>
            <p:nvPr/>
          </p:nvCxnSpPr>
          <p:spPr>
            <a:xfrm flipV="1">
              <a:off x="7207831" y="2295656"/>
              <a:ext cx="0" cy="738574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688B27A1-D856-4B91-A22B-A55AC517604A}"/>
                </a:ext>
              </a:extLst>
            </p:cNvPr>
            <p:cNvCxnSpPr>
              <a:stCxn id="130" idx="0"/>
              <a:endCxn id="127" idx="4"/>
            </p:cNvCxnSpPr>
            <p:nvPr/>
          </p:nvCxnSpPr>
          <p:spPr>
            <a:xfrm flipV="1">
              <a:off x="5226879" y="2297330"/>
              <a:ext cx="0" cy="731876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FEE22909-B7A3-41C9-9ED7-A6441B492536}"/>
                </a:ext>
              </a:extLst>
            </p:cNvPr>
            <p:cNvCxnSpPr>
              <a:stCxn id="129" idx="2"/>
              <a:endCxn id="130" idx="6"/>
            </p:cNvCxnSpPr>
            <p:nvPr/>
          </p:nvCxnSpPr>
          <p:spPr>
            <a:xfrm flipH="1" flipV="1">
              <a:off x="5380333" y="3183285"/>
              <a:ext cx="1675789" cy="5024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13326A2F-E0CB-4901-BAE8-52364B065986}"/>
                </a:ext>
              </a:extLst>
            </p:cNvPr>
            <p:cNvCxnSpPr>
              <a:stCxn id="131" idx="1"/>
              <a:endCxn id="128" idx="6"/>
            </p:cNvCxnSpPr>
            <p:nvPr/>
          </p:nvCxnSpPr>
          <p:spPr>
            <a:xfrm flipH="1" flipV="1">
              <a:off x="7361285" y="2143251"/>
              <a:ext cx="653924" cy="390222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B5B3E2BB-5591-4634-B8F9-44F3182636CD}"/>
                </a:ext>
              </a:extLst>
            </p:cNvPr>
            <p:cNvCxnSpPr>
              <a:stCxn id="129" idx="6"/>
              <a:endCxn id="131" idx="3"/>
            </p:cNvCxnSpPr>
            <p:nvPr/>
          </p:nvCxnSpPr>
          <p:spPr>
            <a:xfrm flipV="1">
              <a:off x="7361285" y="2749519"/>
              <a:ext cx="653924" cy="43879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4DCE559A-C7B8-4FE3-A4C4-BB12AF1D08EC}"/>
                </a:ext>
              </a:extLst>
            </p:cNvPr>
            <p:cNvSpPr/>
            <p:nvPr/>
          </p:nvSpPr>
          <p:spPr>
            <a:xfrm>
              <a:off x="5036806" y="1459944"/>
              <a:ext cx="380148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4847B5A3-3F26-4B41-8FA3-F7BE0384C8FE}"/>
                </a:ext>
              </a:extLst>
            </p:cNvPr>
            <p:cNvCxnSpPr>
              <a:stCxn id="127" idx="0"/>
              <a:endCxn id="138" idx="2"/>
            </p:cNvCxnSpPr>
            <p:nvPr/>
          </p:nvCxnSpPr>
          <p:spPr>
            <a:xfrm flipV="1">
              <a:off x="5226879" y="1835093"/>
              <a:ext cx="0" cy="154079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8AEA3EFA-7859-4E1D-8917-CCB5CB221A0D}"/>
                </a:ext>
              </a:extLst>
            </p:cNvPr>
            <p:cNvSpPr/>
            <p:nvPr/>
          </p:nvSpPr>
          <p:spPr>
            <a:xfrm>
              <a:off x="5036806" y="3476370"/>
              <a:ext cx="380148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0FD49685-3C65-48FD-A6DC-E8B72A78C0B7}"/>
                </a:ext>
              </a:extLst>
            </p:cNvPr>
            <p:cNvCxnSpPr>
              <a:stCxn id="140" idx="0"/>
            </p:cNvCxnSpPr>
            <p:nvPr/>
          </p:nvCxnSpPr>
          <p:spPr>
            <a:xfrm flipV="1">
              <a:off x="5226879" y="3342388"/>
              <a:ext cx="0" cy="133982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4A7D1319-02EF-4F5E-BDBC-5E01E71DE8C2}"/>
                </a:ext>
              </a:extLst>
            </p:cNvPr>
            <p:cNvCxnSpPr/>
            <p:nvPr/>
          </p:nvCxnSpPr>
          <p:spPr>
            <a:xfrm flipV="1">
              <a:off x="7207831" y="1875288"/>
              <a:ext cx="0" cy="102162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C5CBE5BC-5382-49FD-9EB4-69C8986B79E0}"/>
                </a:ext>
              </a:extLst>
            </p:cNvPr>
            <p:cNvSpPr/>
            <p:nvPr/>
          </p:nvSpPr>
          <p:spPr>
            <a:xfrm>
              <a:off x="7017758" y="1511862"/>
              <a:ext cx="380148" cy="376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871C3D70-FEC3-48CD-8922-C42D29722A4B}"/>
                </a:ext>
              </a:extLst>
            </p:cNvPr>
            <p:cNvSpPr/>
            <p:nvPr/>
          </p:nvSpPr>
          <p:spPr>
            <a:xfrm>
              <a:off x="7026477" y="3476370"/>
              <a:ext cx="380148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4B18668B-ECB9-4F19-B446-021796E1F665}"/>
                </a:ext>
              </a:extLst>
            </p:cNvPr>
            <p:cNvCxnSpPr>
              <a:stCxn id="144" idx="0"/>
              <a:endCxn id="129" idx="4"/>
            </p:cNvCxnSpPr>
            <p:nvPr/>
          </p:nvCxnSpPr>
          <p:spPr>
            <a:xfrm flipH="1" flipV="1">
              <a:off x="7207831" y="3342388"/>
              <a:ext cx="8720" cy="133982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EC2BE69A-BBDE-407D-9ADA-62BF549FEAE4}"/>
                </a:ext>
              </a:extLst>
            </p:cNvPr>
            <p:cNvSpPr/>
            <p:nvPr/>
          </p:nvSpPr>
          <p:spPr>
            <a:xfrm>
              <a:off x="8426745" y="2461458"/>
              <a:ext cx="381891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59207872-DF25-4ECA-BFB6-BCA77773C147}"/>
                </a:ext>
              </a:extLst>
            </p:cNvPr>
            <p:cNvCxnSpPr>
              <a:stCxn id="146" idx="1"/>
              <a:endCxn id="131" idx="6"/>
            </p:cNvCxnSpPr>
            <p:nvPr/>
          </p:nvCxnSpPr>
          <p:spPr>
            <a:xfrm flipH="1" flipV="1">
              <a:off x="8275035" y="2642333"/>
              <a:ext cx="151711" cy="6699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8529132A-77CD-4A2E-B95D-8BB788C9B2B9}"/>
                </a:ext>
              </a:extLst>
            </p:cNvPr>
            <p:cNvSpPr/>
            <p:nvPr/>
          </p:nvSpPr>
          <p:spPr>
            <a:xfrm>
              <a:off x="5988919" y="2041091"/>
              <a:ext cx="381891" cy="2562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9F0F6E38-BE61-4F4A-8C0A-56A199E69F2F}"/>
                </a:ext>
              </a:extLst>
            </p:cNvPr>
            <p:cNvSpPr/>
            <p:nvPr/>
          </p:nvSpPr>
          <p:spPr>
            <a:xfrm>
              <a:off x="7497302" y="2243737"/>
              <a:ext cx="380148" cy="25624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602908D-84B3-4002-94D8-92E34329A73F}"/>
                </a:ext>
              </a:extLst>
            </p:cNvPr>
            <p:cNvSpPr/>
            <p:nvPr/>
          </p:nvSpPr>
          <p:spPr>
            <a:xfrm>
              <a:off x="5019368" y="2528449"/>
              <a:ext cx="380148" cy="25624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2902A5F9-3426-4C8F-8DAD-0E044CF0E652}"/>
                </a:ext>
              </a:extLst>
            </p:cNvPr>
            <p:cNvSpPr/>
            <p:nvPr/>
          </p:nvSpPr>
          <p:spPr>
            <a:xfrm>
              <a:off x="7017758" y="2540173"/>
              <a:ext cx="380148" cy="25456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BC9BD550-5CD5-4DFD-9803-475879154FEA}"/>
                </a:ext>
              </a:extLst>
            </p:cNvPr>
            <p:cNvSpPr/>
            <p:nvPr/>
          </p:nvSpPr>
          <p:spPr>
            <a:xfrm>
              <a:off x="6027282" y="3081124"/>
              <a:ext cx="380148" cy="25624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6</a:t>
              </a:r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DE9267C8-6E1E-4C1E-A24F-1C7143DA5DBD}"/>
                </a:ext>
              </a:extLst>
            </p:cNvPr>
            <p:cNvSpPr/>
            <p:nvPr/>
          </p:nvSpPr>
          <p:spPr>
            <a:xfrm>
              <a:off x="7533922" y="2791389"/>
              <a:ext cx="381891" cy="25456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5</a:t>
              </a:r>
            </a:p>
          </p:txBody>
        </p:sp>
        <p:sp>
          <p:nvSpPr>
            <p:cNvPr id="43154" name="TextBox 153">
              <a:extLst>
                <a:ext uri="{FF2B5EF4-FFF2-40B4-BE49-F238E27FC236}">
                  <a16:creationId xmlns:a16="http://schemas.microsoft.com/office/drawing/2014/main" id="{29F20407-AD38-4E57-963C-249AB1B11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70274" y="1681197"/>
              <a:ext cx="838200" cy="292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Routers</a:t>
              </a:r>
            </a:p>
          </p:txBody>
        </p:sp>
        <p:sp>
          <p:nvSpPr>
            <p:cNvPr id="43155" name="TextBox 154">
              <a:extLst>
                <a:ext uri="{FF2B5EF4-FFF2-40B4-BE49-F238E27FC236}">
                  <a16:creationId xmlns:a16="http://schemas.microsoft.com/office/drawing/2014/main" id="{538D7DEA-F174-44EC-A59C-955E9EFAA7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4662" y="3254802"/>
              <a:ext cx="1312412" cy="486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Hosts or local networks</a:t>
              </a:r>
            </a:p>
          </p:txBody>
        </p:sp>
        <p:sp>
          <p:nvSpPr>
            <p:cNvPr id="43156" name="TextBox 155">
              <a:extLst>
                <a:ext uri="{FF2B5EF4-FFF2-40B4-BE49-F238E27FC236}">
                  <a16:creationId xmlns:a16="http://schemas.microsoft.com/office/drawing/2014/main" id="{F2D6AEA4-94CC-4EE5-8A99-9091DACAAB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1471" y="1505520"/>
              <a:ext cx="656206" cy="292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Links</a:t>
              </a:r>
            </a:p>
          </p:txBody>
        </p:sp>
        <p:cxnSp>
          <p:nvCxnSpPr>
            <p:cNvPr id="157" name="Straight Arrow Connector 156">
              <a:extLst>
                <a:ext uri="{FF2B5EF4-FFF2-40B4-BE49-F238E27FC236}">
                  <a16:creationId xmlns:a16="http://schemas.microsoft.com/office/drawing/2014/main" id="{EC4D0521-DC2D-4295-9E63-861C46E04FAF}"/>
                </a:ext>
              </a:extLst>
            </p:cNvPr>
            <p:cNvCxnSpPr>
              <a:endCxn id="43156" idx="2"/>
            </p:cNvCxnSpPr>
            <p:nvPr/>
          </p:nvCxnSpPr>
          <p:spPr>
            <a:xfrm flipV="1">
              <a:off x="6178992" y="1798248"/>
              <a:ext cx="0" cy="242843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8" name="Straight Arrow Connector 157">
              <a:extLst>
                <a:ext uri="{FF2B5EF4-FFF2-40B4-BE49-F238E27FC236}">
                  <a16:creationId xmlns:a16="http://schemas.microsoft.com/office/drawing/2014/main" id="{1EC011B8-8663-4210-8BF8-8F6E56061AE1}"/>
                </a:ext>
              </a:extLst>
            </p:cNvPr>
            <p:cNvCxnSpPr>
              <a:stCxn id="128" idx="7"/>
            </p:cNvCxnSpPr>
            <p:nvPr/>
          </p:nvCxnSpPr>
          <p:spPr>
            <a:xfrm flipV="1">
              <a:off x="7315947" y="1835093"/>
              <a:ext cx="807378" cy="199298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9" name="Straight Arrow Connector 158">
              <a:extLst>
                <a:ext uri="{FF2B5EF4-FFF2-40B4-BE49-F238E27FC236}">
                  <a16:creationId xmlns:a16="http://schemas.microsoft.com/office/drawing/2014/main" id="{4456AE61-F79B-42A7-BE1F-649D44D6D907}"/>
                </a:ext>
              </a:extLst>
            </p:cNvPr>
            <p:cNvCxnSpPr>
              <a:stCxn id="144" idx="3"/>
            </p:cNvCxnSpPr>
            <p:nvPr/>
          </p:nvCxnSpPr>
          <p:spPr>
            <a:xfrm flipV="1">
              <a:off x="7406624" y="3516565"/>
              <a:ext cx="509188" cy="147380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0" name="Straight Arrow Connector 159">
              <a:extLst>
                <a:ext uri="{FF2B5EF4-FFF2-40B4-BE49-F238E27FC236}">
                  <a16:creationId xmlns:a16="http://schemas.microsoft.com/office/drawing/2014/main" id="{764C93A9-0B71-4EDE-9F93-8F525BC52DC9}"/>
                </a:ext>
              </a:extLst>
            </p:cNvPr>
            <p:cNvCxnSpPr>
              <a:stCxn id="146" idx="2"/>
              <a:endCxn id="43155" idx="0"/>
            </p:cNvCxnSpPr>
            <p:nvPr/>
          </p:nvCxnSpPr>
          <p:spPr>
            <a:xfrm flipH="1">
              <a:off x="8381407" y="2836607"/>
              <a:ext cx="237156" cy="418693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3012" name="Group 160">
            <a:extLst>
              <a:ext uri="{FF2B5EF4-FFF2-40B4-BE49-F238E27FC236}">
                <a16:creationId xmlns:a16="http://schemas.microsoft.com/office/drawing/2014/main" id="{CD5E3305-0CB4-4F81-8080-8AF54100C91E}"/>
              </a:ext>
            </a:extLst>
          </p:cNvPr>
          <p:cNvGrpSpPr>
            <a:grpSpLocks/>
          </p:cNvGrpSpPr>
          <p:nvPr/>
        </p:nvGrpSpPr>
        <p:grpSpPr bwMode="auto">
          <a:xfrm>
            <a:off x="1944691" y="1774825"/>
            <a:ext cx="6588125" cy="1371600"/>
            <a:chOff x="0" y="0"/>
            <a:chExt cx="6880" cy="1632"/>
          </a:xfrm>
        </p:grpSpPr>
        <p:sp>
          <p:nvSpPr>
            <p:cNvPr id="43058" name="Rectangle 161">
              <a:extLst>
                <a:ext uri="{FF2B5EF4-FFF2-40B4-BE49-F238E27FC236}">
                  <a16:creationId xmlns:a16="http://schemas.microsoft.com/office/drawing/2014/main" id="{48FC6990-6B55-4DA9-8BDA-6843829C5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" y="9"/>
              <a:ext cx="142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A</a:t>
              </a:r>
            </a:p>
          </p:txBody>
        </p:sp>
        <p:sp>
          <p:nvSpPr>
            <p:cNvPr id="43059" name="Rectangle 162">
              <a:extLst>
                <a:ext uri="{FF2B5EF4-FFF2-40B4-BE49-F238E27FC236}">
                  <a16:creationId xmlns:a16="http://schemas.microsoft.com/office/drawing/2014/main" id="{7071A961-21BB-4EAE-BF24-ADCE6BA52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9"/>
              <a:ext cx="146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B</a:t>
              </a:r>
            </a:p>
          </p:txBody>
        </p:sp>
        <p:sp>
          <p:nvSpPr>
            <p:cNvPr id="43060" name="Rectangle 163">
              <a:extLst>
                <a:ext uri="{FF2B5EF4-FFF2-40B4-BE49-F238E27FC236}">
                  <a16:creationId xmlns:a16="http://schemas.microsoft.com/office/drawing/2014/main" id="{ED42A462-63AF-456E-86E0-90A9468F8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1" y="9"/>
              <a:ext cx="142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C</a:t>
              </a:r>
            </a:p>
          </p:txBody>
        </p:sp>
        <p:sp>
          <p:nvSpPr>
            <p:cNvPr id="43061" name="Rectangle 164">
              <a:extLst>
                <a:ext uri="{FF2B5EF4-FFF2-40B4-BE49-F238E27FC236}">
                  <a16:creationId xmlns:a16="http://schemas.microsoft.com/office/drawing/2014/main" id="{78489D7C-C33A-4AE6-B15C-E270886CC5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" y="299"/>
              <a:ext cx="20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62" name="Rectangle 165">
              <a:extLst>
                <a:ext uri="{FF2B5EF4-FFF2-40B4-BE49-F238E27FC236}">
                  <a16:creationId xmlns:a16="http://schemas.microsoft.com/office/drawing/2014/main" id="{89289DBE-C9AA-4699-904E-540361F31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63" name="Rectangle 166">
              <a:extLst>
                <a:ext uri="{FF2B5EF4-FFF2-40B4-BE49-F238E27FC236}">
                  <a16:creationId xmlns:a16="http://schemas.microsoft.com/office/drawing/2014/main" id="{96AA646E-C3B8-42B4-9719-9FD513F36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3" y="299"/>
              <a:ext cx="38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64" name="Rectangle 167">
              <a:extLst>
                <a:ext uri="{FF2B5EF4-FFF2-40B4-BE49-F238E27FC236}">
                  <a16:creationId xmlns:a16="http://schemas.microsoft.com/office/drawing/2014/main" id="{B847230D-742C-43C6-A73A-9924F9F8F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6" y="299"/>
              <a:ext cx="20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65" name="Rectangle 168">
              <a:extLst>
                <a:ext uri="{FF2B5EF4-FFF2-40B4-BE49-F238E27FC236}">
                  <a16:creationId xmlns:a16="http://schemas.microsoft.com/office/drawing/2014/main" id="{3D687C50-003F-478B-8EBA-50C609F2FB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6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66" name="Rectangle 169">
              <a:extLst>
                <a:ext uri="{FF2B5EF4-FFF2-40B4-BE49-F238E27FC236}">
                  <a16:creationId xmlns:a16="http://schemas.microsoft.com/office/drawing/2014/main" id="{8C137675-592F-4723-94F7-5874657213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3" y="299"/>
              <a:ext cx="379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67" name="Rectangle 170">
              <a:extLst>
                <a:ext uri="{FF2B5EF4-FFF2-40B4-BE49-F238E27FC236}">
                  <a16:creationId xmlns:a16="http://schemas.microsoft.com/office/drawing/2014/main" id="{53FE88DD-9320-4342-8DA4-5F335EBF4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6" y="299"/>
              <a:ext cx="20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68" name="Rectangle 171">
              <a:extLst>
                <a:ext uri="{FF2B5EF4-FFF2-40B4-BE49-F238E27FC236}">
                  <a16:creationId xmlns:a16="http://schemas.microsoft.com/office/drawing/2014/main" id="{7630A82C-2D86-4D86-9474-0CB3AE981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5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69" name="Rectangle 172">
              <a:extLst>
                <a:ext uri="{FF2B5EF4-FFF2-40B4-BE49-F238E27FC236}">
                  <a16:creationId xmlns:a16="http://schemas.microsoft.com/office/drawing/2014/main" id="{E14DD762-7479-4D35-B7E1-80375A102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1" y="299"/>
              <a:ext cx="38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70" name="Rectangle 173">
              <a:extLst>
                <a:ext uri="{FF2B5EF4-FFF2-40B4-BE49-F238E27FC236}">
                  <a16:creationId xmlns:a16="http://schemas.microsoft.com/office/drawing/2014/main" id="{D5316029-D6A7-494B-A801-4A0DBCAF7A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71" name="Rectangle 174">
              <a:extLst>
                <a:ext uri="{FF2B5EF4-FFF2-40B4-BE49-F238E27FC236}">
                  <a16:creationId xmlns:a16="http://schemas.microsoft.com/office/drawing/2014/main" id="{63881B1D-5F3C-454A-8A5F-57A69C157D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72" name="Rectangle 175">
              <a:extLst>
                <a:ext uri="{FF2B5EF4-FFF2-40B4-BE49-F238E27FC236}">
                  <a16:creationId xmlns:a16="http://schemas.microsoft.com/office/drawing/2014/main" id="{C3B32329-6590-40B5-947F-C0E69FA145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73" name="Rectangle 176">
              <a:extLst>
                <a:ext uri="{FF2B5EF4-FFF2-40B4-BE49-F238E27FC236}">
                  <a16:creationId xmlns:a16="http://schemas.microsoft.com/office/drawing/2014/main" id="{BC92FFD4-D40A-4357-A122-1DD6EBCB1E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74" name="Rectangle 177">
              <a:extLst>
                <a:ext uri="{FF2B5EF4-FFF2-40B4-BE49-F238E27FC236}">
                  <a16:creationId xmlns:a16="http://schemas.microsoft.com/office/drawing/2014/main" id="{0A8F21CF-3F5F-44DC-B0C5-728C1A659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1388"/>
              <a:ext cx="13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75" name="Rectangle 178">
              <a:extLst>
                <a:ext uri="{FF2B5EF4-FFF2-40B4-BE49-F238E27FC236}">
                  <a16:creationId xmlns:a16="http://schemas.microsoft.com/office/drawing/2014/main" id="{D0837BB2-3772-4040-9ACE-C3A57D9CD27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" y="534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76" name="Rectangle 179">
              <a:extLst>
                <a:ext uri="{FF2B5EF4-FFF2-40B4-BE49-F238E27FC236}">
                  <a16:creationId xmlns:a16="http://schemas.microsoft.com/office/drawing/2014/main" id="{9A659421-B726-42BF-85EF-1FA93F80F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77" name="Rectangle 180">
              <a:extLst>
                <a:ext uri="{FF2B5EF4-FFF2-40B4-BE49-F238E27FC236}">
                  <a16:creationId xmlns:a16="http://schemas.microsoft.com/office/drawing/2014/main" id="{D1C1D1F7-AF94-4C4D-B6B6-6FBE98620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78" name="Rectangle 181">
              <a:extLst>
                <a:ext uri="{FF2B5EF4-FFF2-40B4-BE49-F238E27FC236}">
                  <a16:creationId xmlns:a16="http://schemas.microsoft.com/office/drawing/2014/main" id="{3CAAB7BE-6D9A-45CB-A55C-CBBCF0094D4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3079" name="Rectangle 182">
              <a:extLst>
                <a:ext uri="{FF2B5EF4-FFF2-40B4-BE49-F238E27FC236}">
                  <a16:creationId xmlns:a16="http://schemas.microsoft.com/office/drawing/2014/main" id="{FA6B993A-6EE2-4FB3-9DED-BB869C34E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80" name="Rectangle 183">
              <a:extLst>
                <a:ext uri="{FF2B5EF4-FFF2-40B4-BE49-F238E27FC236}">
                  <a16:creationId xmlns:a16="http://schemas.microsoft.com/office/drawing/2014/main" id="{91E5DEA6-D624-4E5B-9852-637D936B3E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81" name="Rectangle 184">
              <a:extLst>
                <a:ext uri="{FF2B5EF4-FFF2-40B4-BE49-F238E27FC236}">
                  <a16:creationId xmlns:a16="http://schemas.microsoft.com/office/drawing/2014/main" id="{8B0A248E-350E-4A87-B3A6-B1EF17694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82" name="Rectangle 185">
              <a:extLst>
                <a:ext uri="{FF2B5EF4-FFF2-40B4-BE49-F238E27FC236}">
                  <a16:creationId xmlns:a16="http://schemas.microsoft.com/office/drawing/2014/main" id="{D2E0C1C3-9622-4C48-8EDA-1DDEFAAF4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83" name="Rectangle 186">
              <a:extLst>
                <a:ext uri="{FF2B5EF4-FFF2-40B4-BE49-F238E27FC236}">
                  <a16:creationId xmlns:a16="http://schemas.microsoft.com/office/drawing/2014/main" id="{915BC44F-9780-44B9-BE56-8447124989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84" name="Rectangle 187">
              <a:extLst>
                <a:ext uri="{FF2B5EF4-FFF2-40B4-BE49-F238E27FC236}">
                  <a16:creationId xmlns:a16="http://schemas.microsoft.com/office/drawing/2014/main" id="{2AA498A9-D4E1-47DA-A389-6D17D20D6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85" name="Rectangle 188">
              <a:extLst>
                <a:ext uri="{FF2B5EF4-FFF2-40B4-BE49-F238E27FC236}">
                  <a16:creationId xmlns:a16="http://schemas.microsoft.com/office/drawing/2014/main" id="{512687D7-5046-49B3-8888-1433A07B7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86" name="Rectangle 189">
              <a:extLst>
                <a:ext uri="{FF2B5EF4-FFF2-40B4-BE49-F238E27FC236}">
                  <a16:creationId xmlns:a16="http://schemas.microsoft.com/office/drawing/2014/main" id="{AB309D04-7959-44B7-9EE6-8BD723B3EE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87" name="Rectangle 190">
              <a:extLst>
                <a:ext uri="{FF2B5EF4-FFF2-40B4-BE49-F238E27FC236}">
                  <a16:creationId xmlns:a16="http://schemas.microsoft.com/office/drawing/2014/main" id="{E102E1B0-C1FA-45F4-9996-41795565E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88" name="Rectangle 191">
              <a:extLst>
                <a:ext uri="{FF2B5EF4-FFF2-40B4-BE49-F238E27FC236}">
                  <a16:creationId xmlns:a16="http://schemas.microsoft.com/office/drawing/2014/main" id="{994B9C46-6A83-4485-B771-6D0290792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89" name="Rectangle 192">
              <a:extLst>
                <a:ext uri="{FF2B5EF4-FFF2-40B4-BE49-F238E27FC236}">
                  <a16:creationId xmlns:a16="http://schemas.microsoft.com/office/drawing/2014/main" id="{3699A372-08BE-4055-A0D7-7C071C3AEE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1388"/>
              <a:ext cx="13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90" name="Rectangle 193">
              <a:extLst>
                <a:ext uri="{FF2B5EF4-FFF2-40B4-BE49-F238E27FC236}">
                  <a16:creationId xmlns:a16="http://schemas.microsoft.com/office/drawing/2014/main" id="{9337A0B6-1225-4543-83BB-1590D4BE3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1" name="Rectangle 194">
              <a:extLst>
                <a:ext uri="{FF2B5EF4-FFF2-40B4-BE49-F238E27FC236}">
                  <a16:creationId xmlns:a16="http://schemas.microsoft.com/office/drawing/2014/main" id="{069FB7E2-DF04-4580-B3D1-014BFC643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6" y="747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92" name="Rectangle 195">
              <a:extLst>
                <a:ext uri="{FF2B5EF4-FFF2-40B4-BE49-F238E27FC236}">
                  <a16:creationId xmlns:a16="http://schemas.microsoft.com/office/drawing/2014/main" id="{A30CB91D-E74C-4614-827E-EEED2C57EB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93" name="Rectangle 196">
              <a:extLst>
                <a:ext uri="{FF2B5EF4-FFF2-40B4-BE49-F238E27FC236}">
                  <a16:creationId xmlns:a16="http://schemas.microsoft.com/office/drawing/2014/main" id="{4C027E64-EC84-40C2-B476-980AF5CC5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4" name="Rectangle 197">
              <a:extLst>
                <a:ext uri="{FF2B5EF4-FFF2-40B4-BE49-F238E27FC236}">
                  <a16:creationId xmlns:a16="http://schemas.microsoft.com/office/drawing/2014/main" id="{D150F348-D9F6-488F-B567-D16A22B17C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4</a:t>
              </a:r>
            </a:p>
          </p:txBody>
        </p:sp>
        <p:sp>
          <p:nvSpPr>
            <p:cNvPr id="43095" name="Rectangle 198">
              <a:extLst>
                <a:ext uri="{FF2B5EF4-FFF2-40B4-BE49-F238E27FC236}">
                  <a16:creationId xmlns:a16="http://schemas.microsoft.com/office/drawing/2014/main" id="{E113E456-F00D-465D-AEF3-91C179C56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6" name="Rectangle 199">
              <a:extLst>
                <a:ext uri="{FF2B5EF4-FFF2-40B4-BE49-F238E27FC236}">
                  <a16:creationId xmlns:a16="http://schemas.microsoft.com/office/drawing/2014/main" id="{73C0ADE9-8365-4670-B0C0-3E7D7F8B9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97" name="Rectangle 200">
              <a:extLst>
                <a:ext uri="{FF2B5EF4-FFF2-40B4-BE49-F238E27FC236}">
                  <a16:creationId xmlns:a16="http://schemas.microsoft.com/office/drawing/2014/main" id="{1188FB9E-15CE-40B9-BBDB-45464F53C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8" name="Rectangle 201">
              <a:extLst>
                <a:ext uri="{FF2B5EF4-FFF2-40B4-BE49-F238E27FC236}">
                  <a16:creationId xmlns:a16="http://schemas.microsoft.com/office/drawing/2014/main" id="{C27DE5FB-057F-46CE-A400-A107FDE59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99" name="Rectangle 202">
              <a:extLst>
                <a:ext uri="{FF2B5EF4-FFF2-40B4-BE49-F238E27FC236}">
                  <a16:creationId xmlns:a16="http://schemas.microsoft.com/office/drawing/2014/main" id="{223380FC-04A9-46F9-B245-1A2888AE6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100" name="Rectangle 203">
              <a:extLst>
                <a:ext uri="{FF2B5EF4-FFF2-40B4-BE49-F238E27FC236}">
                  <a16:creationId xmlns:a16="http://schemas.microsoft.com/office/drawing/2014/main" id="{315FAAAB-A611-46A2-A093-718DF83EE2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101" name="Rectangle 204">
              <a:extLst>
                <a:ext uri="{FF2B5EF4-FFF2-40B4-BE49-F238E27FC236}">
                  <a16:creationId xmlns:a16="http://schemas.microsoft.com/office/drawing/2014/main" id="{B2C18CA2-2381-4B89-B02B-4DA507D64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102" name="Rectangle 205">
              <a:extLst>
                <a:ext uri="{FF2B5EF4-FFF2-40B4-BE49-F238E27FC236}">
                  <a16:creationId xmlns:a16="http://schemas.microsoft.com/office/drawing/2014/main" id="{82E28F4E-5D60-4DF6-A5D5-BE621AD4E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103" name="Rectangle 206">
              <a:extLst>
                <a:ext uri="{FF2B5EF4-FFF2-40B4-BE49-F238E27FC236}">
                  <a16:creationId xmlns:a16="http://schemas.microsoft.com/office/drawing/2014/main" id="{8780319C-D469-486B-9DD2-00D816B40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104" name="Rectangle 207">
              <a:extLst>
                <a:ext uri="{FF2B5EF4-FFF2-40B4-BE49-F238E27FC236}">
                  <a16:creationId xmlns:a16="http://schemas.microsoft.com/office/drawing/2014/main" id="{45A03E88-67DE-486A-B701-B88F6EAAB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1388"/>
              <a:ext cx="13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105" name="Rectangle 208">
              <a:extLst>
                <a:ext uri="{FF2B5EF4-FFF2-40B4-BE49-F238E27FC236}">
                  <a16:creationId xmlns:a16="http://schemas.microsoft.com/office/drawing/2014/main" id="{2583CBDA-7D8E-4C40-BEB0-891510EBE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06" name="Rectangle 209">
              <a:extLst>
                <a:ext uri="{FF2B5EF4-FFF2-40B4-BE49-F238E27FC236}">
                  <a16:creationId xmlns:a16="http://schemas.microsoft.com/office/drawing/2014/main" id="{634B0D33-92B7-4225-A271-729DB57B4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07" name="Rectangle 210">
              <a:extLst>
                <a:ext uri="{FF2B5EF4-FFF2-40B4-BE49-F238E27FC236}">
                  <a16:creationId xmlns:a16="http://schemas.microsoft.com/office/drawing/2014/main" id="{D92321D1-D895-4043-9F9D-B0AEAE0F4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5" y="961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108" name="Rectangle 211">
              <a:extLst>
                <a:ext uri="{FF2B5EF4-FFF2-40B4-BE49-F238E27FC236}">
                  <a16:creationId xmlns:a16="http://schemas.microsoft.com/office/drawing/2014/main" id="{3B3F9069-5B90-498E-869F-FC7E07F2EC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5</a:t>
              </a:r>
            </a:p>
          </p:txBody>
        </p:sp>
        <p:sp>
          <p:nvSpPr>
            <p:cNvPr id="43109" name="Rectangle 212">
              <a:extLst>
                <a:ext uri="{FF2B5EF4-FFF2-40B4-BE49-F238E27FC236}">
                  <a16:creationId xmlns:a16="http://schemas.microsoft.com/office/drawing/2014/main" id="{3563F5C0-D305-403D-9180-0D2C91A23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5</a:t>
              </a:r>
            </a:p>
          </p:txBody>
        </p:sp>
        <p:sp>
          <p:nvSpPr>
            <p:cNvPr id="43110" name="Rectangle 213">
              <a:extLst>
                <a:ext uri="{FF2B5EF4-FFF2-40B4-BE49-F238E27FC236}">
                  <a16:creationId xmlns:a16="http://schemas.microsoft.com/office/drawing/2014/main" id="{002BC947-4008-4230-A435-3FCAB4E38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11" name="Rectangle 214">
              <a:extLst>
                <a:ext uri="{FF2B5EF4-FFF2-40B4-BE49-F238E27FC236}">
                  <a16:creationId xmlns:a16="http://schemas.microsoft.com/office/drawing/2014/main" id="{CF49712E-C550-4CF8-A847-45A8C9400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112" name="Rectangle 215">
              <a:extLst>
                <a:ext uri="{FF2B5EF4-FFF2-40B4-BE49-F238E27FC236}">
                  <a16:creationId xmlns:a16="http://schemas.microsoft.com/office/drawing/2014/main" id="{FC734399-FDE5-4765-85DB-4BFC89136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113" name="Rectangle 216">
              <a:extLst>
                <a:ext uri="{FF2B5EF4-FFF2-40B4-BE49-F238E27FC236}">
                  <a16:creationId xmlns:a16="http://schemas.microsoft.com/office/drawing/2014/main" id="{6B8CBFEA-D33E-472D-8B15-F865DF900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14" name="Rectangle 217">
              <a:extLst>
                <a:ext uri="{FF2B5EF4-FFF2-40B4-BE49-F238E27FC236}">
                  <a16:creationId xmlns:a16="http://schemas.microsoft.com/office/drawing/2014/main" id="{4F0CE498-C55F-49BA-A617-69C661848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grpSp>
          <p:nvGrpSpPr>
            <p:cNvPr id="43115" name="Group 218">
              <a:extLst>
                <a:ext uri="{FF2B5EF4-FFF2-40B4-BE49-F238E27FC236}">
                  <a16:creationId xmlns:a16="http://schemas.microsoft.com/office/drawing/2014/main" id="{3136257C-CE03-4F33-8C3A-1427D010C5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5"/>
              <a:ext cx="2000" cy="1604"/>
              <a:chOff x="0" y="0"/>
              <a:chExt cx="2000" cy="1604"/>
            </a:xfrm>
          </p:grpSpPr>
          <p:sp>
            <p:nvSpPr>
              <p:cNvPr id="43124" name="Line 116">
                <a:extLst>
                  <a:ext uri="{FF2B5EF4-FFF2-40B4-BE49-F238E27FC236}">
                    <a16:creationId xmlns:a16="http://schemas.microsoft.com/office/drawing/2014/main" id="{2EE3CB3F-6C01-4984-AACB-6B4315B178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5" name="Line 117">
                <a:extLst>
                  <a:ext uri="{FF2B5EF4-FFF2-40B4-BE49-F238E27FC236}">
                    <a16:creationId xmlns:a16="http://schemas.microsoft.com/office/drawing/2014/main" id="{061C3272-7587-4421-A02D-1147E48FEC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6" name="Line 118">
                <a:extLst>
                  <a:ext uri="{FF2B5EF4-FFF2-40B4-BE49-F238E27FC236}">
                    <a16:creationId xmlns:a16="http://schemas.microsoft.com/office/drawing/2014/main" id="{0F00D274-500F-497F-B4CA-4479B623DB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43116" name="Group 219">
              <a:extLst>
                <a:ext uri="{FF2B5EF4-FFF2-40B4-BE49-F238E27FC236}">
                  <a16:creationId xmlns:a16="http://schemas.microsoft.com/office/drawing/2014/main" id="{0B3174E8-6741-4DC6-9F91-BE7E95BAFE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39" y="7"/>
              <a:ext cx="2001" cy="1604"/>
              <a:chOff x="0" y="0"/>
              <a:chExt cx="2000" cy="1604"/>
            </a:xfrm>
          </p:grpSpPr>
          <p:sp>
            <p:nvSpPr>
              <p:cNvPr id="43121" name="Line 120">
                <a:extLst>
                  <a:ext uri="{FF2B5EF4-FFF2-40B4-BE49-F238E27FC236}">
                    <a16:creationId xmlns:a16="http://schemas.microsoft.com/office/drawing/2014/main" id="{FA5A2791-494A-4B4C-9411-9083A10594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2" name="Line 121">
                <a:extLst>
                  <a:ext uri="{FF2B5EF4-FFF2-40B4-BE49-F238E27FC236}">
                    <a16:creationId xmlns:a16="http://schemas.microsoft.com/office/drawing/2014/main" id="{D646A264-FEAA-4A97-B8E1-A8DC1B5A41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3" name="Line 122">
                <a:extLst>
                  <a:ext uri="{FF2B5EF4-FFF2-40B4-BE49-F238E27FC236}">
                    <a16:creationId xmlns:a16="http://schemas.microsoft.com/office/drawing/2014/main" id="{C3A6A182-BC88-4A3B-8173-4BE40D8875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43117" name="Group 220">
              <a:extLst>
                <a:ext uri="{FF2B5EF4-FFF2-40B4-BE49-F238E27FC236}">
                  <a16:creationId xmlns:a16="http://schemas.microsoft.com/office/drawing/2014/main" id="{4B197C56-850A-4858-B49C-FA4DBCFD9D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9" y="0"/>
              <a:ext cx="2001" cy="1604"/>
              <a:chOff x="0" y="0"/>
              <a:chExt cx="2000" cy="1604"/>
            </a:xfrm>
          </p:grpSpPr>
          <p:sp>
            <p:nvSpPr>
              <p:cNvPr id="43118" name="Line 124">
                <a:extLst>
                  <a:ext uri="{FF2B5EF4-FFF2-40B4-BE49-F238E27FC236}">
                    <a16:creationId xmlns:a16="http://schemas.microsoft.com/office/drawing/2014/main" id="{5C89DD1C-7C13-49C3-A223-330027DB56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19" name="Line 125">
                <a:extLst>
                  <a:ext uri="{FF2B5EF4-FFF2-40B4-BE49-F238E27FC236}">
                    <a16:creationId xmlns:a16="http://schemas.microsoft.com/office/drawing/2014/main" id="{EC7688B6-148E-4EFD-8B09-E8EF5F75A8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0" name="Line 126">
                <a:extLst>
                  <a:ext uri="{FF2B5EF4-FFF2-40B4-BE49-F238E27FC236}">
                    <a16:creationId xmlns:a16="http://schemas.microsoft.com/office/drawing/2014/main" id="{E18D29E3-9F81-402B-8B7C-FF1221DEBA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grpSp>
        <p:nvGrpSpPr>
          <p:cNvPr id="43013" name="Group 231">
            <a:extLst>
              <a:ext uri="{FF2B5EF4-FFF2-40B4-BE49-F238E27FC236}">
                <a16:creationId xmlns:a16="http://schemas.microsoft.com/office/drawing/2014/main" id="{AC1AC588-58BF-45DC-B888-9C7E12364FAD}"/>
              </a:ext>
            </a:extLst>
          </p:cNvPr>
          <p:cNvGrpSpPr>
            <a:grpSpLocks/>
          </p:cNvGrpSpPr>
          <p:nvPr/>
        </p:nvGrpSpPr>
        <p:grpSpPr bwMode="auto">
          <a:xfrm>
            <a:off x="1836741" y="4630741"/>
            <a:ext cx="4573587" cy="1538287"/>
            <a:chOff x="0" y="0"/>
            <a:chExt cx="5096" cy="1863"/>
          </a:xfrm>
        </p:grpSpPr>
        <p:sp>
          <p:nvSpPr>
            <p:cNvPr id="43014" name="Rectangle 232">
              <a:extLst>
                <a:ext uri="{FF2B5EF4-FFF2-40B4-BE49-F238E27FC236}">
                  <a16:creationId xmlns:a16="http://schemas.microsoft.com/office/drawing/2014/main" id="{96C7FAEB-0466-4976-9070-A6E7113BB4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" y="29"/>
              <a:ext cx="14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D</a:t>
              </a:r>
            </a:p>
          </p:txBody>
        </p:sp>
        <p:sp>
          <p:nvSpPr>
            <p:cNvPr id="43015" name="Rectangle 233">
              <a:extLst>
                <a:ext uri="{FF2B5EF4-FFF2-40B4-BE49-F238E27FC236}">
                  <a16:creationId xmlns:a16="http://schemas.microsoft.com/office/drawing/2014/main" id="{D28B69FE-8DC7-4077-966A-65B266EAD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29"/>
              <a:ext cx="1465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E</a:t>
              </a:r>
            </a:p>
          </p:txBody>
        </p:sp>
        <p:sp>
          <p:nvSpPr>
            <p:cNvPr id="43016" name="Rectangle 234">
              <a:extLst>
                <a:ext uri="{FF2B5EF4-FFF2-40B4-BE49-F238E27FC236}">
                  <a16:creationId xmlns:a16="http://schemas.microsoft.com/office/drawing/2014/main" id="{63E8D385-49B2-41C8-A9C5-F77EB4E3B6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" y="346"/>
              <a:ext cx="22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17" name="Rectangle 235">
              <a:extLst>
                <a:ext uri="{FF2B5EF4-FFF2-40B4-BE49-F238E27FC236}">
                  <a16:creationId xmlns:a16="http://schemas.microsoft.com/office/drawing/2014/main" id="{C9478F0F-A855-424F-9486-B3C565075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" y="346"/>
              <a:ext cx="40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18" name="Rectangle 236">
              <a:extLst>
                <a:ext uri="{FF2B5EF4-FFF2-40B4-BE49-F238E27FC236}">
                  <a16:creationId xmlns:a16="http://schemas.microsoft.com/office/drawing/2014/main" id="{56167740-9AAB-468E-A1BE-0719127838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4" y="346"/>
              <a:ext cx="42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19" name="Rectangle 237">
              <a:extLst>
                <a:ext uri="{FF2B5EF4-FFF2-40B4-BE49-F238E27FC236}">
                  <a16:creationId xmlns:a16="http://schemas.microsoft.com/office/drawing/2014/main" id="{7292C72F-78A7-41B4-89DF-91286DEAE6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9" y="346"/>
              <a:ext cx="22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20" name="Rectangle 238">
              <a:extLst>
                <a:ext uri="{FF2B5EF4-FFF2-40B4-BE49-F238E27FC236}">
                  <a16:creationId xmlns:a16="http://schemas.microsoft.com/office/drawing/2014/main" id="{F15C8791-44DA-42FB-9B61-D4D5291E3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3" y="346"/>
              <a:ext cx="40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21" name="Rectangle 239">
              <a:extLst>
                <a:ext uri="{FF2B5EF4-FFF2-40B4-BE49-F238E27FC236}">
                  <a16:creationId xmlns:a16="http://schemas.microsoft.com/office/drawing/2014/main" id="{C1EF1C51-12F4-4B4C-A4BC-E71E2224D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3" y="346"/>
              <a:ext cx="42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22" name="Rectangle 240">
              <a:extLst>
                <a:ext uri="{FF2B5EF4-FFF2-40B4-BE49-F238E27FC236}">
                  <a16:creationId xmlns:a16="http://schemas.microsoft.com/office/drawing/2014/main" id="{B1307BD2-0DAE-4784-83E6-7D409163A4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607"/>
              <a:ext cx="17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23" name="Rectangle 241">
              <a:extLst>
                <a:ext uri="{FF2B5EF4-FFF2-40B4-BE49-F238E27FC236}">
                  <a16:creationId xmlns:a16="http://schemas.microsoft.com/office/drawing/2014/main" id="{072F7241-8921-44D9-88BD-993B6BD88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847"/>
              <a:ext cx="16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24" name="Rectangle 242">
              <a:extLst>
                <a:ext uri="{FF2B5EF4-FFF2-40B4-BE49-F238E27FC236}">
                  <a16:creationId xmlns:a16="http://schemas.microsoft.com/office/drawing/2014/main" id="{65FA9921-7F56-4B7A-8067-21F4A263E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1086"/>
              <a:ext cx="16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25" name="Rectangle 243">
              <a:extLst>
                <a:ext uri="{FF2B5EF4-FFF2-40B4-BE49-F238E27FC236}">
                  <a16:creationId xmlns:a16="http://schemas.microsoft.com/office/drawing/2014/main" id="{258B1FA1-36E9-4705-8EEC-1811D1994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1326"/>
              <a:ext cx="17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26" name="Rectangle 244">
              <a:extLst>
                <a:ext uri="{FF2B5EF4-FFF2-40B4-BE49-F238E27FC236}">
                  <a16:creationId xmlns:a16="http://schemas.microsoft.com/office/drawing/2014/main" id="{EE9BCCF7-0007-4448-B657-2DA54E3693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1565"/>
              <a:ext cx="14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27" name="Rectangle 245">
              <a:extLst>
                <a:ext uri="{FF2B5EF4-FFF2-40B4-BE49-F238E27FC236}">
                  <a16:creationId xmlns:a16="http://schemas.microsoft.com/office/drawing/2014/main" id="{17AC8BF2-2067-432B-9A15-7A7413BBC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3028" name="Rectangle 246">
              <a:extLst>
                <a:ext uri="{FF2B5EF4-FFF2-40B4-BE49-F238E27FC236}">
                  <a16:creationId xmlns:a16="http://schemas.microsoft.com/office/drawing/2014/main" id="{1C401D47-AEA8-4A04-B7DC-60BA19940A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3029" name="Rectangle 247">
              <a:extLst>
                <a:ext uri="{FF2B5EF4-FFF2-40B4-BE49-F238E27FC236}">
                  <a16:creationId xmlns:a16="http://schemas.microsoft.com/office/drawing/2014/main" id="{976141F1-2451-4531-B715-8F73459FA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6</a:t>
              </a:r>
            </a:p>
          </p:txBody>
        </p:sp>
        <p:sp>
          <p:nvSpPr>
            <p:cNvPr id="43030" name="Rectangle 248">
              <a:extLst>
                <a:ext uri="{FF2B5EF4-FFF2-40B4-BE49-F238E27FC236}">
                  <a16:creationId xmlns:a16="http://schemas.microsoft.com/office/drawing/2014/main" id="{FB910C27-A13F-4852-A710-37F233BCF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" y="1326"/>
              <a:ext cx="44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31" name="Rectangle 249">
              <a:extLst>
                <a:ext uri="{FF2B5EF4-FFF2-40B4-BE49-F238E27FC236}">
                  <a16:creationId xmlns:a16="http://schemas.microsoft.com/office/drawing/2014/main" id="{3678D33B-001B-4B33-AAAD-E2696010F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6</a:t>
              </a:r>
            </a:p>
          </p:txBody>
        </p:sp>
        <p:sp>
          <p:nvSpPr>
            <p:cNvPr id="43032" name="Rectangle 250">
              <a:extLst>
                <a:ext uri="{FF2B5EF4-FFF2-40B4-BE49-F238E27FC236}">
                  <a16:creationId xmlns:a16="http://schemas.microsoft.com/office/drawing/2014/main" id="{C78E12A8-8EEB-468B-8D72-51B738F6E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33" name="Rectangle 251">
              <a:extLst>
                <a:ext uri="{FF2B5EF4-FFF2-40B4-BE49-F238E27FC236}">
                  <a16:creationId xmlns:a16="http://schemas.microsoft.com/office/drawing/2014/main" id="{8F38012D-4FE7-4494-B485-61B5C42A6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34" name="Rectangle 252">
              <a:extLst>
                <a:ext uri="{FF2B5EF4-FFF2-40B4-BE49-F238E27FC236}">
                  <a16:creationId xmlns:a16="http://schemas.microsoft.com/office/drawing/2014/main" id="{06B9F9F9-5FAF-43B2-BB0F-940F4F0B20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35" name="Rectangle 253">
              <a:extLst>
                <a:ext uri="{FF2B5EF4-FFF2-40B4-BE49-F238E27FC236}">
                  <a16:creationId xmlns:a16="http://schemas.microsoft.com/office/drawing/2014/main" id="{B14B4AA4-4417-4962-9522-732B6E949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36" name="Rectangle 254">
              <a:extLst>
                <a:ext uri="{FF2B5EF4-FFF2-40B4-BE49-F238E27FC236}">
                  <a16:creationId xmlns:a16="http://schemas.microsoft.com/office/drawing/2014/main" id="{D43F49E9-0ADB-4C05-A2B8-46A206B4D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37" name="Rectangle 255">
              <a:extLst>
                <a:ext uri="{FF2B5EF4-FFF2-40B4-BE49-F238E27FC236}">
                  <a16:creationId xmlns:a16="http://schemas.microsoft.com/office/drawing/2014/main" id="{05241BBD-4748-4CBF-88FB-6D4AAA210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607"/>
              <a:ext cx="17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38" name="Rectangle 256">
              <a:extLst>
                <a:ext uri="{FF2B5EF4-FFF2-40B4-BE49-F238E27FC236}">
                  <a16:creationId xmlns:a16="http://schemas.microsoft.com/office/drawing/2014/main" id="{57305D26-E5D8-4F68-89F5-023300EE8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847"/>
              <a:ext cx="16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39" name="Rectangle 257">
              <a:extLst>
                <a:ext uri="{FF2B5EF4-FFF2-40B4-BE49-F238E27FC236}">
                  <a16:creationId xmlns:a16="http://schemas.microsoft.com/office/drawing/2014/main" id="{D1BE71A8-9568-459B-90BC-C4E0599B7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1086"/>
              <a:ext cx="16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40" name="Rectangle 258">
              <a:extLst>
                <a:ext uri="{FF2B5EF4-FFF2-40B4-BE49-F238E27FC236}">
                  <a16:creationId xmlns:a16="http://schemas.microsoft.com/office/drawing/2014/main" id="{40DAA23E-713E-4031-A70F-BDC84AC20C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1326"/>
              <a:ext cx="17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41" name="Rectangle 259">
              <a:extLst>
                <a:ext uri="{FF2B5EF4-FFF2-40B4-BE49-F238E27FC236}">
                  <a16:creationId xmlns:a16="http://schemas.microsoft.com/office/drawing/2014/main" id="{043A2C1C-172C-484F-BA31-A0485231B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1565"/>
              <a:ext cx="14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42" name="Rectangle 260">
              <a:extLst>
                <a:ext uri="{FF2B5EF4-FFF2-40B4-BE49-F238E27FC236}">
                  <a16:creationId xmlns:a16="http://schemas.microsoft.com/office/drawing/2014/main" id="{4D5B2C4F-8075-4BAA-A54F-DC7D6CDBF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4</a:t>
              </a:r>
            </a:p>
          </p:txBody>
        </p:sp>
        <p:sp>
          <p:nvSpPr>
            <p:cNvPr id="43043" name="Rectangle 261">
              <a:extLst>
                <a:ext uri="{FF2B5EF4-FFF2-40B4-BE49-F238E27FC236}">
                  <a16:creationId xmlns:a16="http://schemas.microsoft.com/office/drawing/2014/main" id="{568B54BD-85E0-43FA-83E3-0D3B4D7D3C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4</a:t>
              </a:r>
            </a:p>
          </p:txBody>
        </p:sp>
        <p:sp>
          <p:nvSpPr>
            <p:cNvPr id="43044" name="Rectangle 262">
              <a:extLst>
                <a:ext uri="{FF2B5EF4-FFF2-40B4-BE49-F238E27FC236}">
                  <a16:creationId xmlns:a16="http://schemas.microsoft.com/office/drawing/2014/main" id="{B71A2317-A4E4-4C37-9A7D-C862E15DC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5</a:t>
              </a:r>
            </a:p>
          </p:txBody>
        </p:sp>
        <p:sp>
          <p:nvSpPr>
            <p:cNvPr id="43045" name="Rectangle 263">
              <a:extLst>
                <a:ext uri="{FF2B5EF4-FFF2-40B4-BE49-F238E27FC236}">
                  <a16:creationId xmlns:a16="http://schemas.microsoft.com/office/drawing/2014/main" id="{0B15E5BA-BDF0-4253-9EB1-81B407B21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6</a:t>
              </a:r>
            </a:p>
          </p:txBody>
        </p:sp>
        <p:sp>
          <p:nvSpPr>
            <p:cNvPr id="43046" name="Rectangle 264">
              <a:extLst>
                <a:ext uri="{FF2B5EF4-FFF2-40B4-BE49-F238E27FC236}">
                  <a16:creationId xmlns:a16="http://schemas.microsoft.com/office/drawing/2014/main" id="{2347242D-9CE3-4DBB-A04F-1C37A6A2B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3" y="1565"/>
              <a:ext cx="445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47" name="Rectangle 265">
              <a:extLst>
                <a:ext uri="{FF2B5EF4-FFF2-40B4-BE49-F238E27FC236}">
                  <a16:creationId xmlns:a16="http://schemas.microsoft.com/office/drawing/2014/main" id="{0991E433-800B-4CEA-8FC5-87E9CF0973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48" name="Rectangle 266">
              <a:extLst>
                <a:ext uri="{FF2B5EF4-FFF2-40B4-BE49-F238E27FC236}">
                  <a16:creationId xmlns:a16="http://schemas.microsoft.com/office/drawing/2014/main" id="{AAA99840-5194-49A6-BA4D-81C7BD8C47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49" name="Rectangle 267">
              <a:extLst>
                <a:ext uri="{FF2B5EF4-FFF2-40B4-BE49-F238E27FC236}">
                  <a16:creationId xmlns:a16="http://schemas.microsoft.com/office/drawing/2014/main" id="{46DF3F64-E7A5-4F5B-AD8B-18118E7B0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50" name="Rectangle 268">
              <a:extLst>
                <a:ext uri="{FF2B5EF4-FFF2-40B4-BE49-F238E27FC236}">
                  <a16:creationId xmlns:a16="http://schemas.microsoft.com/office/drawing/2014/main" id="{F64A34AC-3A30-4FD2-A01E-DB996B77F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51" name="Rectangle 269">
              <a:extLst>
                <a:ext uri="{FF2B5EF4-FFF2-40B4-BE49-F238E27FC236}">
                  <a16:creationId xmlns:a16="http://schemas.microsoft.com/office/drawing/2014/main" id="{E9384C35-7921-484D-9680-59E61D8A0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52" name="Line 51">
              <a:extLst>
                <a:ext uri="{FF2B5EF4-FFF2-40B4-BE49-F238E27FC236}">
                  <a16:creationId xmlns:a16="http://schemas.microsoft.com/office/drawing/2014/main" id="{3D5FEBB5-61D4-4A45-B710-D936520D35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" y="0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3" name="Line 52">
              <a:extLst>
                <a:ext uri="{FF2B5EF4-FFF2-40B4-BE49-F238E27FC236}">
                  <a16:creationId xmlns:a16="http://schemas.microsoft.com/office/drawing/2014/main" id="{38D6D60A-DCB2-4693-B8C9-E0B2BC3F14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3" y="3"/>
              <a:ext cx="234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4" name="Line 53">
              <a:extLst>
                <a:ext uri="{FF2B5EF4-FFF2-40B4-BE49-F238E27FC236}">
                  <a16:creationId xmlns:a16="http://schemas.microsoft.com/office/drawing/2014/main" id="{67246667-A1B6-4B41-8E2A-D621605C1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" y="596"/>
              <a:ext cx="2342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5" name="Line 54">
              <a:extLst>
                <a:ext uri="{FF2B5EF4-FFF2-40B4-BE49-F238E27FC236}">
                  <a16:creationId xmlns:a16="http://schemas.microsoft.com/office/drawing/2014/main" id="{42A02553-8B38-45B7-BDD8-495F529336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600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6" name="Line 55">
              <a:extLst>
                <a:ext uri="{FF2B5EF4-FFF2-40B4-BE49-F238E27FC236}">
                  <a16:creationId xmlns:a16="http://schemas.microsoft.com/office/drawing/2014/main" id="{2EF0EE87-0A9C-49EF-9F98-9E116B8253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1818"/>
              <a:ext cx="2342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7" name="Line 56">
              <a:extLst>
                <a:ext uri="{FF2B5EF4-FFF2-40B4-BE49-F238E27FC236}">
                  <a16:creationId xmlns:a16="http://schemas.microsoft.com/office/drawing/2014/main" id="{5235BBA3-B28C-4ABE-A248-E9D8CDB119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1822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5142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BD3CFF48-5A44-4CBD-8445-4B6479EBB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dirty="0"/>
              <a:t>Distance Vector Algorithm – </a:t>
            </a:r>
            <a:br>
              <a:rPr lang="en-US" altLang="en-US" sz="3600" dirty="0"/>
            </a:br>
            <a:r>
              <a:rPr lang="en-US" altLang="en-US" sz="3600" dirty="0"/>
              <a:t>Updating the Connectivity Information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52F7E8F6-9A89-40C4-A98F-70D49DDDB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610600" cy="4525963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200" dirty="0"/>
              <a:t>Connectivity is updated by exchanging routing table</a:t>
            </a:r>
          </a:p>
          <a:p>
            <a:pPr lvl="3" eaLnBrk="1" hangingPunct="1">
              <a:spcBef>
                <a:spcPts val="800"/>
              </a:spcBef>
              <a:buClr>
                <a:srgbClr val="808080"/>
              </a:buClr>
              <a:buSzPct val="123000"/>
              <a:defRPr/>
            </a:pPr>
            <a:endParaRPr lang="en-US" sz="10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200" dirty="0"/>
              <a:t>Router Information Protocol (RIP) is used for sending update messages</a:t>
            </a:r>
          </a:p>
          <a:p>
            <a:pPr marL="857250" lvl="1" indent="-342900" eaLnBrk="1" hangingPunct="1">
              <a:spcBef>
                <a:spcPts val="800"/>
              </a:spcBef>
              <a:buSzPct val="100000"/>
              <a:buFontTx/>
              <a:buAutoNum type="arabicPeriod"/>
              <a:defRPr/>
            </a:pPr>
            <a:r>
              <a:rPr lang="en-US" sz="2000" dirty="0"/>
              <a:t>Send routing table to neighboring routers</a:t>
            </a:r>
          </a:p>
          <a:p>
            <a:pPr lvl="2" eaLnBrk="1" hangingPunct="1">
              <a:spcBef>
                <a:spcPts val="800"/>
              </a:spcBef>
              <a:buSzPct val="100000"/>
              <a:defRPr/>
            </a:pPr>
            <a:r>
              <a:rPr lang="en-US" sz="1800" dirty="0"/>
              <a:t>Periodically, or when local table changes</a:t>
            </a:r>
          </a:p>
          <a:p>
            <a:pPr marL="857250" lvl="1" indent="-342900" eaLnBrk="1" hangingPunct="1">
              <a:spcBef>
                <a:spcPts val="800"/>
              </a:spcBef>
              <a:buSzPct val="100000"/>
              <a:buFontTx/>
              <a:buAutoNum type="arabicPeriod"/>
              <a:defRPr/>
            </a:pPr>
            <a:r>
              <a:rPr lang="en-US" sz="2000" dirty="0"/>
              <a:t>When a neighbor’s routing table is received:</a:t>
            </a:r>
          </a:p>
          <a:p>
            <a:pPr marL="0" indent="0" eaLnBrk="1" hangingPunct="1">
              <a:spcBef>
                <a:spcPts val="800"/>
              </a:spcBef>
              <a:buClr>
                <a:srgbClr val="808080"/>
              </a:buClr>
              <a:buSzPct val="123000"/>
              <a:buNone/>
              <a:defRPr/>
            </a:pPr>
            <a:endParaRPr lang="en-US" sz="2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128B01E-F205-411B-BB26-454F9F175567}"/>
              </a:ext>
            </a:extLst>
          </p:cNvPr>
          <p:cNvGraphicFramePr>
            <a:graphicFrameLocks noGrp="1"/>
          </p:cNvGraphicFramePr>
          <p:nvPr/>
        </p:nvGraphicFramePr>
        <p:xfrm>
          <a:off x="2057400" y="3962400"/>
          <a:ext cx="8382000" cy="17414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7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If</a:t>
                      </a:r>
                      <a:r>
                        <a:rPr lang="en-US" sz="1400" baseline="0" dirty="0"/>
                        <a:t> the r</a:t>
                      </a:r>
                      <a:r>
                        <a:rPr lang="en-US" sz="1400" dirty="0"/>
                        <a:t>eceived routing table …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Updates to the local routing</a:t>
                      </a:r>
                      <a:r>
                        <a:rPr lang="en-US" sz="1400" baseline="0" dirty="0"/>
                        <a:t> table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7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dirty="0"/>
                        <a:t>Has a new destination that is not in</a:t>
                      </a:r>
                      <a:r>
                        <a:rPr lang="en-US" sz="1400" baseline="0" dirty="0"/>
                        <a:t> the local routing table</a:t>
                      </a:r>
                      <a:endParaRPr lang="en-US" sz="14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itchFamily="2" charset="2"/>
                        </a:rPr>
                        <a:t>Update the Cost and Link</a:t>
                      </a:r>
                      <a:endParaRPr lang="en-US" sz="12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991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itchFamily="2" charset="2"/>
                        </a:rPr>
                        <a:t>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Has a better-cost route to a destination in</a:t>
                      </a:r>
                      <a:r>
                        <a:rPr lang="en-US" sz="1400" baseline="0" dirty="0"/>
                        <a:t> the local routing table</a:t>
                      </a:r>
                      <a:endParaRPr lang="en-US" sz="1400" dirty="0">
                        <a:sym typeface="Wingdings" pitchFamily="2" charset="2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itchFamily="2" charset="2"/>
                        </a:rPr>
                        <a:t>Update the Cost</a:t>
                      </a:r>
                      <a:endParaRPr lang="en-US" sz="12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96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Has a more recent information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Update the Cost and Link</a:t>
                      </a: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45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EC66EAD7-2120-4F32-B0AC-38212740D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463"/>
            <a:ext cx="9144000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35280" anchor="ctr"/>
          <a:lstStyle>
            <a:lvl1pPr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C41230"/>
                </a:solidFill>
              </a:rPr>
              <a:t>Pseudocode for RIP</a:t>
            </a:r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1C18E44C-FA8B-442E-B3BC-5F2CECA1E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430338"/>
            <a:ext cx="8686800" cy="519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5060" name="Text Box 3">
            <a:extLst>
              <a:ext uri="{FF2B5EF4-FFF2-40B4-BE49-F238E27FC236}">
                <a16:creationId xmlns:a16="http://schemas.microsoft.com/office/drawing/2014/main" id="{0BC73497-46CA-4E59-AD48-53D1FB205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430338"/>
            <a:ext cx="8686800" cy="519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48D026DB-3E5E-4F3D-8A93-639EEA64B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208088"/>
            <a:ext cx="8737600" cy="496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57960" bIns="0"/>
          <a:lstStyle>
            <a:lvl1pPr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None/>
            </a:pP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Send: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Each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seconds or when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changes, send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on each 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non-faulty outgoing link</a:t>
            </a:r>
            <a:endParaRPr lang="en-US" altLang="en-US" sz="1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500"/>
              </a:spcBef>
              <a:buNone/>
            </a:pPr>
            <a:endParaRPr lang="en-US" altLang="en-US" sz="1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Receive: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Whenever a routing table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Tr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is received on link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for all rows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Rr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in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Tr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Rr.link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!=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+ 1;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 // Update cost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Rr.link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; 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// Update next-hop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Rr.destination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is not in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add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Rr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to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// add new destination to </a:t>
            </a: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Tl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else for all rows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in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Rr.destination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Rl.destination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	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//</a:t>
            </a: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solidFill>
                  <a:srgbClr val="0047FF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 &lt; </a:t>
            </a:r>
            <a:r>
              <a:rPr lang="en-US" altLang="en-US" sz="1600" dirty="0" err="1">
                <a:solidFill>
                  <a:srgbClr val="0047FF"/>
                </a:solidFill>
                <a:cs typeface="Times New Roman" panose="02020603050405020304" pitchFamily="18" charset="0"/>
              </a:rPr>
              <a:t>Rl.cost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 : remote node has better route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	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// </a:t>
            </a:r>
            <a:r>
              <a:rPr lang="en-US" altLang="en-US" sz="1600" i="1" dirty="0" err="1">
                <a:solidFill>
                  <a:srgbClr val="0047FF"/>
                </a:solidFill>
                <a:cs typeface="Times New Roman" panose="02020603050405020304" pitchFamily="18" charset="0"/>
              </a:rPr>
              <a:t>Rl.link</a:t>
            </a: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 = n 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: information is more recent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&lt;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Rl.cost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OR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Rl.link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		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=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 Rr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45062" name="Group 276">
            <a:extLst>
              <a:ext uri="{FF2B5EF4-FFF2-40B4-BE49-F238E27FC236}">
                <a16:creationId xmlns:a16="http://schemas.microsoft.com/office/drawing/2014/main" id="{47F6E235-6CE8-4483-89CD-BE9B45DD58F7}"/>
              </a:ext>
            </a:extLst>
          </p:cNvPr>
          <p:cNvGrpSpPr>
            <a:grpSpLocks/>
          </p:cNvGrpSpPr>
          <p:nvPr/>
        </p:nvGrpSpPr>
        <p:grpSpPr bwMode="auto">
          <a:xfrm>
            <a:off x="8580438" y="1527178"/>
            <a:ext cx="1816100" cy="1382713"/>
            <a:chOff x="5019368" y="1459944"/>
            <a:chExt cx="3789268" cy="2391575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988E5D23-8BBC-461A-9F08-3D20BC15B9D5}"/>
                </a:ext>
              </a:extLst>
            </p:cNvPr>
            <p:cNvSpPr/>
            <p:nvPr/>
          </p:nvSpPr>
          <p:spPr>
            <a:xfrm>
              <a:off x="5075676" y="1989880"/>
              <a:ext cx="304731" cy="30752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A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1E25760-6BDC-4895-BCC4-3C3F47E1446B}"/>
                </a:ext>
              </a:extLst>
            </p:cNvPr>
            <p:cNvSpPr/>
            <p:nvPr/>
          </p:nvSpPr>
          <p:spPr>
            <a:xfrm>
              <a:off x="7056430" y="1989880"/>
              <a:ext cx="304731" cy="30752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B</a:t>
              </a: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2CD1DC5-4479-4617-A7DF-5A00345F06CE}"/>
                </a:ext>
              </a:extLst>
            </p:cNvPr>
            <p:cNvSpPr/>
            <p:nvPr/>
          </p:nvSpPr>
          <p:spPr>
            <a:xfrm>
              <a:off x="7056430" y="3033277"/>
              <a:ext cx="304731" cy="3102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E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4395D523-B8B4-4A55-AF4D-738A17CB161B}"/>
                </a:ext>
              </a:extLst>
            </p:cNvPr>
            <p:cNvSpPr/>
            <p:nvPr/>
          </p:nvSpPr>
          <p:spPr>
            <a:xfrm>
              <a:off x="5075676" y="3030530"/>
              <a:ext cx="304731" cy="30752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D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B3DEC590-4766-4097-946E-95B13AC5427C}"/>
                </a:ext>
              </a:extLst>
            </p:cNvPr>
            <p:cNvSpPr/>
            <p:nvPr/>
          </p:nvSpPr>
          <p:spPr>
            <a:xfrm>
              <a:off x="7970624" y="2489612"/>
              <a:ext cx="304731" cy="304781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C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F08BB6A-17E1-41F9-ACED-91232DF75B50}"/>
                </a:ext>
              </a:extLst>
            </p:cNvPr>
            <p:cNvCxnSpPr>
              <a:endCxn id="58" idx="2"/>
            </p:cNvCxnSpPr>
            <p:nvPr/>
          </p:nvCxnSpPr>
          <p:spPr>
            <a:xfrm>
              <a:off x="5380407" y="2143644"/>
              <a:ext cx="1676022" cy="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F2B8C2DC-A1A1-4929-A62F-002A33A99CDC}"/>
                </a:ext>
              </a:extLst>
            </p:cNvPr>
            <p:cNvCxnSpPr>
              <a:stCxn id="59" idx="0"/>
            </p:cNvCxnSpPr>
            <p:nvPr/>
          </p:nvCxnSpPr>
          <p:spPr>
            <a:xfrm flipV="1">
              <a:off x="7208795" y="2294661"/>
              <a:ext cx="0" cy="738616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6DACEA8-7597-4BC6-9ADC-59A4F30EC6FC}"/>
                </a:ext>
              </a:extLst>
            </p:cNvPr>
            <p:cNvCxnSpPr>
              <a:stCxn id="60" idx="0"/>
              <a:endCxn id="57" idx="4"/>
            </p:cNvCxnSpPr>
            <p:nvPr/>
          </p:nvCxnSpPr>
          <p:spPr>
            <a:xfrm flipV="1">
              <a:off x="5228042" y="2297408"/>
              <a:ext cx="0" cy="733122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AB5DE0A-0257-4C48-9BE3-78DEC8E12E40}"/>
                </a:ext>
              </a:extLst>
            </p:cNvPr>
            <p:cNvCxnSpPr>
              <a:stCxn id="59" idx="2"/>
              <a:endCxn id="60" idx="6"/>
            </p:cNvCxnSpPr>
            <p:nvPr/>
          </p:nvCxnSpPr>
          <p:spPr>
            <a:xfrm flipH="1" flipV="1">
              <a:off x="5380407" y="3184294"/>
              <a:ext cx="1676022" cy="2747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346B4BF2-F209-466B-9482-92DA3B26F5DA}"/>
                </a:ext>
              </a:extLst>
            </p:cNvPr>
            <p:cNvCxnSpPr>
              <a:stCxn id="61" idx="1"/>
              <a:endCxn id="58" idx="6"/>
            </p:cNvCxnSpPr>
            <p:nvPr/>
          </p:nvCxnSpPr>
          <p:spPr>
            <a:xfrm flipH="1" flipV="1">
              <a:off x="7361161" y="2143644"/>
              <a:ext cx="652524" cy="389901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A3428204-348B-4625-B79C-4488C42AADF0}"/>
                </a:ext>
              </a:extLst>
            </p:cNvPr>
            <p:cNvCxnSpPr>
              <a:stCxn id="59" idx="6"/>
              <a:endCxn id="61" idx="3"/>
            </p:cNvCxnSpPr>
            <p:nvPr/>
          </p:nvCxnSpPr>
          <p:spPr>
            <a:xfrm flipV="1">
              <a:off x="7361161" y="2750460"/>
              <a:ext cx="652524" cy="43658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E0E6E4CA-E76B-4935-8BDA-C553C7011EE6}"/>
                </a:ext>
              </a:extLst>
            </p:cNvPr>
            <p:cNvSpPr/>
            <p:nvPr/>
          </p:nvSpPr>
          <p:spPr>
            <a:xfrm>
              <a:off x="5035928" y="1459944"/>
              <a:ext cx="380915" cy="3761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8403830-E2C7-4C55-ABA5-8D75BD7F1ED7}"/>
                </a:ext>
              </a:extLst>
            </p:cNvPr>
            <p:cNvCxnSpPr>
              <a:stCxn id="57" idx="0"/>
              <a:endCxn id="68" idx="2"/>
            </p:cNvCxnSpPr>
            <p:nvPr/>
          </p:nvCxnSpPr>
          <p:spPr>
            <a:xfrm flipV="1">
              <a:off x="5228042" y="1836117"/>
              <a:ext cx="0" cy="153764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4D8C64E1-8F4B-4CAE-AC07-9ADFA67BF6BE}"/>
                </a:ext>
              </a:extLst>
            </p:cNvPr>
            <p:cNvSpPr/>
            <p:nvPr/>
          </p:nvSpPr>
          <p:spPr>
            <a:xfrm>
              <a:off x="5035928" y="3475346"/>
              <a:ext cx="380915" cy="3761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12447DCB-930A-4E1B-A2D5-92F85E725450}"/>
                </a:ext>
              </a:extLst>
            </p:cNvPr>
            <p:cNvCxnSpPr>
              <a:stCxn id="70" idx="0"/>
            </p:cNvCxnSpPr>
            <p:nvPr/>
          </p:nvCxnSpPr>
          <p:spPr>
            <a:xfrm flipV="1">
              <a:off x="5228042" y="3343549"/>
              <a:ext cx="0" cy="131797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367781D-D1B8-4644-B344-5081E1938B59}"/>
                </a:ext>
              </a:extLst>
            </p:cNvPr>
            <p:cNvCxnSpPr/>
            <p:nvPr/>
          </p:nvCxnSpPr>
          <p:spPr>
            <a:xfrm flipV="1">
              <a:off x="7208795" y="1874558"/>
              <a:ext cx="0" cy="101593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2C2913AC-964E-494A-A0FB-A23950E7D051}"/>
                </a:ext>
              </a:extLst>
            </p:cNvPr>
            <p:cNvSpPr/>
            <p:nvPr/>
          </p:nvSpPr>
          <p:spPr>
            <a:xfrm>
              <a:off x="7016682" y="1512115"/>
              <a:ext cx="380915" cy="3761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3A5D01EC-141C-4A4F-9A50-400939CC3232}"/>
                </a:ext>
              </a:extLst>
            </p:cNvPr>
            <p:cNvSpPr/>
            <p:nvPr/>
          </p:nvSpPr>
          <p:spPr>
            <a:xfrm>
              <a:off x="7026620" y="3475346"/>
              <a:ext cx="380913" cy="3761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092A46B-DA19-4211-AD01-DA04C81B43C9}"/>
                </a:ext>
              </a:extLst>
            </p:cNvPr>
            <p:cNvCxnSpPr>
              <a:stCxn id="74" idx="0"/>
              <a:endCxn id="59" idx="4"/>
            </p:cNvCxnSpPr>
            <p:nvPr/>
          </p:nvCxnSpPr>
          <p:spPr>
            <a:xfrm flipH="1" flipV="1">
              <a:off x="7208795" y="3343549"/>
              <a:ext cx="6625" cy="131797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F87C338-A35E-40E8-88F8-635687B75F19}"/>
                </a:ext>
              </a:extLst>
            </p:cNvPr>
            <p:cNvSpPr/>
            <p:nvPr/>
          </p:nvSpPr>
          <p:spPr>
            <a:xfrm>
              <a:off x="8427721" y="2462154"/>
              <a:ext cx="380915" cy="3734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B5F1824-ED83-4381-AB80-469B2E535534}"/>
                </a:ext>
              </a:extLst>
            </p:cNvPr>
            <p:cNvCxnSpPr>
              <a:stCxn id="76" idx="1"/>
              <a:endCxn id="61" idx="6"/>
            </p:cNvCxnSpPr>
            <p:nvPr/>
          </p:nvCxnSpPr>
          <p:spPr>
            <a:xfrm flipH="1" flipV="1">
              <a:off x="8275355" y="2643376"/>
              <a:ext cx="152366" cy="5492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0B03604-62F4-4E3F-B95F-DF1824F9A322}"/>
                </a:ext>
              </a:extLst>
            </p:cNvPr>
            <p:cNvSpPr/>
            <p:nvPr/>
          </p:nvSpPr>
          <p:spPr>
            <a:xfrm>
              <a:off x="5989870" y="2042049"/>
              <a:ext cx="380915" cy="25535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1</a:t>
              </a: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E4C74B31-E31F-4313-B65A-2C5489ECB4DA}"/>
                </a:ext>
              </a:extLst>
            </p:cNvPr>
            <p:cNvSpPr/>
            <p:nvPr/>
          </p:nvSpPr>
          <p:spPr>
            <a:xfrm>
              <a:off x="7496966" y="2242492"/>
              <a:ext cx="380913" cy="25810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2</a:t>
              </a: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E661C091-3364-4C96-8823-20C244665675}"/>
                </a:ext>
              </a:extLst>
            </p:cNvPr>
            <p:cNvSpPr/>
            <p:nvPr/>
          </p:nvSpPr>
          <p:spPr>
            <a:xfrm>
              <a:off x="5019368" y="2528053"/>
              <a:ext cx="380913" cy="2553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3</a:t>
              </a: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3BAF4167-6465-4335-9BAA-9E77BFE09DDB}"/>
                </a:ext>
              </a:extLst>
            </p:cNvPr>
            <p:cNvSpPr/>
            <p:nvPr/>
          </p:nvSpPr>
          <p:spPr>
            <a:xfrm>
              <a:off x="7016682" y="2539036"/>
              <a:ext cx="380915" cy="2553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4</a:t>
              </a: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6748973-432C-4A25-AA91-E97E166206BF}"/>
                </a:ext>
              </a:extLst>
            </p:cNvPr>
            <p:cNvSpPr/>
            <p:nvPr/>
          </p:nvSpPr>
          <p:spPr>
            <a:xfrm>
              <a:off x="6026306" y="3079954"/>
              <a:ext cx="380913" cy="25810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6</a:t>
              </a: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CCE18E71-2B48-4000-AADD-495BD953D72C}"/>
                </a:ext>
              </a:extLst>
            </p:cNvPr>
            <p:cNvSpPr/>
            <p:nvPr/>
          </p:nvSpPr>
          <p:spPr>
            <a:xfrm>
              <a:off x="7533401" y="2791648"/>
              <a:ext cx="380915" cy="2553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5</a:t>
              </a:r>
            </a:p>
          </p:txBody>
        </p:sp>
      </p:grpSp>
      <p:grpSp>
        <p:nvGrpSpPr>
          <p:cNvPr id="3" name="Group 21510">
            <a:extLst>
              <a:ext uri="{FF2B5EF4-FFF2-40B4-BE49-F238E27FC236}">
                <a16:creationId xmlns:a16="http://schemas.microsoft.com/office/drawing/2014/main" id="{69E57B81-9292-4E9E-BF34-DD20DA27156F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3003553"/>
            <a:ext cx="2343150" cy="1527175"/>
            <a:chOff x="6629402" y="3003017"/>
            <a:chExt cx="2342642" cy="1527790"/>
          </a:xfrm>
        </p:grpSpPr>
        <p:grpSp>
          <p:nvGrpSpPr>
            <p:cNvPr id="45090" name="Group 21504">
              <a:extLst>
                <a:ext uri="{FF2B5EF4-FFF2-40B4-BE49-F238E27FC236}">
                  <a16:creationId xmlns:a16="http://schemas.microsoft.com/office/drawing/2014/main" id="{1A996DD4-8BCC-4733-B59E-01FF69A5BA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2084" y="3003017"/>
              <a:ext cx="2189960" cy="1527790"/>
              <a:chOff x="6858000" y="2971800"/>
              <a:chExt cx="2189960" cy="1527790"/>
            </a:xfrm>
          </p:grpSpPr>
          <p:grpSp>
            <p:nvGrpSpPr>
              <p:cNvPr id="45092" name="Group 19">
                <a:extLst>
                  <a:ext uri="{FF2B5EF4-FFF2-40B4-BE49-F238E27FC236}">
                    <a16:creationId xmlns:a16="http://schemas.microsoft.com/office/drawing/2014/main" id="{D6ED3C3A-33D4-4256-BB0F-9A3A1FF297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58000" y="2971800"/>
                <a:ext cx="2189960" cy="1527790"/>
                <a:chOff x="6858000" y="2971800"/>
                <a:chExt cx="2189960" cy="1527790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7F70B725-0521-4612-AC7E-FD22842DB00F}"/>
                    </a:ext>
                  </a:extLst>
                </p:cNvPr>
                <p:cNvSpPr/>
                <p:nvPr/>
              </p:nvSpPr>
              <p:spPr>
                <a:xfrm>
                  <a:off x="6857685" y="3048031"/>
                  <a:ext cx="2190275" cy="1451559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tint val="50000"/>
                        <a:satMod val="300000"/>
                        <a:alpha val="11000"/>
                      </a:schemeClr>
                    </a:gs>
                    <a:gs pos="35000">
                      <a:schemeClr val="accent1">
                        <a:tint val="37000"/>
                        <a:satMod val="300000"/>
                      </a:schemeClr>
                    </a:gs>
                    <a:gs pos="100000">
                      <a:schemeClr val="accent1">
                        <a:tint val="15000"/>
                        <a:satMod val="3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1400"/>
                </a:p>
              </p:txBody>
            </p:sp>
            <p:grpSp>
              <p:nvGrpSpPr>
                <p:cNvPr id="45097" name="Group 1">
                  <a:extLst>
                    <a:ext uri="{FF2B5EF4-FFF2-40B4-BE49-F238E27FC236}">
                      <a16:creationId xmlns:a16="http://schemas.microsoft.com/office/drawing/2014/main" id="{BEBE777F-F7CC-4EF0-9E4F-55553477894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899303" y="3381377"/>
                  <a:ext cx="2127192" cy="1047154"/>
                  <a:chOff x="3450016" y="4724400"/>
                  <a:chExt cx="1947094" cy="859742"/>
                </a:xfrm>
              </p:grpSpPr>
              <p:sp>
                <p:nvSpPr>
                  <p:cNvPr id="22" name="Rectangle 161">
                    <a:extLst>
                      <a:ext uri="{FF2B5EF4-FFF2-40B4-BE49-F238E27FC236}">
                        <a16:creationId xmlns:a16="http://schemas.microsoft.com/office/drawing/2014/main" id="{1BC123FD-58C9-4C99-8298-BCDE3D85567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90855" y="4724534"/>
                    <a:ext cx="1444063" cy="2047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  Routing table at router A</a:t>
                    </a:r>
                  </a:p>
                </p:txBody>
              </p:sp>
              <p:sp>
                <p:nvSpPr>
                  <p:cNvPr id="23" name="Rectangle 164">
                    <a:extLst>
                      <a:ext uri="{FF2B5EF4-FFF2-40B4-BE49-F238E27FC236}">
                        <a16:creationId xmlns:a16="http://schemas.microsoft.com/office/drawing/2014/main" id="{F12579AB-0997-439B-9CBF-90E9AC624E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3689" y="4877091"/>
                    <a:ext cx="196126" cy="2047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To</a:t>
                    </a:r>
                  </a:p>
                </p:txBody>
              </p:sp>
              <p:sp>
                <p:nvSpPr>
                  <p:cNvPr id="24" name="Rectangle 165">
                    <a:extLst>
                      <a:ext uri="{FF2B5EF4-FFF2-40B4-BE49-F238E27FC236}">
                        <a16:creationId xmlns:a16="http://schemas.microsoft.com/office/drawing/2014/main" id="{306CE8D4-4D35-4D99-8685-DC0E06C5CF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96423" y="4877091"/>
                    <a:ext cx="353026" cy="2047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Link</a:t>
                    </a:r>
                  </a:p>
                </p:txBody>
              </p:sp>
              <p:sp>
                <p:nvSpPr>
                  <p:cNvPr id="25" name="Rectangle 166">
                    <a:extLst>
                      <a:ext uri="{FF2B5EF4-FFF2-40B4-BE49-F238E27FC236}">
                        <a16:creationId xmlns:a16="http://schemas.microsoft.com/office/drawing/2014/main" id="{339C7D04-B296-4F71-B70A-2636C86B05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63249" y="4877091"/>
                    <a:ext cx="363195" cy="2047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Cost</a:t>
                    </a:r>
                  </a:p>
                </p:txBody>
              </p:sp>
              <p:sp>
                <p:nvSpPr>
                  <p:cNvPr id="26" name="Rectangle 173">
                    <a:extLst>
                      <a:ext uri="{FF2B5EF4-FFF2-40B4-BE49-F238E27FC236}">
                        <a16:creationId xmlns:a16="http://schemas.microsoft.com/office/drawing/2014/main" id="{2F8471BA-CAEF-40A5-9994-6AD6375259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009" y="5081804"/>
                    <a:ext cx="149636" cy="2047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27" name="Rectangle 174">
                    <a:extLst>
                      <a:ext uri="{FF2B5EF4-FFF2-40B4-BE49-F238E27FC236}">
                        <a16:creationId xmlns:a16="http://schemas.microsoft.com/office/drawing/2014/main" id="{797C81E4-9CFC-4605-B550-C97E91B791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009" y="5260440"/>
                    <a:ext cx="139467" cy="2047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D</a:t>
                    </a:r>
                  </a:p>
                </p:txBody>
              </p:sp>
              <p:sp>
                <p:nvSpPr>
                  <p:cNvPr id="28" name="Rectangle 178">
                    <a:extLst>
                      <a:ext uri="{FF2B5EF4-FFF2-40B4-BE49-F238E27FC236}">
                        <a16:creationId xmlns:a16="http://schemas.microsoft.com/office/drawing/2014/main" id="{29AF9078-1CE4-4EFC-B3AF-ED91CF126CE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96423" y="5081804"/>
                    <a:ext cx="384987" cy="2047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local</a:t>
                    </a:r>
                  </a:p>
                </p:txBody>
              </p:sp>
              <p:sp>
                <p:nvSpPr>
                  <p:cNvPr id="29" name="Rectangle 179">
                    <a:extLst>
                      <a:ext uri="{FF2B5EF4-FFF2-40B4-BE49-F238E27FC236}">
                        <a16:creationId xmlns:a16="http://schemas.microsoft.com/office/drawing/2014/main" id="{B0900992-D386-4579-AD79-184BB2B443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27173" y="5260440"/>
                    <a:ext cx="106053" cy="2047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30" name="Rectangle 183">
                    <a:extLst>
                      <a:ext uri="{FF2B5EF4-FFF2-40B4-BE49-F238E27FC236}">
                        <a16:creationId xmlns:a16="http://schemas.microsoft.com/office/drawing/2014/main" id="{992544D9-211F-44D2-BB42-C55455C20BB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3999" y="5081804"/>
                    <a:ext cx="106052" cy="2047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0</a:t>
                    </a:r>
                  </a:p>
                </p:txBody>
              </p:sp>
              <p:sp>
                <p:nvSpPr>
                  <p:cNvPr id="31" name="Rectangle 184">
                    <a:extLst>
                      <a:ext uri="{FF2B5EF4-FFF2-40B4-BE49-F238E27FC236}">
                        <a16:creationId xmlns:a16="http://schemas.microsoft.com/office/drawing/2014/main" id="{336CE174-ACA4-44BF-BD55-03734B7619D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3999" y="5260440"/>
                    <a:ext cx="106052" cy="2047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45109" name="Line 116">
                    <a:extLst>
                      <a:ext uri="{FF2B5EF4-FFF2-40B4-BE49-F238E27FC236}">
                        <a16:creationId xmlns:a16="http://schemas.microsoft.com/office/drawing/2014/main" id="{197A6587-892F-47BC-9E99-203A3A3DD6F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4729443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5110" name="Line 117">
                    <a:extLst>
                      <a:ext uri="{FF2B5EF4-FFF2-40B4-BE49-F238E27FC236}">
                        <a16:creationId xmlns:a16="http://schemas.microsoft.com/office/drawing/2014/main" id="{6E5549E4-DD25-47DA-8087-7C63608EC9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5019402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4" name="Line 118">
                    <a:extLst>
                      <a:ext uri="{FF2B5EF4-FFF2-40B4-BE49-F238E27FC236}">
                        <a16:creationId xmlns:a16="http://schemas.microsoft.com/office/drawing/2014/main" id="{E870892C-02BB-4594-9C60-466AD2847F3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49694" y="5582504"/>
                    <a:ext cx="1914764" cy="130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endParaRPr lang="en-US" sz="1050"/>
                  </a:p>
                </p:txBody>
              </p:sp>
            </p:grpSp>
            <p:sp>
              <p:nvSpPr>
                <p:cNvPr id="45098" name="TextBox 18">
                  <a:extLst>
                    <a:ext uri="{FF2B5EF4-FFF2-40B4-BE49-F238E27FC236}">
                      <a16:creationId xmlns:a16="http://schemas.microsoft.com/office/drawing/2014/main" id="{9FFD7562-493F-4F39-A37B-FBE5C70A918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81521" y="2971800"/>
                  <a:ext cx="1305592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 i="1">
                      <a:solidFill>
                        <a:srgbClr val="00B050"/>
                      </a:solidFill>
                    </a:rPr>
                    <a:t>Tl</a:t>
                  </a:r>
                  <a:r>
                    <a:rPr lang="en-US" altLang="en-US" sz="1400">
                      <a:solidFill>
                        <a:schemeClr val="tx1"/>
                      </a:solidFill>
                    </a:rPr>
                    <a:t> at A</a:t>
                  </a:r>
                </a:p>
              </p:txBody>
            </p:sp>
          </p:grpSp>
          <p:sp>
            <p:nvSpPr>
              <p:cNvPr id="91" name="Rectangle 174">
                <a:extLst>
                  <a:ext uri="{FF2B5EF4-FFF2-40B4-BE49-F238E27FC236}">
                    <a16:creationId xmlns:a16="http://schemas.microsoft.com/office/drawing/2014/main" id="{F4DDE6F9-3203-4970-B1E9-97998513F6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6392" y="4250253"/>
                <a:ext cx="150779" cy="2493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r>
                  <a:rPr lang="en-US" sz="1050" dirty="0">
                    <a:latin typeface="Times" pitchFamily="18" charset="0"/>
                    <a:ea typeface="ヒラギノ明朝 ProN W3"/>
                    <a:cs typeface="Times" pitchFamily="18" charset="0"/>
                    <a:sym typeface="Times" pitchFamily="18" charset="0"/>
                  </a:rPr>
                  <a:t>C</a:t>
                </a:r>
              </a:p>
            </p:txBody>
          </p:sp>
          <p:sp>
            <p:nvSpPr>
              <p:cNvPr id="92" name="Rectangle 179">
                <a:extLst>
                  <a:ext uri="{FF2B5EF4-FFF2-40B4-BE49-F238E27FC236}">
                    <a16:creationId xmlns:a16="http://schemas.microsoft.com/office/drawing/2014/main" id="{ABBB389A-7158-4366-87E1-C3A3C5359D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65529" y="4250253"/>
                <a:ext cx="115862" cy="2493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r>
                  <a:rPr lang="en-US" sz="1050" dirty="0">
                    <a:latin typeface="Times" pitchFamily="18" charset="0"/>
                    <a:ea typeface="ヒラギノ明朝 ProN W3"/>
                    <a:cs typeface="Times" pitchFamily="18" charset="0"/>
                    <a:sym typeface="Times" pitchFamily="18" charset="0"/>
                  </a:rPr>
                  <a:t>3</a:t>
                </a:r>
              </a:p>
            </p:txBody>
          </p:sp>
          <p:sp>
            <p:nvSpPr>
              <p:cNvPr id="93" name="Rectangle 184">
                <a:extLst>
                  <a:ext uri="{FF2B5EF4-FFF2-40B4-BE49-F238E27FC236}">
                    <a16:creationId xmlns:a16="http://schemas.microsoft.com/office/drawing/2014/main" id="{59B4FA99-9A91-4F03-87D3-FCE9B391F1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95621" y="4250253"/>
                <a:ext cx="115862" cy="2493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r>
                  <a:rPr lang="en-US" sz="1050" dirty="0">
                    <a:latin typeface="Times" pitchFamily="18" charset="0"/>
                    <a:ea typeface="ヒラギノ明朝 ProN W3"/>
                    <a:cs typeface="Times" pitchFamily="18" charset="0"/>
                    <a:sym typeface="Times" pitchFamily="18" charset="0"/>
                  </a:rPr>
                  <a:t>3</a:t>
                </a:r>
              </a:p>
            </p:txBody>
          </p:sp>
        </p:grpSp>
        <p:sp>
          <p:nvSpPr>
            <p:cNvPr id="21510" name="Right Arrow 21509">
              <a:extLst>
                <a:ext uri="{FF2B5EF4-FFF2-40B4-BE49-F238E27FC236}">
                  <a16:creationId xmlns:a16="http://schemas.microsoft.com/office/drawing/2014/main" id="{EFE22C68-BD72-4285-A1D0-98F87B97AADD}"/>
                </a:ext>
              </a:extLst>
            </p:cNvPr>
            <p:cNvSpPr/>
            <p:nvPr/>
          </p:nvSpPr>
          <p:spPr>
            <a:xfrm>
              <a:off x="6629402" y="4281470"/>
              <a:ext cx="363459" cy="127051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7" name="Group 21511">
            <a:extLst>
              <a:ext uri="{FF2B5EF4-FFF2-40B4-BE49-F238E27FC236}">
                <a16:creationId xmlns:a16="http://schemas.microsoft.com/office/drawing/2014/main" id="{C5E72A86-E31A-47D2-BE36-35904C4363E0}"/>
              </a:ext>
            </a:extLst>
          </p:cNvPr>
          <p:cNvGrpSpPr>
            <a:grpSpLocks/>
          </p:cNvGrpSpPr>
          <p:nvPr/>
        </p:nvGrpSpPr>
        <p:grpSpPr bwMode="auto">
          <a:xfrm>
            <a:off x="8153403" y="4572003"/>
            <a:ext cx="2359025" cy="1558925"/>
            <a:chOff x="6629401" y="4572000"/>
            <a:chExt cx="2358405" cy="1559290"/>
          </a:xfrm>
        </p:grpSpPr>
        <p:grpSp>
          <p:nvGrpSpPr>
            <p:cNvPr id="45068" name="Group 21503">
              <a:extLst>
                <a:ext uri="{FF2B5EF4-FFF2-40B4-BE49-F238E27FC236}">
                  <a16:creationId xmlns:a16="http://schemas.microsoft.com/office/drawing/2014/main" id="{16869894-9E29-4C58-A5F7-3D92E9B648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2084" y="4572000"/>
              <a:ext cx="2205722" cy="1559290"/>
              <a:chOff x="6862077" y="4634784"/>
              <a:chExt cx="2205722" cy="1559290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1AD54829-5C01-47EE-9D9F-B73A26D17DCE}"/>
                  </a:ext>
                </a:extLst>
              </p:cNvPr>
              <p:cNvSpPr/>
              <p:nvPr/>
            </p:nvSpPr>
            <p:spPr>
              <a:xfrm>
                <a:off x="6871277" y="4634784"/>
                <a:ext cx="2190174" cy="15592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grpSp>
            <p:nvGrpSpPr>
              <p:cNvPr id="45071" name="Group 34">
                <a:extLst>
                  <a:ext uri="{FF2B5EF4-FFF2-40B4-BE49-F238E27FC236}">
                    <a16:creationId xmlns:a16="http://schemas.microsoft.com/office/drawing/2014/main" id="{B89B3F49-FA32-4315-984D-768DF35232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940607" y="5093143"/>
                <a:ext cx="2127192" cy="1100931"/>
                <a:chOff x="6899302" y="2695577"/>
                <a:chExt cx="2127192" cy="1100931"/>
              </a:xfrm>
            </p:grpSpPr>
            <p:grpSp>
              <p:nvGrpSpPr>
                <p:cNvPr id="45073" name="Group 1">
                  <a:extLst>
                    <a:ext uri="{FF2B5EF4-FFF2-40B4-BE49-F238E27FC236}">
                      <a16:creationId xmlns:a16="http://schemas.microsoft.com/office/drawing/2014/main" id="{E9F22C3C-7BAD-4DE9-AD9C-1B360F742D7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899302" y="2695577"/>
                  <a:ext cx="2127192" cy="1060100"/>
                  <a:chOff x="3450016" y="4724400"/>
                  <a:chExt cx="1947094" cy="870371"/>
                </a:xfrm>
              </p:grpSpPr>
              <p:sp>
                <p:nvSpPr>
                  <p:cNvPr id="45077" name="Rectangle 161">
                    <a:extLst>
                      <a:ext uri="{FF2B5EF4-FFF2-40B4-BE49-F238E27FC236}">
                        <a16:creationId xmlns:a16="http://schemas.microsoft.com/office/drawing/2014/main" id="{F06A46EE-6CB7-464D-8CE7-10E3F201E2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42560" y="4724400"/>
                    <a:ext cx="1379029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Routing table of router B</a:t>
                    </a:r>
                  </a:p>
                </p:txBody>
              </p:sp>
              <p:sp>
                <p:nvSpPr>
                  <p:cNvPr id="45078" name="Rectangle 164">
                    <a:extLst>
                      <a:ext uri="{FF2B5EF4-FFF2-40B4-BE49-F238E27FC236}">
                        <a16:creationId xmlns:a16="http://schemas.microsoft.com/office/drawing/2014/main" id="{76EF83AB-8727-4CA1-9754-284AD3F75E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4527" y="4860962"/>
                    <a:ext cx="195346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To</a:t>
                    </a:r>
                  </a:p>
                </p:txBody>
              </p:sp>
              <p:sp>
                <p:nvSpPr>
                  <p:cNvPr id="45079" name="Rectangle 165">
                    <a:extLst>
                      <a:ext uri="{FF2B5EF4-FFF2-40B4-BE49-F238E27FC236}">
                        <a16:creationId xmlns:a16="http://schemas.microsoft.com/office/drawing/2014/main" id="{05CDAA4E-EE6E-4524-A0AE-5C85B9AA05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97267" y="4860962"/>
                    <a:ext cx="352388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Link</a:t>
                    </a:r>
                  </a:p>
                </p:txBody>
              </p:sp>
              <p:sp>
                <p:nvSpPr>
                  <p:cNvPr id="45080" name="Rectangle 166">
                    <a:extLst>
                      <a:ext uri="{FF2B5EF4-FFF2-40B4-BE49-F238E27FC236}">
                        <a16:creationId xmlns:a16="http://schemas.microsoft.com/office/drawing/2014/main" id="{D3B7704C-DB89-4D3D-983A-CE111D9E5AE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63740" y="4860962"/>
                    <a:ext cx="363879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Cost</a:t>
                    </a:r>
                  </a:p>
                </p:txBody>
              </p:sp>
              <p:sp>
                <p:nvSpPr>
                  <p:cNvPr id="45081" name="Rectangle 173">
                    <a:extLst>
                      <a:ext uri="{FF2B5EF4-FFF2-40B4-BE49-F238E27FC236}">
                        <a16:creationId xmlns:a16="http://schemas.microsoft.com/office/drawing/2014/main" id="{0614E053-9059-4F10-A283-DCBDFFDD37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915" y="5058466"/>
                    <a:ext cx="149382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45082" name="Rectangle 174">
                    <a:extLst>
                      <a:ext uri="{FF2B5EF4-FFF2-40B4-BE49-F238E27FC236}">
                        <a16:creationId xmlns:a16="http://schemas.microsoft.com/office/drawing/2014/main" id="{321F124F-C84A-40F5-B154-EAC79130CF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915" y="5237481"/>
                    <a:ext cx="138849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B</a:t>
                    </a:r>
                  </a:p>
                </p:txBody>
              </p:sp>
              <p:sp>
                <p:nvSpPr>
                  <p:cNvPr id="45083" name="Rectangle 178">
                    <a:extLst>
                      <a:ext uri="{FF2B5EF4-FFF2-40B4-BE49-F238E27FC236}">
                        <a16:creationId xmlns:a16="http://schemas.microsoft.com/office/drawing/2014/main" id="{A4A82F0E-3EEA-4EC7-B9C4-04422427563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11385" y="5242858"/>
                    <a:ext cx="383988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local</a:t>
                    </a:r>
                  </a:p>
                </p:txBody>
              </p:sp>
              <p:sp>
                <p:nvSpPr>
                  <p:cNvPr id="45084" name="Rectangle 179">
                    <a:extLst>
                      <a:ext uri="{FF2B5EF4-FFF2-40B4-BE49-F238E27FC236}">
                        <a16:creationId xmlns:a16="http://schemas.microsoft.com/office/drawing/2014/main" id="{8B128936-0324-42C3-B1AD-4D458D4668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27497" y="5055171"/>
                    <a:ext cx="106291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45085" name="Rectangle 183">
                    <a:extLst>
                      <a:ext uri="{FF2B5EF4-FFF2-40B4-BE49-F238E27FC236}">
                        <a16:creationId xmlns:a16="http://schemas.microsoft.com/office/drawing/2014/main" id="{D6C9F5FC-676B-4121-94CF-5379503CC29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4928" y="5058467"/>
                    <a:ext cx="106291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45086" name="Rectangle 184">
                    <a:extLst>
                      <a:ext uri="{FF2B5EF4-FFF2-40B4-BE49-F238E27FC236}">
                        <a16:creationId xmlns:a16="http://schemas.microsoft.com/office/drawing/2014/main" id="{D3225BBC-AD65-46FA-B8CE-382CEC47C8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4928" y="5237480"/>
                    <a:ext cx="106291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0</a:t>
                    </a:r>
                  </a:p>
                </p:txBody>
              </p:sp>
              <p:sp>
                <p:nvSpPr>
                  <p:cNvPr id="45087" name="Line 116">
                    <a:extLst>
                      <a:ext uri="{FF2B5EF4-FFF2-40B4-BE49-F238E27FC236}">
                        <a16:creationId xmlns:a16="http://schemas.microsoft.com/office/drawing/2014/main" id="{71FA65CB-84B9-4807-A50A-FB762A06356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4729443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5088" name="Line 117">
                    <a:extLst>
                      <a:ext uri="{FF2B5EF4-FFF2-40B4-BE49-F238E27FC236}">
                        <a16:creationId xmlns:a16="http://schemas.microsoft.com/office/drawing/2014/main" id="{551047B8-24EA-43D1-9FE2-22D5BC21F8B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5050062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5089" name="Line 118">
                    <a:extLst>
                      <a:ext uri="{FF2B5EF4-FFF2-40B4-BE49-F238E27FC236}">
                        <a16:creationId xmlns:a16="http://schemas.microsoft.com/office/drawing/2014/main" id="{AD7BB750-B608-4D7C-B6A2-CB3C4D9EF29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50016" y="5593090"/>
                    <a:ext cx="1915153" cy="1681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5074" name="Rectangle 174">
                  <a:extLst>
                    <a:ext uri="{FF2B5EF4-FFF2-40B4-BE49-F238E27FC236}">
                      <a16:creationId xmlns:a16="http://schemas.microsoft.com/office/drawing/2014/main" id="{60A83F8F-EB53-425D-8C6C-B86A4A6630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86600" y="3546738"/>
                  <a:ext cx="151692" cy="2497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>
                      <a:solidFill>
                        <a:schemeClr val="tx1"/>
                      </a:solidFill>
                      <a:latin typeface="Times" panose="02020603050405020304" pitchFamily="18" charset="0"/>
                      <a:ea typeface="ヒラギノ明朝 ProN W3"/>
                      <a:cs typeface="Times" panose="02020603050405020304" pitchFamily="18" charset="0"/>
                      <a:sym typeface="Times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45075" name="Rectangle 179">
                  <a:extLst>
                    <a:ext uri="{FF2B5EF4-FFF2-40B4-BE49-F238E27FC236}">
                      <a16:creationId xmlns:a16="http://schemas.microsoft.com/office/drawing/2014/main" id="{32F43855-48E8-4046-8581-60168492F3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36688" y="3546738"/>
                  <a:ext cx="116122" cy="2497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>
                      <a:solidFill>
                        <a:schemeClr val="tx1"/>
                      </a:solidFill>
                      <a:latin typeface="Times" panose="02020603050405020304" pitchFamily="18" charset="0"/>
                      <a:ea typeface="ヒラギノ明朝 ProN W3"/>
                      <a:cs typeface="Times" panose="02020603050405020304" pitchFamily="18" charset="0"/>
                      <a:sym typeface="Times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45076" name="Rectangle 184">
                  <a:extLst>
                    <a:ext uri="{FF2B5EF4-FFF2-40B4-BE49-F238E27FC236}">
                      <a16:creationId xmlns:a16="http://schemas.microsoft.com/office/drawing/2014/main" id="{B6A6D0BE-5CAC-42A9-84FC-8F90C53A32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65854" y="3546738"/>
                  <a:ext cx="116122" cy="2497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>
                      <a:solidFill>
                        <a:schemeClr val="tx1"/>
                      </a:solidFill>
                      <a:latin typeface="Times" panose="02020603050405020304" pitchFamily="18" charset="0"/>
                      <a:ea typeface="ヒラギノ明朝 ProN W3"/>
                      <a:cs typeface="Times" panose="02020603050405020304" pitchFamily="18" charset="0"/>
                      <a:sym typeface="Times" panose="02020603050405020304" pitchFamily="18" charset="0"/>
                    </a:rPr>
                    <a:t>1</a:t>
                  </a:r>
                </a:p>
              </p:txBody>
            </p:sp>
          </p:grpSp>
          <p:sp>
            <p:nvSpPr>
              <p:cNvPr id="45072" name="TextBox 94">
                <a:extLst>
                  <a:ext uri="{FF2B5EF4-FFF2-40B4-BE49-F238E27FC236}">
                    <a16:creationId xmlns:a16="http://schemas.microsoft.com/office/drawing/2014/main" id="{6AA359CC-BF7E-498E-8ED4-8CFCC7A05D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62077" y="4634784"/>
                <a:ext cx="220572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3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3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i="1">
                    <a:solidFill>
                      <a:srgbClr val="00B050"/>
                    </a:solidFill>
                  </a:rPr>
                  <a:t>Tr</a:t>
                </a:r>
                <a:r>
                  <a:rPr lang="en-US" altLang="en-US" sz="1400">
                    <a:solidFill>
                      <a:schemeClr val="tx1"/>
                    </a:solidFill>
                  </a:rPr>
                  <a:t> recvd @ A from B on  link </a:t>
                </a:r>
                <a:r>
                  <a:rPr lang="en-US" altLang="en-US" sz="1400">
                    <a:solidFill>
                      <a:srgbClr val="00B050"/>
                    </a:solidFill>
                  </a:rPr>
                  <a:t>n=1</a:t>
                </a:r>
              </a:p>
            </p:txBody>
          </p:sp>
        </p:grpSp>
        <p:sp>
          <p:nvSpPr>
            <p:cNvPr id="100" name="Right Arrow 99">
              <a:extLst>
                <a:ext uri="{FF2B5EF4-FFF2-40B4-BE49-F238E27FC236}">
                  <a16:creationId xmlns:a16="http://schemas.microsoft.com/office/drawing/2014/main" id="{7F2BF192-C38B-427D-912D-95EA87F19124}"/>
                </a:ext>
              </a:extLst>
            </p:cNvPr>
            <p:cNvSpPr/>
            <p:nvPr/>
          </p:nvSpPr>
          <p:spPr>
            <a:xfrm>
              <a:off x="6629401" y="5912164"/>
              <a:ext cx="363442" cy="123854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21513" name="Rectangle 21512">
            <a:extLst>
              <a:ext uri="{FF2B5EF4-FFF2-40B4-BE49-F238E27FC236}">
                <a16:creationId xmlns:a16="http://schemas.microsoft.com/office/drawing/2014/main" id="{4DD15E5A-160A-422A-8977-C343FB6E690E}"/>
              </a:ext>
            </a:extLst>
          </p:cNvPr>
          <p:cNvSpPr/>
          <p:nvPr/>
        </p:nvSpPr>
        <p:spPr>
          <a:xfrm>
            <a:off x="5867400" y="3201197"/>
            <a:ext cx="762000" cy="3365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Case 1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2B84FE8-289A-40CD-AB9B-3FE706199C50}"/>
              </a:ext>
            </a:extLst>
          </p:cNvPr>
          <p:cNvSpPr/>
          <p:nvPr/>
        </p:nvSpPr>
        <p:spPr>
          <a:xfrm>
            <a:off x="1524000" y="4185110"/>
            <a:ext cx="790575" cy="3111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Case 2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88B53D75-814B-4044-BC15-5A2CD821011A}"/>
              </a:ext>
            </a:extLst>
          </p:cNvPr>
          <p:cNvSpPr/>
          <p:nvPr/>
        </p:nvSpPr>
        <p:spPr>
          <a:xfrm>
            <a:off x="1523545" y="4523474"/>
            <a:ext cx="791483" cy="3025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Case 3</a:t>
            </a:r>
          </a:p>
        </p:txBody>
      </p:sp>
    </p:spTree>
    <p:extLst>
      <p:ext uri="{BB962C8B-B14F-4D97-AF65-F5344CB8AC3E}">
        <p14:creationId xmlns:p14="http://schemas.microsoft.com/office/powerpoint/2010/main" val="35278115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animBg="1"/>
      <p:bldP spid="104" grpId="0" animBg="1"/>
      <p:bldP spid="10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B2849D3B-9511-4EF0-8C1C-A5D361C3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Summary: Routing over Internet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FE332264-0278-4906-BE91-93BDAB388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1201400" cy="4525963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Each machine over the Internet is identified by an IP Address</a:t>
            </a:r>
          </a:p>
          <a:p>
            <a:endParaRPr lang="en-US" altLang="en-US" sz="2400" dirty="0"/>
          </a:p>
          <a:p>
            <a:r>
              <a:rPr lang="en-US" altLang="en-US" sz="2400" dirty="0"/>
              <a:t>Source machine transmits the packet over its local network</a:t>
            </a:r>
          </a:p>
          <a:p>
            <a:endParaRPr lang="en-US" altLang="en-US" sz="2400" dirty="0"/>
          </a:p>
          <a:p>
            <a:r>
              <a:rPr lang="en-US" altLang="en-US" sz="2400" dirty="0"/>
              <a:t>Intermediate routers examine the packet, and forward it to the best next-hop router</a:t>
            </a:r>
          </a:p>
          <a:p>
            <a:endParaRPr lang="en-US" altLang="en-US" sz="2400" dirty="0"/>
          </a:p>
          <a:p>
            <a:r>
              <a:rPr lang="en-US" altLang="en-US" sz="2400" dirty="0"/>
              <a:t>If the destination is directly attached to the local network of a router, the router forwards the packet over the respective local network</a:t>
            </a:r>
          </a:p>
          <a:p>
            <a:endParaRPr lang="en-US" altLang="en-US" sz="2400" dirty="0"/>
          </a:p>
          <a:p>
            <a:r>
              <a:rPr lang="en-US" altLang="en-US" sz="2400" dirty="0"/>
              <a:t>Routers exchange information to keep an up-to-date information about the network</a:t>
            </a:r>
          </a:p>
        </p:txBody>
      </p:sp>
    </p:spTree>
    <p:extLst>
      <p:ext uri="{BB962C8B-B14F-4D97-AF65-F5344CB8AC3E}">
        <p14:creationId xmlns:p14="http://schemas.microsoft.com/office/powerpoint/2010/main" val="305864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70127764-6C58-40D9-A11A-C64E7F77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Layers that we will study today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4E1F4665-AF6F-46A4-81DB-00410E341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Network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Transport layer</a:t>
            </a:r>
          </a:p>
        </p:txBody>
      </p:sp>
    </p:spTree>
    <p:extLst>
      <p:ext uri="{BB962C8B-B14F-4D97-AF65-F5344CB8AC3E}">
        <p14:creationId xmlns:p14="http://schemas.microsoft.com/office/powerpoint/2010/main" val="2006676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1419FD64-A2E3-48F7-82C1-94D296879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Transport Layer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597B8A0D-58C6-4AE8-8BB3-4F62A2E73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134600" cy="4525963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Transport layer protocols provide end-to-end communication for applications</a:t>
            </a:r>
          </a:p>
          <a:p>
            <a:pPr>
              <a:defRPr/>
            </a:pPr>
            <a:endParaRPr lang="en-US" sz="2400" dirty="0"/>
          </a:p>
          <a:p>
            <a:pPr lvl="2">
              <a:defRPr/>
            </a:pPr>
            <a:endParaRPr lang="en-US" sz="400" dirty="0"/>
          </a:p>
          <a:p>
            <a:pPr>
              <a:defRPr/>
            </a:pPr>
            <a:r>
              <a:rPr lang="en-US" sz="2400" dirty="0"/>
              <a:t>This is the lowest layer where messages (rather than packets) are handled</a:t>
            </a:r>
          </a:p>
          <a:p>
            <a:pPr>
              <a:defRPr/>
            </a:pPr>
            <a:endParaRPr lang="en-US" sz="2400" dirty="0"/>
          </a:p>
          <a:p>
            <a:pPr lvl="3">
              <a:defRPr/>
            </a:pPr>
            <a:endParaRPr lang="en-US" sz="1200" dirty="0"/>
          </a:p>
          <a:p>
            <a:pPr>
              <a:defRPr/>
            </a:pPr>
            <a:r>
              <a:rPr lang="en-US" sz="2400" dirty="0"/>
              <a:t>Messages are addressed to communication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ports</a:t>
            </a:r>
            <a:r>
              <a:rPr lang="en-US" sz="2400" dirty="0"/>
              <a:t> attached to the processes</a:t>
            </a:r>
          </a:p>
          <a:p>
            <a:pPr lvl="1">
              <a:defRPr/>
            </a:pPr>
            <a:r>
              <a:rPr lang="en-US" sz="2000" dirty="0"/>
              <a:t>Transport layer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multiplexes</a:t>
            </a:r>
            <a:r>
              <a:rPr lang="en-US" sz="2000" dirty="0"/>
              <a:t> each 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packet received to its respective port</a:t>
            </a:r>
          </a:p>
        </p:txBody>
      </p:sp>
      <p:grpSp>
        <p:nvGrpSpPr>
          <p:cNvPr id="49156" name="Group 19">
            <a:extLst>
              <a:ext uri="{FF2B5EF4-FFF2-40B4-BE49-F238E27FC236}">
                <a16:creationId xmlns:a16="http://schemas.microsoft.com/office/drawing/2014/main" id="{42648F95-6F5A-43C2-96C6-E4C249AE61B0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4572000"/>
            <a:ext cx="2743200" cy="2057400"/>
            <a:chOff x="4876800" y="3886202"/>
            <a:chExt cx="3810000" cy="2667002"/>
          </a:xfrm>
        </p:grpSpPr>
        <p:grpSp>
          <p:nvGrpSpPr>
            <p:cNvPr id="49158" name="Group 4">
              <a:extLst>
                <a:ext uri="{FF2B5EF4-FFF2-40B4-BE49-F238E27FC236}">
                  <a16:creationId xmlns:a16="http://schemas.microsoft.com/office/drawing/2014/main" id="{F8E318FC-58A4-481B-9918-9F535BA998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6800" y="3886202"/>
              <a:ext cx="3810000" cy="2667002"/>
              <a:chOff x="5181600" y="5410201"/>
              <a:chExt cx="1352705" cy="1450475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0242F38-5D2F-4843-9648-692737F93383}"/>
                  </a:ext>
                </a:extLst>
              </p:cNvPr>
              <p:cNvSpPr/>
              <p:nvPr/>
            </p:nvSpPr>
            <p:spPr>
              <a:xfrm>
                <a:off x="5181600" y="5410201"/>
                <a:ext cx="1352705" cy="145047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C622965-5840-4330-A8EB-82D513114AB5}"/>
                  </a:ext>
                </a:extLst>
              </p:cNvPr>
              <p:cNvSpPr/>
              <p:nvPr/>
            </p:nvSpPr>
            <p:spPr>
              <a:xfrm>
                <a:off x="5325573" y="5714999"/>
                <a:ext cx="272644" cy="26670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P1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A9ACCA6-37FF-455E-B974-DE05ADA8C825}"/>
                  </a:ext>
                </a:extLst>
              </p:cNvPr>
              <p:cNvSpPr/>
              <p:nvPr/>
            </p:nvSpPr>
            <p:spPr>
              <a:xfrm>
                <a:off x="6136584" y="5717149"/>
                <a:ext cx="249888" cy="26455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P3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19E0355-B162-4CCA-9765-12DD7A246C76}"/>
                  </a:ext>
                </a:extLst>
              </p:cNvPr>
              <p:cNvSpPr/>
              <p:nvPr/>
            </p:nvSpPr>
            <p:spPr>
              <a:xfrm>
                <a:off x="5741166" y="5714999"/>
                <a:ext cx="278634" cy="26670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P2</a:t>
                </a:r>
              </a:p>
            </p:txBody>
          </p:sp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1C17C625-4C90-419E-9D29-317900E6749D}"/>
                  </a:ext>
                </a:extLst>
              </p:cNvPr>
              <p:cNvSpPr/>
              <p:nvPr/>
            </p:nvSpPr>
            <p:spPr>
              <a:xfrm>
                <a:off x="5334000" y="6172200"/>
                <a:ext cx="1096854" cy="2286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/>
                  <a:t>Transport layer protocol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72D4961A-F3A1-4CFB-8B57-AC735F25BAAB}"/>
                  </a:ext>
                </a:extLst>
              </p:cNvPr>
              <p:cNvCxnSpPr/>
              <p:nvPr/>
            </p:nvCxnSpPr>
            <p:spPr>
              <a:xfrm flipH="1" flipV="1">
                <a:off x="5606669" y="5982109"/>
                <a:ext cx="275551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F142787E-63E2-4CD4-ABA1-CCE68BC2E527}"/>
                  </a:ext>
                </a:extLst>
              </p:cNvPr>
              <p:cNvCxnSpPr/>
              <p:nvPr/>
            </p:nvCxnSpPr>
            <p:spPr>
              <a:xfrm flipH="1" flipV="1">
                <a:off x="5880654" y="5982109"/>
                <a:ext cx="1566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EAC8C78A-59A0-4221-8DA9-C9B35869AF5A}"/>
                  </a:ext>
                </a:extLst>
              </p:cNvPr>
              <p:cNvCxnSpPr/>
              <p:nvPr/>
            </p:nvCxnSpPr>
            <p:spPr>
              <a:xfrm flipV="1">
                <a:off x="5882220" y="5982109"/>
                <a:ext cx="264592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49178" name="TextBox 8206">
                <a:extLst>
                  <a:ext uri="{FF2B5EF4-FFF2-40B4-BE49-F238E27FC236}">
                    <a16:creationId xmlns:a16="http://schemas.microsoft.com/office/drawing/2014/main" id="{A1FB06BB-3FA7-42C9-9652-EEC54D6FBF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1600" y="5451642"/>
                <a:ext cx="1352705" cy="1952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solidFill>
                      <a:schemeClr val="tx1"/>
                    </a:solidFill>
                  </a:rPr>
                  <a:t>Destination machine</a:t>
                </a:r>
              </a:p>
            </p:txBody>
          </p:sp>
        </p:grp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D3C81BAF-33C9-4A7D-A355-7AB8834FBAB7}"/>
                </a:ext>
              </a:extLst>
            </p:cNvPr>
            <p:cNvSpPr/>
            <p:nvPr/>
          </p:nvSpPr>
          <p:spPr bwMode="auto">
            <a:xfrm>
              <a:off x="5296978" y="5943599"/>
              <a:ext cx="3089376" cy="42033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Network layer protocol</a:t>
              </a:r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F64416F-9C26-4AEE-8AD2-4610AAAB4B07}"/>
              </a:ext>
            </a:extLst>
          </p:cNvPr>
          <p:cNvCxnSpPr/>
          <p:nvPr/>
        </p:nvCxnSpPr>
        <p:spPr bwMode="auto">
          <a:xfrm flipH="1" flipV="1">
            <a:off x="8123237" y="5977098"/>
            <a:ext cx="0" cy="1825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30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>
            <a:extLst>
              <a:ext uri="{FF2B5EF4-FFF2-40B4-BE49-F238E27FC236}">
                <a16:creationId xmlns:a16="http://schemas.microsoft.com/office/drawing/2014/main" id="{CF135098-88AF-407F-8DA0-EBA999D61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Simple Transport Layer Protocols</a:t>
            </a:r>
          </a:p>
        </p:txBody>
      </p:sp>
      <p:sp>
        <p:nvSpPr>
          <p:cNvPr id="50180" name="Content Placeholder 2">
            <a:extLst>
              <a:ext uri="{FF2B5EF4-FFF2-40B4-BE49-F238E27FC236}">
                <a16:creationId xmlns:a16="http://schemas.microsoft.com/office/drawing/2014/main" id="{8B40867C-BF00-402F-98F7-A602EB114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972800" cy="4525963"/>
          </a:xfrm>
        </p:spPr>
        <p:txBody>
          <a:bodyPr/>
          <a:lstStyle/>
          <a:p>
            <a:r>
              <a:rPr lang="en-US" altLang="en-US" dirty="0"/>
              <a:t>Simple transport protocols provide the following services: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Multiplexing Service</a:t>
            </a:r>
          </a:p>
          <a:p>
            <a:pPr marL="914400" lvl="1" indent="-457200">
              <a:buFontTx/>
              <a:buAutoNum type="arabicPeriod"/>
            </a:pPr>
            <a:endParaRPr lang="en-US" altLang="en-US" sz="2600" dirty="0"/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Connection-less Communication: The sender and receiver processes do not initiate a connection before sending the message</a:t>
            </a:r>
          </a:p>
          <a:p>
            <a:pPr lvl="2"/>
            <a:r>
              <a:rPr lang="en-US" altLang="en-US" sz="2400" dirty="0"/>
              <a:t>Each message is encapsulated in a packet (also called as </a:t>
            </a:r>
            <a:r>
              <a:rPr lang="en-US" altLang="en-US" sz="2400" i="1" dirty="0"/>
              <a:t>datagram</a:t>
            </a:r>
            <a:r>
              <a:rPr lang="en-US" altLang="en-US" sz="2400" dirty="0"/>
              <a:t>)</a:t>
            </a:r>
          </a:p>
          <a:p>
            <a:pPr lvl="2"/>
            <a:r>
              <a:rPr lang="en-US" altLang="en-US" sz="2400" dirty="0"/>
              <a:t>Messages at the receiver can be in different order than the one sent by the sender</a:t>
            </a:r>
          </a:p>
          <a:p>
            <a:pPr lvl="2"/>
            <a:r>
              <a:rPr lang="en-US" altLang="en-US" sz="2400" dirty="0"/>
              <a:t>E.g., </a:t>
            </a:r>
            <a:r>
              <a:rPr lang="en-US" altLang="en-US" sz="2400" dirty="0">
                <a:solidFill>
                  <a:srgbClr val="0070C0"/>
                </a:solidFill>
              </a:rPr>
              <a:t>User Datagram Protocol</a:t>
            </a:r>
            <a:r>
              <a:rPr lang="en-US" altLang="en-US" sz="2400" dirty="0"/>
              <a:t> (</a:t>
            </a:r>
            <a:r>
              <a:rPr lang="en-US" altLang="en-US" sz="2400" i="1" dirty="0">
                <a:solidFill>
                  <a:srgbClr val="0070C0"/>
                </a:solidFill>
              </a:rPr>
              <a:t>UDP</a:t>
            </a:r>
            <a:r>
              <a:rPr lang="en-US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7489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3A2A431C-96B3-4A96-97FB-D0C266CA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Advanced Transport Layer Protocols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0B026CEB-0B59-4F76-A910-94FB106FE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820400" cy="4351338"/>
          </a:xfrm>
        </p:spPr>
        <p:txBody>
          <a:bodyPr/>
          <a:lstStyle/>
          <a:p>
            <a:r>
              <a:rPr lang="en-US" altLang="en-US" dirty="0"/>
              <a:t>Advanced transport layer protocols typically provide more services than simple multiplexing</a:t>
            </a:r>
          </a:p>
          <a:p>
            <a:pPr lvl="2"/>
            <a:endParaRPr lang="en-US" altLang="en-US" sz="2800" dirty="0"/>
          </a:p>
          <a:p>
            <a:r>
              <a:rPr lang="en-US" altLang="en-US" dirty="0"/>
              <a:t>Transmission Control Protocol (TCP) is a widely-used protocol that provides three additional services: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Connection-oriented Communication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Reliability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Congestion Control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4751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85A155E1-CAE5-45AF-A797-744363C99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1. Connection-Oriented Communication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6B836271-BE8C-4E6B-82F9-47B85EDD0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820400" cy="4678363"/>
          </a:xfrm>
        </p:spPr>
        <p:txBody>
          <a:bodyPr/>
          <a:lstStyle/>
          <a:p>
            <a:r>
              <a:rPr lang="en-US" altLang="en-US" sz="2400" dirty="0"/>
              <a:t>Sender and receiver will handshake before sending the messages</a:t>
            </a:r>
          </a:p>
          <a:p>
            <a:pPr lvl="1"/>
            <a:r>
              <a:rPr lang="en-US" altLang="en-US" sz="2000" dirty="0"/>
              <a:t>Handshake helps to set-up connection parameters, and to allocate resources at destination to receive packets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/>
              <a:t>Destination provides </a:t>
            </a:r>
            <a:r>
              <a:rPr lang="en-US" altLang="en-US" sz="2400" i="1" dirty="0"/>
              <a:t>in-order delivery</a:t>
            </a:r>
            <a:r>
              <a:rPr lang="en-US" altLang="en-US" sz="2400" dirty="0"/>
              <a:t> of messages to the intended process</a:t>
            </a:r>
          </a:p>
          <a:p>
            <a:pPr lvl="1"/>
            <a:r>
              <a:rPr lang="en-US" altLang="en-US" sz="2000" dirty="0"/>
              <a:t>Destination will buffer the packets until previous packets are received</a:t>
            </a:r>
          </a:p>
          <a:p>
            <a:pPr lvl="1"/>
            <a:r>
              <a:rPr lang="en-US" altLang="en-US" sz="2000" dirty="0"/>
              <a:t>It will then deliver packets to the process in the order that the sender had used</a:t>
            </a:r>
          </a:p>
          <a:p>
            <a:endParaRPr lang="en-US" altLang="en-US" sz="2400" dirty="0"/>
          </a:p>
        </p:txBody>
      </p:sp>
      <p:grpSp>
        <p:nvGrpSpPr>
          <p:cNvPr id="53252" name="Group 4">
            <a:extLst>
              <a:ext uri="{FF2B5EF4-FFF2-40B4-BE49-F238E27FC236}">
                <a16:creationId xmlns:a16="http://schemas.microsoft.com/office/drawing/2014/main" id="{3656DD93-D116-4E56-BEDB-229FFF10EDC5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4724400"/>
            <a:ext cx="2057400" cy="1447800"/>
            <a:chOff x="5181600" y="5410203"/>
            <a:chExt cx="1352705" cy="107442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161C1C-66C5-409A-BB70-D2F96BFBEF2E}"/>
                </a:ext>
              </a:extLst>
            </p:cNvPr>
            <p:cNvSpPr/>
            <p:nvPr/>
          </p:nvSpPr>
          <p:spPr>
            <a:xfrm>
              <a:off x="5181600" y="5410203"/>
              <a:ext cx="1352705" cy="107442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6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F08AC17-DAFB-45C4-8F29-FF01AB7D0E57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ED7C28D-08B7-4720-93C6-48D5F39484D3}"/>
                </a:ext>
              </a:extLst>
            </p:cNvPr>
            <p:cNvSpPr/>
            <p:nvPr/>
          </p:nvSpPr>
          <p:spPr>
            <a:xfrm>
              <a:off x="6136584" y="5717149"/>
              <a:ext cx="297521" cy="26455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5DA3A8D-A8E9-4A82-A084-9636AF16C97C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P2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97B09649-69F3-4729-ACCC-18267DFDC34B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TCP protocol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85AB4D4-CA16-4CBB-B28D-2CE38AA0B596}"/>
                </a:ext>
              </a:extLst>
            </p:cNvPr>
            <p:cNvCxnSpPr/>
            <p:nvPr/>
          </p:nvCxnSpPr>
          <p:spPr>
            <a:xfrm flipH="1" flipV="1">
              <a:off x="5606408" y="5981580"/>
              <a:ext cx="275551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D2EE505A-CA19-4EB1-B390-A0E21B6B8A18}"/>
                </a:ext>
              </a:extLst>
            </p:cNvPr>
            <p:cNvCxnSpPr/>
            <p:nvPr/>
          </p:nvCxnSpPr>
          <p:spPr>
            <a:xfrm flipH="1" flipV="1">
              <a:off x="5880915" y="5981580"/>
              <a:ext cx="1044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399453A-CC86-4448-95F7-9D70EA25EB25}"/>
                </a:ext>
              </a:extLst>
            </p:cNvPr>
            <p:cNvCxnSpPr/>
            <p:nvPr/>
          </p:nvCxnSpPr>
          <p:spPr>
            <a:xfrm flipV="1">
              <a:off x="5881959" y="5981580"/>
              <a:ext cx="265113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3305" name="TextBox 8206">
              <a:extLst>
                <a:ext uri="{FF2B5EF4-FFF2-40B4-BE49-F238E27FC236}">
                  <a16:creationId xmlns:a16="http://schemas.microsoft.com/office/drawing/2014/main" id="{59D94089-2262-4903-BBDC-709283B1A6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5451642"/>
              <a:ext cx="1352705" cy="205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Destination machine</a:t>
              </a:r>
            </a:p>
          </p:txBody>
        </p:sp>
      </p:grpSp>
      <p:grpSp>
        <p:nvGrpSpPr>
          <p:cNvPr id="53253" name="Group 4">
            <a:extLst>
              <a:ext uri="{FF2B5EF4-FFF2-40B4-BE49-F238E27FC236}">
                <a16:creationId xmlns:a16="http://schemas.microsoft.com/office/drawing/2014/main" id="{0D64A350-30CE-4AC4-BAAD-C05DAA76868E}"/>
              </a:ext>
            </a:extLst>
          </p:cNvPr>
          <p:cNvGrpSpPr>
            <a:grpSpLocks/>
          </p:cNvGrpSpPr>
          <p:nvPr/>
        </p:nvGrpSpPr>
        <p:grpSpPr bwMode="auto">
          <a:xfrm>
            <a:off x="2247900" y="4724400"/>
            <a:ext cx="2057400" cy="1447800"/>
            <a:chOff x="5181600" y="5410203"/>
            <a:chExt cx="1352705" cy="107442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8DD8E86-831E-4E11-876E-9DD91C9F36D4}"/>
                </a:ext>
              </a:extLst>
            </p:cNvPr>
            <p:cNvSpPr/>
            <p:nvPr/>
          </p:nvSpPr>
          <p:spPr>
            <a:xfrm>
              <a:off x="5181600" y="5410203"/>
              <a:ext cx="1352705" cy="107442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6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20B6A94-58DF-4E9D-8F60-1F3A9D9EA2CC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8A43F6E-4F85-4208-BC25-A81A621B1F7E}"/>
                </a:ext>
              </a:extLst>
            </p:cNvPr>
            <p:cNvSpPr/>
            <p:nvPr/>
          </p:nvSpPr>
          <p:spPr>
            <a:xfrm>
              <a:off x="6136584" y="5717149"/>
              <a:ext cx="297521" cy="26455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5AFC6B4-AA0B-4F5A-A439-52FBA3B563EB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7AE02D42-FF3F-4D8E-8823-BE6A011E253A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TCP protocol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D60D2A6-95EC-401F-8469-1DBB74FAB41C}"/>
                </a:ext>
              </a:extLst>
            </p:cNvPr>
            <p:cNvCxnSpPr/>
            <p:nvPr/>
          </p:nvCxnSpPr>
          <p:spPr>
            <a:xfrm rot="16200000" flipH="1">
              <a:off x="5786011" y="6076484"/>
              <a:ext cx="190852" cy="10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3288" name="TextBox 8206">
              <a:extLst>
                <a:ext uri="{FF2B5EF4-FFF2-40B4-BE49-F238E27FC236}">
                  <a16:creationId xmlns:a16="http://schemas.microsoft.com/office/drawing/2014/main" id="{0E2F28E9-2F6C-41EF-85D3-11AED6F684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5451642"/>
              <a:ext cx="1352705" cy="205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Source machine</a:t>
              </a: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55991AB-48B1-497B-BDB4-06B408678C7B}"/>
              </a:ext>
            </a:extLst>
          </p:cNvPr>
          <p:cNvCxnSpPr/>
          <p:nvPr/>
        </p:nvCxnSpPr>
        <p:spPr>
          <a:xfrm rot="16200000" flipV="1">
            <a:off x="7639051" y="6267453"/>
            <a:ext cx="417512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1A7C197-49B1-4805-992B-B71FE15361A7}"/>
              </a:ext>
            </a:extLst>
          </p:cNvPr>
          <p:cNvCxnSpPr/>
          <p:nvPr/>
        </p:nvCxnSpPr>
        <p:spPr>
          <a:xfrm rot="5400000">
            <a:off x="3102770" y="6266659"/>
            <a:ext cx="417512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F445A69-7C79-4855-A957-441B72FF0D05}"/>
              </a:ext>
            </a:extLst>
          </p:cNvPr>
          <p:cNvCxnSpPr/>
          <p:nvPr/>
        </p:nvCxnSpPr>
        <p:spPr>
          <a:xfrm>
            <a:off x="4148141" y="5905500"/>
            <a:ext cx="2865437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548992C-11A4-4348-BF4A-A7D89260F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7738" y="54864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Shall I send?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0F3EC1A-AFE0-4B2C-9765-EDAEA445202A}"/>
              </a:ext>
            </a:extLst>
          </p:cNvPr>
          <p:cNvCxnSpPr/>
          <p:nvPr/>
        </p:nvCxnSpPr>
        <p:spPr>
          <a:xfrm rot="10800000">
            <a:off x="4148138" y="6019800"/>
            <a:ext cx="2819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5D840D8-A00C-4A0B-A661-2DF4CA46E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5338" y="60198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OK. Start sending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775A38D-EE53-4279-9FA7-33124956A08D}"/>
              </a:ext>
            </a:extLst>
          </p:cNvPr>
          <p:cNvSpPr/>
          <p:nvPr/>
        </p:nvSpPr>
        <p:spPr>
          <a:xfrm flipH="1">
            <a:off x="3386138" y="54864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105B7B2-1DD2-4D73-BFCB-EA0BBFD92AA4}"/>
              </a:ext>
            </a:extLst>
          </p:cNvPr>
          <p:cNvCxnSpPr/>
          <p:nvPr/>
        </p:nvCxnSpPr>
        <p:spPr>
          <a:xfrm>
            <a:off x="3309938" y="6477000"/>
            <a:ext cx="457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7107D4B0-AAA7-438C-BF08-4AFB87EDCF45}"/>
              </a:ext>
            </a:extLst>
          </p:cNvPr>
          <p:cNvSpPr/>
          <p:nvPr/>
        </p:nvSpPr>
        <p:spPr>
          <a:xfrm flipH="1">
            <a:off x="3386138" y="6172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F3BB668-2826-436D-89EC-E38E76BBBE9B}"/>
              </a:ext>
            </a:extLst>
          </p:cNvPr>
          <p:cNvSpPr/>
          <p:nvPr/>
        </p:nvSpPr>
        <p:spPr>
          <a:xfrm flipH="1">
            <a:off x="37671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9266C0A-DD3A-4341-A1BA-BBC52A37D3EF}"/>
              </a:ext>
            </a:extLst>
          </p:cNvPr>
          <p:cNvSpPr/>
          <p:nvPr/>
        </p:nvSpPr>
        <p:spPr>
          <a:xfrm flipH="1">
            <a:off x="45291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C6F1A68-3479-4A06-8B93-0E055A0CB225}"/>
              </a:ext>
            </a:extLst>
          </p:cNvPr>
          <p:cNvSpPr/>
          <p:nvPr/>
        </p:nvSpPr>
        <p:spPr>
          <a:xfrm flipH="1">
            <a:off x="5214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CC21597-4964-47B7-8D38-8C102C8F2F6C}"/>
              </a:ext>
            </a:extLst>
          </p:cNvPr>
          <p:cNvSpPr/>
          <p:nvPr/>
        </p:nvSpPr>
        <p:spPr>
          <a:xfrm flipH="1">
            <a:off x="5976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D23E601-6267-436E-99F7-8541597EEDC6}"/>
              </a:ext>
            </a:extLst>
          </p:cNvPr>
          <p:cNvSpPr/>
          <p:nvPr/>
        </p:nvSpPr>
        <p:spPr>
          <a:xfrm flipH="1">
            <a:off x="6738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CF89094-1DA0-4404-87FA-9D938DB775AC}"/>
              </a:ext>
            </a:extLst>
          </p:cNvPr>
          <p:cNvSpPr/>
          <p:nvPr/>
        </p:nvSpPr>
        <p:spPr>
          <a:xfrm flipH="1">
            <a:off x="7500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6907E12-7279-421D-A002-BF9883F51D96}"/>
              </a:ext>
            </a:extLst>
          </p:cNvPr>
          <p:cNvSpPr/>
          <p:nvPr/>
        </p:nvSpPr>
        <p:spPr>
          <a:xfrm flipH="1">
            <a:off x="7577138" y="62484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6C5B70D-86A1-48D5-A4D9-36B3BDF927A0}"/>
              </a:ext>
            </a:extLst>
          </p:cNvPr>
          <p:cNvSpPr/>
          <p:nvPr/>
        </p:nvSpPr>
        <p:spPr>
          <a:xfrm flipH="1">
            <a:off x="84153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88B6535-467C-4278-968F-C63CD5C5D966}"/>
              </a:ext>
            </a:extLst>
          </p:cNvPr>
          <p:cNvSpPr/>
          <p:nvPr/>
        </p:nvSpPr>
        <p:spPr>
          <a:xfrm flipH="1">
            <a:off x="85677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81A6679-CD7B-4210-81AD-7E4F6ECB1767}"/>
              </a:ext>
            </a:extLst>
          </p:cNvPr>
          <p:cNvSpPr/>
          <p:nvPr/>
        </p:nvSpPr>
        <p:spPr>
          <a:xfrm flipH="1">
            <a:off x="88725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E60C81C-8C92-41BD-BEFF-93E7186EE5DF}"/>
              </a:ext>
            </a:extLst>
          </p:cNvPr>
          <p:cNvSpPr/>
          <p:nvPr/>
        </p:nvSpPr>
        <p:spPr>
          <a:xfrm flipH="1">
            <a:off x="8186738" y="55626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3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41" grpId="0"/>
      <p:bldP spid="41" grpId="1"/>
      <p:bldP spid="42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64367DC2-8BBD-4D1F-973A-DDDA69083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2. Reliability</a:t>
            </a: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4375FA1C-F615-494E-9CC5-010F71C8A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sz="2800" dirty="0"/>
              <a:t>Packets may be lost in the network due to buffer overflows at the router or transmission error(s)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/>
              <a:t>In TCP, destination sends an ACK to the sender</a:t>
            </a:r>
          </a:p>
          <a:p>
            <a:pPr lvl="1"/>
            <a:r>
              <a:rPr lang="en-US" altLang="en-US" sz="2600" dirty="0"/>
              <a:t>If ACK is not received at the sender, the sender will infer a packet error, and retransmit the packet</a:t>
            </a:r>
          </a:p>
        </p:txBody>
      </p:sp>
    </p:spTree>
    <p:extLst>
      <p:ext uri="{BB962C8B-B14F-4D97-AF65-F5344CB8AC3E}">
        <p14:creationId xmlns:p14="http://schemas.microsoft.com/office/powerpoint/2010/main" val="346317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Networking- Part I: Intro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Networking- Part II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Networking Principles: Layering, Routing and Congestion Control</a:t>
            </a:r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PS1 was out on August 04; it is due on August 14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446026BE-D958-4C78-814A-A7EB4C212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 Congestion Control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123C55BF-1995-49F4-841A-37C84DA10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The capacity of a network is limited by the individual communication links and routers</a:t>
            </a:r>
          </a:p>
          <a:p>
            <a:pPr lvl="1"/>
            <a:r>
              <a:rPr lang="en-US" altLang="en-US" sz="2600" dirty="0"/>
              <a:t>Limited buffer space and link-bandwidth</a:t>
            </a:r>
          </a:p>
          <a:p>
            <a:pPr lvl="4"/>
            <a:endParaRPr lang="en-US" altLang="en-US" sz="1200" dirty="0"/>
          </a:p>
          <a:p>
            <a:r>
              <a:rPr lang="en-US" altLang="en-US" dirty="0"/>
              <a:t>What happens if a source transmits packets at a rate that is greater than the capacity of the network?</a:t>
            </a:r>
          </a:p>
          <a:p>
            <a:pPr lvl="1"/>
            <a:r>
              <a:rPr lang="en-US" altLang="en-US" sz="2600" dirty="0"/>
              <a:t>Packets drop at intermediate routers</a:t>
            </a:r>
          </a:p>
          <a:p>
            <a:pPr lvl="1"/>
            <a:r>
              <a:rPr lang="en-US" altLang="en-US" sz="2600" dirty="0"/>
              <a:t>Corresponding ACKs will NOT be received at the source</a:t>
            </a:r>
          </a:p>
          <a:p>
            <a:pPr lvl="1"/>
            <a:r>
              <a:rPr lang="en-US" altLang="en-US" sz="2600" dirty="0"/>
              <a:t>The source retransmits</a:t>
            </a:r>
          </a:p>
          <a:p>
            <a:pPr lvl="1"/>
            <a:r>
              <a:rPr lang="en-US" altLang="en-US" sz="2600" dirty="0"/>
              <a:t>More packets build-up on the router queue</a:t>
            </a:r>
          </a:p>
          <a:p>
            <a:pPr lvl="1"/>
            <a:r>
              <a:rPr lang="en-US" altLang="en-US" sz="2600" dirty="0"/>
              <a:t>The network collapses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4952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571DC01C-074D-419F-8EEE-9CF652D64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 Congestion Control (Cont’d)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0523E631-8F78-428E-B384-31E8A6605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1049000" cy="4351338"/>
          </a:xfrm>
        </p:spPr>
        <p:txBody>
          <a:bodyPr/>
          <a:lstStyle/>
          <a:p>
            <a:pPr marL="333375" indent="-333375">
              <a:spcBef>
                <a:spcPts val="800"/>
              </a:spcBef>
              <a:buSzPct val="100000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dirty="0"/>
              <a:t>To avoid congestion, </a:t>
            </a:r>
            <a:r>
              <a:rPr lang="en-US" altLang="en-US" i="1" dirty="0"/>
              <a:t>two</a:t>
            </a:r>
            <a:r>
              <a:rPr lang="en-US" altLang="en-US" dirty="0"/>
              <a:t> functionalities can be adopted</a:t>
            </a:r>
          </a:p>
          <a:p>
            <a:pPr marL="857250" lvl="1" indent="-457200">
              <a:buSzPct val="100000"/>
              <a:buFontTx/>
              <a:buAutoNum type="arabicPeriod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600" dirty="0">
                <a:solidFill>
                  <a:srgbClr val="0070C0"/>
                </a:solidFill>
              </a:rPr>
              <a:t>Detect congestion at routers</a:t>
            </a:r>
          </a:p>
          <a:p>
            <a:pPr lvl="2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400" dirty="0"/>
              <a:t>If a router expects a buffer overflow, it typically follows one of two strategies:</a:t>
            </a:r>
          </a:p>
          <a:p>
            <a:pPr lvl="3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200" dirty="0"/>
              <a:t>It drops packets and lets sources regulate upon observing packet losses</a:t>
            </a:r>
          </a:p>
          <a:p>
            <a:pPr lvl="3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200" dirty="0"/>
              <a:t>It sends an “Explicit Congestion Notification (ECN)” packet to sources</a:t>
            </a:r>
          </a:p>
          <a:p>
            <a:pPr lvl="4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endParaRPr lang="en-US" altLang="en-US" dirty="0"/>
          </a:p>
          <a:p>
            <a:pPr marL="857250" lvl="1" indent="-457200">
              <a:buFontTx/>
              <a:buAutoNum type="arabicPeriod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600" dirty="0">
                <a:solidFill>
                  <a:srgbClr val="0070C0"/>
                </a:solidFill>
              </a:rPr>
              <a:t>Regulate input at sources</a:t>
            </a:r>
          </a:p>
          <a:p>
            <a:pPr lvl="2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400" dirty="0"/>
              <a:t>If the TCP-sender concludes congestion (e.g., it receives an ECN packet), then it reduces its sending rate</a:t>
            </a:r>
          </a:p>
        </p:txBody>
      </p:sp>
    </p:spTree>
    <p:extLst>
      <p:ext uri="{BB962C8B-B14F-4D97-AF65-F5344CB8AC3E}">
        <p14:creationId xmlns:p14="http://schemas.microsoft.com/office/powerpoint/2010/main" val="280552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5BB7B-5F53-40C8-B064-8F76FE852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439400" cy="44815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000" dirty="0"/>
              <a:t>You will identify how computers over the Internet communicate</a:t>
            </a:r>
          </a:p>
          <a:p>
            <a:pPr marL="2000250" lvl="4" indent="-28575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1400" dirty="0"/>
          </a:p>
          <a:p>
            <a:pPr>
              <a:lnSpc>
                <a:spcPct val="10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000" dirty="0"/>
              <a:t>Specifically, </a:t>
            </a:r>
            <a:r>
              <a:rPr lang="en-US" sz="3000"/>
              <a:t>after the two </a:t>
            </a:r>
            <a:r>
              <a:rPr lang="en-US" sz="3000" dirty="0"/>
              <a:t>lectures in networking you will be able to:</a:t>
            </a:r>
            <a:endParaRPr lang="en-US" sz="14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Identify different types of networks</a:t>
            </a:r>
          </a:p>
          <a:p>
            <a:pPr marL="2171700" lvl="4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Describe networking principles such as layering, encapsulation, and packet-switching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Examine how packets are routed and how congestion is controlled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Analyze scalability, reliability, and fault-tolerance over the Internet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i="1" dirty="0"/>
              <a:t>Recap</a:t>
            </a:r>
            <a:r>
              <a:rPr lang="en-US" altLang="en-US" dirty="0"/>
              <a:t>: Introduction to Networking – </a:t>
            </a:r>
            <a:br>
              <a:rPr lang="en-US" altLang="en-US" dirty="0"/>
            </a:br>
            <a:r>
              <a:rPr lang="en-US" altLang="en-US" dirty="0"/>
              <a:t>Learning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18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Remote Procedure Calls- Part I</a:t>
            </a:r>
          </a:p>
        </p:txBody>
      </p:sp>
    </p:spTree>
    <p:extLst>
      <p:ext uri="{BB962C8B-B14F-4D97-AF65-F5344CB8AC3E}">
        <p14:creationId xmlns:p14="http://schemas.microsoft.com/office/powerpoint/2010/main" val="3758986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70127764-6C58-40D9-A11A-C64E7F77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The Four Layers We Are Studying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4E1F4665-AF6F-46A4-81DB-00410E341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Network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Transport layer</a:t>
            </a:r>
          </a:p>
        </p:txBody>
      </p:sp>
    </p:spTree>
    <p:extLst>
      <p:ext uri="{BB962C8B-B14F-4D97-AF65-F5344CB8AC3E}">
        <p14:creationId xmlns:p14="http://schemas.microsoft.com/office/powerpoint/2010/main" val="164305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2BD3B9F2-8692-46C6-9D1C-CE18BD269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907B1-2962-455A-A67F-F45D97ABD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763000" cy="4953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Network layer protocols perform the role of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</a:t>
            </a:r>
          </a:p>
          <a:p>
            <a:pPr lvl="1">
              <a:defRPr/>
            </a:pPr>
            <a:r>
              <a:rPr lang="en-US" sz="2000" dirty="0"/>
              <a:t>They ensure that a packet is routed from the source machine to the destination machine</a:t>
            </a:r>
          </a:p>
          <a:p>
            <a:pPr lvl="1">
              <a:defRPr/>
            </a:pPr>
            <a:r>
              <a:rPr lang="en-US" sz="2000" dirty="0"/>
              <a:t>Packets may traverse different LANs to reach the destination</a:t>
            </a:r>
          </a:p>
          <a:p>
            <a:pPr lvl="2">
              <a:buFontTx/>
              <a:buNone/>
              <a:defRPr/>
            </a:pPr>
            <a:endParaRPr lang="en-US" sz="1600" dirty="0"/>
          </a:p>
          <a:p>
            <a:pPr lvl="4">
              <a:defRPr/>
            </a:pPr>
            <a:endParaRPr lang="en-US" sz="1050" dirty="0"/>
          </a:p>
          <a:p>
            <a:pPr>
              <a:defRPr/>
            </a:pPr>
            <a:r>
              <a:rPr lang="en-US" sz="2400" dirty="0"/>
              <a:t>Internet Protocol (IP) is a </a:t>
            </a:r>
            <a:br>
              <a:rPr lang="en-US" sz="2400" dirty="0"/>
            </a:br>
            <a:r>
              <a:rPr lang="en-US" sz="2400" dirty="0"/>
              <a:t>widely-used network layer </a:t>
            </a:r>
            <a:br>
              <a:rPr lang="en-US" sz="2400" dirty="0"/>
            </a:br>
            <a:r>
              <a:rPr lang="en-US" sz="2400" dirty="0"/>
              <a:t>protocol </a:t>
            </a:r>
          </a:p>
          <a:p>
            <a:pPr lvl="1">
              <a:defRPr/>
            </a:pPr>
            <a:r>
              <a:rPr lang="en-US" sz="2000" dirty="0"/>
              <a:t>IP addresses are typically </a:t>
            </a:r>
            <a:br>
              <a:rPr lang="en-US" sz="2000" dirty="0"/>
            </a:br>
            <a:r>
              <a:rPr lang="en-US" sz="2000" dirty="0"/>
              <a:t>used to identify machines</a:t>
            </a:r>
            <a:endParaRPr lang="en-US" sz="1050" dirty="0"/>
          </a:p>
          <a:p>
            <a:pPr lvl="4">
              <a:defRPr/>
            </a:pPr>
            <a:endParaRPr lang="en-US" sz="1100" dirty="0"/>
          </a:p>
          <a:p>
            <a:pPr marL="914400" lvl="2" indent="0">
              <a:buNone/>
              <a:defRPr/>
            </a:pPr>
            <a:endParaRPr lang="en-US" sz="1400" dirty="0"/>
          </a:p>
        </p:txBody>
      </p:sp>
      <p:grpSp>
        <p:nvGrpSpPr>
          <p:cNvPr id="36868" name="Group 428">
            <a:extLst>
              <a:ext uri="{FF2B5EF4-FFF2-40B4-BE49-F238E27FC236}">
                <a16:creationId xmlns:a16="http://schemas.microsoft.com/office/drawing/2014/main" id="{B406A635-63EE-4AFF-9A65-5F1E970D6FF0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505200"/>
            <a:ext cx="4568825" cy="3124200"/>
            <a:chOff x="533400" y="3810000"/>
            <a:chExt cx="3124200" cy="2286000"/>
          </a:xfrm>
        </p:grpSpPr>
        <p:grpSp>
          <p:nvGrpSpPr>
            <p:cNvPr id="36876" name="Group 305">
              <a:extLst>
                <a:ext uri="{FF2B5EF4-FFF2-40B4-BE49-F238E27FC236}">
                  <a16:creationId xmlns:a16="http://schemas.microsoft.com/office/drawing/2014/main" id="{A8AC21FE-D632-485B-AFEC-F111F55292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DE3527B2-8D1A-427B-AEB9-5E6D2B1E1845}"/>
                  </a:ext>
                </a:extLst>
              </p:cNvPr>
              <p:cNvSpPr/>
              <p:nvPr/>
            </p:nvSpPr>
            <p:spPr>
              <a:xfrm>
                <a:off x="2059166" y="3810000"/>
                <a:ext cx="1598434" cy="91300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7100" name="Group 271">
                <a:extLst>
                  <a:ext uri="{FF2B5EF4-FFF2-40B4-BE49-F238E27FC236}">
                    <a16:creationId xmlns:a16="http://schemas.microsoft.com/office/drawing/2014/main" id="{A1661F3B-9F72-4407-99D9-C6BB5C2168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0" y="3962400"/>
                <a:ext cx="1447800" cy="609600"/>
                <a:chOff x="5029200" y="3657600"/>
                <a:chExt cx="3200400" cy="1905000"/>
              </a:xfrm>
            </p:grpSpPr>
            <p:sp>
              <p:nvSpPr>
                <p:cNvPr id="120" name="Can 119">
                  <a:extLst>
                    <a:ext uri="{FF2B5EF4-FFF2-40B4-BE49-F238E27FC236}">
                      <a16:creationId xmlns:a16="http://schemas.microsoft.com/office/drawing/2014/main" id="{BF63FB29-B4D2-4002-83D0-20FA806C6937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104" name="Group 209">
                  <a:extLst>
                    <a:ext uri="{FF2B5EF4-FFF2-40B4-BE49-F238E27FC236}">
                      <a16:creationId xmlns:a16="http://schemas.microsoft.com/office/drawing/2014/main" id="{D81C5E14-3CAC-4FC5-8A63-96BAD5A8290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43" name="Can 142">
                    <a:extLst>
                      <a:ext uri="{FF2B5EF4-FFF2-40B4-BE49-F238E27FC236}">
                        <a16:creationId xmlns:a16="http://schemas.microsoft.com/office/drawing/2014/main" id="{EEBDC02D-6A03-47CC-9193-EFEE6327DAB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4" name="Can 143">
                    <a:extLst>
                      <a:ext uri="{FF2B5EF4-FFF2-40B4-BE49-F238E27FC236}">
                        <a16:creationId xmlns:a16="http://schemas.microsoft.com/office/drawing/2014/main" id="{74BA8672-3A0E-42C8-B3AA-AB3C8DF5099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54" name="Picture 9">
                    <a:extLst>
                      <a:ext uri="{FF2B5EF4-FFF2-40B4-BE49-F238E27FC236}">
                        <a16:creationId xmlns:a16="http://schemas.microsoft.com/office/drawing/2014/main" id="{C3A55CED-1740-4697-B67B-E49E4C302F9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5" name="Picture 11">
                    <a:extLst>
                      <a:ext uri="{FF2B5EF4-FFF2-40B4-BE49-F238E27FC236}">
                        <a16:creationId xmlns:a16="http://schemas.microsoft.com/office/drawing/2014/main" id="{E46FC384-4EBE-471F-B233-C4905235317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6" name="Picture 12">
                    <a:extLst>
                      <a:ext uri="{FF2B5EF4-FFF2-40B4-BE49-F238E27FC236}">
                        <a16:creationId xmlns:a16="http://schemas.microsoft.com/office/drawing/2014/main" id="{E79E9DEC-1F65-4B4D-A3EE-A15CECFA6DF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7" name="Picture 13">
                    <a:extLst>
                      <a:ext uri="{FF2B5EF4-FFF2-40B4-BE49-F238E27FC236}">
                        <a16:creationId xmlns:a16="http://schemas.microsoft.com/office/drawing/2014/main" id="{C2F76259-AE8B-46F1-820F-DBF09811624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9" name="Can 148">
                    <a:extLst>
                      <a:ext uri="{FF2B5EF4-FFF2-40B4-BE49-F238E27FC236}">
                        <a16:creationId xmlns:a16="http://schemas.microsoft.com/office/drawing/2014/main" id="{82F01520-101F-41BF-9D42-2D28A6BDA31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0" name="Can 149">
                    <a:extLst>
                      <a:ext uri="{FF2B5EF4-FFF2-40B4-BE49-F238E27FC236}">
                        <a16:creationId xmlns:a16="http://schemas.microsoft.com/office/drawing/2014/main" id="{C6F5D717-6911-42BA-BA50-F6DF5D9CABC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1" name="Can 150">
                    <a:extLst>
                      <a:ext uri="{FF2B5EF4-FFF2-40B4-BE49-F238E27FC236}">
                        <a16:creationId xmlns:a16="http://schemas.microsoft.com/office/drawing/2014/main" id="{E1883E44-2679-4906-BF6B-078993808DE4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7105" name="Group 219">
                  <a:extLst>
                    <a:ext uri="{FF2B5EF4-FFF2-40B4-BE49-F238E27FC236}">
                      <a16:creationId xmlns:a16="http://schemas.microsoft.com/office/drawing/2014/main" id="{74044417-9389-4BEC-8971-626DCFF0D9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34" name="Can 133">
                    <a:extLst>
                      <a:ext uri="{FF2B5EF4-FFF2-40B4-BE49-F238E27FC236}">
                        <a16:creationId xmlns:a16="http://schemas.microsoft.com/office/drawing/2014/main" id="{CE42888D-C3D4-44C5-8E89-EA4CD9C610A2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5" name="Can 134">
                    <a:extLst>
                      <a:ext uri="{FF2B5EF4-FFF2-40B4-BE49-F238E27FC236}">
                        <a16:creationId xmlns:a16="http://schemas.microsoft.com/office/drawing/2014/main" id="{46C86207-9439-4D0E-A62C-43F1C0DE05F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35" name="Picture 9">
                    <a:extLst>
                      <a:ext uri="{FF2B5EF4-FFF2-40B4-BE49-F238E27FC236}">
                        <a16:creationId xmlns:a16="http://schemas.microsoft.com/office/drawing/2014/main" id="{1A7078B0-8320-4BB0-83E4-1CC8FBF913D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6" name="Picture 11">
                    <a:extLst>
                      <a:ext uri="{FF2B5EF4-FFF2-40B4-BE49-F238E27FC236}">
                        <a16:creationId xmlns:a16="http://schemas.microsoft.com/office/drawing/2014/main" id="{5C72D5DC-0113-4E07-826A-22F00930441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7" name="Picture 12">
                    <a:extLst>
                      <a:ext uri="{FF2B5EF4-FFF2-40B4-BE49-F238E27FC236}">
                        <a16:creationId xmlns:a16="http://schemas.microsoft.com/office/drawing/2014/main" id="{C8172756-595F-4A46-B93C-67CA8702DB2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8" name="Picture 13">
                    <a:extLst>
                      <a:ext uri="{FF2B5EF4-FFF2-40B4-BE49-F238E27FC236}">
                        <a16:creationId xmlns:a16="http://schemas.microsoft.com/office/drawing/2014/main" id="{C190D715-0EB8-428B-810A-AEE98A2237F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0" name="Can 139">
                    <a:extLst>
                      <a:ext uri="{FF2B5EF4-FFF2-40B4-BE49-F238E27FC236}">
                        <a16:creationId xmlns:a16="http://schemas.microsoft.com/office/drawing/2014/main" id="{EDD3FC05-AB6D-4172-92A3-61A69820D2F0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1" name="Can 140">
                    <a:extLst>
                      <a:ext uri="{FF2B5EF4-FFF2-40B4-BE49-F238E27FC236}">
                        <a16:creationId xmlns:a16="http://schemas.microsoft.com/office/drawing/2014/main" id="{849B141D-EB18-4FEA-9AAA-6D1A25083B1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2" name="Can 141">
                    <a:extLst>
                      <a:ext uri="{FF2B5EF4-FFF2-40B4-BE49-F238E27FC236}">
                        <a16:creationId xmlns:a16="http://schemas.microsoft.com/office/drawing/2014/main" id="{E636F443-5335-48D5-A1F8-74D1685C834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23" name="Can 122">
                  <a:extLst>
                    <a:ext uri="{FF2B5EF4-FFF2-40B4-BE49-F238E27FC236}">
                      <a16:creationId xmlns:a16="http://schemas.microsoft.com/office/drawing/2014/main" id="{FCB48AA0-3663-4754-9E30-EEC80316096A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109" name="Group 198">
                  <a:extLst>
                    <a:ext uri="{FF2B5EF4-FFF2-40B4-BE49-F238E27FC236}">
                      <a16:creationId xmlns:a16="http://schemas.microsoft.com/office/drawing/2014/main" id="{563E02AE-6357-43C9-BA3E-E771DFC784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25" name="Can 124">
                    <a:extLst>
                      <a:ext uri="{FF2B5EF4-FFF2-40B4-BE49-F238E27FC236}">
                        <a16:creationId xmlns:a16="http://schemas.microsoft.com/office/drawing/2014/main" id="{1ED85F27-742C-44D4-8244-5C7C06565E2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26" name="Can 125">
                    <a:extLst>
                      <a:ext uri="{FF2B5EF4-FFF2-40B4-BE49-F238E27FC236}">
                        <a16:creationId xmlns:a16="http://schemas.microsoft.com/office/drawing/2014/main" id="{DEAEF8D0-2EB7-435C-A951-4BC2B28CFFD8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16" name="Picture 9">
                    <a:extLst>
                      <a:ext uri="{FF2B5EF4-FFF2-40B4-BE49-F238E27FC236}">
                        <a16:creationId xmlns:a16="http://schemas.microsoft.com/office/drawing/2014/main" id="{9FA63F77-9CB0-4B74-8FFC-669FFA6B4FD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7" name="Picture 11">
                    <a:extLst>
                      <a:ext uri="{FF2B5EF4-FFF2-40B4-BE49-F238E27FC236}">
                        <a16:creationId xmlns:a16="http://schemas.microsoft.com/office/drawing/2014/main" id="{8D0D4274-972A-4268-B5A7-F59DE5AFB7A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8" name="Picture 12">
                    <a:extLst>
                      <a:ext uri="{FF2B5EF4-FFF2-40B4-BE49-F238E27FC236}">
                        <a16:creationId xmlns:a16="http://schemas.microsoft.com/office/drawing/2014/main" id="{EAF20498-62D4-4CCA-88E8-78060EBDEB8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9" name="Picture 13">
                    <a:extLst>
                      <a:ext uri="{FF2B5EF4-FFF2-40B4-BE49-F238E27FC236}">
                        <a16:creationId xmlns:a16="http://schemas.microsoft.com/office/drawing/2014/main" id="{6E0C7028-0A0E-4219-A47D-DA53E5029DB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31" name="Can 130">
                    <a:extLst>
                      <a:ext uri="{FF2B5EF4-FFF2-40B4-BE49-F238E27FC236}">
                        <a16:creationId xmlns:a16="http://schemas.microsoft.com/office/drawing/2014/main" id="{88503B2B-53E4-46F8-99BA-5C63B507DA7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2" name="Can 131">
                    <a:extLst>
                      <a:ext uri="{FF2B5EF4-FFF2-40B4-BE49-F238E27FC236}">
                        <a16:creationId xmlns:a16="http://schemas.microsoft.com/office/drawing/2014/main" id="{9077FBE7-7205-4503-8337-AA3360251BDF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3" name="Can 132">
                    <a:extLst>
                      <a:ext uri="{FF2B5EF4-FFF2-40B4-BE49-F238E27FC236}">
                        <a16:creationId xmlns:a16="http://schemas.microsoft.com/office/drawing/2014/main" id="{C1B797A3-5F15-4D9B-8CED-4D214B86F1E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7" name="Group 306">
              <a:extLst>
                <a:ext uri="{FF2B5EF4-FFF2-40B4-BE49-F238E27FC236}">
                  <a16:creationId xmlns:a16="http://schemas.microsoft.com/office/drawing/2014/main" id="{0DF19DE2-1B44-4583-B31E-9ED8FD1803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447E7930-5590-476D-A941-FBD242BA073F}"/>
                  </a:ext>
                </a:extLst>
              </p:cNvPr>
              <p:cNvSpPr/>
              <p:nvPr/>
            </p:nvSpPr>
            <p:spPr>
              <a:xfrm>
                <a:off x="2059166" y="3811394"/>
                <a:ext cx="1598434" cy="91300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7032" name="Group 271">
                <a:extLst>
                  <a:ext uri="{FF2B5EF4-FFF2-40B4-BE49-F238E27FC236}">
                    <a16:creationId xmlns:a16="http://schemas.microsoft.com/office/drawing/2014/main" id="{731DB67A-6C78-4A08-BCDD-AAE5EA49A4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86" name="Can 85">
                  <a:extLst>
                    <a:ext uri="{FF2B5EF4-FFF2-40B4-BE49-F238E27FC236}">
                      <a16:creationId xmlns:a16="http://schemas.microsoft.com/office/drawing/2014/main" id="{435E7989-D0B5-4975-B2D0-CB0C287F807E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036" name="Group 209">
                  <a:extLst>
                    <a:ext uri="{FF2B5EF4-FFF2-40B4-BE49-F238E27FC236}">
                      <a16:creationId xmlns:a16="http://schemas.microsoft.com/office/drawing/2014/main" id="{08BD1CAD-5DBE-4491-ACED-22D8EC523B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9" name="Can 108">
                    <a:extLst>
                      <a:ext uri="{FF2B5EF4-FFF2-40B4-BE49-F238E27FC236}">
                        <a16:creationId xmlns:a16="http://schemas.microsoft.com/office/drawing/2014/main" id="{A1B54C90-698F-48BF-A3AD-63723296096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0" name="Can 109">
                    <a:extLst>
                      <a:ext uri="{FF2B5EF4-FFF2-40B4-BE49-F238E27FC236}">
                        <a16:creationId xmlns:a16="http://schemas.microsoft.com/office/drawing/2014/main" id="{1A80E279-A468-4F6C-8260-7D211CFD1E49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86" name="Picture 9">
                    <a:extLst>
                      <a:ext uri="{FF2B5EF4-FFF2-40B4-BE49-F238E27FC236}">
                        <a16:creationId xmlns:a16="http://schemas.microsoft.com/office/drawing/2014/main" id="{E4607269-5624-4C6D-9B1B-BD5E77E20CF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7" name="Picture 11">
                    <a:extLst>
                      <a:ext uri="{FF2B5EF4-FFF2-40B4-BE49-F238E27FC236}">
                        <a16:creationId xmlns:a16="http://schemas.microsoft.com/office/drawing/2014/main" id="{CD3E3B07-228D-4663-BA8D-0B8C497A3D4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8" name="Picture 12">
                    <a:extLst>
                      <a:ext uri="{FF2B5EF4-FFF2-40B4-BE49-F238E27FC236}">
                        <a16:creationId xmlns:a16="http://schemas.microsoft.com/office/drawing/2014/main" id="{43D8901E-9E1E-4188-A7AD-0E0D7CB5BEA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9" name="Picture 13">
                    <a:extLst>
                      <a:ext uri="{FF2B5EF4-FFF2-40B4-BE49-F238E27FC236}">
                        <a16:creationId xmlns:a16="http://schemas.microsoft.com/office/drawing/2014/main" id="{F77B2804-15AB-40E0-BEA0-9C408BDD676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15" name="Can 114">
                    <a:extLst>
                      <a:ext uri="{FF2B5EF4-FFF2-40B4-BE49-F238E27FC236}">
                        <a16:creationId xmlns:a16="http://schemas.microsoft.com/office/drawing/2014/main" id="{334961AB-D559-4A26-9576-6473980BC0A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6" name="Can 115">
                    <a:extLst>
                      <a:ext uri="{FF2B5EF4-FFF2-40B4-BE49-F238E27FC236}">
                        <a16:creationId xmlns:a16="http://schemas.microsoft.com/office/drawing/2014/main" id="{57D285F3-E7EC-498A-A034-4A9EC2AA926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7" name="Can 116">
                    <a:extLst>
                      <a:ext uri="{FF2B5EF4-FFF2-40B4-BE49-F238E27FC236}">
                        <a16:creationId xmlns:a16="http://schemas.microsoft.com/office/drawing/2014/main" id="{FF3417DB-45C0-48F7-A101-8EB1862FEC8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7037" name="Group 219">
                  <a:extLst>
                    <a:ext uri="{FF2B5EF4-FFF2-40B4-BE49-F238E27FC236}">
                      <a16:creationId xmlns:a16="http://schemas.microsoft.com/office/drawing/2014/main" id="{DDE8A442-412B-4E76-8264-8976581A17C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0" name="Can 99">
                    <a:extLst>
                      <a:ext uri="{FF2B5EF4-FFF2-40B4-BE49-F238E27FC236}">
                        <a16:creationId xmlns:a16="http://schemas.microsoft.com/office/drawing/2014/main" id="{181D68E4-1970-4721-A585-2CD2FCE836F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1" name="Can 100">
                    <a:extLst>
                      <a:ext uri="{FF2B5EF4-FFF2-40B4-BE49-F238E27FC236}">
                        <a16:creationId xmlns:a16="http://schemas.microsoft.com/office/drawing/2014/main" id="{1F42B70D-D5FC-48EF-9B87-411E3310EAEA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67" name="Picture 9">
                    <a:extLst>
                      <a:ext uri="{FF2B5EF4-FFF2-40B4-BE49-F238E27FC236}">
                        <a16:creationId xmlns:a16="http://schemas.microsoft.com/office/drawing/2014/main" id="{4B681E4A-CD97-43E1-A7FA-23ACD4B6D3D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68" name="Picture 11">
                    <a:extLst>
                      <a:ext uri="{FF2B5EF4-FFF2-40B4-BE49-F238E27FC236}">
                        <a16:creationId xmlns:a16="http://schemas.microsoft.com/office/drawing/2014/main" id="{37686416-FFAD-454A-BA7C-022D51AB27D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69" name="Picture 12">
                    <a:extLst>
                      <a:ext uri="{FF2B5EF4-FFF2-40B4-BE49-F238E27FC236}">
                        <a16:creationId xmlns:a16="http://schemas.microsoft.com/office/drawing/2014/main" id="{958A80B9-2183-4E73-8A96-A4373E7F366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70" name="Picture 13">
                    <a:extLst>
                      <a:ext uri="{FF2B5EF4-FFF2-40B4-BE49-F238E27FC236}">
                        <a16:creationId xmlns:a16="http://schemas.microsoft.com/office/drawing/2014/main" id="{38E11B43-E79A-4098-AE45-19F83783197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06" name="Can 105">
                    <a:extLst>
                      <a:ext uri="{FF2B5EF4-FFF2-40B4-BE49-F238E27FC236}">
                        <a16:creationId xmlns:a16="http://schemas.microsoft.com/office/drawing/2014/main" id="{82587062-077F-438A-AE4C-D0C5B94570F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7" name="Can 106">
                    <a:extLst>
                      <a:ext uri="{FF2B5EF4-FFF2-40B4-BE49-F238E27FC236}">
                        <a16:creationId xmlns:a16="http://schemas.microsoft.com/office/drawing/2014/main" id="{B47207E9-80A5-4784-9361-A3A34A2F4EA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8" name="Can 107">
                    <a:extLst>
                      <a:ext uri="{FF2B5EF4-FFF2-40B4-BE49-F238E27FC236}">
                        <a16:creationId xmlns:a16="http://schemas.microsoft.com/office/drawing/2014/main" id="{2F24428B-B735-4238-8335-001D8888C1B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89" name="Can 88">
                  <a:extLst>
                    <a:ext uri="{FF2B5EF4-FFF2-40B4-BE49-F238E27FC236}">
                      <a16:creationId xmlns:a16="http://schemas.microsoft.com/office/drawing/2014/main" id="{E5732126-CCF2-429D-A142-57710B062FE7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041" name="Group 198">
                  <a:extLst>
                    <a:ext uri="{FF2B5EF4-FFF2-40B4-BE49-F238E27FC236}">
                      <a16:creationId xmlns:a16="http://schemas.microsoft.com/office/drawing/2014/main" id="{6C39963D-AEB5-4591-971A-0790AE640D7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91" name="Can 90">
                    <a:extLst>
                      <a:ext uri="{FF2B5EF4-FFF2-40B4-BE49-F238E27FC236}">
                        <a16:creationId xmlns:a16="http://schemas.microsoft.com/office/drawing/2014/main" id="{0B9D441C-FA1C-4D92-B5FF-F449D075529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2" name="Can 91">
                    <a:extLst>
                      <a:ext uri="{FF2B5EF4-FFF2-40B4-BE49-F238E27FC236}">
                        <a16:creationId xmlns:a16="http://schemas.microsoft.com/office/drawing/2014/main" id="{162A8707-49A9-4B16-BE44-6EC9E66A2B49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48" name="Picture 9">
                    <a:extLst>
                      <a:ext uri="{FF2B5EF4-FFF2-40B4-BE49-F238E27FC236}">
                        <a16:creationId xmlns:a16="http://schemas.microsoft.com/office/drawing/2014/main" id="{B873C486-F88D-492C-851E-07A4F14FD5D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49" name="Picture 11">
                    <a:extLst>
                      <a:ext uri="{FF2B5EF4-FFF2-40B4-BE49-F238E27FC236}">
                        <a16:creationId xmlns:a16="http://schemas.microsoft.com/office/drawing/2014/main" id="{70DE373F-C4BC-4B1D-A9FB-AFC98E53F53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50" name="Picture 12">
                    <a:extLst>
                      <a:ext uri="{FF2B5EF4-FFF2-40B4-BE49-F238E27FC236}">
                        <a16:creationId xmlns:a16="http://schemas.microsoft.com/office/drawing/2014/main" id="{29893E4E-9921-45D4-9BCC-E60956C9F4F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51" name="Picture 13">
                    <a:extLst>
                      <a:ext uri="{FF2B5EF4-FFF2-40B4-BE49-F238E27FC236}">
                        <a16:creationId xmlns:a16="http://schemas.microsoft.com/office/drawing/2014/main" id="{49BE6690-93D7-456E-8EFC-CF8C511D2A1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7" name="Can 96">
                    <a:extLst>
                      <a:ext uri="{FF2B5EF4-FFF2-40B4-BE49-F238E27FC236}">
                        <a16:creationId xmlns:a16="http://schemas.microsoft.com/office/drawing/2014/main" id="{1B52B272-4B84-4BD6-92A3-97D79C129D9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8" name="Can 97">
                    <a:extLst>
                      <a:ext uri="{FF2B5EF4-FFF2-40B4-BE49-F238E27FC236}">
                        <a16:creationId xmlns:a16="http://schemas.microsoft.com/office/drawing/2014/main" id="{B471659C-7546-45A9-8E05-89C1E25773E7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9" name="Can 98">
                    <a:extLst>
                      <a:ext uri="{FF2B5EF4-FFF2-40B4-BE49-F238E27FC236}">
                        <a16:creationId xmlns:a16="http://schemas.microsoft.com/office/drawing/2014/main" id="{C4E18F3B-E0AC-4F72-B43B-F74BC4BAF16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8" name="Group 341">
              <a:extLst>
                <a:ext uri="{FF2B5EF4-FFF2-40B4-BE49-F238E27FC236}">
                  <a16:creationId xmlns:a16="http://schemas.microsoft.com/office/drawing/2014/main" id="{CA5CD073-6950-441F-B067-A8ABD9E502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C9C058A-C8F7-4B71-90F2-C4807F8B9BF5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598434" cy="91300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6965" name="Group 271">
                <a:extLst>
                  <a:ext uri="{FF2B5EF4-FFF2-40B4-BE49-F238E27FC236}">
                    <a16:creationId xmlns:a16="http://schemas.microsoft.com/office/drawing/2014/main" id="{E35EC076-21B1-48F7-9409-7C2E996898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53" name="Can 52">
                  <a:extLst>
                    <a:ext uri="{FF2B5EF4-FFF2-40B4-BE49-F238E27FC236}">
                      <a16:creationId xmlns:a16="http://schemas.microsoft.com/office/drawing/2014/main" id="{9FAC1988-6456-4714-9FE3-DA55EF2E362F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69" name="Group 209">
                  <a:extLst>
                    <a:ext uri="{FF2B5EF4-FFF2-40B4-BE49-F238E27FC236}">
                      <a16:creationId xmlns:a16="http://schemas.microsoft.com/office/drawing/2014/main" id="{DB09A07B-E5E9-4538-B11D-758EBB082C4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76" name="Can 75">
                    <a:extLst>
                      <a:ext uri="{FF2B5EF4-FFF2-40B4-BE49-F238E27FC236}">
                        <a16:creationId xmlns:a16="http://schemas.microsoft.com/office/drawing/2014/main" id="{CA96888A-E344-4129-A053-289C8F897D4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7" name="Can 76">
                    <a:extLst>
                      <a:ext uri="{FF2B5EF4-FFF2-40B4-BE49-F238E27FC236}">
                        <a16:creationId xmlns:a16="http://schemas.microsoft.com/office/drawing/2014/main" id="{A6E384CA-2335-4DF8-A17C-9C8860978E20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19" name="Picture 9">
                    <a:extLst>
                      <a:ext uri="{FF2B5EF4-FFF2-40B4-BE49-F238E27FC236}">
                        <a16:creationId xmlns:a16="http://schemas.microsoft.com/office/drawing/2014/main" id="{9297ABDB-6A36-47AB-AB96-D512FC83BCB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20" name="Picture 11">
                    <a:extLst>
                      <a:ext uri="{FF2B5EF4-FFF2-40B4-BE49-F238E27FC236}">
                        <a16:creationId xmlns:a16="http://schemas.microsoft.com/office/drawing/2014/main" id="{DF448524-97BF-4B24-B6EE-1542BC7796E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21" name="Picture 12">
                    <a:extLst>
                      <a:ext uri="{FF2B5EF4-FFF2-40B4-BE49-F238E27FC236}">
                        <a16:creationId xmlns:a16="http://schemas.microsoft.com/office/drawing/2014/main" id="{774DA7FB-04EF-476C-BB8E-9E33C727534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1" name="Can 80">
                    <a:extLst>
                      <a:ext uri="{FF2B5EF4-FFF2-40B4-BE49-F238E27FC236}">
                        <a16:creationId xmlns:a16="http://schemas.microsoft.com/office/drawing/2014/main" id="{DC910D55-0608-4863-9D95-5CD92AD2432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2" name="Can 81">
                    <a:extLst>
                      <a:ext uri="{FF2B5EF4-FFF2-40B4-BE49-F238E27FC236}">
                        <a16:creationId xmlns:a16="http://schemas.microsoft.com/office/drawing/2014/main" id="{435EC647-B7B8-4D08-93F9-DE995C38394A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3" name="Can 82">
                    <a:extLst>
                      <a:ext uri="{FF2B5EF4-FFF2-40B4-BE49-F238E27FC236}">
                        <a16:creationId xmlns:a16="http://schemas.microsoft.com/office/drawing/2014/main" id="{6524A5D6-A58E-4D40-AAC5-94F1D05548D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6970" name="Group 219">
                  <a:extLst>
                    <a:ext uri="{FF2B5EF4-FFF2-40B4-BE49-F238E27FC236}">
                      <a16:creationId xmlns:a16="http://schemas.microsoft.com/office/drawing/2014/main" id="{84D5BF4C-9DE3-4CB6-B0D2-117083B3D66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67" name="Can 66">
                    <a:extLst>
                      <a:ext uri="{FF2B5EF4-FFF2-40B4-BE49-F238E27FC236}">
                        <a16:creationId xmlns:a16="http://schemas.microsoft.com/office/drawing/2014/main" id="{47F363FA-026B-4538-A4F2-964CA444AC75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8" name="Can 67">
                    <a:extLst>
                      <a:ext uri="{FF2B5EF4-FFF2-40B4-BE49-F238E27FC236}">
                        <a16:creationId xmlns:a16="http://schemas.microsoft.com/office/drawing/2014/main" id="{B7DB8E4B-09C2-42AE-8E76-94277C81A3C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00" name="Picture 9">
                    <a:extLst>
                      <a:ext uri="{FF2B5EF4-FFF2-40B4-BE49-F238E27FC236}">
                        <a16:creationId xmlns:a16="http://schemas.microsoft.com/office/drawing/2014/main" id="{8057D76A-59C3-461E-A620-86D8ECD2EA0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1" name="Picture 11">
                    <a:extLst>
                      <a:ext uri="{FF2B5EF4-FFF2-40B4-BE49-F238E27FC236}">
                        <a16:creationId xmlns:a16="http://schemas.microsoft.com/office/drawing/2014/main" id="{C1FCC293-32A4-4DC8-82CC-360B91B349F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2" name="Picture 12">
                    <a:extLst>
                      <a:ext uri="{FF2B5EF4-FFF2-40B4-BE49-F238E27FC236}">
                        <a16:creationId xmlns:a16="http://schemas.microsoft.com/office/drawing/2014/main" id="{1F5C29D8-ED53-4F9C-B60B-7FE20776D3D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3" name="Picture 13">
                    <a:extLst>
                      <a:ext uri="{FF2B5EF4-FFF2-40B4-BE49-F238E27FC236}">
                        <a16:creationId xmlns:a16="http://schemas.microsoft.com/office/drawing/2014/main" id="{BEF60109-51B4-45A9-B051-232E4EA8601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3" name="Can 72">
                    <a:extLst>
                      <a:ext uri="{FF2B5EF4-FFF2-40B4-BE49-F238E27FC236}">
                        <a16:creationId xmlns:a16="http://schemas.microsoft.com/office/drawing/2014/main" id="{59BF0736-A59C-414E-AEE2-C8ECEC2DAF4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4" name="Can 73">
                    <a:extLst>
                      <a:ext uri="{FF2B5EF4-FFF2-40B4-BE49-F238E27FC236}">
                        <a16:creationId xmlns:a16="http://schemas.microsoft.com/office/drawing/2014/main" id="{BAEF051A-822E-4737-8149-68D182212F8C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5" name="Can 74">
                    <a:extLst>
                      <a:ext uri="{FF2B5EF4-FFF2-40B4-BE49-F238E27FC236}">
                        <a16:creationId xmlns:a16="http://schemas.microsoft.com/office/drawing/2014/main" id="{CB781234-AFA6-4AC0-94A1-6675D37EBD9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6" name="Can 55">
                  <a:extLst>
                    <a:ext uri="{FF2B5EF4-FFF2-40B4-BE49-F238E27FC236}">
                      <a16:creationId xmlns:a16="http://schemas.microsoft.com/office/drawing/2014/main" id="{8CBC70F7-18AC-4F7E-A6C8-69E75B13D6DB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74" name="Group 198">
                  <a:extLst>
                    <a:ext uri="{FF2B5EF4-FFF2-40B4-BE49-F238E27FC236}">
                      <a16:creationId xmlns:a16="http://schemas.microsoft.com/office/drawing/2014/main" id="{40651F68-90D2-4076-AE55-88B6390C032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58" name="Can 57">
                    <a:extLst>
                      <a:ext uri="{FF2B5EF4-FFF2-40B4-BE49-F238E27FC236}">
                        <a16:creationId xmlns:a16="http://schemas.microsoft.com/office/drawing/2014/main" id="{3CED23E1-60F0-43F5-A48E-370CEF10C01C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9" name="Can 58">
                    <a:extLst>
                      <a:ext uri="{FF2B5EF4-FFF2-40B4-BE49-F238E27FC236}">
                        <a16:creationId xmlns:a16="http://schemas.microsoft.com/office/drawing/2014/main" id="{7B2C7FB5-9B75-41C0-BBBB-767089BA568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81" name="Picture 9">
                    <a:extLst>
                      <a:ext uri="{FF2B5EF4-FFF2-40B4-BE49-F238E27FC236}">
                        <a16:creationId xmlns:a16="http://schemas.microsoft.com/office/drawing/2014/main" id="{1B21970E-20B5-48BF-966F-2B4621D671A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2" name="Picture 11">
                    <a:extLst>
                      <a:ext uri="{FF2B5EF4-FFF2-40B4-BE49-F238E27FC236}">
                        <a16:creationId xmlns:a16="http://schemas.microsoft.com/office/drawing/2014/main" id="{EC15BF95-64EC-48B0-AFC3-B99C22244EE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3" name="Picture 12">
                    <a:extLst>
                      <a:ext uri="{FF2B5EF4-FFF2-40B4-BE49-F238E27FC236}">
                        <a16:creationId xmlns:a16="http://schemas.microsoft.com/office/drawing/2014/main" id="{CD3510E7-6ACC-4347-8450-53096EE8836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4" name="Picture 13">
                    <a:extLst>
                      <a:ext uri="{FF2B5EF4-FFF2-40B4-BE49-F238E27FC236}">
                        <a16:creationId xmlns:a16="http://schemas.microsoft.com/office/drawing/2014/main" id="{28009C6C-8877-47EB-A2AE-F831642AB8A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4" name="Can 63">
                    <a:extLst>
                      <a:ext uri="{FF2B5EF4-FFF2-40B4-BE49-F238E27FC236}">
                        <a16:creationId xmlns:a16="http://schemas.microsoft.com/office/drawing/2014/main" id="{4DE49C3A-107C-496A-946C-B59CA472973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5" name="Can 64">
                    <a:extLst>
                      <a:ext uri="{FF2B5EF4-FFF2-40B4-BE49-F238E27FC236}">
                        <a16:creationId xmlns:a16="http://schemas.microsoft.com/office/drawing/2014/main" id="{71DD8B1C-6944-4719-AFCA-A136C1B3230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6" name="Can 65">
                    <a:extLst>
                      <a:ext uri="{FF2B5EF4-FFF2-40B4-BE49-F238E27FC236}">
                        <a16:creationId xmlns:a16="http://schemas.microsoft.com/office/drawing/2014/main" id="{445179E2-9342-471D-B2E0-568B130F234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9" name="Group 376">
              <a:extLst>
                <a:ext uri="{FF2B5EF4-FFF2-40B4-BE49-F238E27FC236}">
                  <a16:creationId xmlns:a16="http://schemas.microsoft.com/office/drawing/2014/main" id="{FD82CE0C-0033-43D6-B5BB-498F18D339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04E2B27-A54B-4A53-8CF7-36D5FFEC7290}"/>
                  </a:ext>
                </a:extLst>
              </p:cNvPr>
              <p:cNvSpPr/>
              <p:nvPr/>
            </p:nvSpPr>
            <p:spPr>
              <a:xfrm>
                <a:off x="2055798" y="3810279"/>
                <a:ext cx="1603798" cy="91300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6897" name="Group 271">
                <a:extLst>
                  <a:ext uri="{FF2B5EF4-FFF2-40B4-BE49-F238E27FC236}">
                    <a16:creationId xmlns:a16="http://schemas.microsoft.com/office/drawing/2014/main" id="{4D115BEE-C13A-4EA4-B741-0E8D98A288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19" name="Can 18">
                  <a:extLst>
                    <a:ext uri="{FF2B5EF4-FFF2-40B4-BE49-F238E27FC236}">
                      <a16:creationId xmlns:a16="http://schemas.microsoft.com/office/drawing/2014/main" id="{DD16619B-3268-473C-8B80-559C7F072A4F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01" name="Group 209">
                  <a:extLst>
                    <a:ext uri="{FF2B5EF4-FFF2-40B4-BE49-F238E27FC236}">
                      <a16:creationId xmlns:a16="http://schemas.microsoft.com/office/drawing/2014/main" id="{B1B1225A-2372-4EFA-BF85-FC85CD55615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2" name="Can 41">
                    <a:extLst>
                      <a:ext uri="{FF2B5EF4-FFF2-40B4-BE49-F238E27FC236}">
                        <a16:creationId xmlns:a16="http://schemas.microsoft.com/office/drawing/2014/main" id="{2DBA0F99-1D4D-4B15-BA06-6EB59FF1528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" name="Can 42">
                    <a:extLst>
                      <a:ext uri="{FF2B5EF4-FFF2-40B4-BE49-F238E27FC236}">
                        <a16:creationId xmlns:a16="http://schemas.microsoft.com/office/drawing/2014/main" id="{EA64A844-735F-4CF0-913D-BF7BD99C5FF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51" name="Picture 9">
                    <a:extLst>
                      <a:ext uri="{FF2B5EF4-FFF2-40B4-BE49-F238E27FC236}">
                        <a16:creationId xmlns:a16="http://schemas.microsoft.com/office/drawing/2014/main" id="{6C391BAB-6D51-45C3-8A48-6168C7BFA6F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2" name="Picture 11">
                    <a:extLst>
                      <a:ext uri="{FF2B5EF4-FFF2-40B4-BE49-F238E27FC236}">
                        <a16:creationId xmlns:a16="http://schemas.microsoft.com/office/drawing/2014/main" id="{DDE12EAE-2319-4A5B-8989-17360F2D11A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3" name="Picture 12">
                    <a:extLst>
                      <a:ext uri="{FF2B5EF4-FFF2-40B4-BE49-F238E27FC236}">
                        <a16:creationId xmlns:a16="http://schemas.microsoft.com/office/drawing/2014/main" id="{72CE993F-61EC-403A-8A93-78FDF57FFAC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4" name="Picture 13">
                    <a:extLst>
                      <a:ext uri="{FF2B5EF4-FFF2-40B4-BE49-F238E27FC236}">
                        <a16:creationId xmlns:a16="http://schemas.microsoft.com/office/drawing/2014/main" id="{6CC9B2CB-FA4C-4BFD-9BC9-00410D04D8E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8" name="Can 47">
                    <a:extLst>
                      <a:ext uri="{FF2B5EF4-FFF2-40B4-BE49-F238E27FC236}">
                        <a16:creationId xmlns:a16="http://schemas.microsoft.com/office/drawing/2014/main" id="{862524AE-3425-4ED6-8A6E-3B1351C3C91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" name="Can 48">
                    <a:extLst>
                      <a:ext uri="{FF2B5EF4-FFF2-40B4-BE49-F238E27FC236}">
                        <a16:creationId xmlns:a16="http://schemas.microsoft.com/office/drawing/2014/main" id="{0492BC40-070D-4C63-B5CE-96B5A5E06ED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0" name="Can 49">
                    <a:extLst>
                      <a:ext uri="{FF2B5EF4-FFF2-40B4-BE49-F238E27FC236}">
                        <a16:creationId xmlns:a16="http://schemas.microsoft.com/office/drawing/2014/main" id="{8D73EEFC-FCAF-4890-B763-8D1C9D098B7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6902" name="Group 219">
                  <a:extLst>
                    <a:ext uri="{FF2B5EF4-FFF2-40B4-BE49-F238E27FC236}">
                      <a16:creationId xmlns:a16="http://schemas.microsoft.com/office/drawing/2014/main" id="{70931A2B-1ECC-44E5-A9AF-16069E5852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3" name="Can 32">
                    <a:extLst>
                      <a:ext uri="{FF2B5EF4-FFF2-40B4-BE49-F238E27FC236}">
                        <a16:creationId xmlns:a16="http://schemas.microsoft.com/office/drawing/2014/main" id="{CBBCDF60-F6CC-4FD6-8B51-AD057DA37638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" name="Can 33">
                    <a:extLst>
                      <a:ext uri="{FF2B5EF4-FFF2-40B4-BE49-F238E27FC236}">
                        <a16:creationId xmlns:a16="http://schemas.microsoft.com/office/drawing/2014/main" id="{4236E858-9F6D-4D27-A376-308D019696E8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32" name="Picture 9">
                    <a:extLst>
                      <a:ext uri="{FF2B5EF4-FFF2-40B4-BE49-F238E27FC236}">
                        <a16:creationId xmlns:a16="http://schemas.microsoft.com/office/drawing/2014/main" id="{DFFB1203-5200-4D6D-97FA-DF8155606EB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3" name="Picture 11">
                    <a:extLst>
                      <a:ext uri="{FF2B5EF4-FFF2-40B4-BE49-F238E27FC236}">
                        <a16:creationId xmlns:a16="http://schemas.microsoft.com/office/drawing/2014/main" id="{1643C88F-1D97-48F9-8D09-BB26FE840FC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4" name="Picture 12">
                    <a:extLst>
                      <a:ext uri="{FF2B5EF4-FFF2-40B4-BE49-F238E27FC236}">
                        <a16:creationId xmlns:a16="http://schemas.microsoft.com/office/drawing/2014/main" id="{FF31043C-2952-4510-B157-04A2E28CD34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5" name="Picture 13">
                    <a:extLst>
                      <a:ext uri="{FF2B5EF4-FFF2-40B4-BE49-F238E27FC236}">
                        <a16:creationId xmlns:a16="http://schemas.microsoft.com/office/drawing/2014/main" id="{B2D2ABBB-8B02-4756-A463-4A49BEE4C66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" name="Can 38">
                    <a:extLst>
                      <a:ext uri="{FF2B5EF4-FFF2-40B4-BE49-F238E27FC236}">
                        <a16:creationId xmlns:a16="http://schemas.microsoft.com/office/drawing/2014/main" id="{C5C54E21-C4B6-4CA9-9F9E-D6CC54848E4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" name="Can 39">
                    <a:extLst>
                      <a:ext uri="{FF2B5EF4-FFF2-40B4-BE49-F238E27FC236}">
                        <a16:creationId xmlns:a16="http://schemas.microsoft.com/office/drawing/2014/main" id="{2B83F41A-EB10-4BE1-8B2A-673B12CF061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" name="Can 40">
                    <a:extLst>
                      <a:ext uri="{FF2B5EF4-FFF2-40B4-BE49-F238E27FC236}">
                        <a16:creationId xmlns:a16="http://schemas.microsoft.com/office/drawing/2014/main" id="{3AC07586-B52F-4409-8073-79E35C7416D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2" name="Can 21">
                  <a:extLst>
                    <a:ext uri="{FF2B5EF4-FFF2-40B4-BE49-F238E27FC236}">
                      <a16:creationId xmlns:a16="http://schemas.microsoft.com/office/drawing/2014/main" id="{2B0E48A3-5BCD-4466-82E5-F8F66D4B25F6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06" name="Group 198">
                  <a:extLst>
                    <a:ext uri="{FF2B5EF4-FFF2-40B4-BE49-F238E27FC236}">
                      <a16:creationId xmlns:a16="http://schemas.microsoft.com/office/drawing/2014/main" id="{031FAA65-135E-4A60-B487-BAB46F5EFE0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4" name="Can 23">
                    <a:extLst>
                      <a:ext uri="{FF2B5EF4-FFF2-40B4-BE49-F238E27FC236}">
                        <a16:creationId xmlns:a16="http://schemas.microsoft.com/office/drawing/2014/main" id="{4F266F95-602F-43C7-BF93-658FB18C910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5" name="Can 24">
                    <a:extLst>
                      <a:ext uri="{FF2B5EF4-FFF2-40B4-BE49-F238E27FC236}">
                        <a16:creationId xmlns:a16="http://schemas.microsoft.com/office/drawing/2014/main" id="{73C89FC3-34A9-4D90-977A-001D5B00D5C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13" name="Picture 9">
                    <a:extLst>
                      <a:ext uri="{FF2B5EF4-FFF2-40B4-BE49-F238E27FC236}">
                        <a16:creationId xmlns:a16="http://schemas.microsoft.com/office/drawing/2014/main" id="{789EB654-BBA0-4899-9DAC-46532ED9070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4" name="Picture 11">
                    <a:extLst>
                      <a:ext uri="{FF2B5EF4-FFF2-40B4-BE49-F238E27FC236}">
                        <a16:creationId xmlns:a16="http://schemas.microsoft.com/office/drawing/2014/main" id="{257F34FD-13BE-42BA-8DF3-8D38B6D4483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5" name="Picture 12">
                    <a:extLst>
                      <a:ext uri="{FF2B5EF4-FFF2-40B4-BE49-F238E27FC236}">
                        <a16:creationId xmlns:a16="http://schemas.microsoft.com/office/drawing/2014/main" id="{419EE028-4417-49C0-83CB-A14CC6A2F08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6" name="Picture 13">
                    <a:extLst>
                      <a:ext uri="{FF2B5EF4-FFF2-40B4-BE49-F238E27FC236}">
                        <a16:creationId xmlns:a16="http://schemas.microsoft.com/office/drawing/2014/main" id="{3161B35F-93E8-416C-8185-E65571AFB02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0" name="Can 29">
                    <a:extLst>
                      <a:ext uri="{FF2B5EF4-FFF2-40B4-BE49-F238E27FC236}">
                        <a16:creationId xmlns:a16="http://schemas.microsoft.com/office/drawing/2014/main" id="{F2C06B37-7244-44C4-BA54-BA2D132078B5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1" name="Can 30">
                    <a:extLst>
                      <a:ext uri="{FF2B5EF4-FFF2-40B4-BE49-F238E27FC236}">
                        <a16:creationId xmlns:a16="http://schemas.microsoft.com/office/drawing/2014/main" id="{637306E8-D500-495D-8488-10155EF81F3E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" name="Can 31">
                    <a:extLst>
                      <a:ext uri="{FF2B5EF4-FFF2-40B4-BE49-F238E27FC236}">
                        <a16:creationId xmlns:a16="http://schemas.microsoft.com/office/drawing/2014/main" id="{BE8F4427-C60E-43A7-9835-06F6DBF213E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9" name="Can 8">
              <a:extLst>
                <a:ext uri="{FF2B5EF4-FFF2-40B4-BE49-F238E27FC236}">
                  <a16:creationId xmlns:a16="http://schemas.microsoft.com/office/drawing/2014/main" id="{E5CA385A-E6A4-42EE-8F09-D6B16ADBFCA9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>
              <a:extLst>
                <a:ext uri="{FF2B5EF4-FFF2-40B4-BE49-F238E27FC236}">
                  <a16:creationId xmlns:a16="http://schemas.microsoft.com/office/drawing/2014/main" id="{D049B5EE-9B52-418A-98AF-197210FF8E6A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an 10">
              <a:extLst>
                <a:ext uri="{FF2B5EF4-FFF2-40B4-BE49-F238E27FC236}">
                  <a16:creationId xmlns:a16="http://schemas.microsoft.com/office/drawing/2014/main" id="{92121B8B-C5F0-4E7D-B97D-FD03EC7FF795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Can 11">
              <a:extLst>
                <a:ext uri="{FF2B5EF4-FFF2-40B4-BE49-F238E27FC236}">
                  <a16:creationId xmlns:a16="http://schemas.microsoft.com/office/drawing/2014/main" id="{AFA4CFF3-40D2-46B4-94BC-C31F5F711757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36892" name="Picture 6">
              <a:extLst>
                <a:ext uri="{FF2B5EF4-FFF2-40B4-BE49-F238E27FC236}">
                  <a16:creationId xmlns:a16="http://schemas.microsoft.com/office/drawing/2014/main" id="{7E2FE89A-325A-49D5-B7BB-50FD92FFA5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3" name="Picture 6">
              <a:extLst>
                <a:ext uri="{FF2B5EF4-FFF2-40B4-BE49-F238E27FC236}">
                  <a16:creationId xmlns:a16="http://schemas.microsoft.com/office/drawing/2014/main" id="{F784F6F0-D999-4198-9939-FC72B08462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4" name="Picture 6">
              <a:extLst>
                <a:ext uri="{FF2B5EF4-FFF2-40B4-BE49-F238E27FC236}">
                  <a16:creationId xmlns:a16="http://schemas.microsoft.com/office/drawing/2014/main" id="{F493B33E-CD0D-4EEF-844D-43F51BC716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5" name="Picture 6">
              <a:extLst>
                <a:ext uri="{FF2B5EF4-FFF2-40B4-BE49-F238E27FC236}">
                  <a16:creationId xmlns:a16="http://schemas.microsoft.com/office/drawing/2014/main" id="{102DB8E6-F339-4B4F-B145-1009A2BECC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36869" name="TextBox 170">
            <a:extLst>
              <a:ext uri="{FF2B5EF4-FFF2-40B4-BE49-F238E27FC236}">
                <a16:creationId xmlns:a16="http://schemas.microsoft.com/office/drawing/2014/main" id="{D6B4CE24-DBB4-40BD-BB48-36E4A94BC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797" y="6324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Destination</a:t>
            </a: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72FADCA7-4C3E-4B98-AB99-44AFF430A703}"/>
              </a:ext>
            </a:extLst>
          </p:cNvPr>
          <p:cNvCxnSpPr/>
          <p:nvPr/>
        </p:nvCxnSpPr>
        <p:spPr>
          <a:xfrm rot="10800000" flipH="1" flipV="1">
            <a:off x="4926013" y="5862638"/>
            <a:ext cx="179387" cy="5381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6871" name="TextBox 172">
            <a:extLst>
              <a:ext uri="{FF2B5EF4-FFF2-40B4-BE49-F238E27FC236}">
                <a16:creationId xmlns:a16="http://schemas.microsoft.com/office/drawing/2014/main" id="{FE8BCDA5-4837-4CA6-8729-0C704D0D1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597" y="3124200"/>
            <a:ext cx="960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Source</a:t>
            </a:r>
          </a:p>
        </p:txBody>
      </p: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DBFE3F4D-81C8-4F49-BD58-1B079E5ED4C6}"/>
              </a:ext>
            </a:extLst>
          </p:cNvPr>
          <p:cNvCxnSpPr>
            <a:cxnSpLocks/>
            <a:stCxn id="36871" idx="2"/>
          </p:cNvCxnSpPr>
          <p:nvPr/>
        </p:nvCxnSpPr>
        <p:spPr>
          <a:xfrm rot="5400000">
            <a:off x="8886825" y="3533776"/>
            <a:ext cx="276225" cy="13335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0" name="Rectangle 209">
            <a:extLst>
              <a:ext uri="{FF2B5EF4-FFF2-40B4-BE49-F238E27FC236}">
                <a16:creationId xmlns:a16="http://schemas.microsoft.com/office/drawing/2014/main" id="{9878F8BE-CF98-4D93-A96B-F824E33C9F32}"/>
              </a:ext>
            </a:extLst>
          </p:cNvPr>
          <p:cNvSpPr/>
          <p:nvPr/>
        </p:nvSpPr>
        <p:spPr>
          <a:xfrm>
            <a:off x="8610597" y="3733800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6874" name="TextBox 170">
            <a:extLst>
              <a:ext uri="{FF2B5EF4-FFF2-40B4-BE49-F238E27FC236}">
                <a16:creationId xmlns:a16="http://schemas.microsoft.com/office/drawing/2014/main" id="{DBF2B1D0-DF00-4239-89D4-EBFF0AA95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997" y="32004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Router</a:t>
            </a:r>
          </a:p>
        </p:txBody>
      </p: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3B284C5D-172C-45EB-8FDA-09B6D311AF7F}"/>
              </a:ext>
            </a:extLst>
          </p:cNvPr>
          <p:cNvCxnSpPr>
            <a:cxnSpLocks/>
            <a:stCxn id="36874" idx="2"/>
          </p:cNvCxnSpPr>
          <p:nvPr/>
        </p:nvCxnSpPr>
        <p:spPr>
          <a:xfrm rot="5400000">
            <a:off x="7761287" y="3435351"/>
            <a:ext cx="174625" cy="381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45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49366E-18 C -0.00143 -0.00069 -0.00286 -0.00185 -0.00416 -0.00185 C -0.12109 -0.00185 -0.08945 -0.04676 -0.0931 0.13102 C -0.09323 0.13611 -0.0944 0.1412 -0.09518 0.1463 C -0.09609 0.27477 -0.0707 0.31389 -0.11666 0.28958 C -0.14948 0.29005 -0.18229 0.28773 -0.21497 0.2912 C -0.21679 0.29144 -0.21549 0.29699 -0.21588 0.29977 C -0.21719 0.30556 -0.21797 0.30486 -0.22096 0.30648 C -0.24909 0.30602 -0.30495 0.30486 -0.30495 0.30509 " pathEditMode="relative" rAng="0" ptsTypes="AAAAAAAAA">
                                      <p:cBhvr>
                                        <p:cTn id="22" dur="3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47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0" animBg="1"/>
      <p:bldP spid="2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9B6AC687-70AD-43B0-802C-1CC0CABE2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89EAE-23FF-4E49-8C4C-005DD41DA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A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router</a:t>
            </a:r>
            <a:r>
              <a:rPr lang="en-US" sz="2400" dirty="0"/>
              <a:t> is a device that forwards the packets between multiple networks</a:t>
            </a:r>
          </a:p>
          <a:p>
            <a:pPr>
              <a:defRPr/>
            </a:pPr>
            <a:r>
              <a:rPr lang="en-US" sz="2400" dirty="0"/>
              <a:t>Routers are connected to two or more networks</a:t>
            </a:r>
          </a:p>
          <a:p>
            <a:pPr lvl="1">
              <a:defRPr/>
            </a:pPr>
            <a:r>
              <a:rPr lang="en-US" sz="2000" dirty="0"/>
              <a:t>Each network </a:t>
            </a:r>
            <a:r>
              <a:rPr lang="en-US" sz="2000" i="1" dirty="0"/>
              <a:t>interface </a:t>
            </a:r>
            <a:r>
              <a:rPr lang="en-US" sz="2000" dirty="0"/>
              <a:t>is connected to a LAN or a host</a:t>
            </a:r>
          </a:p>
          <a:p>
            <a:pPr>
              <a:defRPr/>
            </a:pPr>
            <a:r>
              <a:rPr lang="en-US" sz="2400" dirty="0"/>
              <a:t>Packet travels up until the network layer on the router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2FCB83A5-4C36-44E3-8476-1D9FB2B70ED5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081685"/>
            <a:ext cx="3581400" cy="2305050"/>
            <a:chOff x="4922549" y="4621940"/>
            <a:chExt cx="3657116" cy="215250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8303424-3696-447C-99B6-B26AFE483AA8}"/>
                </a:ext>
              </a:extLst>
            </p:cNvPr>
            <p:cNvSpPr/>
            <p:nvPr/>
          </p:nvSpPr>
          <p:spPr bwMode="auto">
            <a:xfrm>
              <a:off x="5867629" y="4621940"/>
              <a:ext cx="1677799" cy="10777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Can 5">
              <a:extLst>
                <a:ext uri="{FF2B5EF4-FFF2-40B4-BE49-F238E27FC236}">
                  <a16:creationId xmlns:a16="http://schemas.microsoft.com/office/drawing/2014/main" id="{805987C8-677C-45BE-986E-5A3A658DC2FC}"/>
                </a:ext>
              </a:extLst>
            </p:cNvPr>
            <p:cNvSpPr/>
            <p:nvPr/>
          </p:nvSpPr>
          <p:spPr bwMode="auto">
            <a:xfrm flipH="1">
              <a:off x="6665348" y="5580547"/>
              <a:ext cx="183651" cy="883328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Can 6">
              <a:extLst>
                <a:ext uri="{FF2B5EF4-FFF2-40B4-BE49-F238E27FC236}">
                  <a16:creationId xmlns:a16="http://schemas.microsoft.com/office/drawing/2014/main" id="{F2EFCA7D-0F2C-4225-9048-B2CC09E76BEC}"/>
                </a:ext>
              </a:extLst>
            </p:cNvPr>
            <p:cNvSpPr/>
            <p:nvPr/>
          </p:nvSpPr>
          <p:spPr bwMode="auto">
            <a:xfrm rot="5400000">
              <a:off x="5527481" y="5107812"/>
              <a:ext cx="231261" cy="650046"/>
            </a:xfrm>
            <a:prstGeom prst="can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8" name="Can 7">
              <a:extLst>
                <a:ext uri="{FF2B5EF4-FFF2-40B4-BE49-F238E27FC236}">
                  <a16:creationId xmlns:a16="http://schemas.microsoft.com/office/drawing/2014/main" id="{4ECCDA0E-2A30-44FA-89BC-790930CCD486}"/>
                </a:ext>
              </a:extLst>
            </p:cNvPr>
            <p:cNvSpPr/>
            <p:nvPr/>
          </p:nvSpPr>
          <p:spPr bwMode="auto">
            <a:xfrm rot="5400000">
              <a:off x="7854997" y="5022477"/>
              <a:ext cx="166452" cy="786154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CFE36AC-7359-4805-937E-9B062B127CE3}"/>
                </a:ext>
              </a:extLst>
            </p:cNvPr>
            <p:cNvSpPr/>
            <p:nvPr/>
          </p:nvSpPr>
          <p:spPr>
            <a:xfrm>
              <a:off x="7937724" y="5108181"/>
              <a:ext cx="641941" cy="60928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LAN-3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96B2E44-4E22-4280-BDEB-D3A9536768B4}"/>
                </a:ext>
              </a:extLst>
            </p:cNvPr>
            <p:cNvSpPr txBox="1"/>
            <p:nvPr/>
          </p:nvSpPr>
          <p:spPr>
            <a:xfrm>
              <a:off x="7000791" y="5302115"/>
              <a:ext cx="500277" cy="247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sz="1000" dirty="0"/>
                <a:t>Int-3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42C3539-A498-4268-9840-ADF8F6E88566}"/>
                </a:ext>
              </a:extLst>
            </p:cNvPr>
            <p:cNvSpPr txBox="1"/>
            <p:nvPr/>
          </p:nvSpPr>
          <p:spPr>
            <a:xfrm>
              <a:off x="6495069" y="5307142"/>
              <a:ext cx="504215" cy="2476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sz="1100" dirty="0"/>
                <a:t>Int-2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9FAFA6A-7F26-413C-BB63-5DB5D672C2E1}"/>
                </a:ext>
              </a:extLst>
            </p:cNvPr>
            <p:cNvSpPr/>
            <p:nvPr/>
          </p:nvSpPr>
          <p:spPr>
            <a:xfrm>
              <a:off x="6362052" y="4644177"/>
              <a:ext cx="734342" cy="26091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A  Router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9AB185E-70E0-40B3-A958-0D4F4CFBA835}"/>
                </a:ext>
              </a:extLst>
            </p:cNvPr>
            <p:cNvSpPr/>
            <p:nvPr/>
          </p:nvSpPr>
          <p:spPr>
            <a:xfrm>
              <a:off x="6246957" y="6163678"/>
              <a:ext cx="975879" cy="6107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LAN-2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326D90D-812D-450B-9AC0-252A638965A7}"/>
                </a:ext>
              </a:extLst>
            </p:cNvPr>
            <p:cNvSpPr/>
            <p:nvPr/>
          </p:nvSpPr>
          <p:spPr>
            <a:xfrm>
              <a:off x="4922549" y="5097804"/>
              <a:ext cx="747310" cy="6107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LAN-1</a:t>
              </a:r>
            </a:p>
          </p:txBody>
        </p:sp>
      </p:grpSp>
      <p:grpSp>
        <p:nvGrpSpPr>
          <p:cNvPr id="4" name="Group 146">
            <a:extLst>
              <a:ext uri="{FF2B5EF4-FFF2-40B4-BE49-F238E27FC236}">
                <a16:creationId xmlns:a16="http://schemas.microsoft.com/office/drawing/2014/main" id="{9228FD6C-CE14-458D-B067-FA0CB57D3147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718151"/>
            <a:ext cx="4648200" cy="2897187"/>
            <a:chOff x="4191000" y="3808412"/>
            <a:chExt cx="4648200" cy="2897188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0F11F883-41F8-4AFE-AF7F-D1505C9613C7}"/>
                </a:ext>
              </a:extLst>
            </p:cNvPr>
            <p:cNvCxnSpPr/>
            <p:nvPr/>
          </p:nvCxnSpPr>
          <p:spPr>
            <a:xfrm rot="5400000">
              <a:off x="6553994" y="6169819"/>
              <a:ext cx="304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FE3CE336-0ACA-4A09-9619-45F8EBFE201C}"/>
                </a:ext>
              </a:extLst>
            </p:cNvPr>
            <p:cNvCxnSpPr/>
            <p:nvPr/>
          </p:nvCxnSpPr>
          <p:spPr>
            <a:xfrm>
              <a:off x="4343400" y="6704013"/>
              <a:ext cx="16002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900" name="Group 51">
              <a:extLst>
                <a:ext uri="{FF2B5EF4-FFF2-40B4-BE49-F238E27FC236}">
                  <a16:creationId xmlns:a16="http://schemas.microsoft.com/office/drawing/2014/main" id="{DE37B4E8-A259-46A7-9CBE-2ACEC776D4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1000" y="3808412"/>
              <a:ext cx="1524000" cy="2743200"/>
              <a:chOff x="6781800" y="2590800"/>
              <a:chExt cx="1524000" cy="27432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817A85-83F3-43DC-AB49-9AB6EED530B0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C586B8E-999E-48A3-A337-C38666324909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FE08135-BD8A-468E-91DF-FA24FFC7821F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0FB68D1-CDF0-487D-A8CF-47EC27FEA289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E75A88F-4197-4498-A399-506DBFFF2744}"/>
                  </a:ext>
                </a:extLst>
              </p:cNvPr>
              <p:cNvSpPr/>
              <p:nvPr/>
            </p:nvSpPr>
            <p:spPr>
              <a:xfrm>
                <a:off x="7086600" y="3586162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Transport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C97CE72-DAB4-4A6E-9640-5F460F0C75AA}"/>
                  </a:ext>
                </a:extLst>
              </p:cNvPr>
              <p:cNvSpPr/>
              <p:nvPr/>
            </p:nvSpPr>
            <p:spPr>
              <a:xfrm>
                <a:off x="7086600" y="3124200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Application</a:t>
                </a:r>
              </a:p>
            </p:txBody>
          </p:sp>
          <p:sp>
            <p:nvSpPr>
              <p:cNvPr id="37927" name="TextBox 38">
                <a:extLst>
                  <a:ext uri="{FF2B5EF4-FFF2-40B4-BE49-F238E27FC236}">
                    <a16:creationId xmlns:a16="http://schemas.microsoft.com/office/drawing/2014/main" id="{6A80BCA2-269F-47BF-AD20-073368715B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81800" y="2678668"/>
                <a:ext cx="1524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Source machine</a:t>
                </a:r>
              </a:p>
            </p:txBody>
          </p:sp>
        </p:grpSp>
        <p:grpSp>
          <p:nvGrpSpPr>
            <p:cNvPr id="37901" name="Group 60">
              <a:extLst>
                <a:ext uri="{FF2B5EF4-FFF2-40B4-BE49-F238E27FC236}">
                  <a16:creationId xmlns:a16="http://schemas.microsoft.com/office/drawing/2014/main" id="{C2F5F86E-5EA1-4E6C-A8AE-CF06BE5731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91400" y="3808412"/>
              <a:ext cx="1447800" cy="2743200"/>
              <a:chOff x="6781800" y="2590800"/>
              <a:chExt cx="1447800" cy="274320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253B7CC3-39C8-4753-918C-E041529C1213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C03EC660-F9E9-4A58-9CCE-5077E1B29CB2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89ADF1FE-BC1E-4D7D-96CC-6C775F922029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2E92EF58-F8DE-459F-9684-E91720506C7D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17ECC15D-7255-48B1-BC2D-FB9BD1CA8342}"/>
                  </a:ext>
                </a:extLst>
              </p:cNvPr>
              <p:cNvSpPr/>
              <p:nvPr/>
            </p:nvSpPr>
            <p:spPr>
              <a:xfrm>
                <a:off x="7086600" y="3586162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Transport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22EBEC24-945D-4D21-8956-03A2A46311CF}"/>
                  </a:ext>
                </a:extLst>
              </p:cNvPr>
              <p:cNvSpPr/>
              <p:nvPr/>
            </p:nvSpPr>
            <p:spPr>
              <a:xfrm>
                <a:off x="7086600" y="3124200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Application</a:t>
                </a:r>
              </a:p>
            </p:txBody>
          </p:sp>
          <p:sp>
            <p:nvSpPr>
              <p:cNvPr id="37920" name="TextBox 67">
                <a:extLst>
                  <a:ext uri="{FF2B5EF4-FFF2-40B4-BE49-F238E27FC236}">
                    <a16:creationId xmlns:a16="http://schemas.microsoft.com/office/drawing/2014/main" id="{6CC3EA98-AA7D-4130-983D-CCA9818D2E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34200" y="2678668"/>
                <a:ext cx="12954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Dest machine</a:t>
                </a:r>
              </a:p>
            </p:txBody>
          </p:sp>
        </p:grpSp>
        <p:grpSp>
          <p:nvGrpSpPr>
            <p:cNvPr id="37902" name="Group 68">
              <a:extLst>
                <a:ext uri="{FF2B5EF4-FFF2-40B4-BE49-F238E27FC236}">
                  <a16:creationId xmlns:a16="http://schemas.microsoft.com/office/drawing/2014/main" id="{EACB6147-C15A-4F00-A0D0-2F71EB32F7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91200" y="3808412"/>
              <a:ext cx="1447800" cy="2743200"/>
              <a:chOff x="6781800" y="2590800"/>
              <a:chExt cx="1447800" cy="274320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8D920285-46C3-4C45-991E-C4049FC5E42F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EAB68B0-363C-47AC-8A2C-35C7BEC8EC7A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20CC21BB-113E-4028-B9D7-7A9C73854317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3E064916-1243-4038-9667-E79AA92354AF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37913" name="TextBox 75">
                <a:extLst>
                  <a:ext uri="{FF2B5EF4-FFF2-40B4-BE49-F238E27FC236}">
                    <a16:creationId xmlns:a16="http://schemas.microsoft.com/office/drawing/2014/main" id="{6C71B7AE-67EE-4B20-A3E1-AED934695D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2800" y="2678668"/>
                <a:ext cx="8382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Router</a:t>
                </a:r>
              </a:p>
            </p:txBody>
          </p:sp>
        </p:grp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8CDD249A-855D-41FA-8B23-D0650A8DA74F}"/>
                </a:ext>
              </a:extLst>
            </p:cNvPr>
            <p:cNvCxnSpPr/>
            <p:nvPr/>
          </p:nvCxnSpPr>
          <p:spPr>
            <a:xfrm rot="5400000" flipH="1" flipV="1">
              <a:off x="5106194" y="5865019"/>
              <a:ext cx="16748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41DC37B6-0A04-4820-B79B-99F1958CFC5A}"/>
                </a:ext>
              </a:extLst>
            </p:cNvPr>
            <p:cNvCxnSpPr/>
            <p:nvPr/>
          </p:nvCxnSpPr>
          <p:spPr>
            <a:xfrm rot="5400000">
              <a:off x="6326187" y="5865813"/>
              <a:ext cx="1674814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33E9181E-D76E-4764-BE3A-6816A2EF8743}"/>
                </a:ext>
              </a:extLst>
            </p:cNvPr>
            <p:cNvCxnSpPr/>
            <p:nvPr/>
          </p:nvCxnSpPr>
          <p:spPr>
            <a:xfrm>
              <a:off x="5943600" y="5027612"/>
              <a:ext cx="12192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9DA3C2BF-7EB3-451A-95BC-9A4ED27530F8}"/>
                </a:ext>
              </a:extLst>
            </p:cNvPr>
            <p:cNvCxnSpPr/>
            <p:nvPr/>
          </p:nvCxnSpPr>
          <p:spPr>
            <a:xfrm>
              <a:off x="7162800" y="6704013"/>
              <a:ext cx="1600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A38B2525-115E-46BB-971A-32F3F2BF1371}"/>
                </a:ext>
              </a:extLst>
            </p:cNvPr>
            <p:cNvCxnSpPr/>
            <p:nvPr/>
          </p:nvCxnSpPr>
          <p:spPr>
            <a:xfrm rot="5400000" flipH="1" flipV="1">
              <a:off x="7582694" y="5522119"/>
              <a:ext cx="23606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4078D2EB-D70A-414C-A868-C3C1AAA7143A}"/>
                </a:ext>
              </a:extLst>
            </p:cNvPr>
            <p:cNvCxnSpPr/>
            <p:nvPr/>
          </p:nvCxnSpPr>
          <p:spPr>
            <a:xfrm rot="5400000">
              <a:off x="3124994" y="5484019"/>
              <a:ext cx="24368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2C2E2ADB-3C7C-4AAB-9F3B-3321FA0731C8}"/>
              </a:ext>
            </a:extLst>
          </p:cNvPr>
          <p:cNvSpPr/>
          <p:nvPr/>
        </p:nvSpPr>
        <p:spPr>
          <a:xfrm>
            <a:off x="4724400" y="4100735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B69B79A-EC5E-49E7-B796-973A4171F266}"/>
              </a:ext>
            </a:extLst>
          </p:cNvPr>
          <p:cNvSpPr txBox="1"/>
          <p:nvPr/>
        </p:nvSpPr>
        <p:spPr bwMode="auto">
          <a:xfrm>
            <a:off x="1875334" y="4814134"/>
            <a:ext cx="493776" cy="265176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1100" dirty="0"/>
              <a:t>Int-1</a:t>
            </a:r>
          </a:p>
        </p:txBody>
      </p:sp>
    </p:spTree>
    <p:extLst>
      <p:ext uri="{BB962C8B-B14F-4D97-AF65-F5344CB8AC3E}">
        <p14:creationId xmlns:p14="http://schemas.microsoft.com/office/powerpoint/2010/main" val="33768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C 0.003 0.01435 0.00079 0.00208 5E-6 0.03588 C -0.00117 0.08171 0.0004 0.06227 -0.00156 0.08472 C -0.00091 0.13032 -0.00052 0.17106 -0.00156 0.21643 C -0.00208 0.23703 -0.00312 0.27801 -0.00312 0.27824 C -0.00273 0.30347 -0.00247 0.3287 5E-6 0.35393 C 0.01068 0.35278 0.01381 0.35 0.02357 0.34815 C 0.05639 0.35 0.08894 0.35278 0.12201 0.35393 C 0.12553 0.35347 0.12982 0.35671 0.13256 0.35254 C 0.13477 0.34907 0.13269 0.3419 0.13334 0.3368 C 0.13386 0.33241 0.13594 0.32731 0.13659 0.32245 C 0.13698 0.29352 0.13464 0.27662 0.13894 0.2537 C 0.13985 0.22453 0.13933 0.19653 0.13737 0.16759 C 0.13816 0.1044 0.12943 0.1044 0.15365 0.11041 C 0.15704 0.11111 0.16016 0.1125 0.16342 0.11342 C 0.21732 0.11227 0.24102 0.07453 0.23334 0.13055 C 0.23399 0.20486 0.23282 0.2794 0.23503 0.35393 C 0.23503 0.35879 0.2431 0.34977 0.2431 0.35 C 0.27748 0.35023 0.32826 0.35393 0.36823 0.35116 C 0.36993 0.34259 0.36902 0.33379 0.36745 0.32523 C 0.3681 0.25741 0.36941 0.19236 0.36993 0.12477 C 0.36941 0.07963 0.36745 0.0375 0.36745 -0.00718 " pathEditMode="relative" rAng="0" ptsTypes="AAAAAAAAAAAAAAAAAAAAAA">
                                      <p:cBhvr>
                                        <p:cTn id="24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1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itle 1">
            <a:extLst>
              <a:ext uri="{FF2B5EF4-FFF2-40B4-BE49-F238E27FC236}">
                <a16:creationId xmlns:a16="http://schemas.microsoft.com/office/drawing/2014/main" id="{B72DECB3-5A09-4E03-A218-047C4A077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6CB91-9E63-4B91-A2EB-9471C4F05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287000" cy="4953000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Packets have to be transmitted in a series of hops through the routers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The series of hops that a packet takes is known as a </a:t>
            </a:r>
            <a:r>
              <a:rPr lang="en-US" sz="2000" dirty="0">
                <a:solidFill>
                  <a:srgbClr val="0000FF"/>
                </a:solidFill>
              </a:rPr>
              <a:t>route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endParaRPr lang="en-US" sz="8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algorithm</a:t>
            </a:r>
            <a:r>
              <a:rPr lang="en-US" sz="2400" dirty="0"/>
              <a:t> is responsible for determining the routes for the transmission of packets</a:t>
            </a:r>
          </a:p>
          <a:p>
            <a:pPr lvl="4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Challenges for designing routing algorithms in the Internet: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Performance: The traffic across different networks vary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Router failures: Routers in the Internet may fail</a:t>
            </a:r>
          </a:p>
          <a:p>
            <a:pPr lvl="2" eaLnBrk="1" hangingPunct="1">
              <a:spcBef>
                <a:spcPts val="800"/>
              </a:spcBef>
              <a:buClr>
                <a:srgbClr val="808080"/>
              </a:buClr>
              <a:buSzPct val="123000"/>
              <a:defRPr/>
            </a:pPr>
            <a:endParaRPr lang="en-US" sz="14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AE496FE-A917-4854-9135-3EADEF102CA6}"/>
              </a:ext>
            </a:extLst>
          </p:cNvPr>
          <p:cNvSpPr/>
          <p:nvPr/>
        </p:nvSpPr>
        <p:spPr>
          <a:xfrm>
            <a:off x="2743200" y="5715000"/>
            <a:ext cx="381000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86415BB-779F-4497-BBE5-2397DBF03AE7}"/>
              </a:ext>
            </a:extLst>
          </p:cNvPr>
          <p:cNvSpPr/>
          <p:nvPr/>
        </p:nvSpPr>
        <p:spPr>
          <a:xfrm>
            <a:off x="7315200" y="5726113"/>
            <a:ext cx="381000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A624A6-1BA1-46B9-8E1E-8F2F43548256}"/>
              </a:ext>
            </a:extLst>
          </p:cNvPr>
          <p:cNvSpPr/>
          <p:nvPr/>
        </p:nvSpPr>
        <p:spPr>
          <a:xfrm>
            <a:off x="3886200" y="5691188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158C6A-F8FA-4C9F-A804-E7352C5BD9FB}"/>
              </a:ext>
            </a:extLst>
          </p:cNvPr>
          <p:cNvSpPr/>
          <p:nvPr/>
        </p:nvSpPr>
        <p:spPr>
          <a:xfrm>
            <a:off x="5011738" y="5181600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AC51B9-D733-47F7-8824-77E0BBCBEAE1}"/>
              </a:ext>
            </a:extLst>
          </p:cNvPr>
          <p:cNvSpPr/>
          <p:nvPr/>
        </p:nvSpPr>
        <p:spPr>
          <a:xfrm>
            <a:off x="6172200" y="5691188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R4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C9DE7AD-D50A-4146-9671-254D4C780AC8}"/>
              </a:ext>
            </a:extLst>
          </p:cNvPr>
          <p:cNvCxnSpPr>
            <a:stCxn id="4" idx="6"/>
            <a:endCxn id="6" idx="1"/>
          </p:cNvCxnSpPr>
          <p:nvPr/>
        </p:nvCxnSpPr>
        <p:spPr>
          <a:xfrm>
            <a:off x="3124200" y="5905500"/>
            <a:ext cx="762000" cy="142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3C6ED8F-1DB5-4F2B-9998-B10F45D77C7F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4419600" y="5410200"/>
            <a:ext cx="592138" cy="509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727840-EFED-4EB7-BFEE-9A480B080027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5545138" y="5410200"/>
            <a:ext cx="627062" cy="509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BE8CA7D-149D-4EBB-A2E5-B49921FA870A}"/>
              </a:ext>
            </a:extLst>
          </p:cNvPr>
          <p:cNvCxnSpPr>
            <a:stCxn id="8" idx="3"/>
            <a:endCxn id="5" idx="2"/>
          </p:cNvCxnSpPr>
          <p:nvPr/>
        </p:nvCxnSpPr>
        <p:spPr>
          <a:xfrm flipV="1">
            <a:off x="6705600" y="5916616"/>
            <a:ext cx="609600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C279E10-2BF1-4E30-BCE8-09EF2AF169C6}"/>
              </a:ext>
            </a:extLst>
          </p:cNvPr>
          <p:cNvSpPr/>
          <p:nvPr/>
        </p:nvSpPr>
        <p:spPr>
          <a:xfrm>
            <a:off x="2819400" y="5486400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37582C-8F21-44DB-81FE-CD0AB1418789}"/>
              </a:ext>
            </a:extLst>
          </p:cNvPr>
          <p:cNvSpPr/>
          <p:nvPr/>
        </p:nvSpPr>
        <p:spPr>
          <a:xfrm>
            <a:off x="5029200" y="6096000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R4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FA26547-F6CF-4152-BFF9-752F93BB435A}"/>
              </a:ext>
            </a:extLst>
          </p:cNvPr>
          <p:cNvCxnSpPr>
            <a:stCxn id="6" idx="3"/>
            <a:endCxn id="21" idx="1"/>
          </p:cNvCxnSpPr>
          <p:nvPr/>
        </p:nvCxnSpPr>
        <p:spPr>
          <a:xfrm>
            <a:off x="4419600" y="5919788"/>
            <a:ext cx="609600" cy="4048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7B1E5FF-8FDC-482F-A8C6-06AF1534ADE7}"/>
              </a:ext>
            </a:extLst>
          </p:cNvPr>
          <p:cNvCxnSpPr>
            <a:stCxn id="21" idx="3"/>
          </p:cNvCxnSpPr>
          <p:nvPr/>
        </p:nvCxnSpPr>
        <p:spPr>
          <a:xfrm flipV="1">
            <a:off x="5562600" y="5943600"/>
            <a:ext cx="5334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84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324 C 0.0151 -0.02824 0.03021 -0.05301 0.04909 -0.05185 C 0.06797 -0.05069 0.08894 0.00417 0.11329 0.00347 C 0.13751 0.00278 0.16537 -0.05671 0.19454 -0.05532 C 0.22357 -0.05393 0.26329 0.00787 0.2879 0.01227 C 0.31237 0.01667 0.32696 -0.02917 0.34193 -0.0294 C 0.35704 -0.02963 0.36745 -0.00972 0.37813 0.01042 " pathEditMode="relative" rAng="0" ptsTypes="AAAAAAA">
                                      <p:cBhvr>
                                        <p:cTn id="1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6" y="-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7FEEBB08-B817-4E01-9697-2E31FF1BD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Routing Algorithm (Cont’d)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C33D0B4C-1D62-4357-AAB3-662A248CB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896600" cy="4525963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Routing algorithms have two activities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dirty="0"/>
              <a:t>Determine the next-hop taken by each packet</a:t>
            </a:r>
          </a:p>
          <a:p>
            <a:pPr lvl="2"/>
            <a:r>
              <a:rPr lang="en-US" altLang="en-US" sz="1800" dirty="0"/>
              <a:t>The algorithm should be fast and efficient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dirty="0"/>
              <a:t>Dynamically update connectivity information</a:t>
            </a:r>
          </a:p>
          <a:p>
            <a:pPr lvl="2"/>
            <a:r>
              <a:rPr lang="en-US" altLang="en-US" sz="1800" dirty="0"/>
              <a:t>Maintain the knowledge of the network by monitoring routers and traffic</a:t>
            </a:r>
          </a:p>
          <a:p>
            <a:pPr lvl="4"/>
            <a:endParaRPr lang="en-US" altLang="en-US" sz="1200" dirty="0"/>
          </a:p>
          <a:p>
            <a:r>
              <a:rPr lang="en-US" altLang="en-US" dirty="0"/>
              <a:t>The above activities are </a:t>
            </a:r>
            <a:r>
              <a:rPr lang="en-US" altLang="en-US" i="1" dirty="0"/>
              <a:t>distributed</a:t>
            </a:r>
            <a:r>
              <a:rPr lang="en-US" altLang="en-US" dirty="0"/>
              <a:t> throughout the network</a:t>
            </a:r>
          </a:p>
          <a:p>
            <a:pPr marL="914400" lvl="1" indent="-457200"/>
            <a:r>
              <a:rPr lang="en-US" altLang="en-US" sz="2000" dirty="0"/>
              <a:t>Routing decisions are made on an </a:t>
            </a:r>
            <a:r>
              <a:rPr lang="en-US" altLang="en-US" sz="2000" i="1" dirty="0"/>
              <a:t>hop-by-hop basis</a:t>
            </a:r>
          </a:p>
          <a:p>
            <a:pPr marL="914400" lvl="1" indent="-457200"/>
            <a:r>
              <a:rPr lang="en-US" altLang="en-US" sz="2000" dirty="0"/>
              <a:t>Information about possible next-hop routers is stored locally</a:t>
            </a:r>
          </a:p>
          <a:p>
            <a:pPr marL="914400" lvl="1" indent="-457200"/>
            <a:r>
              <a:rPr lang="en-US" altLang="en-US" sz="2000" dirty="0"/>
              <a:t>Information is updated periodically</a:t>
            </a:r>
          </a:p>
          <a:p>
            <a:pPr lvl="3"/>
            <a:endParaRPr lang="en-US" altLang="en-US" sz="1200" dirty="0"/>
          </a:p>
          <a:p>
            <a:pPr>
              <a:lnSpc>
                <a:spcPct val="100000"/>
              </a:lnSpc>
            </a:pPr>
            <a:r>
              <a:rPr lang="en-US" altLang="en-US" dirty="0"/>
              <a:t>Let us study a simple routing algorithm called “Distance Vector Algorithm”</a:t>
            </a:r>
          </a:p>
          <a:p>
            <a:pPr lvl="4">
              <a:buFontTx/>
              <a:buNone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189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13451793-325C-4E41-8003-D04D43475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Distance Vector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02F7F-5D89-4302-A2E2-3B71543C1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525963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Distance Vector (DV) relies on graph theory to find the best route in a given network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1800" dirty="0"/>
              <a:t>It uses a well-known shortest path algorithm called </a:t>
            </a:r>
            <a:r>
              <a:rPr lang="en-US" sz="1800" b="1" i="1" dirty="0"/>
              <a:t>Bellman-Ford</a:t>
            </a:r>
          </a:p>
          <a:p>
            <a:pPr lvl="4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Two activities for the DV routing algorithm:</a:t>
            </a:r>
          </a:p>
          <a:p>
            <a:pPr marL="914400" lvl="1" indent="-457200" eaLnBrk="1" hangingPunct="1">
              <a:spcBef>
                <a:spcPts val="8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Determining the best next-hop at each router</a:t>
            </a:r>
          </a:p>
          <a:p>
            <a:pPr marL="914400" lvl="1" indent="-457200" eaLnBrk="1" hangingPunct="1">
              <a:spcBef>
                <a:spcPts val="8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Dynamically update connectivity information at all the routers</a:t>
            </a:r>
          </a:p>
        </p:txBody>
      </p:sp>
    </p:spTree>
    <p:extLst>
      <p:ext uri="{BB962C8B-B14F-4D97-AF65-F5344CB8AC3E}">
        <p14:creationId xmlns:p14="http://schemas.microsoft.com/office/powerpoint/2010/main" val="1746434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4A0A4FAE-085B-40D2-A18A-1268EB913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/>
              <a:t>Distance Vector Algorithm – </a:t>
            </a:r>
            <a:br>
              <a:rPr lang="en-US" altLang="en-US" sz="3600"/>
            </a:br>
            <a:r>
              <a:rPr lang="en-US" altLang="en-US" sz="3600"/>
              <a:t>Next-hop Determination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E0517-94F6-418D-AF80-85A92255E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525963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Each router maintains a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table</a:t>
            </a:r>
            <a:r>
              <a:rPr lang="en-US" sz="2400" dirty="0"/>
              <a:t> that consists of: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>
                <a:solidFill>
                  <a:srgbClr val="0070C0"/>
                </a:solidFill>
              </a:rPr>
              <a:t>Destination</a:t>
            </a:r>
            <a:r>
              <a:rPr lang="en-US" sz="2000" dirty="0"/>
              <a:t>: The destination IP of the packet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>
                <a:solidFill>
                  <a:srgbClr val="0070C0"/>
                </a:solidFill>
              </a:rPr>
              <a:t>Link</a:t>
            </a:r>
            <a:r>
              <a:rPr lang="en-US" sz="2000" dirty="0"/>
              <a:t>: The outgoing link on which the packet should be forwarded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>
                <a:solidFill>
                  <a:srgbClr val="0070C0"/>
                </a:solidFill>
              </a:rPr>
              <a:t>Cost</a:t>
            </a:r>
            <a:r>
              <a:rPr lang="en-US" sz="2000" dirty="0"/>
              <a:t>: The </a:t>
            </a:r>
            <a:r>
              <a:rPr lang="en-US" sz="2000" i="1" dirty="0"/>
              <a:t>distance</a:t>
            </a:r>
            <a:r>
              <a:rPr lang="en-US" sz="2000" dirty="0"/>
              <a:t> between the router and the destination</a:t>
            </a:r>
          </a:p>
          <a:p>
            <a:pPr lvl="2" eaLnBrk="1" hangingPunct="1">
              <a:spcBef>
                <a:spcPts val="800"/>
              </a:spcBef>
              <a:buSzPct val="100000"/>
              <a:defRPr/>
            </a:pPr>
            <a:r>
              <a:rPr lang="en-US" sz="1600" dirty="0"/>
              <a:t>E.g., Cost can be estimated as the delay for the packet to reach the destination</a:t>
            </a:r>
          </a:p>
          <a:p>
            <a:pPr lvl="2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Router looks up the table to determine the best next-hop</a:t>
            </a:r>
          </a:p>
        </p:txBody>
      </p:sp>
      <p:grpSp>
        <p:nvGrpSpPr>
          <p:cNvPr id="41988" name="Group 1">
            <a:extLst>
              <a:ext uri="{FF2B5EF4-FFF2-40B4-BE49-F238E27FC236}">
                <a16:creationId xmlns:a16="http://schemas.microsoft.com/office/drawing/2014/main" id="{120FD8E7-6F81-4C94-9C32-413BBB0EB3D8}"/>
              </a:ext>
            </a:extLst>
          </p:cNvPr>
          <p:cNvGrpSpPr>
            <a:grpSpLocks/>
          </p:cNvGrpSpPr>
          <p:nvPr/>
        </p:nvGrpSpPr>
        <p:grpSpPr bwMode="auto">
          <a:xfrm>
            <a:off x="2392363" y="4592638"/>
            <a:ext cx="2843212" cy="1897062"/>
            <a:chOff x="3481957" y="4724400"/>
            <a:chExt cx="1915153" cy="1364036"/>
          </a:xfrm>
        </p:grpSpPr>
        <p:sp>
          <p:nvSpPr>
            <p:cNvPr id="42004" name="Rectangle 161">
              <a:extLst>
                <a:ext uri="{FF2B5EF4-FFF2-40B4-BE49-F238E27FC236}">
                  <a16:creationId xmlns:a16="http://schemas.microsoft.com/office/drawing/2014/main" id="{CF3DF9DB-9821-43F0-B158-836BDDE93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629" y="4724400"/>
              <a:ext cx="149381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 table at a router A</a:t>
              </a:r>
            </a:p>
          </p:txBody>
        </p:sp>
        <p:sp>
          <p:nvSpPr>
            <p:cNvPr id="42005" name="Rectangle 164">
              <a:extLst>
                <a:ext uri="{FF2B5EF4-FFF2-40B4-BE49-F238E27FC236}">
                  <a16:creationId xmlns:a16="http://schemas.microsoft.com/office/drawing/2014/main" id="{94B63F7A-F39B-4B5E-843C-9F426E749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4527" y="4968128"/>
              <a:ext cx="195346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2006" name="Rectangle 165">
              <a:extLst>
                <a:ext uri="{FF2B5EF4-FFF2-40B4-BE49-F238E27FC236}">
                  <a16:creationId xmlns:a16="http://schemas.microsoft.com/office/drawing/2014/main" id="{49C2C5D7-69CB-4237-9967-FD0556AA9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267" y="4968128"/>
              <a:ext cx="352388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2007" name="Rectangle 166">
              <a:extLst>
                <a:ext uri="{FF2B5EF4-FFF2-40B4-BE49-F238E27FC236}">
                  <a16:creationId xmlns:a16="http://schemas.microsoft.com/office/drawing/2014/main" id="{87F8C2B6-FE25-411C-94A6-38DA10E986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3740" y="4968128"/>
              <a:ext cx="36387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2008" name="Rectangle 173">
              <a:extLst>
                <a:ext uri="{FF2B5EF4-FFF2-40B4-BE49-F238E27FC236}">
                  <a16:creationId xmlns:a16="http://schemas.microsoft.com/office/drawing/2014/main" id="{1B90EE04-44CD-44B7-AB92-4170E24D47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165632"/>
              <a:ext cx="149382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2009" name="Rectangle 174">
              <a:extLst>
                <a:ext uri="{FF2B5EF4-FFF2-40B4-BE49-F238E27FC236}">
                  <a16:creationId xmlns:a16="http://schemas.microsoft.com/office/drawing/2014/main" id="{51689D11-BB7E-4D9A-AAEF-55A68F400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344646"/>
              <a:ext cx="13884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2010" name="Rectangle 175">
              <a:extLst>
                <a:ext uri="{FF2B5EF4-FFF2-40B4-BE49-F238E27FC236}">
                  <a16:creationId xmlns:a16="http://schemas.microsoft.com/office/drawing/2014/main" id="{CB08A1F5-1D60-49BF-967D-C0C8D26AE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524500"/>
              <a:ext cx="13884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2011" name="Rectangle 176">
              <a:extLst>
                <a:ext uri="{FF2B5EF4-FFF2-40B4-BE49-F238E27FC236}">
                  <a16:creationId xmlns:a16="http://schemas.microsoft.com/office/drawing/2014/main" id="{691EF11A-7EEF-46E1-B66C-AE1AF7DE21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703514"/>
              <a:ext cx="149382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2012" name="Rectangle 177">
              <a:extLst>
                <a:ext uri="{FF2B5EF4-FFF2-40B4-BE49-F238E27FC236}">
                  <a16:creationId xmlns:a16="http://schemas.microsoft.com/office/drawing/2014/main" id="{FDB80B91-7448-46F0-BDC3-2B05D104B2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883368"/>
              <a:ext cx="127358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2013" name="Rectangle 178">
              <a:extLst>
                <a:ext uri="{FF2B5EF4-FFF2-40B4-BE49-F238E27FC236}">
                  <a16:creationId xmlns:a16="http://schemas.microsoft.com/office/drawing/2014/main" id="{0646A0A5-19B3-4D19-9E30-5D2EEBC26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267" y="5165632"/>
              <a:ext cx="383988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2014" name="Rectangle 179">
              <a:extLst>
                <a:ext uri="{FF2B5EF4-FFF2-40B4-BE49-F238E27FC236}">
                  <a16:creationId xmlns:a16="http://schemas.microsoft.com/office/drawing/2014/main" id="{A0FBCF3D-5D2D-4722-B729-B5247166F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344646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15" name="Rectangle 180">
              <a:extLst>
                <a:ext uri="{FF2B5EF4-FFF2-40B4-BE49-F238E27FC236}">
                  <a16:creationId xmlns:a16="http://schemas.microsoft.com/office/drawing/2014/main" id="{13B92394-5C02-4EC5-B58F-70FDF8EFA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524500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16" name="Rectangle 181">
              <a:extLst>
                <a:ext uri="{FF2B5EF4-FFF2-40B4-BE49-F238E27FC236}">
                  <a16:creationId xmlns:a16="http://schemas.microsoft.com/office/drawing/2014/main" id="{00D62836-17AE-4896-8371-41F6E2D53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703514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2017" name="Rectangle 182">
              <a:extLst>
                <a:ext uri="{FF2B5EF4-FFF2-40B4-BE49-F238E27FC236}">
                  <a16:creationId xmlns:a16="http://schemas.microsoft.com/office/drawing/2014/main" id="{036D0D3A-7CE2-4290-B7A8-CAFA1E26D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883368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18" name="Rectangle 183">
              <a:extLst>
                <a:ext uri="{FF2B5EF4-FFF2-40B4-BE49-F238E27FC236}">
                  <a16:creationId xmlns:a16="http://schemas.microsoft.com/office/drawing/2014/main" id="{03A5F47B-A808-4DE3-815E-42CD252A8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165632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2019" name="Rectangle 184">
              <a:extLst>
                <a:ext uri="{FF2B5EF4-FFF2-40B4-BE49-F238E27FC236}">
                  <a16:creationId xmlns:a16="http://schemas.microsoft.com/office/drawing/2014/main" id="{F62D7AE7-8A76-4902-874C-FFD873A0B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344646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20" name="Rectangle 185">
              <a:extLst>
                <a:ext uri="{FF2B5EF4-FFF2-40B4-BE49-F238E27FC236}">
                  <a16:creationId xmlns:a16="http://schemas.microsoft.com/office/drawing/2014/main" id="{845D5F2C-25CD-49FC-B2C2-6326C3F8E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524500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2021" name="Rectangle 186">
              <a:extLst>
                <a:ext uri="{FF2B5EF4-FFF2-40B4-BE49-F238E27FC236}">
                  <a16:creationId xmlns:a16="http://schemas.microsoft.com/office/drawing/2014/main" id="{E1DA3FC7-A2AD-4E64-8091-263191C7F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703514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22" name="Rectangle 187">
              <a:extLst>
                <a:ext uri="{FF2B5EF4-FFF2-40B4-BE49-F238E27FC236}">
                  <a16:creationId xmlns:a16="http://schemas.microsoft.com/office/drawing/2014/main" id="{643AD9C9-6D15-4B57-BFDF-A1497D9B8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883368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2023" name="Line 116">
              <a:extLst>
                <a:ext uri="{FF2B5EF4-FFF2-40B4-BE49-F238E27FC236}">
                  <a16:creationId xmlns:a16="http://schemas.microsoft.com/office/drawing/2014/main" id="{104732D7-A1EA-4C62-B6D0-8358FC04E1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957" y="4729443"/>
              <a:ext cx="1915153" cy="8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24" name="Line 117">
              <a:extLst>
                <a:ext uri="{FF2B5EF4-FFF2-40B4-BE49-F238E27FC236}">
                  <a16:creationId xmlns:a16="http://schemas.microsoft.com/office/drawing/2014/main" id="{C1EA1F56-4A6B-4D96-81D8-718B6BCD2C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957" y="5157228"/>
              <a:ext cx="1915153" cy="8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25" name="Line 118">
              <a:extLst>
                <a:ext uri="{FF2B5EF4-FFF2-40B4-BE49-F238E27FC236}">
                  <a16:creationId xmlns:a16="http://schemas.microsoft.com/office/drawing/2014/main" id="{9877D956-5F2D-46A2-AE18-E1EEB150A3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957" y="6075830"/>
              <a:ext cx="1915153" cy="16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A69672A9-BEEC-43E0-B82C-A179FB0D8D07}"/>
              </a:ext>
            </a:extLst>
          </p:cNvPr>
          <p:cNvSpPr/>
          <p:nvPr/>
        </p:nvSpPr>
        <p:spPr bwMode="auto">
          <a:xfrm>
            <a:off x="5842003" y="5199063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477B757-4EA0-4050-9858-B9A702CA148D}"/>
              </a:ext>
            </a:extLst>
          </p:cNvPr>
          <p:cNvSpPr/>
          <p:nvPr/>
        </p:nvSpPr>
        <p:spPr bwMode="auto">
          <a:xfrm>
            <a:off x="7645403" y="5199063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B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CA7EF5F-2888-4C49-8524-5AC3DC4BC5E4}"/>
              </a:ext>
            </a:extLst>
          </p:cNvPr>
          <p:cNvSpPr/>
          <p:nvPr/>
        </p:nvSpPr>
        <p:spPr bwMode="auto">
          <a:xfrm>
            <a:off x="5842003" y="6184900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F44C64D-5F71-409D-B21D-F7D0B02A8FB3}"/>
              </a:ext>
            </a:extLst>
          </p:cNvPr>
          <p:cNvCxnSpPr>
            <a:endCxn id="28" idx="2"/>
          </p:cNvCxnSpPr>
          <p:nvPr/>
        </p:nvCxnSpPr>
        <p:spPr bwMode="auto">
          <a:xfrm>
            <a:off x="6119816" y="5345113"/>
            <a:ext cx="15255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AEFE133-6A77-428B-BEA0-44699A17666C}"/>
              </a:ext>
            </a:extLst>
          </p:cNvPr>
          <p:cNvCxnSpPr>
            <a:stCxn id="29" idx="0"/>
            <a:endCxn id="27" idx="4"/>
          </p:cNvCxnSpPr>
          <p:nvPr/>
        </p:nvCxnSpPr>
        <p:spPr bwMode="auto">
          <a:xfrm flipV="1">
            <a:off x="5980113" y="5491166"/>
            <a:ext cx="0" cy="6937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48F352AF-AF20-4C82-BCC9-6F1BA487E758}"/>
              </a:ext>
            </a:extLst>
          </p:cNvPr>
          <p:cNvSpPr/>
          <p:nvPr/>
        </p:nvSpPr>
        <p:spPr bwMode="auto">
          <a:xfrm>
            <a:off x="5807078" y="4697413"/>
            <a:ext cx="346075" cy="35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DCD31F9-8E11-404E-9ACA-967C3D7DA15C}"/>
              </a:ext>
            </a:extLst>
          </p:cNvPr>
          <p:cNvCxnSpPr>
            <a:stCxn id="27" idx="0"/>
            <a:endCxn id="32" idx="2"/>
          </p:cNvCxnSpPr>
          <p:nvPr/>
        </p:nvCxnSpPr>
        <p:spPr bwMode="auto">
          <a:xfrm flipV="1">
            <a:off x="5980113" y="5053013"/>
            <a:ext cx="0" cy="14605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6353A04A-BE99-458D-84E5-54C497656699}"/>
              </a:ext>
            </a:extLst>
          </p:cNvPr>
          <p:cNvSpPr/>
          <p:nvPr/>
        </p:nvSpPr>
        <p:spPr bwMode="auto">
          <a:xfrm>
            <a:off x="6673853" y="5248275"/>
            <a:ext cx="347663" cy="24288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1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973A519-F127-4185-AF0A-C1E36EFFCB88}"/>
              </a:ext>
            </a:extLst>
          </p:cNvPr>
          <p:cNvSpPr/>
          <p:nvPr/>
        </p:nvSpPr>
        <p:spPr bwMode="auto">
          <a:xfrm>
            <a:off x="5791203" y="5710241"/>
            <a:ext cx="346075" cy="2428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3</a:t>
            </a:r>
          </a:p>
        </p:txBody>
      </p:sp>
      <p:sp>
        <p:nvSpPr>
          <p:cNvPr id="41998" name="TextBox 155">
            <a:extLst>
              <a:ext uri="{FF2B5EF4-FFF2-40B4-BE49-F238E27FC236}">
                <a16:creationId xmlns:a16="http://schemas.microsoft.com/office/drawing/2014/main" id="{04DFA68A-BB64-4039-B66F-2A180A111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0" y="5740403"/>
            <a:ext cx="596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Links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5F9C98C-A440-48BB-B766-0E27B9EC688C}"/>
              </a:ext>
            </a:extLst>
          </p:cNvPr>
          <p:cNvCxnSpPr>
            <a:endCxn id="41998" idx="1"/>
          </p:cNvCxnSpPr>
          <p:nvPr/>
        </p:nvCxnSpPr>
        <p:spPr bwMode="auto">
          <a:xfrm>
            <a:off x="6881816" y="5491163"/>
            <a:ext cx="166687" cy="387350"/>
          </a:xfrm>
          <a:prstGeom prst="straightConnector1">
            <a:avLst/>
          </a:prstGeom>
          <a:ln w="6350">
            <a:prstDash val="sys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000" name="TextBox 153">
            <a:extLst>
              <a:ext uri="{FF2B5EF4-FFF2-40B4-BE49-F238E27FC236}">
                <a16:creationId xmlns:a16="http://schemas.microsoft.com/office/drawing/2014/main" id="{DBA20CB1-DD26-4B7C-A064-BD1A00272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966" y="4602166"/>
            <a:ext cx="7635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Routers</a:t>
            </a:r>
          </a:p>
        </p:txBody>
      </p:sp>
      <p:sp>
        <p:nvSpPr>
          <p:cNvPr id="42001" name="TextBox 154">
            <a:extLst>
              <a:ext uri="{FF2B5EF4-FFF2-40B4-BE49-F238E27FC236}">
                <a16:creationId xmlns:a16="http://schemas.microsoft.com/office/drawing/2014/main" id="{50CD3CF0-CFEF-46F0-8C4B-9094123B7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5238" y="4592638"/>
            <a:ext cx="1193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Hosts or local networks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96805A1-5134-4D84-98CB-E5D6040D3DD6}"/>
              </a:ext>
            </a:extLst>
          </p:cNvPr>
          <p:cNvCxnSpPr>
            <a:stCxn id="28" idx="0"/>
            <a:endCxn id="42000" idx="2"/>
          </p:cNvCxnSpPr>
          <p:nvPr/>
        </p:nvCxnSpPr>
        <p:spPr bwMode="auto">
          <a:xfrm flipV="1">
            <a:off x="7783513" y="4878391"/>
            <a:ext cx="298450" cy="320675"/>
          </a:xfrm>
          <a:prstGeom prst="straightConnector1">
            <a:avLst/>
          </a:prstGeom>
          <a:ln w="6350">
            <a:prstDash val="sys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9646001-F071-40E7-BAFC-34C5B3371C83}"/>
              </a:ext>
            </a:extLst>
          </p:cNvPr>
          <p:cNvCxnSpPr>
            <a:stCxn id="32" idx="3"/>
          </p:cNvCxnSpPr>
          <p:nvPr/>
        </p:nvCxnSpPr>
        <p:spPr bwMode="auto">
          <a:xfrm>
            <a:off x="6153150" y="4875213"/>
            <a:ext cx="344488" cy="0"/>
          </a:xfrm>
          <a:prstGeom prst="straightConnector1">
            <a:avLst/>
          </a:prstGeom>
          <a:ln w="6350">
            <a:prstDash val="sys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8477B757-4EA0-4050-9858-B9A702CA148D}"/>
              </a:ext>
            </a:extLst>
          </p:cNvPr>
          <p:cNvSpPr/>
          <p:nvPr/>
        </p:nvSpPr>
        <p:spPr bwMode="auto">
          <a:xfrm>
            <a:off x="7654925" y="6201048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AEFE133-6A77-428B-BEA0-44699A17666C}"/>
              </a:ext>
            </a:extLst>
          </p:cNvPr>
          <p:cNvCxnSpPr/>
          <p:nvPr/>
        </p:nvCxnSpPr>
        <p:spPr bwMode="auto">
          <a:xfrm flipV="1">
            <a:off x="7780146" y="5507311"/>
            <a:ext cx="0" cy="6937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4973A519-F127-4185-AF0A-C1E36EFFCB88}"/>
              </a:ext>
            </a:extLst>
          </p:cNvPr>
          <p:cNvSpPr/>
          <p:nvPr/>
        </p:nvSpPr>
        <p:spPr bwMode="auto">
          <a:xfrm>
            <a:off x="7592855" y="5709412"/>
            <a:ext cx="346075" cy="2428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2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477B757-4EA0-4050-9858-B9A702CA148D}"/>
              </a:ext>
            </a:extLst>
          </p:cNvPr>
          <p:cNvSpPr/>
          <p:nvPr/>
        </p:nvSpPr>
        <p:spPr bwMode="auto">
          <a:xfrm>
            <a:off x="9442393" y="5194603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F44C64D-5F71-409D-B21D-F7D0B02A8FB3}"/>
              </a:ext>
            </a:extLst>
          </p:cNvPr>
          <p:cNvCxnSpPr/>
          <p:nvPr/>
        </p:nvCxnSpPr>
        <p:spPr bwMode="auto">
          <a:xfrm>
            <a:off x="7923216" y="5334674"/>
            <a:ext cx="15255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6353A04A-BE99-458D-84E5-54C497656699}"/>
              </a:ext>
            </a:extLst>
          </p:cNvPr>
          <p:cNvSpPr/>
          <p:nvPr/>
        </p:nvSpPr>
        <p:spPr bwMode="auto">
          <a:xfrm>
            <a:off x="8601087" y="5206291"/>
            <a:ext cx="347663" cy="24288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0474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2" grpId="0" animBg="1"/>
      <p:bldP spid="34" grpId="0" animBg="1"/>
      <p:bldP spid="35" grpId="0" animBg="1"/>
      <p:bldP spid="41998" grpId="0"/>
      <p:bldP spid="42000" grpId="0"/>
      <p:bldP spid="42001" grpId="0"/>
      <p:bldP spid="42" grpId="0" animBg="1"/>
      <p:bldP spid="48" grpId="0" animBg="1"/>
      <p:bldP spid="49" grpId="0" animBg="1"/>
      <p:bldP spid="51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24202</TotalTime>
  <Words>1751</Words>
  <Application>Microsoft Macintosh PowerPoint</Application>
  <PresentationFormat>Widescreen</PresentationFormat>
  <Paragraphs>443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Times</vt:lpstr>
      <vt:lpstr>Times New Roman</vt:lpstr>
      <vt:lpstr>Wingdings</vt:lpstr>
      <vt:lpstr>1_Office Theme</vt:lpstr>
      <vt:lpstr>Theme1</vt:lpstr>
      <vt:lpstr>Distributed Systems CS 15-440 </vt:lpstr>
      <vt:lpstr>Today…</vt:lpstr>
      <vt:lpstr>The Four Layers We Are Studying</vt:lpstr>
      <vt:lpstr>Network Layer</vt:lpstr>
      <vt:lpstr>Router</vt:lpstr>
      <vt:lpstr>Routing Algorithm</vt:lpstr>
      <vt:lpstr>Routing Algorithm (Cont’d)</vt:lpstr>
      <vt:lpstr>Distance Vector Algorithm</vt:lpstr>
      <vt:lpstr>Distance Vector Algorithm –  Next-hop Determination</vt:lpstr>
      <vt:lpstr>Routing Tables for an Example Scenario</vt:lpstr>
      <vt:lpstr>Distance Vector Algorithm –  Updating the Connectivity Information</vt:lpstr>
      <vt:lpstr>PowerPoint Presentation</vt:lpstr>
      <vt:lpstr>Summary: Routing over Internet</vt:lpstr>
      <vt:lpstr>Layers that we will study today</vt:lpstr>
      <vt:lpstr>Transport Layer</vt:lpstr>
      <vt:lpstr>Simple Transport Layer Protocols</vt:lpstr>
      <vt:lpstr>Advanced Transport Layer Protocols</vt:lpstr>
      <vt:lpstr>1. Connection-Oriented Communication</vt:lpstr>
      <vt:lpstr>2. Reliability</vt:lpstr>
      <vt:lpstr>3. Congestion Control</vt:lpstr>
      <vt:lpstr>3. Congestion Control (Cont’d)</vt:lpstr>
      <vt:lpstr>Recap: Introduction to Networking –  Learning Objectives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1235</cp:revision>
  <dcterms:created xsi:type="dcterms:W3CDTF">2008-11-03T12:44:07Z</dcterms:created>
  <dcterms:modified xsi:type="dcterms:W3CDTF">2022-08-06T20:09:41Z</dcterms:modified>
</cp:coreProperties>
</file>