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719" r:id="rId3"/>
    <p:sldId id="871" r:id="rId4"/>
    <p:sldId id="870" r:id="rId5"/>
    <p:sldId id="879" r:id="rId6"/>
    <p:sldId id="880" r:id="rId7"/>
    <p:sldId id="886" r:id="rId8"/>
    <p:sldId id="887" r:id="rId9"/>
    <p:sldId id="888" r:id="rId10"/>
    <p:sldId id="889" r:id="rId11"/>
    <p:sldId id="892" r:id="rId12"/>
    <p:sldId id="890" r:id="rId13"/>
    <p:sldId id="893" r:id="rId14"/>
    <p:sldId id="894" r:id="rId15"/>
    <p:sldId id="896" r:id="rId16"/>
    <p:sldId id="907" r:id="rId17"/>
    <p:sldId id="911" r:id="rId18"/>
    <p:sldId id="918" r:id="rId19"/>
    <p:sldId id="919" r:id="rId20"/>
    <p:sldId id="920" r:id="rId21"/>
    <p:sldId id="921" r:id="rId22"/>
    <p:sldId id="922" r:id="rId23"/>
    <p:sldId id="912" r:id="rId24"/>
    <p:sldId id="897" r:id="rId25"/>
    <p:sldId id="898" r:id="rId26"/>
    <p:sldId id="925" r:id="rId27"/>
    <p:sldId id="899" r:id="rId28"/>
    <p:sldId id="900" r:id="rId29"/>
    <p:sldId id="901" r:id="rId30"/>
    <p:sldId id="902" r:id="rId31"/>
    <p:sldId id="903" r:id="rId32"/>
    <p:sldId id="904" r:id="rId33"/>
    <p:sldId id="914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6122" autoAdjust="0"/>
  </p:normalViewPr>
  <p:slideViewPr>
    <p:cSldViewPr>
      <p:cViewPr varScale="1">
        <p:scale>
          <a:sx n="123" d="100"/>
          <a:sy n="123" d="100"/>
        </p:scale>
        <p:origin x="9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DC0514E8-69C0-4C14-92D3-F0CA820D00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87C9F80-C063-488D-8B39-C8C22349D2A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25, November 08,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0773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841248" y="5506473"/>
            <a:ext cx="10332720" cy="604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Arbitrary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Byzantine </a:t>
            </a:r>
            <a:r>
              <a:rPr lang="en-US" sz="2200" b="1" dirty="0">
                <a:solidFill>
                  <a:schemeClr val="tx1"/>
                </a:solidFill>
              </a:rPr>
              <a:t>Failures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1248" y="2235200"/>
            <a:ext cx="10332720" cy="40617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Fail-Stop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Fail-Fast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248" y="2645278"/>
            <a:ext cx="10332720" cy="285566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Fail-Silent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4126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equipment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3000" dirty="0"/>
              <a:t>But, failures need to be detected before they can be 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3000" dirty="0"/>
              <a:t>A detection subsystem (especially, for a fail-stop or fail-silent failure):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Can usually be done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altLang="en-US" sz="26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A process,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If at least one other process indicates that it can reach the server, P can presume that it is a network failure (assuming all processes are non-malicious/non-faulty)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1: Speculative Execution in Hadoop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 err="1"/>
              <a:t>MapReduce</a:t>
            </a:r>
            <a:r>
              <a:rPr lang="en-US" sz="2400" dirty="0"/>
              <a:t> job is dominated by the slowest 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/>
              <a:t>MapReduce</a:t>
            </a:r>
            <a:r>
              <a:rPr lang="en-US" sz="2400" dirty="0"/>
              <a:t> attempts to locate slow tasks (or </a:t>
            </a:r>
            <a:r>
              <a:rPr lang="en-US" sz="2400" i="1" dirty="0">
                <a:solidFill>
                  <a:srgbClr val="0070C0"/>
                </a:solidFill>
              </a:rPr>
              <a:t>stragglers</a:t>
            </a:r>
            <a:r>
              <a:rPr lang="en-US" sz="2400" dirty="0"/>
              <a:t>) and run </a:t>
            </a:r>
            <a:r>
              <a:rPr lang="en-US" sz="2400" i="1" dirty="0"/>
              <a:t>replicated</a:t>
            </a:r>
            <a:r>
              <a:rPr lang="en-US" sz="2400" dirty="0"/>
              <a:t> (or </a:t>
            </a:r>
            <a:r>
              <a:rPr lang="en-US" sz="2400" i="1" dirty="0">
                <a:solidFill>
                  <a:srgbClr val="0070C0"/>
                </a:solidFill>
              </a:rPr>
              <a:t>speculative</a:t>
            </a:r>
            <a:r>
              <a:rPr lang="en-US" sz="2400" dirty="0"/>
              <a:t>) tasks that will optimistically commit before corresponding stragglers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general, this strategy is known as </a:t>
            </a:r>
            <a:r>
              <a:rPr lang="en-US" sz="2400" i="1" dirty="0"/>
              <a:t>task resiliency </a:t>
            </a:r>
            <a:r>
              <a:rPr lang="en-US" sz="2400" dirty="0"/>
              <a:t>or </a:t>
            </a:r>
            <a:r>
              <a:rPr lang="en-US" sz="2400" i="1" dirty="0"/>
              <a:t>task replication</a:t>
            </a:r>
            <a:r>
              <a:rPr lang="en-US" sz="2400" dirty="0"/>
              <a:t> (as opposed to </a:t>
            </a:r>
            <a:r>
              <a:rPr lang="en-US" sz="2400" i="1" dirty="0"/>
              <a:t>data replication</a:t>
            </a:r>
            <a:r>
              <a:rPr lang="en-US" sz="2400" dirty="0"/>
              <a:t>)</a:t>
            </a:r>
          </a:p>
          <a:p>
            <a:pPr marL="74295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Hadoop it is called </a:t>
            </a:r>
            <a:r>
              <a:rPr lang="en-US" i="1" dirty="0">
                <a:solidFill>
                  <a:srgbClr val="0070C0"/>
                </a:solidFill>
              </a:rPr>
              <a:t>speculative execution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Only </a:t>
            </a:r>
            <a:r>
              <a:rPr lang="en-US" sz="2400" u="sng" dirty="0"/>
              <a:t>one</a:t>
            </a:r>
            <a:r>
              <a:rPr lang="en-US" sz="2400" dirty="0"/>
              <a:t> copy of a straggler is allowed to be speculated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Whichever task (among the two tasks) commits first, its results are exploited, and the other task is killed </a:t>
            </a:r>
          </a:p>
        </p:txBody>
      </p:sp>
    </p:spTree>
    <p:extLst>
      <p:ext uri="{BB962C8B-B14F-4D97-AF65-F5344CB8AC3E}">
        <p14:creationId xmlns:p14="http://schemas.microsoft.com/office/powerpoint/2010/main" val="6224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But, How to Detect Stragglers?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monitors the progresses of all tasks and assigns each task a </a:t>
            </a:r>
            <a:r>
              <a:rPr lang="en-US" sz="2600" i="1" dirty="0"/>
              <a:t>progress score </a:t>
            </a:r>
            <a:r>
              <a:rPr lang="en-US" sz="2600" dirty="0"/>
              <a:t>between 0 and 1</a:t>
            </a:r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A task is marked as a straggler if its progress score (PS) </a:t>
            </a:r>
            <a:r>
              <a:rPr lang="en-US" sz="2600" i="1" dirty="0"/>
              <a:t>&lt;</a:t>
            </a:r>
            <a:r>
              <a:rPr lang="en-US" sz="2600" dirty="0"/>
              <a:t> (average – 0.2) after running at least 1 minute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292600"/>
            <a:ext cx="19050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4464" y="5054600"/>
            <a:ext cx="160337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429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48300" y="4594226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2/3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4292600"/>
            <a:ext cx="973138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5054600"/>
            <a:ext cx="2743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505777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86200" y="5359401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1/12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740400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65951" y="4213226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Not a straggler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4463" y="4064000"/>
            <a:ext cx="0" cy="187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3492500" y="4214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3492500" y="4976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43938" y="5864226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3733800"/>
            <a:ext cx="0" cy="2514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69163" y="4949826"/>
            <a:ext cx="104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 straggler</a:t>
            </a:r>
          </a:p>
        </p:txBody>
      </p:sp>
      <p:sp>
        <p:nvSpPr>
          <p:cNvPr id="19" name="Multiply 18"/>
          <p:cNvSpPr/>
          <p:nvPr/>
        </p:nvSpPr>
        <p:spPr>
          <a:xfrm>
            <a:off x="6965950" y="4948238"/>
            <a:ext cx="304800" cy="30956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2: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Atomic multicasting requires satisfying two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atomicity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processes (or replica sites) </a:t>
            </a:r>
          </a:p>
          <a:p>
            <a:pPr marL="1314450" lvl="2" indent="-285750"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consistent ordering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atomicity property entails </a:t>
            </a:r>
            <a:r>
              <a:rPr lang="en-US" sz="2800" i="1" dirty="0"/>
              <a:t>reliable</a:t>
            </a:r>
            <a:r>
              <a:rPr lang="en-US" sz="2800" dirty="0"/>
              <a:t> multicasting since it guarantees that ALL (or none) of the processes will receive the multicast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Message Ordering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/>
              <a:t>As discussed before, there are typically three types of message orderings: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Sequential (or FIFO)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sent </a:t>
            </a:r>
            <a:r>
              <a:rPr lang="en-US" sz="2400" i="1" dirty="0"/>
              <a:t>from the same process </a:t>
            </a:r>
            <a:r>
              <a:rPr lang="en-US" sz="2400" dirty="0"/>
              <a:t>are delivered in the same order as they were sent at every receiving process 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Causal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If message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causally precedes message 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is delivered before </a:t>
            </a:r>
            <a:r>
              <a:rPr lang="en-US" sz="2400" i="1" dirty="0"/>
              <a:t>m</a:t>
            </a:r>
            <a:r>
              <a:rPr lang="en-US" sz="2400" i="1" baseline="-25000" dirty="0"/>
              <a:t>2 </a:t>
            </a:r>
            <a:r>
              <a:rPr lang="en-US" sz="2400" dirty="0"/>
              <a:t>at every receiving process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Total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are delivered </a:t>
            </a:r>
            <a:r>
              <a:rPr lang="en-US" sz="2400" i="1" dirty="0"/>
              <a:t>in the same order </a:t>
            </a:r>
            <a:r>
              <a:rPr lang="en-US" sz="2400" dirty="0"/>
              <a:t>at every receiving process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088EA-F6B5-4AC3-A2FB-A56D0716A14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63040"/>
            <a:ext cx="10351008" cy="452628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484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7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95369"/>
            <a:ext cx="8229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041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28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56705"/>
            <a:ext cx="8229600" cy="19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48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9179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27873"/>
            <a:ext cx="8229600" cy="16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900" dirty="0"/>
              <a:t>Consistency Protocols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Fault-Tolerance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Wed Nov. 09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Wednesday Nov. 16 from 2:30PM to 5:30PM in Room 1190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08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4514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1"/>
            <a:ext cx="8229600" cy="12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3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148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4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953001"/>
            <a:ext cx="8229600" cy="90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76674"/>
              </p:ext>
            </p:extLst>
          </p:nvPr>
        </p:nvGraphicFramePr>
        <p:xfrm>
          <a:off x="2209800" y="2743198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Atomic multicasting is an example of a general problem, known as </a:t>
            </a:r>
            <a:r>
              <a:rPr lang="en-US" sz="2800" dirty="0">
                <a:solidFill>
                  <a:srgbClr val="0070C0"/>
                </a:solidFill>
              </a:rPr>
              <a:t>distributed atomic transactions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Given a transaction with multiple actions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Either all or none of the actions are committed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all actions are committed, they will be committed in the same order at all replica sites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distributed atomic transaction protocol is known as the </a:t>
            </a:r>
            <a:r>
              <a:rPr lang="en-US" sz="2400" i="1" dirty="0">
                <a:solidFill>
                  <a:srgbClr val="0070C0"/>
                </a:solidFill>
              </a:rPr>
              <a:t>two-phase commit protocol </a:t>
            </a:r>
            <a:r>
              <a:rPr lang="en-US" sz="24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One </a:t>
            </a:r>
            <a:r>
              <a:rPr lang="en-US" sz="2400" i="1" dirty="0">
                <a:solidFill>
                  <a:srgbClr val="C00000"/>
                </a:solidFill>
              </a:rPr>
              <a:t>coordinator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Multiple </a:t>
            </a:r>
            <a:r>
              <a:rPr lang="en-US" sz="2400" i="1" dirty="0">
                <a:solidFill>
                  <a:srgbClr val="C00000"/>
                </a:solidFill>
              </a:rPr>
              <a:t>participants</a:t>
            </a:r>
            <a:endParaRPr lang="en-US" sz="3600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700" dirty="0"/>
              <a:t>2PC is comprised of the following two phases,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66156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 coordinator sends a VOTE_REQUEST message to all participants.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4119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6600"/>
              </p:ext>
            </p:extLst>
          </p:nvPr>
        </p:nvGraphicFramePr>
        <p:xfrm>
          <a:off x="1016001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18533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8701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665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69159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6744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4545"/>
              </p:ext>
            </p:extLst>
          </p:nvPr>
        </p:nvGraphicFramePr>
        <p:xfrm>
          <a:off x="2133600" y="1531938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5610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8734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3B78E8E-1AE6-446E-8D05-A673DF2EC560}"/>
              </a:ext>
            </a:extLst>
          </p:cNvPr>
          <p:cNvSpPr/>
          <p:nvPr/>
        </p:nvSpPr>
        <p:spPr>
          <a:xfrm>
            <a:off x="3276600" y="3276600"/>
            <a:ext cx="7848600" cy="90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4078A-5DDF-4D58-A709-5EE5087E8FAF}"/>
              </a:ext>
            </a:extLst>
          </p:cNvPr>
          <p:cNvSpPr/>
          <p:nvPr/>
        </p:nvSpPr>
        <p:spPr>
          <a:xfrm>
            <a:off x="3369564" y="56388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636ECC-5D4C-4E82-AA39-88C97B3FC5B1}"/>
              </a:ext>
            </a:extLst>
          </p:cNvPr>
          <p:cNvSpPr/>
          <p:nvPr/>
        </p:nvSpPr>
        <p:spPr>
          <a:xfrm>
            <a:off x="3581400" y="4876800"/>
            <a:ext cx="7315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3D3145-72E6-4E1E-98AC-ECDE8DDAFDD9}"/>
              </a:ext>
            </a:extLst>
          </p:cNvPr>
          <p:cNvSpPr/>
          <p:nvPr/>
        </p:nvSpPr>
        <p:spPr>
          <a:xfrm>
            <a:off x="3293618" y="4343400"/>
            <a:ext cx="7848600" cy="1733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C9E5F0-FBC7-4ABB-BF8C-25E3C59BFCCA}"/>
              </a:ext>
            </a:extLst>
          </p:cNvPr>
          <p:cNvSpPr/>
          <p:nvPr/>
        </p:nvSpPr>
        <p:spPr>
          <a:xfrm>
            <a:off x="3300984" y="2370139"/>
            <a:ext cx="7848600" cy="1712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8AE9D6-86E2-49B3-96B5-B77D9824AE85}"/>
              </a:ext>
            </a:extLst>
          </p:cNvPr>
          <p:cNvSpPr/>
          <p:nvPr/>
        </p:nvSpPr>
        <p:spPr>
          <a:xfrm>
            <a:off x="3300984" y="2057400"/>
            <a:ext cx="7848600" cy="2082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u="sng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rved Up Arrow 52"/>
          <p:cNvSpPr/>
          <p:nvPr/>
        </p:nvSpPr>
        <p:spPr>
          <a:xfrm>
            <a:off x="5181600" y="6096000"/>
            <a:ext cx="1447800" cy="457200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7842" y="2434424"/>
            <a:ext cx="1412875" cy="7466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2584279" y="2067917"/>
            <a:ext cx="551054" cy="366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248" y="1463040"/>
            <a:ext cx="102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Note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terms above and below the line indicate what have been received and sent,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53" grpId="0" animBg="1"/>
      <p:bldP spid="3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Systems can be designed in a way that can </a:t>
            </a:r>
            <a:r>
              <a:rPr lang="en-US" sz="2400" i="1" dirty="0"/>
              <a:t>automatically</a:t>
            </a:r>
            <a:r>
              <a:rPr lang="en-US" sz="2400" dirty="0"/>
              <a:t> recover from </a:t>
            </a:r>
            <a:r>
              <a:rPr lang="en-US" sz="2400" i="1" dirty="0"/>
              <a:t>partial</a:t>
            </a:r>
            <a:r>
              <a:rPr lang="en-US" sz="24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70C0"/>
                </a:solidFill>
              </a:rPr>
              <a:t>Fault-tolerance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dirty="0"/>
              <a:t>is the property that enables a system to continue operating properly even if a </a:t>
            </a:r>
            <a:r>
              <a:rPr lang="en-US" sz="2000" i="1" dirty="0"/>
              <a:t>failure</a:t>
            </a:r>
            <a:r>
              <a:rPr lang="en-US" sz="2000" dirty="0"/>
              <a:t> takes place during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For example, TCP is designed to allow reliable two-way communications in packet-switched networks, even in the presence of communication links that are imperfect or overloaded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310832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2887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897188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879726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947988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657476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02907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34962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819526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741614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436684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807619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567114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>
                <a:solidFill>
                  <a:schemeClr val="tx1"/>
                </a:solidFill>
              </a:rPr>
              <a:t>masked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876675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An </a:t>
            </a:r>
            <a:r>
              <a:rPr lang="en-US" sz="1500" i="1" u="sng" dirty="0">
                <a:solidFill>
                  <a:schemeClr val="tx1"/>
                </a:solidFill>
              </a:rPr>
              <a:t>indefinite blocking window </a:t>
            </a:r>
            <a:r>
              <a:rPr lang="en-US" sz="1500" dirty="0">
                <a:solidFill>
                  <a:schemeClr val="tx1"/>
                </a:solidFill>
              </a:rPr>
              <a:t>can arise, whereby all sites who voted positively are blocked until outcome is known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Can any clever protocol avoid this window?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No!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All distributed commit protocols have an indefinite blocking window!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2708" grpId="0" animBg="1"/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</a:rPr>
              <a:t>Thank you!</a:t>
            </a:r>
            <a:endParaRPr lang="en-US" sz="2400" b="1" dirty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Pressing brake pedal does not stop car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brake failure (</a:t>
            </a:r>
            <a:r>
              <a:rPr lang="en-US" i="1" dirty="0"/>
              <a:t>could be catastrophic!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Read of a disk sector does not return content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disk failure (</a:t>
            </a:r>
            <a:r>
              <a:rPr lang="en-US" i="1" dirty="0"/>
              <a:t>not necessarily catastrophic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It 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Transient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a very unlikely combination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Persistent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chemeClr val="tx1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1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distinction between </a:t>
            </a:r>
            <a:r>
              <a:rPr lang="en-US" sz="2800" i="1" dirty="0">
                <a:solidFill>
                  <a:srgbClr val="0070C0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Availability = MTTF/(MTTF+MTTR)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highly-available</a:t>
            </a:r>
            <a:r>
              <a:rPr lang="en-US" sz="2400" dirty="0"/>
              <a:t> (HA) system is one that will most likely be working </a:t>
            </a:r>
            <a:r>
              <a:rPr lang="en-US" sz="24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highly-reliable</a:t>
            </a:r>
            <a:r>
              <a:rPr lang="en-US" sz="2400" dirty="0"/>
              <a:t> system is one that will most likely continue to work without interruption </a:t>
            </a:r>
            <a:r>
              <a:rPr lang="en-US" sz="24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is shut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2935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737"/>
              </p:ext>
            </p:extLst>
          </p:nvPr>
        </p:nvGraphicFramePr>
        <p:xfrm>
          <a:off x="841248" y="1828799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8745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13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6257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346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6522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1583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993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80490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77961</TotalTime>
  <Words>4644</Words>
  <Application>Microsoft Macintosh PowerPoint</Application>
  <PresentationFormat>Widescreen</PresentationFormat>
  <Paragraphs>904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Failure Types</vt:lpstr>
      <vt:lpstr>Failure Types</vt:lpstr>
      <vt:lpstr>Masking Failures</vt:lpstr>
      <vt:lpstr>Detecting Failures</vt:lpstr>
      <vt:lpstr>Example 1: Speculative Execution in Hadoop</vt:lpstr>
      <vt:lpstr>But, How to Detect Stragglers?</vt:lpstr>
      <vt:lpstr>Example 2: Atomic Multicasting</vt:lpstr>
      <vt:lpstr>Message Ordering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Distributed Atomic Transactions</vt:lpstr>
      <vt:lpstr>Two-Phase Commit Protocol</vt:lpstr>
      <vt:lpstr>Two-Phase Commit Protocol</vt:lpstr>
      <vt:lpstr>Two-Phase Commit Protocol</vt:lpstr>
      <vt:lpstr>2PC Finite State Machines</vt:lpstr>
      <vt:lpstr>2PC Algorithm</vt:lpstr>
      <vt:lpstr>Coordinator Recovery</vt:lpstr>
      <vt:lpstr>Two-Phase Commit Protocol</vt:lpstr>
      <vt:lpstr>Two-Phase Commit Protocol</vt:lpstr>
      <vt:lpstr>Participant Recovery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1612</cp:revision>
  <dcterms:created xsi:type="dcterms:W3CDTF">2008-11-03T12:44:07Z</dcterms:created>
  <dcterms:modified xsi:type="dcterms:W3CDTF">2022-11-08T04:41:14Z</dcterms:modified>
</cp:coreProperties>
</file>