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79" r:id="rId2"/>
    <p:sldId id="382" r:id="rId3"/>
    <p:sldId id="522" r:id="rId4"/>
    <p:sldId id="529" r:id="rId5"/>
    <p:sldId id="305" r:id="rId6"/>
    <p:sldId id="309" r:id="rId7"/>
    <p:sldId id="523" r:id="rId8"/>
    <p:sldId id="524" r:id="rId9"/>
    <p:sldId id="525" r:id="rId10"/>
    <p:sldId id="526" r:id="rId11"/>
    <p:sldId id="527" r:id="rId12"/>
    <p:sldId id="528" r:id="rId13"/>
    <p:sldId id="530" r:id="rId14"/>
    <p:sldId id="531" r:id="rId15"/>
    <p:sldId id="532" r:id="rId16"/>
    <p:sldId id="534" r:id="rId17"/>
    <p:sldId id="535" r:id="rId18"/>
    <p:sldId id="537" r:id="rId19"/>
    <p:sldId id="538" r:id="rId20"/>
    <p:sldId id="539" r:id="rId21"/>
    <p:sldId id="540" r:id="rId22"/>
    <p:sldId id="549" r:id="rId23"/>
    <p:sldId id="541" r:id="rId24"/>
    <p:sldId id="542" r:id="rId25"/>
    <p:sldId id="594" r:id="rId26"/>
    <p:sldId id="595" r:id="rId27"/>
    <p:sldId id="597" r:id="rId28"/>
    <p:sldId id="607" r:id="rId29"/>
    <p:sldId id="598" r:id="rId30"/>
    <p:sldId id="599" r:id="rId31"/>
    <p:sldId id="600" r:id="rId32"/>
    <p:sldId id="601" r:id="rId33"/>
    <p:sldId id="602" r:id="rId34"/>
    <p:sldId id="543" r:id="rId35"/>
    <p:sldId id="545" r:id="rId36"/>
    <p:sldId id="544" r:id="rId37"/>
    <p:sldId id="546" r:id="rId38"/>
    <p:sldId id="547" r:id="rId39"/>
    <p:sldId id="548" r:id="rId40"/>
    <p:sldId id="603" r:id="rId41"/>
    <p:sldId id="604" r:id="rId42"/>
    <p:sldId id="605" r:id="rId43"/>
    <p:sldId id="606" r:id="rId44"/>
    <p:sldId id="608" r:id="rId45"/>
    <p:sldId id="610" r:id="rId46"/>
    <p:sldId id="629" r:id="rId47"/>
    <p:sldId id="657" r:id="rId48"/>
    <p:sldId id="658" r:id="rId49"/>
    <p:sldId id="659" r:id="rId50"/>
    <p:sldId id="660" r:id="rId51"/>
    <p:sldId id="662" r:id="rId52"/>
    <p:sldId id="665" r:id="rId53"/>
    <p:sldId id="666" r:id="rId54"/>
    <p:sldId id="667" r:id="rId55"/>
    <p:sldId id="668" r:id="rId56"/>
    <p:sldId id="669" r:id="rId57"/>
    <p:sldId id="670" r:id="rId58"/>
    <p:sldId id="671" r:id="rId59"/>
    <p:sldId id="558" r:id="rId60"/>
    <p:sldId id="559" r:id="rId61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1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166BEF2-DC5E-467F-BCC3-2B8DA76944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65C892FF-6444-4EE0-9273-509D845A30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3A762E6-DAFE-4F3E-BD4C-14FF85FA7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3A559B-D6B0-451B-9AA5-6CC3144A4A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23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68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58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5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44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1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47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36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07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24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80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30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12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8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23/03/2022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69F1E-C995-DA44-831D-9B446EF4AE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1.png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1.png"/><Relationship Id="rId4" Type="http://schemas.openxmlformats.org/officeDocument/2006/relationships/image" Target="../media/image2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21.png"/><Relationship Id="rId4" Type="http://schemas.openxmlformats.org/officeDocument/2006/relationships/image" Target="../media/image21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C33EF18C-306B-4383-8118-3DD611D00B2D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rgbClr val="0070C0"/>
                </a:solidFill>
              </a:rPr>
              <a:t>Distributed Systems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CS 15-440</a:t>
            </a:r>
            <a:br>
              <a:rPr lang="en-US" sz="4400" dirty="0">
                <a:solidFill>
                  <a:srgbClr val="0070C0"/>
                </a:solidFill>
              </a:rPr>
            </a:br>
            <a:endParaRPr lang="en-US" altLang="en-US" sz="44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8F12E53-2E5C-4B89-BF0F-A20E02FDFA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3528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900" dirty="0"/>
              <a:t>MPI- Part II</a:t>
            </a:r>
          </a:p>
          <a:p>
            <a:pPr fontAlgn="auto">
              <a:spcAft>
                <a:spcPts val="0"/>
              </a:spcAft>
            </a:pPr>
            <a:r>
              <a:rPr lang="en-US" altLang="en-US" sz="3000" dirty="0"/>
              <a:t>Lecture 16, March 21, 2022</a:t>
            </a:r>
          </a:p>
          <a:p>
            <a:pPr fontAlgn="auto">
              <a:spcAft>
                <a:spcPts val="0"/>
              </a:spcAft>
            </a:pPr>
            <a:endParaRPr lang="en-US" altLang="en-US" sz="3000" dirty="0"/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en-US" sz="3000" dirty="0"/>
              <a:t>Mohammad Hammoud </a:t>
            </a:r>
          </a:p>
        </p:txBody>
      </p:sp>
    </p:spTree>
    <p:extLst>
      <p:ext uri="{BB962C8B-B14F-4D97-AF65-F5344CB8AC3E}">
        <p14:creationId xmlns:p14="http://schemas.microsoft.com/office/powerpoint/2010/main" val="277653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90330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337245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744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385026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5435019" y="4089831"/>
            <a:ext cx="2332108" cy="1540578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3AE85-3AF5-7348-8563-09D5EA3CA41D}"/>
              </a:ext>
            </a:extLst>
          </p:cNvPr>
          <p:cNvSpPr txBox="1"/>
          <p:nvPr/>
        </p:nvSpPr>
        <p:spPr>
          <a:xfrm>
            <a:off x="354757" y="3192488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73F175-48AD-A443-85FD-B8683E6DE35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0776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732289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719292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744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03962" y="3761509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6225747" y="4880558"/>
            <a:ext cx="1950061" cy="341170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</a:t>
            </a:r>
            <a:r>
              <a:rPr lang="en-QA" b="1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83EE7-1B69-C143-9B59-F725ED3BB170}"/>
              </a:ext>
            </a:extLst>
          </p:cNvPr>
          <p:cNvSpPr txBox="1"/>
          <p:nvPr/>
        </p:nvSpPr>
        <p:spPr>
          <a:xfrm>
            <a:off x="363906" y="3568971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488583-5C71-3A46-AC95-6540F355180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1211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3917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744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 =</a:t>
            </a:r>
            <a:endParaRPr lang="en-Q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A847E-A9E5-6C49-87D8-2C45D6B2C7B3}"/>
              </a:ext>
            </a:extLst>
          </p:cNvPr>
          <p:cNvSpPr txBox="1"/>
          <p:nvPr/>
        </p:nvSpPr>
        <p:spPr>
          <a:xfrm>
            <a:off x="1019835" y="5428121"/>
            <a:ext cx="886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011</a:t>
            </a:r>
            <a:r>
              <a:rPr lang="en-QA" b="1" dirty="0"/>
              <a:t>1</a:t>
            </a:r>
            <a:r>
              <a:rPr lang="en-QA" dirty="0"/>
              <a:t>01</a:t>
            </a:r>
          </a:p>
          <a:p>
            <a:endParaRPr lang="en-QA" dirty="0"/>
          </a:p>
          <a:p>
            <a:endParaRPr lang="en-Q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73548-757B-3646-B908-A4462DEFE18B}"/>
              </a:ext>
            </a:extLst>
          </p:cNvPr>
          <p:cNvCxnSpPr>
            <a:cxnSpLocks/>
          </p:cNvCxnSpPr>
          <p:nvPr/>
        </p:nvCxnSpPr>
        <p:spPr>
          <a:xfrm flipH="1">
            <a:off x="1019835" y="6392461"/>
            <a:ext cx="886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23824D-6A88-5447-ABF3-11CE81ED9429}"/>
              </a:ext>
            </a:extLst>
          </p:cNvPr>
          <p:cNvSpPr txBox="1"/>
          <p:nvPr/>
        </p:nvSpPr>
        <p:spPr>
          <a:xfrm>
            <a:off x="1019834" y="641880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EF9BFF0-5478-3448-898B-B20D9DD811B0}"/>
              </a:ext>
            </a:extLst>
          </p:cNvPr>
          <p:cNvSpPr/>
          <p:nvPr/>
        </p:nvSpPr>
        <p:spPr>
          <a:xfrm>
            <a:off x="7386451" y="2980706"/>
            <a:ext cx="1274708" cy="220937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421EB9-3F5E-0B4B-93B7-40D74BF0B643}"/>
              </a:ext>
            </a:extLst>
          </p:cNvPr>
          <p:cNvCxnSpPr>
            <a:cxnSpLocks/>
          </p:cNvCxnSpPr>
          <p:nvPr/>
        </p:nvCxnSpPr>
        <p:spPr>
          <a:xfrm>
            <a:off x="8027719" y="5190078"/>
            <a:ext cx="0" cy="83609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8E2958-30D4-1043-BBFA-BD747BFC5A78}"/>
              </a:ext>
            </a:extLst>
          </p:cNvPr>
          <p:cNvSpPr txBox="1"/>
          <p:nvPr/>
        </p:nvSpPr>
        <p:spPr>
          <a:xfrm>
            <a:off x="7532837" y="602244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7C36E895-4ECA-DC44-BD18-BFE8482A2FB7}"/>
              </a:ext>
            </a:extLst>
          </p:cNvPr>
          <p:cNvSpPr/>
          <p:nvPr/>
        </p:nvSpPr>
        <p:spPr>
          <a:xfrm rot="5400000">
            <a:off x="7886369" y="2250967"/>
            <a:ext cx="300609" cy="28699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25625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Boolean Queries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type of the “thirst </a:t>
            </a:r>
            <a:r>
              <a:rPr lang="en-GB" b="1" dirty="0"/>
              <a:t>and</a:t>
            </a:r>
            <a:r>
              <a:rPr lang="en-GB" dirty="0"/>
              <a:t> fatigue but </a:t>
            </a:r>
            <a:r>
              <a:rPr lang="en-GB" b="1" dirty="0"/>
              <a:t>not</a:t>
            </a:r>
            <a:r>
              <a:rPr lang="en-GB" dirty="0"/>
              <a:t> dizziness” query is Boolean</a:t>
            </a:r>
          </a:p>
          <a:p>
            <a:pPr lvl="1"/>
            <a:r>
              <a:rPr lang="en-GB" dirty="0"/>
              <a:t>Documents either match or do not match</a:t>
            </a:r>
          </a:p>
          <a:p>
            <a:pPr lvl="1"/>
            <a:endParaRPr lang="en-GB" dirty="0"/>
          </a:p>
          <a:p>
            <a:r>
              <a:rPr lang="en-GB" dirty="0"/>
              <a:t>Boolean queries often produce too few or too many results (1000s)</a:t>
            </a:r>
          </a:p>
          <a:p>
            <a:pPr lvl="1"/>
            <a:r>
              <a:rPr lang="en-GB" b="1" dirty="0"/>
              <a:t>AND</a:t>
            </a:r>
            <a:r>
              <a:rPr lang="en-GB" dirty="0"/>
              <a:t> gives too few; </a:t>
            </a:r>
            <a:r>
              <a:rPr lang="en-GB" b="1" dirty="0"/>
              <a:t>OR</a:t>
            </a:r>
            <a:r>
              <a:rPr lang="en-GB" dirty="0"/>
              <a:t> gives too many</a:t>
            </a:r>
          </a:p>
          <a:p>
            <a:endParaRPr lang="en-GB" dirty="0"/>
          </a:p>
          <a:p>
            <a:r>
              <a:rPr lang="en-GB" dirty="0"/>
              <a:t>This is not good for the majority of users, who usually do not want to wade through 1000s of results </a:t>
            </a:r>
          </a:p>
          <a:p>
            <a:endParaRPr lang="en-GB" dirty="0"/>
          </a:p>
          <a:p>
            <a:r>
              <a:rPr lang="en-GB" dirty="0"/>
              <a:t>To address this issue, </a:t>
            </a:r>
            <a:r>
              <a:rPr lang="en-GB" i="1" dirty="0">
                <a:solidFill>
                  <a:srgbClr val="00B0F0"/>
                </a:solidFill>
              </a:rPr>
              <a:t>ranked retrieval models </a:t>
            </a:r>
            <a:r>
              <a:rPr lang="en-GB" dirty="0"/>
              <a:t>can be utilized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With ranked retrieval models, a </a:t>
                </a:r>
                <a:r>
                  <a:rPr lang="en-GB" i="1" dirty="0"/>
                  <a:t>ranked list </a:t>
                </a:r>
                <a:r>
                  <a:rPr lang="en-GB" dirty="0"/>
                  <a:t>of documents is returned</a:t>
                </a:r>
              </a:p>
              <a:p>
                <a:pPr lvl="1"/>
                <a:r>
                  <a:rPr lang="en-GB" dirty="0"/>
                  <a:t>Only the </a:t>
                </a:r>
                <a:r>
                  <a:rPr lang="en-GB" i="1" dirty="0">
                    <a:solidFill>
                      <a:srgbClr val="00B0F0"/>
                    </a:solidFill>
                  </a:rPr>
                  <a:t>top most relevant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 (e.g., 10) results can be shown so as to avoid overwhelming users 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How can we rank documents in a collection with respect to a query?</a:t>
                </a:r>
              </a:p>
              <a:p>
                <a:pPr lvl="1"/>
                <a:r>
                  <a:rPr lang="en-GB" dirty="0"/>
                  <a:t>We can assign a score (say, between 0 and 1) to each document-query pair </a:t>
                </a:r>
              </a:p>
              <a:p>
                <a:pPr lvl="1"/>
                <a:r>
                  <a:rPr lang="en-GB" dirty="0"/>
                  <a:t>The score will measure how well a document and a query match</a:t>
                </a:r>
              </a:p>
              <a:p>
                <a:pPr lvl="1"/>
                <a:r>
                  <a:rPr lang="en-GB" dirty="0"/>
                  <a:t>For a query with one term: </a:t>
                </a:r>
              </a:p>
              <a:p>
                <a:pPr lvl="2"/>
                <a:r>
                  <a:rPr lang="en-GB" sz="2400" dirty="0"/>
                  <a:t>The score should be 0 if the term does not occur in the document </a:t>
                </a:r>
              </a:p>
              <a:p>
                <a:pPr lvl="2"/>
                <a:r>
                  <a:rPr lang="en-GB" sz="2400" dirty="0"/>
                  <a:t>The more frequent the term appears in the document, the higher the score should be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  <a:blipFill>
                <a:blip r:embed="rId2"/>
                <a:stretch>
                  <a:fillRect l="-1053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C7A0DBA-D368-A540-98C7-C7F5C4E872AF}"/>
              </a:ext>
            </a:extLst>
          </p:cNvPr>
          <p:cNvSpPr txBox="1"/>
          <p:nvPr/>
        </p:nvSpPr>
        <p:spPr>
          <a:xfrm>
            <a:off x="7549979" y="4868563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1) = 1/6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BCC26500-DECD-DA4D-9E0D-DFC38911BA4A}"/>
              </a:ext>
            </a:extLst>
          </p:cNvPr>
          <p:cNvCxnSpPr>
            <a:cxnSpLocks/>
          </p:cNvCxnSpPr>
          <p:nvPr/>
        </p:nvCxnSpPr>
        <p:spPr>
          <a:xfrm flipV="1">
            <a:off x="5857103" y="5078628"/>
            <a:ext cx="1668163" cy="284204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584936-2A29-A640-8CA5-9AF508E89348}"/>
              </a:ext>
            </a:extLst>
          </p:cNvPr>
          <p:cNvSpPr txBox="1"/>
          <p:nvPr/>
        </p:nvSpPr>
        <p:spPr>
          <a:xfrm>
            <a:off x="7549979" y="5680719"/>
            <a:ext cx="3867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2) = 1/8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1B3EB69-A4DF-4340-8804-CD484D9ECBFA}"/>
              </a:ext>
            </a:extLst>
          </p:cNvPr>
          <p:cNvCxnSpPr>
            <a:cxnSpLocks/>
          </p:cNvCxnSpPr>
          <p:nvPr/>
        </p:nvCxnSpPr>
        <p:spPr>
          <a:xfrm>
            <a:off x="6876535" y="5678582"/>
            <a:ext cx="648731" cy="202192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D7E4D61-7036-5545-AD13-4E9D547D5917}"/>
              </a:ext>
            </a:extLst>
          </p:cNvPr>
          <p:cNvSpPr/>
          <p:nvPr/>
        </p:nvSpPr>
        <p:spPr>
          <a:xfrm>
            <a:off x="7587049" y="4794422"/>
            <a:ext cx="3966519" cy="154459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000" b="1" dirty="0">
                <a:solidFill>
                  <a:srgbClr val="00B050"/>
                </a:solidFill>
              </a:rPr>
              <a:t>Docume</a:t>
            </a:r>
            <a:r>
              <a:rPr lang="en-US" sz="2000" b="1" dirty="0" err="1">
                <a:solidFill>
                  <a:srgbClr val="00B050"/>
                </a:solidFill>
              </a:rPr>
              <a:t>nt</a:t>
            </a:r>
            <a:r>
              <a:rPr lang="en-QA" sz="2000" b="1" dirty="0">
                <a:solidFill>
                  <a:srgbClr val="00B050"/>
                </a:solidFill>
              </a:rPr>
              <a:t> 1 </a:t>
            </a:r>
            <a:r>
              <a:rPr lang="en-QA" sz="2000" dirty="0">
                <a:solidFill>
                  <a:schemeClr val="tx1"/>
                </a:solidFill>
              </a:rPr>
              <a:t>will appear before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 in the ranked list!</a:t>
            </a:r>
          </a:p>
        </p:txBody>
      </p:sp>
    </p:spTree>
    <p:extLst>
      <p:ext uri="{BB962C8B-B14F-4D97-AF65-F5344CB8AC3E}">
        <p14:creationId xmlns:p14="http://schemas.microsoft.com/office/powerpoint/2010/main" val="114148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 today </a:t>
                </a:r>
                <a:br>
                  <a:rPr lang="en-GB" dirty="0"/>
                </a:br>
                <a:r>
                  <a:rPr lang="en-GB" dirty="0"/>
                  <a:t>but had fever and cough in the past four days 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A5EEC9-1893-5342-B1F6-B76694126593}"/>
              </a:ext>
            </a:extLst>
          </p:cNvPr>
          <p:cNvSpPr txBox="1"/>
          <p:nvPr/>
        </p:nvSpPr>
        <p:spPr>
          <a:xfrm>
            <a:off x="7549979" y="4868563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1) = 1/6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E2055E46-CED7-CB45-BAB8-CAA18E2BA8C7}"/>
              </a:ext>
            </a:extLst>
          </p:cNvPr>
          <p:cNvCxnSpPr>
            <a:cxnSpLocks/>
          </p:cNvCxnSpPr>
          <p:nvPr/>
        </p:nvCxnSpPr>
        <p:spPr>
          <a:xfrm flipV="1">
            <a:off x="5857103" y="5078628"/>
            <a:ext cx="1668163" cy="284204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1CF717D-E152-E843-92AC-8DDB2EAF3793}"/>
              </a:ext>
            </a:extLst>
          </p:cNvPr>
          <p:cNvSpPr txBox="1"/>
          <p:nvPr/>
        </p:nvSpPr>
        <p:spPr>
          <a:xfrm>
            <a:off x="7525266" y="5893130"/>
            <a:ext cx="4541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2) = 2/16 = 1/8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55148205-62B1-7044-8404-A7E583BA205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820930" y="5987289"/>
            <a:ext cx="704336" cy="10589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 today </a:t>
                </a:r>
                <a:br>
                  <a:rPr lang="en-GB" dirty="0"/>
                </a:br>
                <a:r>
                  <a:rPr lang="en-GB" dirty="0"/>
                  <a:t>but had fever and cough in the past four days 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ED21A14-9272-4545-9E02-282B3ACF3850}"/>
              </a:ext>
            </a:extLst>
          </p:cNvPr>
          <p:cNvSpPr/>
          <p:nvPr/>
        </p:nvSpPr>
        <p:spPr>
          <a:xfrm>
            <a:off x="7587049" y="4548274"/>
            <a:ext cx="4287794" cy="194460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000" b="1" dirty="0">
                <a:solidFill>
                  <a:srgbClr val="00B050"/>
                </a:solidFill>
              </a:rPr>
              <a:t>Docume</a:t>
            </a:r>
            <a:r>
              <a:rPr lang="en-US" sz="2000" b="1" dirty="0" err="1">
                <a:solidFill>
                  <a:srgbClr val="00B050"/>
                </a:solidFill>
              </a:rPr>
              <a:t>nt</a:t>
            </a:r>
            <a:r>
              <a:rPr lang="en-QA" sz="2000" b="1" dirty="0">
                <a:solidFill>
                  <a:srgbClr val="00B050"/>
                </a:solidFill>
              </a:rPr>
              <a:t> 1 </a:t>
            </a:r>
            <a:r>
              <a:rPr lang="en-QA" sz="2000" dirty="0">
                <a:solidFill>
                  <a:schemeClr val="tx1"/>
                </a:solidFill>
              </a:rPr>
              <a:t>will still appear before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 in the ranked list, but it is not clear whether </a:t>
            </a:r>
            <a:r>
              <a:rPr lang="en-QA" sz="2000" b="1" dirty="0">
                <a:solidFill>
                  <a:srgbClr val="00B050"/>
                </a:solidFill>
              </a:rPr>
              <a:t>Document 1</a:t>
            </a:r>
            <a:r>
              <a:rPr lang="en-QA" sz="2000" dirty="0">
                <a:solidFill>
                  <a:schemeClr val="tx1"/>
                </a:solidFill>
              </a:rPr>
              <a:t> is more relevant to the </a:t>
            </a:r>
            <a:r>
              <a:rPr lang="en-QA" sz="2000" b="1" dirty="0">
                <a:solidFill>
                  <a:schemeClr val="tx1"/>
                </a:solidFill>
              </a:rPr>
              <a:t>Query</a:t>
            </a:r>
            <a:r>
              <a:rPr lang="en-QA" sz="2000" dirty="0">
                <a:solidFill>
                  <a:schemeClr val="tx1"/>
                </a:solidFill>
              </a:rPr>
              <a:t> than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264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dirty="0"/>
                  <a:t>Jaccard(query, document) does not consider </a:t>
                </a:r>
                <a:r>
                  <a:rPr lang="en-GB" i="1" dirty="0">
                    <a:solidFill>
                      <a:srgbClr val="00B0F0"/>
                    </a:solidFill>
                  </a:rPr>
                  <a:t>term frequency </a:t>
                </a:r>
                <a:r>
                  <a:rPr lang="en-GB" dirty="0"/>
                  <a:t>(i.e., how many times a term appears in a document) </a:t>
                </a:r>
              </a:p>
              <a:p>
                <a:pPr lvl="1"/>
                <a:r>
                  <a:rPr lang="en-GB" dirty="0"/>
                  <a:t>A more sophisticated way is also needed to normalize the documents by length (different documents have different lengths)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 r="-8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8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1743E13-1FFF-4F57-874F-3A44BFC1F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Today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ACB2E5-6B13-47FB-BD5A-93E32D439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204704" cy="4861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70C0"/>
                </a:solidFill>
              </a:rPr>
              <a:t>Last Session: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600" dirty="0"/>
              <a:t>MPI- Part I</a:t>
            </a:r>
          </a:p>
          <a:p>
            <a:pPr marL="1371600" lvl="4" indent="0" eaLnBrk="1" hangingPunct="1">
              <a:buNone/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70C0"/>
                </a:solidFill>
              </a:rPr>
              <a:t>Today’s Session: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600" dirty="0"/>
              <a:t>MPI- Part II (Case Study: Search Engines and PageRank)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2600" dirty="0"/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70C0"/>
                </a:solidFill>
              </a:rPr>
              <a:t>Announcement: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600" dirty="0"/>
              <a:t>P3 is out. It is due on April 11 by midnight</a:t>
            </a:r>
          </a:p>
          <a:p>
            <a:pPr marL="342900" lvl="1" indent="0">
              <a:buNone/>
              <a:defRPr/>
            </a:pPr>
            <a:endParaRPr lang="en-US" sz="2600" dirty="0">
              <a:solidFill>
                <a:srgbClr val="FF0000"/>
              </a:solidFill>
            </a:endParaRPr>
          </a:p>
          <a:p>
            <a:pPr marL="342900" lvl="1" indent="0">
              <a:buNone/>
              <a:defRPr/>
            </a:pPr>
            <a:endParaRPr lang="en-US" sz="2600" dirty="0"/>
          </a:p>
          <a:p>
            <a:pPr marL="914400" lvl="2" indent="0" eaLnBrk="1" hangingPunct="1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72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368238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2611569" y="5949962"/>
            <a:ext cx="716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Our previous binary term-document incidence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55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257980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4022097" y="5949962"/>
            <a:ext cx="41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A term-document count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35109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895501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3616236" y="5911522"/>
            <a:ext cx="4164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50"/>
                </a:solidFill>
              </a:rPr>
              <a:t>Headache appeared 3 times in N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  <a:r>
              <a:rPr lang="en-QA" sz="2000" b="1" dirty="0">
                <a:solidFill>
                  <a:srgbClr val="00B050"/>
                </a:solidFill>
              </a:rPr>
              <a:t>te 3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5672631" y="5488154"/>
            <a:ext cx="449114" cy="397622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0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 Frequency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i="1" dirty="0"/>
              <a:t>term frequency</a:t>
            </a:r>
            <a:r>
              <a:rPr lang="en-GB" dirty="0"/>
              <a:t>,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dirty="0"/>
              <a:t>, of term </a:t>
            </a:r>
            <a:r>
              <a:rPr lang="en-GB" b="1" i="1" dirty="0"/>
              <a:t>t</a:t>
            </a:r>
            <a:r>
              <a:rPr lang="en-GB" dirty="0"/>
              <a:t> in document </a:t>
            </a:r>
            <a:r>
              <a:rPr lang="en-GB" b="1" i="1" dirty="0"/>
              <a:t>d </a:t>
            </a:r>
            <a:r>
              <a:rPr lang="en-GB" dirty="0"/>
              <a:t>is defined as the number of times that </a:t>
            </a:r>
            <a:r>
              <a:rPr lang="en-GB" b="1" i="1" dirty="0"/>
              <a:t>t</a:t>
            </a:r>
            <a:r>
              <a:rPr lang="en-GB" dirty="0"/>
              <a:t> occurs in </a:t>
            </a:r>
            <a:r>
              <a:rPr lang="en-GB" b="1" i="1" dirty="0"/>
              <a:t>d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But how to use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b="1" i="1" baseline="-25000" dirty="0"/>
              <a:t> </a:t>
            </a:r>
            <a:r>
              <a:rPr lang="en-GB" dirty="0"/>
              <a:t>when computing query-document match scores?</a:t>
            </a:r>
          </a:p>
          <a:p>
            <a:pPr lvl="1"/>
            <a:r>
              <a:rPr lang="en-GB" dirty="0"/>
              <a:t>A document with 10 occurrences of a term is more relevant than a document with 1 occurrence of the term, but not necessarily 10 times more relevant!</a:t>
            </a:r>
          </a:p>
          <a:p>
            <a:pPr lvl="1"/>
            <a:r>
              <a:rPr lang="en-GB" dirty="0"/>
              <a:t>Relevance does not increase proportionally with term frequency</a:t>
            </a:r>
          </a:p>
          <a:p>
            <a:pPr lvl="1"/>
            <a:r>
              <a:rPr lang="en-GB" dirty="0"/>
              <a:t>To this end, we can use </a:t>
            </a:r>
            <a:r>
              <a:rPr lang="en-GB" i="1" dirty="0">
                <a:solidFill>
                  <a:srgbClr val="00B0F0"/>
                </a:solidFill>
              </a:rPr>
              <a:t>log-frequency weighting 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log-frequency weight,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  <a:r>
                  <a:rPr lang="en-GB" dirty="0"/>
                  <a:t> is:</a:t>
                </a: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</a:t>
                </a:r>
                <a:r>
                  <a:rPr lang="en-GB" i="1" dirty="0"/>
                  <a:t>both</a:t>
                </a:r>
                <a:r>
                  <a:rPr lang="en-GB" dirty="0"/>
                  <a:t>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948" t="-2168" b="-411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/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𝒊𝒇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𝒐𝒕𝒉𝒆𝒓𝒘𝒊𝒔𝒆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  <a:blipFill>
                <a:blip r:embed="rId3"/>
                <a:stretch>
                  <a:fillRect l="-475" b="-69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8B511567-4E8F-EC43-B163-D33AA60AC2AD}"/>
              </a:ext>
            </a:extLst>
          </p:cNvPr>
          <p:cNvSpPr/>
          <p:nvPr/>
        </p:nvSpPr>
        <p:spPr>
          <a:xfrm>
            <a:off x="3867665" y="2725474"/>
            <a:ext cx="241457" cy="14514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4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our previous term-document </a:t>
            </a:r>
            <a:r>
              <a:rPr lang="en-GB" b="1" i="1" dirty="0"/>
              <a:t>count matrix</a:t>
            </a: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256790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2979342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2979342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70458" y="5367645"/>
            <a:ext cx="443616" cy="60746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490618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490618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25788" y="5376528"/>
            <a:ext cx="453865" cy="588951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58768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756675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756675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08522" y="4705709"/>
            <a:ext cx="449114" cy="192584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440925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440925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13365" y="5388951"/>
            <a:ext cx="453865" cy="564105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466763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40988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chemeClr val="bg1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98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17229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2782939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29370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BEA2A38-67F2-2C44-A664-61BF399F530F}"/>
              </a:ext>
            </a:extLst>
          </p:cNvPr>
          <p:cNvCxnSpPr>
            <a:stCxn id="9" idx="3"/>
          </p:cNvCxnSpPr>
          <p:nvPr/>
        </p:nvCxnSpPr>
        <p:spPr>
          <a:xfrm>
            <a:off x="4095655" y="5077173"/>
            <a:ext cx="847048" cy="89404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85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933406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4105120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7683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768328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D4890DD-2820-8C4F-A1FF-EDE2A71A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23454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CEE0C2-8766-084E-8107-9F7F97A7A0F7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4584567" y="5613085"/>
            <a:ext cx="535046" cy="181225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Information Retrieval (IR) is concerned with </a:t>
            </a:r>
            <a:r>
              <a:rPr lang="en-US" b="1" i="1" dirty="0"/>
              <a:t>searching</a:t>
            </a:r>
            <a:r>
              <a:rPr lang="en-US" dirty="0"/>
              <a:t> over and </a:t>
            </a:r>
            <a:r>
              <a:rPr lang="en-US" b="1" i="1" dirty="0"/>
              <a:t>ranking</a:t>
            </a:r>
            <a:r>
              <a:rPr lang="en-US" dirty="0"/>
              <a:t> (large) data collections</a:t>
            </a:r>
            <a:endParaRPr lang="en-GB" dirty="0"/>
          </a:p>
          <a:p>
            <a:pPr marL="0" indent="0">
              <a:buNone/>
            </a:pPr>
            <a:endParaRPr lang="en-Q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61BC98-924E-B94E-8C12-EBFD7545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4" t="21290" r="6316" b="11105"/>
          <a:stretch/>
        </p:blipFill>
        <p:spPr>
          <a:xfrm>
            <a:off x="2146436" y="3132881"/>
            <a:ext cx="2975607" cy="1005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D25B5-4414-0048-B04D-7E1017E3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b="15510"/>
          <a:stretch/>
        </p:blipFill>
        <p:spPr>
          <a:xfrm>
            <a:off x="6096000" y="3270041"/>
            <a:ext cx="3158445" cy="731520"/>
          </a:xfrm>
          <a:prstGeom prst="rect">
            <a:avLst/>
          </a:prstGeom>
        </p:spPr>
      </p:pic>
      <p:pic>
        <p:nvPicPr>
          <p:cNvPr id="18" name="Picture 2" descr="File:Amazon logo plain.svg">
            <a:extLst>
              <a:ext uri="{FF2B5EF4-FFF2-40B4-BE49-F238E27FC236}">
                <a16:creationId xmlns:a16="http://schemas.microsoft.com/office/drawing/2014/main" id="{7761ED0B-3451-0D41-BA9D-08AB65A7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54" y="5440280"/>
            <a:ext cx="272661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584B32-32B0-B44A-9D29-F5C3BB55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142" y="5440280"/>
            <a:ext cx="249819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28588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5187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518772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12B385C-2D8C-BF4E-9741-F50C86A4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58470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093504A-17FB-4646-A35B-ABE301ECC29F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81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443187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6774186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201CAA5-6DDC-6A4F-9BD0-5FD834D43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89586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2450C37-6F16-434D-BB0F-3DC293F358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2704" y="5436174"/>
            <a:ext cx="2631989" cy="535047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55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833502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809636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622F67F-756E-F849-910A-246F521F7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02605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05D1CC99-AECB-434C-BA80-68C3B73EA5FE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6580190" y="3798688"/>
            <a:ext cx="535046" cy="3810020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6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562127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943090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5187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518772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A62F8B0-741B-1947-AB59-06E2D5578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1395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50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81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88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505428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0A7DC79-5AB1-D940-878D-D4BDD914F13F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7247461" y="3131419"/>
            <a:ext cx="535046" cy="514455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14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Rare vs. Common Terms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But, rare terms are more informative than frequent terms</a:t>
            </a:r>
          </a:p>
          <a:p>
            <a:pPr lvl="1"/>
            <a:r>
              <a:rPr lang="en-GB" sz="2800" dirty="0"/>
              <a:t>E.g., Stop words like “a”, “the”, “to”, “of”, etc., are frequent but not very informative</a:t>
            </a:r>
          </a:p>
          <a:p>
            <a:pPr lvl="1"/>
            <a:r>
              <a:rPr lang="en-GB" sz="2800" dirty="0"/>
              <a:t>E.g., A document containing the word “arrhythmias” is very likely to be relevant to the query “arrhythmias”</a:t>
            </a:r>
          </a:p>
          <a:p>
            <a:pPr lvl="1"/>
            <a:r>
              <a:rPr lang="en-GB" sz="2800" dirty="0"/>
              <a:t>We want higher weights for rare terms than for more frequent terms</a:t>
            </a:r>
          </a:p>
          <a:p>
            <a:pPr lvl="1"/>
            <a:r>
              <a:rPr lang="en-GB" sz="2800" dirty="0"/>
              <a:t>This can be achieved using </a:t>
            </a:r>
            <a:r>
              <a:rPr lang="en-GB" sz="2800" i="1" dirty="0">
                <a:solidFill>
                  <a:srgbClr val="00B0F0"/>
                </a:solidFill>
              </a:rPr>
              <a:t>document frequency  </a:t>
            </a:r>
          </a:p>
        </p:txBody>
      </p:sp>
    </p:spTree>
    <p:extLst>
      <p:ext uri="{BB962C8B-B14F-4D97-AF65-F5344CB8AC3E}">
        <p14:creationId xmlns:p14="http://schemas.microsoft.com/office/powerpoint/2010/main" val="1838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807093" y="5886434"/>
            <a:ext cx="612732" cy="46166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1,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>
                    <a:solidFill>
                      <a:srgbClr val="FF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N,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blipFill>
                <a:blip r:embed="rId4"/>
                <a:stretch>
                  <a:fillRect l="-2888" t="-4545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419825" y="5851476"/>
            <a:ext cx="735634" cy="26579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005384" y="5461686"/>
            <a:ext cx="729048" cy="72904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1974615" y="6205351"/>
                <a:ext cx="4121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</a:t>
                </a:r>
                <a:r>
                  <a:rPr lang="en-QA" sz="2400" dirty="0">
                    <a:solidFill>
                      <a:srgbClr val="FF0000"/>
                    </a:solidFill>
                  </a:rPr>
                  <a:t>o “dampen” the effect of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615" y="6205351"/>
                <a:ext cx="4121385" cy="461665"/>
              </a:xfrm>
              <a:prstGeom prst="rect">
                <a:avLst/>
              </a:prstGeom>
              <a:blipFill>
                <a:blip r:embed="rId4"/>
                <a:stretch>
                  <a:fillRect l="-2454" t="-7895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stCxn id="5" idx="4"/>
            <a:endCxn id="6" idx="3"/>
          </p:cNvCxnSpPr>
          <p:nvPr/>
        </p:nvCxnSpPr>
        <p:spPr>
          <a:xfrm rot="5400000">
            <a:off x="6110230" y="6176505"/>
            <a:ext cx="245449" cy="273908"/>
          </a:xfrm>
          <a:prstGeom prst="curvedConnector2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16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/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</a:rPr>
                  <a:t>Note</a:t>
                </a:r>
                <a:r>
                  <a:rPr lang="en-GB" sz="2400" dirty="0">
                    <a:solidFill>
                      <a:srgbClr val="FF0000"/>
                    </a:solidFill>
                  </a:rPr>
                  <a:t>: There is only one value of</a:t>
                </a:r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  <a:br>
                  <a:rPr lang="en-GB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for each </a:t>
                </a:r>
                <a:r>
                  <a:rPr lang="en-QA" sz="2400" b="1" i="1" dirty="0">
                    <a:solidFill>
                      <a:srgbClr val="FF0000"/>
                    </a:solidFill>
                  </a:rPr>
                  <a:t>t </a:t>
                </a:r>
                <a:r>
                  <a:rPr lang="en-QA" sz="2400" dirty="0">
                    <a:solidFill>
                      <a:srgbClr val="FF0000"/>
                    </a:solidFill>
                  </a:rPr>
                  <a:t>in the collection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blipFill>
                <a:blip r:embed="rId4"/>
                <a:stretch>
                  <a:fillRect l="-2096" t="-6061" r="-1198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55F832-252C-B34F-A1B9-3531D292E94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588012" y="5851476"/>
            <a:ext cx="357031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2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To get the best weighting scheme, we can combine term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</m:oMath>
                </a14:m>
                <a:r>
                  <a:rPr lang="en-GB" dirty="0"/>
                  <a:t>, with inverse document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</m:oMath>
                </a14:m>
                <a:r>
                  <a:rPr lang="en-GB" dirty="0"/>
                  <a:t>, as follows: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Clearly,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increases with:</a:t>
                </a:r>
              </a:p>
              <a:p>
                <a:pPr lvl="1"/>
                <a:r>
                  <a:rPr lang="en-GB" dirty="0"/>
                  <a:t>The number of occurrences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</a:p>
              <a:p>
                <a:pPr lvl="1"/>
                <a:r>
                  <a:rPr lang="en-GB" b="1" i="1" dirty="0"/>
                  <a:t>And</a:t>
                </a:r>
                <a:r>
                  <a:rPr lang="en-GB" dirty="0"/>
                  <a:t> the rarity of </a:t>
                </a:r>
                <a:r>
                  <a:rPr lang="en-GB" b="1" i="1" dirty="0"/>
                  <a:t>t</a:t>
                </a:r>
                <a:r>
                  <a:rPr lang="en-GB" dirty="0"/>
                  <a:t> in the collection  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 r="-7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𝒅𝒇</m:t>
                            </m:r>
                            <m:r>
                              <a:rPr lang="en-GB" sz="2800" b="1" i="1" baseline="-2500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both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𝒕𝒇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𝒊𝒅𝒇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8943" r="-3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/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QA" sz="2800" b="1" dirty="0"/>
                            <m:t> </m:t>
                          </m:r>
                          <m:r>
                            <a:rPr lang="en-QA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𝒅𝒇</m:t>
                                  </m:r>
                                  <m:r>
                                    <a:rPr lang="en-GB" sz="2800" b="1" i="1" baseline="-2500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  <a:blipFill>
                <a:blip r:embed="rId3"/>
                <a:stretch>
                  <a:fillRect l="-10448" t="-123158" b="-16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6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667250"/>
          </a:xfrm>
        </p:spPr>
        <p:txBody>
          <a:bodyPr>
            <a:normAutofit/>
          </a:bodyPr>
          <a:lstStyle/>
          <a:p>
            <a:r>
              <a:rPr lang="en-GB" dirty="0"/>
              <a:t>More precisely, Information Retrieval (IR) is concerned with:</a:t>
            </a:r>
          </a:p>
          <a:p>
            <a:pPr lvl="1"/>
            <a:r>
              <a:rPr lang="en-GB" dirty="0"/>
              <a:t>Finding material (usually </a:t>
            </a:r>
            <a:r>
              <a:rPr lang="en-GB" i="1" dirty="0"/>
              <a:t>documents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of an unstructured nature (usually </a:t>
            </a:r>
            <a:r>
              <a:rPr lang="en-GB" i="1" dirty="0"/>
              <a:t>text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that satisfies an information need from within large collections (usually stored on </a:t>
            </a:r>
            <a:r>
              <a:rPr lang="en-GB" i="1" dirty="0"/>
              <a:t>computers</a:t>
            </a:r>
            <a:r>
              <a:rPr lang="en-GB" dirty="0"/>
              <a:t>).</a:t>
            </a:r>
          </a:p>
          <a:p>
            <a:pPr lvl="1"/>
            <a:endParaRPr lang="en-GB" dirty="0"/>
          </a:p>
          <a:p>
            <a:r>
              <a:rPr lang="en-GB" dirty="0"/>
              <a:t>Example: Which web pages include “thirst and fatigue but not dizziness”?</a:t>
            </a:r>
          </a:p>
          <a:p>
            <a:pPr lvl="1"/>
            <a:r>
              <a:rPr lang="en-GB" dirty="0"/>
              <a:t>One way of doing this is to exhaustively search the Web, looking up each page and figuring out which pages contain thirst and fatigue but not dizziness</a:t>
            </a:r>
          </a:p>
          <a:p>
            <a:pPr lvl="1"/>
            <a:r>
              <a:rPr lang="en-GB" dirty="0"/>
              <a:t>Each page can be referred more generically to as a </a:t>
            </a:r>
            <a:r>
              <a:rPr lang="en-GB" i="1" dirty="0"/>
              <a:t>document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term-document </a:t>
            </a:r>
            <a:r>
              <a:rPr lang="en-GB" b="1" i="1" dirty="0"/>
              <a:t>count matrix </a:t>
            </a:r>
            <a:r>
              <a:rPr lang="en-GB" dirty="0"/>
              <a:t>of our earlier example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61618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2979342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2979342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70458" y="5367645"/>
            <a:ext cx="443616" cy="60746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490618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490618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25788" y="5376528"/>
            <a:ext cx="453865" cy="588951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59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343460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756675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756675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08522" y="4705709"/>
            <a:ext cx="449114" cy="192584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440925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440925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13365" y="5388951"/>
            <a:ext cx="453865" cy="564105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48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302281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655686"/>
                <a:ext cx="10492359" cy="72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Q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𝐻𝑒𝑎𝑑𝑎𝑐h𝑒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655686"/>
                <a:ext cx="10492359" cy="724494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5711193" y="5270880"/>
            <a:ext cx="211614" cy="55799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68647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71B3E9-3DEF-304E-A4EF-87C5050B7F70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5EB0-E4F5-374F-A449-FD044DC6D23A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2109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210996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428C038-28D2-0E46-A184-779F12EB7559}"/>
              </a:ext>
            </a:extLst>
          </p:cNvPr>
          <p:cNvCxnSpPr>
            <a:cxnSpLocks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Motivation for PageRank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But, as people started to use search engines to find their ways around the Web, unethical people saw an opportunity to fool search engines</a:t>
            </a:r>
          </a:p>
          <a:p>
            <a:endParaRPr lang="en-GB" dirty="0"/>
          </a:p>
          <a:p>
            <a:r>
              <a:rPr lang="en-GB" dirty="0"/>
              <a:t>For instance, if you are selling “shirts” online, all you care about is that people see your page, regardless of what they are looking for </a:t>
            </a:r>
          </a:p>
          <a:p>
            <a:pPr lvl="1"/>
            <a:r>
              <a:rPr lang="en-GB" dirty="0"/>
              <a:t>If they look for “movies”, you want them to see your “shirts” page</a:t>
            </a:r>
          </a:p>
          <a:p>
            <a:pPr lvl="1"/>
            <a:r>
              <a:rPr lang="en-US" dirty="0"/>
              <a:t>As such, you can add the term “movie” to your page 1000 times so that a search engine will assume that you are an important page about movies</a:t>
            </a:r>
          </a:p>
          <a:p>
            <a:pPr lvl="1"/>
            <a:r>
              <a:rPr lang="en-US" dirty="0"/>
              <a:t>And to hide it from users, you can give the terms the same color as the background of your page!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3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Motivation for PageRank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81149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this end, Google introduced two innovations:</a:t>
            </a:r>
          </a:p>
          <a:p>
            <a:pPr lvl="1"/>
            <a:r>
              <a:rPr lang="en-US" dirty="0"/>
              <a:t>The content of your page will not be judged by only the terms on your page, but further by the terms in the pages that </a:t>
            </a:r>
            <a:r>
              <a:rPr lang="en-US" i="1" dirty="0"/>
              <a:t>link</a:t>
            </a:r>
            <a:r>
              <a:rPr lang="en-US" dirty="0"/>
              <a:t> to your page</a:t>
            </a:r>
          </a:p>
          <a:p>
            <a:pPr lvl="2"/>
            <a:r>
              <a:rPr lang="en-US" sz="2400" dirty="0"/>
              <a:t>It is easy to add false terms to your page, but it might not be easy to add false terms to your neighboring pages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PageRank algorithm can be used to capture this intuition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9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63040"/>
            <a:ext cx="10439400" cy="4526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PageRank is a </a:t>
            </a:r>
            <a:r>
              <a:rPr lang="en-US" sz="2400" i="1" dirty="0">
                <a:solidFill>
                  <a:schemeClr val="tx1"/>
                </a:solidFill>
              </a:rPr>
              <a:t>function</a:t>
            </a:r>
            <a:r>
              <a:rPr lang="en-US" sz="2400" dirty="0">
                <a:solidFill>
                  <a:schemeClr val="tx1"/>
                </a:solidFill>
              </a:rPr>
              <a:t> that assigns a real number to each page in the Web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Intuition</a:t>
            </a:r>
            <a:r>
              <a:rPr lang="en-US" sz="2400" dirty="0">
                <a:solidFill>
                  <a:schemeClr val="tx1"/>
                </a:solidFill>
              </a:rPr>
              <a:t>: the higher the PageRank of a page, the more “important” it 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Simulation of </a:t>
            </a:r>
            <a:r>
              <a:rPr lang="en-US" sz="2400" i="1" dirty="0">
                <a:solidFill>
                  <a:schemeClr val="tx1"/>
                </a:solidFill>
              </a:rPr>
              <a:t>random surfers </a:t>
            </a:r>
            <a:r>
              <a:rPr lang="en-US" sz="2400" dirty="0">
                <a:solidFill>
                  <a:schemeClr val="tx1"/>
                </a:solidFill>
              </a:rPr>
              <a:t>allows approximating the intuitive notion of the “importance” of pages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Random surfers start at random pages and tend to congregate at important pages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Pages with larger numbers of surfers are more “important” than pages with smaller numbers of surfers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Web can be represented as a directed graph, with pages as nodes and links between pages as edges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 random surfer starting at A, will next be at A, B, C, and D with probabilities of 0, 1/3, 1/3, and 1/3, respectively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 random surfer starting at B, will next be at A, B, C and D with probabilities of ½, 0, 0, and ½, respectively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876800" y="22098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6019800" y="22098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4876800" y="3286049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6019800" y="3286049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3" name="Straight Arrow Connector 12"/>
          <p:cNvCxnSpPr>
            <a:stCxn id="3" idx="5"/>
            <a:endCxn id="7" idx="1"/>
          </p:cNvCxnSpPr>
          <p:nvPr/>
        </p:nvCxnSpPr>
        <p:spPr>
          <a:xfrm>
            <a:off x="5267045" y="2600046"/>
            <a:ext cx="819710" cy="75295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3" idx="6"/>
          </p:cNvCxnSpPr>
          <p:nvPr/>
        </p:nvCxnSpPr>
        <p:spPr>
          <a:xfrm flipH="1">
            <a:off x="5334000" y="2438400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7" idx="0"/>
          </p:cNvCxnSpPr>
          <p:nvPr/>
        </p:nvCxnSpPr>
        <p:spPr>
          <a:xfrm>
            <a:off x="6248400" y="2667001"/>
            <a:ext cx="0" cy="619049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4"/>
            <a:endCxn id="6" idx="0"/>
          </p:cNvCxnSpPr>
          <p:nvPr/>
        </p:nvCxnSpPr>
        <p:spPr>
          <a:xfrm>
            <a:off x="5105400" y="2667001"/>
            <a:ext cx="0" cy="619049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6" idx="6"/>
          </p:cNvCxnSpPr>
          <p:nvPr/>
        </p:nvCxnSpPr>
        <p:spPr>
          <a:xfrm flipH="1">
            <a:off x="5334000" y="3514649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6793337" y="2328825"/>
            <a:ext cx="228600" cy="12954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41946" y="2791859"/>
            <a:ext cx="373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 hypothetical example of the Web</a:t>
            </a:r>
          </a:p>
        </p:txBody>
      </p:sp>
    </p:spTree>
    <p:extLst>
      <p:ext uri="{BB962C8B-B14F-4D97-AF65-F5344CB8AC3E}">
        <p14:creationId xmlns:p14="http://schemas.microsoft.com/office/powerpoint/2010/main" val="28563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4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99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Web can be represented as a directed graph, with pages as nodes and links between pages as edges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743200" y="2886151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2886151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743200" y="39624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886200" y="39624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3" name="Straight Arrow Connector 12"/>
          <p:cNvCxnSpPr>
            <a:stCxn id="3" idx="5"/>
            <a:endCxn id="7" idx="1"/>
          </p:cNvCxnSpPr>
          <p:nvPr/>
        </p:nvCxnSpPr>
        <p:spPr>
          <a:xfrm>
            <a:off x="3133445" y="3276397"/>
            <a:ext cx="819710" cy="75295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3" idx="6"/>
          </p:cNvCxnSpPr>
          <p:nvPr/>
        </p:nvCxnSpPr>
        <p:spPr>
          <a:xfrm flipH="1">
            <a:off x="3200400" y="3114751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7" idx="0"/>
          </p:cNvCxnSpPr>
          <p:nvPr/>
        </p:nvCxnSpPr>
        <p:spPr>
          <a:xfrm>
            <a:off x="4114800" y="3343352"/>
            <a:ext cx="0" cy="619049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4"/>
            <a:endCxn id="6" idx="0"/>
          </p:cNvCxnSpPr>
          <p:nvPr/>
        </p:nvCxnSpPr>
        <p:spPr>
          <a:xfrm>
            <a:off x="2971800" y="3343352"/>
            <a:ext cx="0" cy="619049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6" idx="6"/>
          </p:cNvCxnSpPr>
          <p:nvPr/>
        </p:nvCxnSpPr>
        <p:spPr>
          <a:xfrm flipH="1">
            <a:off x="3200400" y="4191000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ket 3"/>
          <p:cNvSpPr/>
          <p:nvPr/>
        </p:nvSpPr>
        <p:spPr>
          <a:xfrm>
            <a:off x="6096000" y="2802259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2886151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9" name="Right Bracket 8"/>
          <p:cNvSpPr/>
          <p:nvPr/>
        </p:nvSpPr>
        <p:spPr>
          <a:xfrm>
            <a:off x="8752496" y="2773365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5303384"/>
            <a:ext cx="6722076" cy="83099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i="1" u="sng" dirty="0"/>
              <a:t>transition matrix</a:t>
            </a:r>
            <a:r>
              <a:rPr lang="en-US" sz="2400" dirty="0"/>
              <a:t> of the Web, which describes what happens to random surfers after </a:t>
            </a:r>
            <a:r>
              <a:rPr lang="en-US" sz="2400" i="1" u="sng" dirty="0"/>
              <a:t>one step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7220258" y="3465314"/>
            <a:ext cx="543904" cy="2819400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12492" y="3453596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 </a:t>
            </a:r>
            <a:r>
              <a:rPr lang="en-US" sz="2800" dirty="0"/>
              <a:t>=</a:t>
            </a:r>
            <a:r>
              <a:rPr lang="en-US" sz="2800" b="1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6838" y="2401248"/>
            <a:ext cx="256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 A        B         C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86959" y="28861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72930" y="32502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63725" y="360465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0214" y="40087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794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351008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probability distribution for the location of a random surfer can be described by a </a:t>
            </a:r>
            <a:r>
              <a:rPr lang="en-US" sz="2400" i="1" dirty="0">
                <a:solidFill>
                  <a:schemeClr val="tx1"/>
                </a:solidFill>
              </a:rPr>
              <a:t>column vector</a:t>
            </a:r>
            <a:r>
              <a:rPr lang="en-US" sz="2400" dirty="0">
                <a:solidFill>
                  <a:schemeClr val="tx1"/>
                </a:solidFill>
              </a:rPr>
              <a:t> (say, </a:t>
            </a:r>
            <a:r>
              <a:rPr lang="en-US" sz="2400" b="1" i="1" dirty="0">
                <a:solidFill>
                  <a:schemeClr val="tx1"/>
                </a:solidFill>
              </a:rPr>
              <a:t>v</a:t>
            </a:r>
            <a:r>
              <a:rPr lang="en-US" sz="2400" dirty="0">
                <a:solidFill>
                  <a:schemeClr val="tx1"/>
                </a:solidFill>
              </a:rPr>
              <a:t>) whose </a:t>
            </a:r>
            <a:r>
              <a:rPr lang="en-US" sz="2400" b="1" i="1" dirty="0" err="1">
                <a:solidFill>
                  <a:schemeClr val="tx1"/>
                </a:solidFill>
              </a:rPr>
              <a:t>j</a:t>
            </a:r>
            <a:r>
              <a:rPr lang="en-US" sz="2400" baseline="30000" dirty="0" err="1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element is the probability that the surfer is at page </a:t>
            </a:r>
            <a:r>
              <a:rPr lang="en-US" sz="2400" b="1" i="1" dirty="0">
                <a:solidFill>
                  <a:schemeClr val="tx1"/>
                </a:solidFill>
              </a:rPr>
              <a:t>j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This probability is the (idealized) PageRank function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We can start a random surfer at any of the 4 pages of our tiny Web graph, with </a:t>
            </a:r>
            <a:r>
              <a:rPr lang="en-US" sz="2400" i="1" dirty="0">
                <a:solidFill>
                  <a:schemeClr val="tx1"/>
                </a:solidFill>
              </a:rPr>
              <a:t>equal</a:t>
            </a:r>
            <a:r>
              <a:rPr lang="en-US" sz="2400" dirty="0">
                <a:solidFill>
                  <a:schemeClr val="tx1"/>
                </a:solidFill>
              </a:rPr>
              <a:t> probabilities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5556306" y="4422088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32507" y="4505980"/>
            <a:ext cx="697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1/4 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</p:txBody>
      </p:sp>
      <p:sp>
        <p:nvSpPr>
          <p:cNvPr id="23" name="Right Bracket 22"/>
          <p:cNvSpPr/>
          <p:nvPr/>
        </p:nvSpPr>
        <p:spPr>
          <a:xfrm>
            <a:off x="6167229" y="4422089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502920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</a:t>
            </a:r>
            <a:r>
              <a:rPr lang="en-US" sz="2800" dirty="0"/>
              <a:t>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5835" y="45478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1806" y="491201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2601" y="526639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9090" y="567052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901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4FE896-D7DC-6140-83FD-59119E3D15FD}"/>
              </a:ext>
            </a:extLst>
          </p:cNvPr>
          <p:cNvSpPr txBox="1"/>
          <p:nvPr/>
        </p:nvSpPr>
        <p:spPr>
          <a:xfrm>
            <a:off x="6633612" y="5827715"/>
            <a:ext cx="483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Large Page (or </a:t>
            </a:r>
            <a:r>
              <a:rPr lang="en-US" sz="2400" b="1" i="1" dirty="0"/>
              <a:t>Document</a:t>
            </a:r>
            <a:r>
              <a:rPr lang="en-US" sz="2400" b="1" dirty="0"/>
              <a:t>) Collection</a:t>
            </a:r>
          </a:p>
        </p:txBody>
      </p:sp>
    </p:spTree>
    <p:extLst>
      <p:ext uri="{BB962C8B-B14F-4D97-AF65-F5344CB8AC3E}">
        <p14:creationId xmlns:p14="http://schemas.microsoft.com/office/powerpoint/2010/main" val="2871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351008" cy="45262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If </a:t>
            </a: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is the transition matrix of the Web, after one step, the distribution of the surfer will be </a:t>
            </a:r>
            <a:r>
              <a:rPr lang="en-US" sz="2400" b="1" dirty="0" err="1">
                <a:solidFill>
                  <a:schemeClr val="tx1"/>
                </a:solidFill>
              </a:rPr>
              <a:t>Mv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After two steps it will be </a:t>
            </a: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Mv</a:t>
            </a:r>
            <a:r>
              <a:rPr lang="en-US" sz="2400" dirty="0">
                <a:solidFill>
                  <a:schemeClr val="tx1"/>
                </a:solidFill>
              </a:rPr>
              <a:t>) =</a:t>
            </a:r>
            <a:r>
              <a:rPr lang="en-US" sz="2400" b="1" dirty="0">
                <a:solidFill>
                  <a:schemeClr val="tx1"/>
                </a:solidFill>
              </a:rPr>
              <a:t> M</a:t>
            </a:r>
            <a:r>
              <a:rPr lang="en-US" sz="2400" b="1" baseline="30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v</a:t>
            </a:r>
            <a:r>
              <a:rPr lang="en-US" sz="2400" dirty="0">
                <a:solidFill>
                  <a:schemeClr val="tx1"/>
                </a:solidFill>
              </a:rPr>
              <a:t>, and so 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In general, multiplying the initial vector </a:t>
            </a:r>
            <a:r>
              <a:rPr lang="en-US" sz="2200" b="1" dirty="0">
                <a:solidFill>
                  <a:schemeClr val="tx1"/>
                </a:solidFill>
              </a:rPr>
              <a:t>v</a:t>
            </a:r>
            <a:r>
              <a:rPr lang="en-US" sz="2200" dirty="0">
                <a:solidFill>
                  <a:schemeClr val="tx1"/>
                </a:solidFill>
              </a:rPr>
              <a:t> by </a:t>
            </a:r>
            <a:r>
              <a:rPr lang="en-US" sz="2200" b="1" dirty="0">
                <a:solidFill>
                  <a:schemeClr val="tx1"/>
                </a:solidFill>
              </a:rPr>
              <a:t>M</a:t>
            </a:r>
            <a:r>
              <a:rPr lang="en-US" sz="2200" dirty="0">
                <a:solidFill>
                  <a:schemeClr val="tx1"/>
                </a:solidFill>
              </a:rPr>
              <a:t> a total of </a:t>
            </a:r>
            <a:r>
              <a:rPr lang="en-US" sz="2200" b="1" i="1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times will give the distribution of the surfer after </a:t>
            </a:r>
            <a:r>
              <a:rPr lang="en-US" sz="2200" b="1" i="1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steps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6172200" y="2747783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48401" y="2831675"/>
            <a:ext cx="697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1/4 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</p:txBody>
      </p:sp>
      <p:sp>
        <p:nvSpPr>
          <p:cNvPr id="23" name="Right Bracket 22"/>
          <p:cNvSpPr/>
          <p:nvPr/>
        </p:nvSpPr>
        <p:spPr>
          <a:xfrm>
            <a:off x="6783123" y="2747784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3124200" y="2766739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0400" y="2850631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5780696" y="2737845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>
            <a:off x="7749669" y="2766739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25870" y="2850631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9/24 </a:t>
            </a:r>
          </a:p>
          <a:p>
            <a:r>
              <a:rPr lang="en-US" sz="2400" b="1" dirty="0"/>
              <a:t>5/24</a:t>
            </a:r>
          </a:p>
          <a:p>
            <a:r>
              <a:rPr lang="en-US" sz="2400" b="1" dirty="0"/>
              <a:t>5/24</a:t>
            </a:r>
          </a:p>
          <a:p>
            <a:r>
              <a:rPr lang="en-US" sz="2400" b="1" dirty="0"/>
              <a:t>5/24</a:t>
            </a:r>
          </a:p>
        </p:txBody>
      </p:sp>
      <p:sp>
        <p:nvSpPr>
          <p:cNvPr id="14" name="Right Bracket 13"/>
          <p:cNvSpPr/>
          <p:nvPr/>
        </p:nvSpPr>
        <p:spPr>
          <a:xfrm>
            <a:off x="8488384" y="2766740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59641" y="33528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865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  <p:bldP spid="8" grpId="0" animBg="1"/>
      <p:bldP spid="9" grpId="0"/>
      <p:bldP spid="10" grpId="0" animBg="1"/>
      <p:bldP spid="11" grpId="0" animBg="1"/>
      <p:bldP spid="13" grpId="0"/>
      <p:bldP spid="14" grpId="0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207752" cy="5090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can this be implemented in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First</a:t>
            </a:r>
            <a:r>
              <a:rPr lang="en-US" sz="2200" dirty="0">
                <a:solidFill>
                  <a:schemeClr val="tx1"/>
                </a:solidFill>
              </a:rPr>
              <a:t>, partition </a:t>
            </a:r>
            <a:r>
              <a:rPr lang="en-US" sz="2200" b="1" dirty="0">
                <a:solidFill>
                  <a:schemeClr val="tx1"/>
                </a:solidFill>
              </a:rPr>
              <a:t>M</a:t>
            </a:r>
            <a:r>
              <a:rPr lang="en-US" sz="2200" dirty="0">
                <a:solidFill>
                  <a:schemeClr val="tx1"/>
                </a:solidFill>
              </a:rPr>
              <a:t> at the master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2125125" y="3305494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5" y="3389386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4781621" y="3276600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r0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9014" b="-8873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896525" y="3797062"/>
            <a:ext cx="32766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6525" y="4178062"/>
            <a:ext cx="32766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6525" y="4527258"/>
            <a:ext cx="32766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4351" y="335190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4351" y="381731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419099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4351" y="46335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r1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r2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r3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274311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70078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61382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57933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14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3" grpId="0" animBg="1"/>
      <p:bldP spid="13" grpId="0"/>
      <p:bldP spid="22" grpId="0"/>
      <p:bldP spid="24" grpId="0"/>
      <p:bldP spid="25" grpId="0"/>
      <p:bldP spid="28" grpId="0" animBg="1"/>
      <p:bldP spid="29" grpId="0" animBg="1"/>
      <p:bldP spid="30" grpId="0" animBg="1"/>
      <p:bldP spid="14" grpId="0"/>
      <p:bldP spid="31" grpId="0"/>
      <p:bldP spid="32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936955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can this be implemented in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Second</a:t>
            </a:r>
            <a:r>
              <a:rPr lang="en-US" sz="2200" dirty="0">
                <a:solidFill>
                  <a:schemeClr val="tx1"/>
                </a:solidFill>
              </a:rPr>
              <a:t>, distribute </a:t>
            </a:r>
            <a:r>
              <a:rPr lang="en-US" sz="2200" b="1" dirty="0">
                <a:solidFill>
                  <a:schemeClr val="tx1"/>
                </a:solidFill>
              </a:rPr>
              <a:t>M</a:t>
            </a:r>
            <a:r>
              <a:rPr lang="en-US" sz="2200" dirty="0">
                <a:solidFill>
                  <a:schemeClr val="tx1"/>
                </a:solidFill>
              </a:rPr>
              <a:t>’s partitions to the machines (e.g., using MPI-Scatter())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2125125" y="3305494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5" y="3389386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4781621" y="3276600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r0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9014" b="-8873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896525" y="3797062"/>
            <a:ext cx="32766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6525" y="4178062"/>
            <a:ext cx="32766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6525" y="4527258"/>
            <a:ext cx="32766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4351" y="335190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4351" y="381731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419099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4351" y="46335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r1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r2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r3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274311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70078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61382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57933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4944526" y="2942427"/>
            <a:ext cx="1761075" cy="6389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8" idx="1"/>
          </p:cNvCxnSpPr>
          <p:nvPr/>
        </p:nvCxnSpPr>
        <p:spPr>
          <a:xfrm flipV="1">
            <a:off x="4944525" y="3871273"/>
            <a:ext cx="1775652" cy="911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9" idx="1"/>
          </p:cNvCxnSpPr>
          <p:nvPr/>
        </p:nvCxnSpPr>
        <p:spPr>
          <a:xfrm>
            <a:off x="4944525" y="4347120"/>
            <a:ext cx="1786916" cy="45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0" idx="1"/>
          </p:cNvCxnSpPr>
          <p:nvPr/>
        </p:nvCxnSpPr>
        <p:spPr>
          <a:xfrm>
            <a:off x="4944525" y="4800599"/>
            <a:ext cx="1786916" cy="9266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can this be implemented in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Second</a:t>
            </a:r>
            <a:r>
              <a:rPr lang="en-US" sz="2200" dirty="0">
                <a:solidFill>
                  <a:schemeClr val="tx1"/>
                </a:solidFill>
              </a:rPr>
              <a:t>, distribute </a:t>
            </a:r>
            <a:r>
              <a:rPr lang="en-US" sz="2200" b="1" dirty="0">
                <a:solidFill>
                  <a:schemeClr val="tx1"/>
                </a:solidFill>
              </a:rPr>
              <a:t>M</a:t>
            </a:r>
            <a:r>
              <a:rPr lang="en-US" sz="2200" dirty="0">
                <a:solidFill>
                  <a:schemeClr val="tx1"/>
                </a:solidFill>
              </a:rPr>
              <a:t>’s partitions to the machines (e.g., using MPI-Scatter())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2125125" y="3305494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5" y="3389386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4781621" y="3276600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9014" b="-8873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896525" y="3797062"/>
            <a:ext cx="32766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6525" y="4178062"/>
            <a:ext cx="32766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6525" y="4527258"/>
            <a:ext cx="32766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4351" y="335190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4351" y="381731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419099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4351" y="46335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274311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70078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61382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57933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4944526" y="2942427"/>
            <a:ext cx="1761075" cy="6389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8" idx="1"/>
          </p:cNvCxnSpPr>
          <p:nvPr/>
        </p:nvCxnSpPr>
        <p:spPr>
          <a:xfrm flipV="1">
            <a:off x="4944525" y="3871273"/>
            <a:ext cx="1775652" cy="911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9" idx="1"/>
          </p:cNvCxnSpPr>
          <p:nvPr/>
        </p:nvCxnSpPr>
        <p:spPr>
          <a:xfrm>
            <a:off x="4944525" y="4347120"/>
            <a:ext cx="1786916" cy="45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0" idx="1"/>
          </p:cNvCxnSpPr>
          <p:nvPr/>
        </p:nvCxnSpPr>
        <p:spPr>
          <a:xfrm>
            <a:off x="4944525" y="4800599"/>
            <a:ext cx="1786916" cy="9266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254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can this be implemented in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Third</a:t>
            </a:r>
            <a:r>
              <a:rPr lang="en-US" sz="2200" dirty="0">
                <a:solidFill>
                  <a:schemeClr val="tx1"/>
                </a:solidFill>
              </a:rPr>
              <a:t>, copy </a:t>
            </a:r>
            <a:r>
              <a:rPr lang="en-US" sz="2200" b="1" dirty="0">
                <a:solidFill>
                  <a:schemeClr val="tx1"/>
                </a:solidFill>
              </a:rPr>
              <a:t>v</a:t>
            </a:r>
            <a:r>
              <a:rPr lang="en-US" sz="2200" dirty="0">
                <a:solidFill>
                  <a:schemeClr val="tx1"/>
                </a:solidFill>
              </a:rPr>
              <a:t> to each machine (e.g., using MPI-</a:t>
            </a:r>
            <a:r>
              <a:rPr lang="en-US" sz="2200" dirty="0" err="1">
                <a:solidFill>
                  <a:schemeClr val="tx1"/>
                </a:solidFill>
              </a:rPr>
              <a:t>Bcast</a:t>
            </a:r>
            <a:r>
              <a:rPr lang="en-US" sz="2200" dirty="0">
                <a:solidFill>
                  <a:schemeClr val="tx1"/>
                </a:solidFill>
              </a:rPr>
              <a:t>())– </a:t>
            </a:r>
            <a:r>
              <a:rPr lang="en-US" sz="2200" i="1" dirty="0">
                <a:solidFill>
                  <a:srgbClr val="FF0000"/>
                </a:solidFill>
              </a:rPr>
              <a:t>Iteration 1 starts here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511935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11935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9014" b="-8873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438839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438839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372451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372451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8182" b="-8811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294802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294802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2740448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698124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61116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576668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6" name="Left Bracket 25"/>
          <p:cNvSpPr/>
          <p:nvPr/>
        </p:nvSpPr>
        <p:spPr>
          <a:xfrm>
            <a:off x="3886200" y="3283695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62401" y="3367587"/>
            <a:ext cx="697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1/4 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</p:txBody>
      </p:sp>
      <p:sp>
        <p:nvSpPr>
          <p:cNvPr id="34" name="Right Bracket 33"/>
          <p:cNvSpPr/>
          <p:nvPr/>
        </p:nvSpPr>
        <p:spPr>
          <a:xfrm>
            <a:off x="4497123" y="3283696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4" idx="2"/>
            <a:endCxn id="3" idx="1"/>
          </p:cNvCxnSpPr>
          <p:nvPr/>
        </p:nvCxnSpPr>
        <p:spPr>
          <a:xfrm flipV="1">
            <a:off x="4660028" y="2939762"/>
            <a:ext cx="2045573" cy="12126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7" idx="3"/>
            <a:endCxn id="28" idx="1"/>
          </p:cNvCxnSpPr>
          <p:nvPr/>
        </p:nvCxnSpPr>
        <p:spPr>
          <a:xfrm flipV="1">
            <a:off x="4660027" y="3868607"/>
            <a:ext cx="2060150" cy="2838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2"/>
            <a:endCxn id="29" idx="1"/>
          </p:cNvCxnSpPr>
          <p:nvPr/>
        </p:nvCxnSpPr>
        <p:spPr>
          <a:xfrm>
            <a:off x="4660027" y="4152419"/>
            <a:ext cx="2071414" cy="649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3"/>
            <a:endCxn id="30" idx="1"/>
          </p:cNvCxnSpPr>
          <p:nvPr/>
        </p:nvCxnSpPr>
        <p:spPr>
          <a:xfrm>
            <a:off x="4660027" y="4152418"/>
            <a:ext cx="2071414" cy="15721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can this be implemented in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Third, copy </a:t>
            </a:r>
            <a:r>
              <a:rPr lang="en-US" sz="2200" b="1" dirty="0">
                <a:solidFill>
                  <a:schemeClr val="tx1"/>
                </a:solidFill>
              </a:rPr>
              <a:t>v</a:t>
            </a:r>
            <a:r>
              <a:rPr lang="en-US" sz="2200" dirty="0">
                <a:solidFill>
                  <a:schemeClr val="tx1"/>
                </a:solidFill>
              </a:rPr>
              <a:t> to each machine (e.g., using MPI-</a:t>
            </a:r>
            <a:r>
              <a:rPr lang="en-US" sz="2200" dirty="0" err="1">
                <a:solidFill>
                  <a:schemeClr val="tx1"/>
                </a:solidFill>
              </a:rPr>
              <a:t>Bcast</a:t>
            </a:r>
            <a:r>
              <a:rPr lang="en-US" sz="2200" dirty="0">
                <a:solidFill>
                  <a:schemeClr val="tx1"/>
                </a:solidFill>
              </a:rPr>
              <a:t>())– </a:t>
            </a:r>
            <a:r>
              <a:rPr lang="en-US" sz="2200" i="1" dirty="0">
                <a:solidFill>
                  <a:srgbClr val="FF0000"/>
                </a:solidFill>
              </a:rPr>
              <a:t>Iteration 1 starts here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9014" b="-8873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274311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70078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61382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57933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6" name="Left Bracket 25"/>
          <p:cNvSpPr/>
          <p:nvPr/>
        </p:nvSpPr>
        <p:spPr>
          <a:xfrm>
            <a:off x="3886200" y="3286360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62401" y="3370252"/>
            <a:ext cx="697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1/4 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</p:txBody>
      </p:sp>
      <p:sp>
        <p:nvSpPr>
          <p:cNvPr id="34" name="Right Bracket 33"/>
          <p:cNvSpPr/>
          <p:nvPr/>
        </p:nvSpPr>
        <p:spPr>
          <a:xfrm>
            <a:off x="4497123" y="3286361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4" idx="2"/>
            <a:endCxn id="3" idx="1"/>
          </p:cNvCxnSpPr>
          <p:nvPr/>
        </p:nvCxnSpPr>
        <p:spPr>
          <a:xfrm flipV="1">
            <a:off x="4660028" y="2942427"/>
            <a:ext cx="2045573" cy="12126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7" idx="3"/>
            <a:endCxn id="28" idx="1"/>
          </p:cNvCxnSpPr>
          <p:nvPr/>
        </p:nvCxnSpPr>
        <p:spPr>
          <a:xfrm flipV="1">
            <a:off x="4660027" y="3871272"/>
            <a:ext cx="2060150" cy="2838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2"/>
            <a:endCxn id="29" idx="1"/>
          </p:cNvCxnSpPr>
          <p:nvPr/>
        </p:nvCxnSpPr>
        <p:spPr>
          <a:xfrm>
            <a:off x="4660027" y="4155084"/>
            <a:ext cx="2071414" cy="649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3"/>
            <a:endCxn id="30" idx="1"/>
          </p:cNvCxnSpPr>
          <p:nvPr/>
        </p:nvCxnSpPr>
        <p:spPr>
          <a:xfrm>
            <a:off x="4660027" y="4155083"/>
            <a:ext cx="2071414" cy="15721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82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can this be implemented in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Fourth</a:t>
            </a:r>
            <a:r>
              <a:rPr lang="en-US" sz="2200" dirty="0">
                <a:solidFill>
                  <a:schemeClr val="tx1"/>
                </a:solidFill>
              </a:rPr>
              <a:t>, apply the </a:t>
            </a:r>
            <a:r>
              <a:rPr lang="en-US" sz="2200" b="1" dirty="0" err="1">
                <a:solidFill>
                  <a:schemeClr val="tx1"/>
                </a:solidFill>
              </a:rPr>
              <a:t>Mv</a:t>
            </a:r>
            <a:r>
              <a:rPr lang="en-US" sz="2200" dirty="0">
                <a:solidFill>
                  <a:schemeClr val="tx1"/>
                </a:solidFill>
              </a:rPr>
              <a:t> multiplication logic at each machine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14600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9014" b="-8873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274311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70078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61382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57933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1772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can this be implemented in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Fourth</a:t>
            </a:r>
            <a:r>
              <a:rPr lang="en-US" sz="2200" dirty="0">
                <a:solidFill>
                  <a:schemeClr val="tx1"/>
                </a:solidFill>
              </a:rPr>
              <a:t>, apply the </a:t>
            </a:r>
            <a:r>
              <a:rPr lang="en-US" sz="2200" b="1" dirty="0" err="1">
                <a:solidFill>
                  <a:schemeClr val="tx1"/>
                </a:solidFill>
              </a:rPr>
              <a:t>Mv</a:t>
            </a:r>
            <a:r>
              <a:rPr lang="en-US" sz="2200" dirty="0">
                <a:solidFill>
                  <a:schemeClr val="tx1"/>
                </a:solidFill>
              </a:rPr>
              <a:t> multiplication logic at each machine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blipFill rotWithShape="0">
                <a:blip r:embed="rId3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blipFill rotWithShape="0">
                <a:blip r:embed="rId4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blipFill rotWithShape="0">
                <a:blip r:embed="rId5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274311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70078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61382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57933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05600" y="2514600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200" b="1" i="1" baseline="-25000" dirty="0">
                    <a:solidFill>
                      <a:schemeClr val="tx1"/>
                    </a:solidFill>
                  </a:rPr>
                  <a:t>j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14600"/>
                <a:ext cx="2667000" cy="859536"/>
              </a:xfrm>
              <a:prstGeom prst="rect">
                <a:avLst/>
              </a:prstGeom>
              <a:blipFill rotWithShape="0">
                <a:blip r:embed="rId6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52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PageRank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63040"/>
            <a:ext cx="10360152" cy="99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can this be implemented in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Fifth</a:t>
            </a:r>
            <a:r>
              <a:rPr lang="en-US" sz="2200" dirty="0">
                <a:solidFill>
                  <a:schemeClr val="tx1"/>
                </a:solidFill>
              </a:rPr>
              <a:t>, each machine sends back its element to the master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4366685" y="3402760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42886" y="3486652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9/24 </a:t>
            </a:r>
          </a:p>
          <a:p>
            <a:r>
              <a:rPr lang="en-US" sz="2400" b="1" dirty="0"/>
              <a:t>5/24</a:t>
            </a:r>
          </a:p>
          <a:p>
            <a:r>
              <a:rPr lang="en-US" sz="2400" b="1" dirty="0"/>
              <a:t>5/24</a:t>
            </a:r>
          </a:p>
          <a:p>
            <a:r>
              <a:rPr lang="en-US" sz="2400" b="1" dirty="0"/>
              <a:t>5/24</a:t>
            </a:r>
          </a:p>
        </p:txBody>
      </p:sp>
      <p:sp>
        <p:nvSpPr>
          <p:cNvPr id="15" name="Right Bracket 14"/>
          <p:cNvSpPr/>
          <p:nvPr/>
        </p:nvSpPr>
        <p:spPr>
          <a:xfrm>
            <a:off x="5105400" y="3402761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49867" y="3446361"/>
            <a:ext cx="5549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baseline="-25000" dirty="0"/>
              <a:t>0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x</a:t>
            </a:r>
            <a:r>
              <a:rPr lang="en-US" sz="2400" b="1" baseline="-25000" dirty="0"/>
              <a:t>1 </a:t>
            </a:r>
          </a:p>
          <a:p>
            <a:r>
              <a:rPr lang="en-US" sz="2400" b="1" dirty="0"/>
              <a:t>x</a:t>
            </a:r>
            <a:r>
              <a:rPr lang="en-US" sz="2400" b="1" baseline="-25000" dirty="0"/>
              <a:t>2 </a:t>
            </a:r>
          </a:p>
          <a:p>
            <a:r>
              <a:rPr lang="en-US" sz="2400" b="1" dirty="0"/>
              <a:t>x</a:t>
            </a:r>
            <a:r>
              <a:rPr lang="en-US" sz="2400" b="1" baseline="-25000" dirty="0"/>
              <a:t>3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68304" y="2942426"/>
            <a:ext cx="1437296" cy="7583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97459" y="3871273"/>
            <a:ext cx="1422719" cy="1526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268305" y="4494704"/>
            <a:ext cx="1463137" cy="3101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55385" y="4845267"/>
            <a:ext cx="1476057" cy="881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752600" y="5333869"/>
            <a:ext cx="4343400" cy="106693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chemeClr val="tx1"/>
                </a:solidFill>
              </a:rPr>
              <a:t>This concludes iteration 1. To perform a new iteration, repeat steps 3, 4, and 5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78213" y="274311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81526" y="370078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89477" y="461382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59349" y="557933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0000FF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441504"/>
                <a:ext cx="2667000" cy="859536"/>
              </a:xfrm>
              <a:prstGeom prst="rect">
                <a:avLst/>
              </a:prstGeom>
              <a:blipFill rotWithShape="0">
                <a:blip r:embed="rId3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375116"/>
                <a:ext cx="2667000" cy="859536"/>
              </a:xfrm>
              <a:prstGeom prst="rect">
                <a:avLst/>
              </a:prstGeom>
              <a:blipFill rotWithShape="0">
                <a:blip r:embed="rId4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297467"/>
                <a:ext cx="2667000" cy="859536"/>
              </a:xfrm>
              <a:prstGeom prst="rect">
                <a:avLst/>
              </a:prstGeom>
              <a:blipFill rotWithShape="0">
                <a:blip r:embed="rId5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705600" y="2514600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200" b="1" i="1" baseline="-25000" dirty="0">
                    <a:solidFill>
                      <a:schemeClr val="tx1"/>
                    </a:solidFill>
                  </a:rPr>
                  <a:t>j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14600"/>
                <a:ext cx="2667000" cy="859536"/>
              </a:xfrm>
              <a:prstGeom prst="rect">
                <a:avLst/>
              </a:prstGeom>
              <a:blipFill rotWithShape="0">
                <a:blip r:embed="rId6"/>
                <a:stretch>
                  <a:fillRect t="-18881" b="-874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Next Lecture…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Hadoop</a:t>
            </a:r>
          </a:p>
        </p:txBody>
      </p:sp>
    </p:spTree>
    <p:extLst>
      <p:ext uri="{BB962C8B-B14F-4D97-AF65-F5344CB8AC3E}">
        <p14:creationId xmlns:p14="http://schemas.microsoft.com/office/powerpoint/2010/main" val="8165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633612" y="5827715"/>
            <a:ext cx="483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Large Page (or </a:t>
            </a:r>
            <a:r>
              <a:rPr lang="en-US" sz="2400" b="1" i="1" dirty="0"/>
              <a:t>Document</a:t>
            </a:r>
            <a:r>
              <a:rPr lang="en-US" sz="2400" b="1" dirty="0"/>
              <a:t>) Collection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18631" y="1690688"/>
            <a:ext cx="352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Lookup (e.g.,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grep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Unix)</a:t>
            </a:r>
          </a:p>
        </p:txBody>
      </p:sp>
      <p:pic>
        <p:nvPicPr>
          <p:cNvPr id="1044" name="Picture 10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18" y="2235479"/>
            <a:ext cx="917492" cy="917492"/>
          </a:xfrm>
          <a:prstGeom prst="rect">
            <a:avLst/>
          </a:prstGeom>
        </p:spPr>
      </p:pic>
      <p:pic>
        <p:nvPicPr>
          <p:cNvPr id="4098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49" y="1489173"/>
            <a:ext cx="830744" cy="8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07" y="1547555"/>
            <a:ext cx="452940" cy="4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A3F45-408C-0C40-8419-E9658219EC7D}"/>
              </a:ext>
            </a:extLst>
          </p:cNvPr>
          <p:cNvSpPr txBox="1"/>
          <p:nvPr/>
        </p:nvSpPr>
        <p:spPr>
          <a:xfrm>
            <a:off x="2287140" y="4109487"/>
            <a:ext cx="1774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Very Slow!</a:t>
            </a:r>
          </a:p>
        </p:txBody>
      </p:sp>
    </p:spTree>
    <p:extLst>
      <p:ext uri="{BB962C8B-B14F-4D97-AF65-F5344CB8AC3E}">
        <p14:creationId xmlns:p14="http://schemas.microsoft.com/office/powerpoint/2010/main" val="7858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3.7037E-7 C 0.05768 0.00533 0.00052 0.00047 0.12396 0.00371 C 0.13763 0.00417 0.15143 0.0051 0.16524 0.00579 L 0.23698 0.00371 L 0.29896 0.00186 L 0.42058 0.00186 L 0.42058 0.00186 C 0.42149 0.02662 0.4224 0.05047 0.42279 0.07524 C 0.42292 0.08565 0.42279 0.09584 0.42279 0.10625 L 0.42279 0.10625 L 0.38581 0.10811 C 0.3819 0.10857 0.37787 0.10949 0.37396 0.11019 C 0.36888 0.11088 0.3638 0.11158 0.35873 0.11204 C 0.34818 0.11297 0.33763 0.11366 0.32722 0.11389 L 0.23698 0.11598 L 0.10222 0.11968 L 0.03477 0.11783 C 0.02787 0.1176 0.02097 0.1169 0.01419 0.11598 C 0.01302 0.11574 0.01198 0.11412 0.01094 0.11389 C 0.00651 0.11343 0.00222 0.11389 -0.00208 0.11389 L -0.00208 0.11389 C -0.00182 0.12107 -0.00156 0.12824 -0.00104 0.13519 C -0.00091 0.13774 -2.91667E-6 0.14028 -2.91667E-6 0.14306 C 0.00039 0.16621 -2.91667E-6 0.18936 -2.91667E-6 0.2125 L -2.91667E-6 0.2125 L 0.06419 0.21459 C 0.10183 0.21459 0.09362 0.21644 0.11302 0.21065 C 0.23412 0.2125 0.24857 0.21389 0.37396 0.21065 C 0.37604 0.21065 0.37826 0.2088 0.38047 0.20857 C 0.40378 0.20672 0.40808 0.20672 0.42396 0.20672 L 0.42396 0.20672 C 0.42266 0.30093 0.42279 0.26204 0.42279 0.32269 L 0.42279 0.32269 C 0.40287 0.32361 0.38373 0.32338 0.36406 0.32662 C 0.36159 0.32709 0.35899 0.32778 0.35651 0.32848 C 0.35547 0.32917 0.35443 0.3301 0.35326 0.33056 C 0.34779 0.33264 0.34128 0.33334 0.33581 0.33426 C 0.3 0.35024 0.33138 0.33704 0.23373 0.3382 L 0.00222 0.34005 L 0.00222 0.34005 " pathEditMode="relative" ptsTypes="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Schütze</a:t>
            </a:r>
            <a:r>
              <a:rPr lang="en-US" dirty="0"/>
              <a:t>, Hinrich, Christopher D. Manning, and Prabhakar Raghavan. </a:t>
            </a:r>
            <a:r>
              <a:rPr lang="en-US" i="1" dirty="0"/>
              <a:t>Introduction to information retrieval</a:t>
            </a:r>
            <a:r>
              <a:rPr lang="en-US" dirty="0"/>
              <a:t>. Vol. 39. Cambridge: Cambridge University Press, 2008.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GB" dirty="0"/>
              <a:t>Rajaraman, Anand and Ullman, Jeffrey David. </a:t>
            </a:r>
            <a:r>
              <a:rPr lang="en-GB" i="1" dirty="0"/>
              <a:t>Mining of massive datasets</a:t>
            </a:r>
            <a:r>
              <a:rPr lang="en-GB" dirty="0"/>
              <a:t>. Cambridge University Press, 2011.</a:t>
            </a:r>
          </a:p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70369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4" name="Left Bracket 3">
            <a:extLst>
              <a:ext uri="{FF2B5EF4-FFF2-40B4-BE49-F238E27FC236}">
                <a16:creationId xmlns:a16="http://schemas.microsoft.com/office/drawing/2014/main" id="{E4F7E0AC-CAD3-5541-A1B0-109FD4B5AA7A}"/>
              </a:ext>
            </a:extLst>
          </p:cNvPr>
          <p:cNvSpPr/>
          <p:nvPr/>
        </p:nvSpPr>
        <p:spPr>
          <a:xfrm>
            <a:off x="1959044" y="2956954"/>
            <a:ext cx="64380" cy="2233122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FFCB9-9181-6149-926C-BE88A902D83F}"/>
              </a:ext>
            </a:extLst>
          </p:cNvPr>
          <p:cNvSpPr txBox="1"/>
          <p:nvPr/>
        </p:nvSpPr>
        <p:spPr>
          <a:xfrm>
            <a:off x="1009881" y="3842683"/>
            <a:ext cx="821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Terms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49F24610-C992-2D48-B380-EA236B80B519}"/>
              </a:ext>
            </a:extLst>
          </p:cNvPr>
          <p:cNvSpPr/>
          <p:nvPr/>
        </p:nvSpPr>
        <p:spPr>
          <a:xfrm rot="16200000">
            <a:off x="7334331" y="-1449985"/>
            <a:ext cx="70887" cy="7968051"/>
          </a:xfrm>
          <a:prstGeom prst="rightBracket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FCA73-CE27-EF4E-BBD1-FE3D3137F1F5}"/>
              </a:ext>
            </a:extLst>
          </p:cNvPr>
          <p:cNvSpPr txBox="1"/>
          <p:nvPr/>
        </p:nvSpPr>
        <p:spPr>
          <a:xfrm>
            <a:off x="6021858" y="2133872"/>
            <a:ext cx="139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Documents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32CADD-D18A-F840-BA07-66FB114E489C}"/>
              </a:ext>
            </a:extLst>
          </p:cNvPr>
          <p:cNvSpPr/>
          <p:nvPr/>
        </p:nvSpPr>
        <p:spPr>
          <a:xfrm>
            <a:off x="7380022" y="4833257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7CAAC-D558-274C-AA6E-CF8E034CCECB}"/>
              </a:ext>
            </a:extLst>
          </p:cNvPr>
          <p:cNvSpPr txBox="1"/>
          <p:nvPr/>
        </p:nvSpPr>
        <p:spPr>
          <a:xfrm>
            <a:off x="6183408" y="5913452"/>
            <a:ext cx="5294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0</a:t>
            </a:r>
            <a:r>
              <a:rPr lang="en-QA" sz="2000" b="1" dirty="0">
                <a:solidFill>
                  <a:srgbClr val="FF0000"/>
                </a:solidFill>
              </a:rPr>
              <a:t> if the document (e.g., Doc 4) does not contain </a:t>
            </a:r>
            <a:br>
              <a:rPr lang="en-QA" sz="2000" b="1" dirty="0">
                <a:solidFill>
                  <a:srgbClr val="FF0000"/>
                </a:solidFill>
              </a:rPr>
            </a:br>
            <a:r>
              <a:rPr lang="en-QA" sz="2000" b="1" dirty="0">
                <a:solidFill>
                  <a:srgbClr val="FF0000"/>
                </a:solidFill>
              </a:rPr>
              <a:t>the term (e.g., Headache)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4718960" y="4816497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CB001-CF29-0F49-86D5-3BB0D9C7FD9E}"/>
              </a:ext>
            </a:extLst>
          </p:cNvPr>
          <p:cNvSpPr txBox="1"/>
          <p:nvPr/>
        </p:nvSpPr>
        <p:spPr>
          <a:xfrm>
            <a:off x="1358735" y="5442574"/>
            <a:ext cx="7129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00B050"/>
                </a:solidFill>
              </a:rPr>
              <a:t>1</a:t>
            </a:r>
            <a:r>
              <a:rPr lang="en-QA" sz="2000" b="1" dirty="0">
                <a:solidFill>
                  <a:srgbClr val="00B050"/>
                </a:solidFill>
              </a:rPr>
              <a:t> if the document (e.g., Doc 2) contains the term (e.g., Headache)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2CF85B30-3487-0B40-90D4-074200F6A1C1}"/>
              </a:ext>
            </a:extLst>
          </p:cNvPr>
          <p:cNvCxnSpPr>
            <a:endCxn id="12" idx="0"/>
          </p:cNvCxnSpPr>
          <p:nvPr/>
        </p:nvCxnSpPr>
        <p:spPr>
          <a:xfrm rot="10800000" flipV="1">
            <a:off x="4923686" y="5190078"/>
            <a:ext cx="451642" cy="252496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708ABC0-5A70-1B41-992D-AD44438A867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16200000" flipH="1">
            <a:off x="8071823" y="5154635"/>
            <a:ext cx="723374" cy="79426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9E1290E-F5A6-5347-B8E3-EA94E6CE613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267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483632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9607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  <a:p>
            <a:r>
              <a:rPr lang="en-GB" sz="2000" b="1" dirty="0"/>
              <a:t>Answer</a:t>
            </a:r>
            <a:r>
              <a:rPr lang="en-GB" sz="2000" dirty="0"/>
              <a:t>: Apply bitwise AND on the vectors of thirst, fatigue, and dizziness (complemented)</a:t>
            </a:r>
            <a:endParaRPr lang="en-QA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ECBA28C-1CDF-4940-94EF-624EE29B616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2314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6809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2968550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744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016333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stCxn id="11" idx="2"/>
          </p:cNvCxnSpPr>
          <p:nvPr/>
        </p:nvCxnSpPr>
        <p:spPr>
          <a:xfrm rot="5400000">
            <a:off x="4790227" y="3404028"/>
            <a:ext cx="2659793" cy="2502479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7057F-C554-DA40-9604-9E94F8CE4607}"/>
              </a:ext>
            </a:extLst>
          </p:cNvPr>
          <p:cNvSpPr txBox="1"/>
          <p:nvPr/>
        </p:nvSpPr>
        <p:spPr>
          <a:xfrm>
            <a:off x="316419" y="2823794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588BDD-4121-5A49-8594-8963FC0689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1559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47289</TotalTime>
  <Words>4841</Words>
  <Application>Microsoft Macintosh PowerPoint</Application>
  <PresentationFormat>Widescreen</PresentationFormat>
  <Paragraphs>1709</Paragraphs>
  <Slides>60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Today</vt:lpstr>
      <vt:lpstr>Information Retrieval</vt:lpstr>
      <vt:lpstr>Information Retrieval</vt:lpstr>
      <vt:lpstr>Exhaustively Searching the Text of Each Page</vt:lpstr>
      <vt:lpstr>Exhaustively Searching the Text of Each Page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Boolean Queries</vt:lpstr>
      <vt:lpstr>Ranked Retrieval Models</vt:lpstr>
      <vt:lpstr>Ranked Retrieval Models: Jaccard Coefficient</vt:lpstr>
      <vt:lpstr>Ranked Retrieval Models: Jaccard Coefficient</vt:lpstr>
      <vt:lpstr>Ranked Retrieval Models: Jaccard Coefficient</vt:lpstr>
      <vt:lpstr>Ranked Retrieval Models: Jaccard Coefficient</vt:lpstr>
      <vt:lpstr>Ranked Retrieval Models: Jaccard Coefficient</vt:lpstr>
      <vt:lpstr>Term-Document Count Matrix</vt:lpstr>
      <vt:lpstr>Term-Document Count Matrix</vt:lpstr>
      <vt:lpstr>Term-Document Count Matrix</vt:lpstr>
      <vt:lpstr>Term Frequency</vt:lpstr>
      <vt:lpstr>Log-Frequency Weighting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Rare vs. Common Terms</vt:lpstr>
      <vt:lpstr>Document Frequency</vt:lpstr>
      <vt:lpstr>Document Frequency</vt:lpstr>
      <vt:lpstr>Document Frequency</vt:lpstr>
      <vt:lpstr>TF.IDF (or TF-IDF) Weighting</vt:lpstr>
      <vt:lpstr>TF.IDF (or TF-IDF) Weighting</vt:lpstr>
      <vt:lpstr>TF.IDF: Example</vt:lpstr>
      <vt:lpstr>TF.IDF: Example</vt:lpstr>
      <vt:lpstr>TF.IDF: Example</vt:lpstr>
      <vt:lpstr>TF.IDF: Example</vt:lpstr>
      <vt:lpstr>Motivation for PageRank</vt:lpstr>
      <vt:lpstr>Motivation for PageRank</vt:lpstr>
      <vt:lpstr>PageRank</vt:lpstr>
      <vt:lpstr>PageRank</vt:lpstr>
      <vt:lpstr>PageRank</vt:lpstr>
      <vt:lpstr>PageRank</vt:lpstr>
      <vt:lpstr>PageRank</vt:lpstr>
      <vt:lpstr>PageRank</vt:lpstr>
      <vt:lpstr>PageRank</vt:lpstr>
      <vt:lpstr>PageRank</vt:lpstr>
      <vt:lpstr>PageRank</vt:lpstr>
      <vt:lpstr>PageRank</vt:lpstr>
      <vt:lpstr>PageRank</vt:lpstr>
      <vt:lpstr>PageRank</vt:lpstr>
      <vt:lpstr>PageRank</vt:lpstr>
      <vt:lpstr>Next Lecture…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590</cp:revision>
  <dcterms:created xsi:type="dcterms:W3CDTF">2021-01-17T12:09:16Z</dcterms:created>
  <dcterms:modified xsi:type="dcterms:W3CDTF">2022-03-23T18:24:00Z</dcterms:modified>
</cp:coreProperties>
</file>