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9" r:id="rId3"/>
    <p:sldId id="331" r:id="rId4"/>
    <p:sldId id="257" r:id="rId5"/>
    <p:sldId id="297" r:id="rId6"/>
    <p:sldId id="332" r:id="rId7"/>
    <p:sldId id="325" r:id="rId8"/>
    <p:sldId id="326" r:id="rId9"/>
    <p:sldId id="327" r:id="rId10"/>
    <p:sldId id="328" r:id="rId11"/>
    <p:sldId id="333" r:id="rId12"/>
    <p:sldId id="298" r:id="rId13"/>
    <p:sldId id="343" r:id="rId14"/>
    <p:sldId id="299" r:id="rId15"/>
    <p:sldId id="300" r:id="rId16"/>
    <p:sldId id="334" r:id="rId17"/>
    <p:sldId id="329" r:id="rId18"/>
    <p:sldId id="316" r:id="rId19"/>
    <p:sldId id="335" r:id="rId20"/>
    <p:sldId id="317" r:id="rId21"/>
    <p:sldId id="318" r:id="rId22"/>
    <p:sldId id="336" r:id="rId23"/>
    <p:sldId id="302" r:id="rId24"/>
    <p:sldId id="303" r:id="rId25"/>
    <p:sldId id="309" r:id="rId26"/>
    <p:sldId id="337" r:id="rId27"/>
    <p:sldId id="338" r:id="rId28"/>
    <p:sldId id="306" r:id="rId29"/>
    <p:sldId id="307" r:id="rId30"/>
    <p:sldId id="310" r:id="rId31"/>
    <p:sldId id="311" r:id="rId32"/>
    <p:sldId id="312" r:id="rId33"/>
    <p:sldId id="339" r:id="rId34"/>
    <p:sldId id="313" r:id="rId35"/>
    <p:sldId id="314" r:id="rId36"/>
    <p:sldId id="315" r:id="rId37"/>
    <p:sldId id="344" r:id="rId38"/>
    <p:sldId id="345" r:id="rId39"/>
    <p:sldId id="342" r:id="rId40"/>
    <p:sldId id="340" r:id="rId41"/>
    <p:sldId id="34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1D0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B50C2-15A3-4D6F-8EE9-195E49F3799F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68C90-4AB7-4317-AF18-F1E1AED3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2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9CB2FB-79FF-4711-A961-14A1A90B9D06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- Caches started showing diminishing returns (i.e., doubling the cache space reduces its miss rate by less than a half)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- Workloads for server platforms (e.g., Web server) exhibit a large number of threads that can keep a large number of cores busy</a:t>
            </a:r>
          </a:p>
          <a:p>
            <a:endParaRPr lang="en-US" sz="2000" dirty="0" smtClean="0"/>
          </a:p>
          <a:p>
            <a:r>
              <a:rPr lang="en-US" sz="2000" dirty="0" smtClean="0"/>
              <a:t>- In client machines (e.g., desktops and laptops), there is dichotomy in the application space</a:t>
            </a:r>
          </a:p>
          <a:p>
            <a:pPr lvl="1"/>
            <a:r>
              <a:rPr lang="en-US" sz="1600" dirty="0" smtClean="0"/>
              <a:t>- Compilers and word processors do not exhibit high level thread parallelism</a:t>
            </a:r>
          </a:p>
          <a:p>
            <a:pPr lvl="1"/>
            <a:r>
              <a:rPr lang="en-US" sz="1600" dirty="0" smtClean="0"/>
              <a:t>- Multimedia application, applied intelligence, and data mining exhibit TLP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9CB2FB-79FF-4711-A961-14A1A90B9D06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This off-chip bandwidth sharing is a new problem in CMPs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A main question: </a:t>
            </a:r>
            <a:r>
              <a:rPr lang="en-US" sz="1600" dirty="0" smtClean="0"/>
              <a:t>how to scale despite the declining of off-chip bandwidth per core?</a:t>
            </a:r>
            <a:endParaRPr lang="en-US" sz="120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200" dirty="0" smtClean="0"/>
              <a:t>Adding a few cycles to each L1 cache access can significantly degrade performance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200" dirty="0" smtClean="0"/>
              <a:t>In private caches, a</a:t>
            </a:r>
            <a:r>
              <a:rPr lang="en-US" altLang="zh-CN" sz="1200" dirty="0" smtClean="0"/>
              <a:t> core maps and locates every cache block to and from </a:t>
            </a:r>
            <a:r>
              <a:rPr lang="en-US" altLang="zh-CN" sz="1200" i="1" dirty="0" smtClean="0"/>
              <a:t>its</a:t>
            </a:r>
            <a:r>
              <a:rPr lang="en-US" altLang="zh-CN" sz="1200" dirty="0" smtClean="0"/>
              <a:t> local L2 bank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zh-CN" sz="1200" dirty="0" smtClean="0"/>
              <a:t>In a shared cache, a core maps and locates cache blocks to and from </a:t>
            </a:r>
            <a:r>
              <a:rPr lang="en-US" altLang="zh-CN" sz="1200" i="1" dirty="0" smtClean="0"/>
              <a:t>target</a:t>
            </a:r>
            <a:r>
              <a:rPr lang="en-US" altLang="zh-CN" sz="1200" dirty="0" smtClean="0"/>
              <a:t> banks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altLang="zh-CN" sz="1200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sz="1200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9CB2FB-79FF-4711-A961-14A1A90B9D0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 unique characteristic of CMPs is that cores, caches,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 compete for the same die area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 unique characteristic of CMPs is that cores, caches,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 compete for the same die area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9CB2FB-79FF-4711-A961-14A1A90B9D06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- This implies non-uniform use of sets.</a:t>
            </a:r>
            <a:r>
              <a:rPr lang="en-US" sz="1200" baseline="0" dirty="0" smtClean="0"/>
              <a:t> In essence, it produces a pathological mapping.</a:t>
            </a:r>
            <a:endParaRPr lang="en-US" sz="120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mtClean="0"/>
              <a:t>- This </a:t>
            </a:r>
            <a:r>
              <a:rPr lang="en-US" sz="1200" dirty="0" smtClean="0"/>
              <a:t>implies non-uniform use of sets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Parallel computers that serve</a:t>
            </a:r>
            <a:r>
              <a:rPr lang="en-US" baseline="0" dirty="0" smtClean="0"/>
              <a:t> search engines are referred to as clusters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Parallel </a:t>
            </a:r>
            <a:r>
              <a:rPr lang="en-US" dirty="0" smtClean="0"/>
              <a:t>computers that serve</a:t>
            </a:r>
            <a:r>
              <a:rPr lang="en-US" baseline="0" dirty="0" smtClean="0"/>
              <a:t> search engines are referred to </a:t>
            </a:r>
            <a:r>
              <a:rPr lang="en-US" baseline="0" smtClean="0"/>
              <a:t>as clusters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- Program phases can be characterized by different L2 cache misses and durations</a:t>
            </a:r>
            <a:endParaRPr lang="en-US" sz="120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77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9CB2FB-79FF-4711-A961-14A1A90B9D06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SMP OS </a:t>
            </a:r>
            <a:r>
              <a:rPr lang="en-US" sz="1200" dirty="0" smtClean="0"/>
              <a:t>schedules processes and threads on processors so that the load is balanced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3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9CB2FB-79FF-4711-A961-14A1A90B9D0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 more recent version</a:t>
            </a:r>
            <a:r>
              <a:rPr lang="en-US" baseline="0" dirty="0" smtClean="0"/>
              <a:t> states that the doubling is every 18 months rather than every two years, but the original prediction was every 2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5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8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6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1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3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8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0DFF-B2C7-4442-B521-194879D35AB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BF77D-5BB8-4E74-9CBB-14F5DA19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3914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Chip Multiprocessors, Introduction and Challenges</a:t>
            </a:r>
          </a:p>
          <a:p>
            <a:r>
              <a:rPr lang="en-US" dirty="0" smtClean="0"/>
              <a:t>Lecture 8</a:t>
            </a:r>
          </a:p>
          <a:p>
            <a:r>
              <a:rPr lang="en-US" dirty="0" smtClean="0"/>
              <a:t>February 6, 2013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1D08BA"/>
                </a:solidFill>
              </a:rPr>
              <a:t>Mohammad </a:t>
            </a:r>
            <a:r>
              <a:rPr lang="en-US" dirty="0" err="1" smtClean="0">
                <a:solidFill>
                  <a:srgbClr val="1D08BA"/>
                </a:solidFill>
              </a:rPr>
              <a:t>Hammoud</a:t>
            </a:r>
            <a:endParaRPr lang="en-US" dirty="0">
              <a:solidFill>
                <a:srgbClr val="1D08BA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219200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CS15-346</a:t>
            </a:r>
            <a:br>
              <a:rPr lang="en-US" dirty="0" smtClean="0"/>
            </a:br>
            <a:r>
              <a:rPr lang="en-US" dirty="0" smtClean="0"/>
              <a:t>Perspectives in Computer Architecture</a:t>
            </a:r>
            <a:endParaRPr lang="en-US" dirty="0"/>
          </a:p>
        </p:txBody>
      </p:sp>
      <p:pic>
        <p:nvPicPr>
          <p:cNvPr id="6" name="Picture 2" descr="C:\Users\suhailr\Dropbox\CCL\Resources\CMUQ Logos\cmuq_logo_colo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9" y="6019800"/>
            <a:ext cx="3897923" cy="7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Non-Uniform Memory Access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Non-Uniform </a:t>
            </a:r>
            <a:r>
              <a:rPr lang="en-US" sz="2000" dirty="0"/>
              <a:t>M</a:t>
            </a:r>
            <a:r>
              <a:rPr lang="en-US" sz="2000" dirty="0" smtClean="0"/>
              <a:t>emory </a:t>
            </a:r>
            <a:r>
              <a:rPr lang="en-US" sz="2000" dirty="0"/>
              <a:t>A</a:t>
            </a:r>
            <a:r>
              <a:rPr lang="en-US" sz="2000" dirty="0" smtClean="0"/>
              <a:t>ccess (NUMA) architecture machines are built on a similar hardware model as MPP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NUMA typically provides a </a:t>
            </a:r>
            <a:r>
              <a:rPr lang="en-US" sz="2000" i="1" dirty="0" smtClean="0"/>
              <a:t>shared address space </a:t>
            </a:r>
            <a:r>
              <a:rPr lang="en-US" sz="2000" dirty="0" smtClean="0"/>
              <a:t>to applications using a hardware/software directory-based coherence protocol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000" dirty="0"/>
              <a:t>The memory latency varies according to whether you access memory directly (local) or through the interconnect (remote</a:t>
            </a:r>
            <a:r>
              <a:rPr lang="en-US" sz="2000" dirty="0" smtClean="0"/>
              <a:t>)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1800" dirty="0" smtClean="0"/>
              <a:t>Thus </a:t>
            </a:r>
            <a:r>
              <a:rPr lang="en-US" sz="1800" dirty="0"/>
              <a:t>the name </a:t>
            </a:r>
            <a:r>
              <a:rPr lang="en-US" sz="1800" b="1" i="1" dirty="0"/>
              <a:t>non-uniform memory </a:t>
            </a:r>
            <a:r>
              <a:rPr lang="en-US" sz="1800" b="1" i="1" dirty="0" smtClean="0"/>
              <a:t>access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As in an SMP machine, usually a single OS controls the whole system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AEA585-10EC-4F81-B17B-D56FBFD19475}" type="slidenum">
              <a:rPr lang="en-US" smtClean="0">
                <a:solidFill>
                  <a:schemeClr val="bg2"/>
                </a:solidFill>
              </a:rPr>
              <a:pPr eaLnBrk="1" hangingPunct="1"/>
              <a:t>10</a:t>
            </a:fld>
            <a:endParaRPr lang="en-US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0" indent="0" algn="just" eaLnBrk="1" hangingPunct="1">
              <a:buClr>
                <a:srgbClr val="C00000"/>
              </a:buClr>
              <a:buFontTx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 eaLnBrk="1" hangingPunct="1">
              <a:buFontTx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  <a:defRPr/>
            </a:pPr>
            <a:endParaRPr lang="en-US" sz="1400" dirty="0" smtClean="0">
              <a:solidFill>
                <a:srgbClr val="7F7F7F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2387600" y="1447800"/>
            <a:ext cx="4465638" cy="1042988"/>
          </a:xfrm>
          <a:prstGeom prst="beve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Discussion on </a:t>
            </a:r>
            <a:r>
              <a:rPr lang="en-US" dirty="0" smtClean="0">
                <a:solidFill>
                  <a:schemeClr val="tx1"/>
                </a:solidFill>
              </a:rPr>
              <a:t>Chip Multiprocessors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2667000"/>
            <a:ext cx="381000" cy="609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-Shape 5"/>
          <p:cNvSpPr/>
          <p:nvPr/>
        </p:nvSpPr>
        <p:spPr>
          <a:xfrm rot="5400000">
            <a:off x="731348" y="4308475"/>
            <a:ext cx="777875" cy="15430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475761" y="4819650"/>
            <a:ext cx="1550988" cy="1504950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20" tIns="53340" rIns="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Motivation for Parallel Computers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629874" y="4338637"/>
            <a:ext cx="263525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L-Shape 8"/>
          <p:cNvSpPr/>
          <p:nvPr/>
        </p:nvSpPr>
        <p:spPr>
          <a:xfrm rot="5400000">
            <a:off x="4170241" y="3552825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895604" y="4084637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Moving to Chip Multiprocessors (CMPs)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067053" y="3603625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L-Shape 11"/>
          <p:cNvSpPr/>
          <p:nvPr/>
        </p:nvSpPr>
        <p:spPr>
          <a:xfrm rot="5400000">
            <a:off x="5994278" y="3152775"/>
            <a:ext cx="777875" cy="167640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5673604" y="3730625"/>
            <a:ext cx="1514475" cy="190817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Unique CMP Challenges: Performance Volatility, Scalability Problems, and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6903426" y="3249612"/>
            <a:ext cx="285750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L-Shape 14"/>
          <p:cNvSpPr/>
          <p:nvPr/>
        </p:nvSpPr>
        <p:spPr>
          <a:xfrm rot="5400000">
            <a:off x="7782597" y="2834481"/>
            <a:ext cx="776288" cy="16065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7496054" y="3376612"/>
            <a:ext cx="1450975" cy="102552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Advanced Topics on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8675930" y="2895600"/>
            <a:ext cx="274638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L-Shape 17"/>
          <p:cNvSpPr/>
          <p:nvPr/>
        </p:nvSpPr>
        <p:spPr>
          <a:xfrm rot="5400000">
            <a:off x="2441085" y="3924300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2166448" y="4456112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Traditional </a:t>
            </a:r>
            <a:r>
              <a:rPr lang="en-US" sz="1600" dirty="0">
                <a:solidFill>
                  <a:schemeClr val="tx1"/>
                </a:solidFill>
              </a:rPr>
              <a:t>Parallel Computers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3337901" y="3975100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3657475" y="3464321"/>
            <a:ext cx="1874520" cy="187563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decades, transistor integration has faithfully followed Moore’s law</a:t>
            </a:r>
          </a:p>
          <a:p>
            <a:pPr lvl="1"/>
            <a:r>
              <a:rPr lang="en-US" sz="1800" dirty="0" smtClean="0"/>
              <a:t>The number of transistors that can be manufactured inexpensively in a single IC doubles every two years</a:t>
            </a:r>
          </a:p>
          <a:p>
            <a:pPr marL="914400" lvl="2" indent="0">
              <a:buNone/>
            </a:pPr>
            <a:endParaRPr lang="en-US" sz="1200" dirty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3238"/>
            <a:ext cx="1891603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4495800"/>
            <a:ext cx="1914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Intel 4004 </a:t>
            </a:r>
            <a:r>
              <a:rPr lang="en-US" dirty="0"/>
              <a:t>(1971</a:t>
            </a:r>
            <a:r>
              <a:rPr lang="en-US" dirty="0" smtClean="0"/>
              <a:t>): </a:t>
            </a:r>
            <a:endParaRPr lang="en-US" dirty="0"/>
          </a:p>
          <a:p>
            <a:pPr algn="ctr"/>
            <a:r>
              <a:rPr lang="en-US" dirty="0" smtClean="0"/>
              <a:t>2300 </a:t>
            </a:r>
            <a:r>
              <a:rPr lang="en-US" dirty="0"/>
              <a:t>transistors 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8437" y="4646345"/>
            <a:ext cx="219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Ivy </a:t>
            </a:r>
            <a:r>
              <a:rPr lang="en-US" b="1" dirty="0" smtClean="0"/>
              <a:t>Bridge</a:t>
            </a:r>
            <a:r>
              <a:rPr lang="en-US" dirty="0" smtClean="0"/>
              <a:t>(2012): </a:t>
            </a:r>
            <a:endParaRPr lang="en-US" dirty="0"/>
          </a:p>
          <a:p>
            <a:r>
              <a:rPr lang="en-US" dirty="0" smtClean="0"/>
              <a:t>1.4 Billion </a:t>
            </a:r>
            <a:r>
              <a:rPr lang="en-US" dirty="0"/>
              <a:t>transistors </a:t>
            </a:r>
          </a:p>
        </p:txBody>
      </p:sp>
      <p:pic>
        <p:nvPicPr>
          <p:cNvPr id="2052" name="Picture 4" descr="http://images.anandtech.com/doci/5772/Ivy-Bridge_Die_Flat-H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01815"/>
            <a:ext cx="2819399" cy="18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598" y="5772090"/>
            <a:ext cx="6810711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The number of transistors have increased by a factor of 608695!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3200400"/>
            <a:ext cx="11031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. . .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1000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Scalar to Superscalar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increasing miniaturization of transistors has resulted in various processor architecture changes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Fitting more and more components in a single processor (e.g., integrating FPU in Intel 486 in 1989)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Adding more features to a single processor </a:t>
            </a:r>
          </a:p>
          <a:p>
            <a:pPr lvl="2"/>
            <a:r>
              <a:rPr lang="en-US" sz="1800" dirty="0" smtClean="0"/>
              <a:t>Parallelism at the instruction </a:t>
            </a:r>
            <a:r>
              <a:rPr lang="en-US" sz="1800" dirty="0"/>
              <a:t>level and </a:t>
            </a:r>
            <a:r>
              <a:rPr lang="en-US" sz="1800" dirty="0" smtClean="0"/>
              <a:t>out-of-order execution</a:t>
            </a:r>
            <a:br>
              <a:rPr lang="en-US" sz="1800" dirty="0" smtClean="0"/>
            </a:br>
            <a:r>
              <a:rPr lang="en-US" sz="1800" dirty="0" smtClean="0"/>
              <a:t>(Intel Pentium Pro in 1995)</a:t>
            </a:r>
          </a:p>
          <a:p>
            <a:pPr lvl="2"/>
            <a:r>
              <a:rPr lang="en-US" sz="1800" dirty="0" smtClean="0"/>
              <a:t>L1 &amp; L2 caches </a:t>
            </a:r>
            <a:r>
              <a:rPr lang="en-US" sz="1800" dirty="0"/>
              <a:t>(</a:t>
            </a:r>
            <a:r>
              <a:rPr lang="en-US" sz="1800" dirty="0" smtClean="0"/>
              <a:t>Intel Pentium III in 1999)</a:t>
            </a:r>
          </a:p>
          <a:p>
            <a:pPr lvl="2"/>
            <a:r>
              <a:rPr lang="en-US" sz="1800" dirty="0" smtClean="0"/>
              <a:t>Simultaneous multithreading (SMT) or parallelism at the thread level </a:t>
            </a:r>
            <a:br>
              <a:rPr lang="en-US" sz="1800" dirty="0" smtClean="0"/>
            </a:br>
            <a:r>
              <a:rPr lang="en-US" sz="1800" dirty="0" smtClean="0"/>
              <a:t>(Intel Pentium III)</a:t>
            </a:r>
          </a:p>
          <a:p>
            <a:pPr lvl="2"/>
            <a:endParaRPr lang="en-US" sz="1200" dirty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85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CMPs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648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Instruction Level Parallelism (ILP) </a:t>
            </a:r>
            <a:r>
              <a:rPr lang="en-US" dirty="0"/>
              <a:t>started to become harder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Deepening the processor pipeline </a:t>
            </a:r>
            <a:endParaRPr lang="en-US" dirty="0" smtClean="0"/>
          </a:p>
          <a:p>
            <a:pPr lvl="1"/>
            <a:r>
              <a:rPr lang="en-US" sz="2900" dirty="0"/>
              <a:t>B</a:t>
            </a:r>
            <a:r>
              <a:rPr lang="en-US" sz="2900" dirty="0" smtClean="0"/>
              <a:t>oosted </a:t>
            </a:r>
            <a:r>
              <a:rPr lang="en-US" sz="2900" dirty="0"/>
              <a:t>the clock frequency of </a:t>
            </a:r>
            <a:r>
              <a:rPr lang="en-US" sz="2900" dirty="0" smtClean="0"/>
              <a:t>the processor </a:t>
            </a:r>
          </a:p>
          <a:p>
            <a:pPr lvl="1"/>
            <a:r>
              <a:rPr lang="en-US" sz="2900" dirty="0" smtClean="0"/>
              <a:t>But </a:t>
            </a:r>
            <a:r>
              <a:rPr lang="en-US" sz="2900" dirty="0"/>
              <a:t>did not change the length of critical </a:t>
            </a:r>
            <a:r>
              <a:rPr lang="en-US" sz="2900" dirty="0" smtClean="0"/>
              <a:t>dependences </a:t>
            </a:r>
            <a:r>
              <a:rPr lang="en-US" sz="2900" dirty="0"/>
              <a:t>between </a:t>
            </a:r>
            <a:r>
              <a:rPr lang="en-US" sz="2900" dirty="0" smtClean="0"/>
              <a:t>instructions</a:t>
            </a:r>
          </a:p>
          <a:p>
            <a:pPr lvl="1"/>
            <a:r>
              <a:rPr lang="en-US" sz="2900" dirty="0" smtClean="0"/>
              <a:t>Introduced </a:t>
            </a:r>
            <a:r>
              <a:rPr lang="en-US" sz="2900" dirty="0"/>
              <a:t>quadratic increase in complexity</a:t>
            </a: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dirty="0"/>
              <a:t>Branch prediction exceeded 95% accuracy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dirty="0"/>
              <a:t>Caches started showing diminishing </a:t>
            </a:r>
            <a:r>
              <a:rPr lang="en-US" dirty="0" smtClean="0"/>
              <a:t>returns</a:t>
            </a:r>
          </a:p>
          <a:p>
            <a:endParaRPr lang="en-US" sz="2900" dirty="0"/>
          </a:p>
          <a:p>
            <a:r>
              <a:rPr lang="en-US" dirty="0"/>
              <a:t>Power consumption </a:t>
            </a:r>
            <a:r>
              <a:rPr lang="en-US" dirty="0" smtClean="0"/>
              <a:t>increased</a:t>
            </a:r>
          </a:p>
          <a:p>
            <a:pPr lvl="1"/>
            <a:r>
              <a:rPr lang="en-US" sz="2900" dirty="0" smtClean="0"/>
              <a:t>This </a:t>
            </a:r>
            <a:r>
              <a:rPr lang="en-US" sz="2900" dirty="0"/>
              <a:t>required a fan, a larger heat sink etc</a:t>
            </a:r>
            <a:r>
              <a:rPr lang="en-US" sz="2900" dirty="0" smtClean="0"/>
              <a:t>.</a:t>
            </a:r>
          </a:p>
          <a:p>
            <a:pPr lvl="1"/>
            <a:endParaRPr lang="en-US" sz="2500" dirty="0"/>
          </a:p>
          <a:p>
            <a:r>
              <a:rPr lang="en-US" dirty="0" smtClean="0"/>
              <a:t>Nevertheless, Moore’s </a:t>
            </a:r>
            <a:r>
              <a:rPr lang="en-US" dirty="0"/>
              <a:t>law continued </a:t>
            </a:r>
            <a:r>
              <a:rPr lang="en-US" dirty="0" smtClean="0"/>
              <a:t>on, leaving a big </a:t>
            </a:r>
            <a:r>
              <a:rPr lang="en-US" dirty="0"/>
              <a:t>question: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983069"/>
            <a:ext cx="8508868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most power-performance efficient way to use the extra </a:t>
            </a:r>
            <a:r>
              <a:rPr lang="en-US" dirty="0" smtClean="0"/>
              <a:t>transistors </a:t>
            </a:r>
            <a:r>
              <a:rPr lang="en-US" dirty="0"/>
              <a:t>available?</a:t>
            </a:r>
          </a:p>
          <a:p>
            <a:pPr algn="ctr"/>
            <a:r>
              <a:rPr lang="en-US" u="sng" dirty="0" smtClean="0"/>
              <a:t>Answer</a:t>
            </a:r>
            <a:r>
              <a:rPr lang="en-US" dirty="0" smtClean="0"/>
              <a:t>: </a:t>
            </a:r>
            <a:r>
              <a:rPr lang="en-US" b="1" i="1" dirty="0" smtClean="0"/>
              <a:t>Chip Multiprocessors (CMPs)!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532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CMPs?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In contrast to traditional multiprocessor architectures, CMPs have multiple cores implemented on a single die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CMPs </a:t>
            </a:r>
            <a:r>
              <a:rPr lang="en-US" sz="2000" dirty="0"/>
              <a:t>provide an attractive approach as long as performance can scale linearly with the increase in the number of cores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This is upon the ability of software to utilize the number of cores effectively</a:t>
            </a:r>
            <a:endParaRPr lang="en-US" sz="2000" dirty="0"/>
          </a:p>
          <a:p>
            <a:pPr lvl="1"/>
            <a:endParaRPr lang="en-US" sz="1600" dirty="0"/>
          </a:p>
          <a:p>
            <a:r>
              <a:rPr lang="en-US" sz="2000" dirty="0" smtClean="0"/>
              <a:t>Generally, data parallel applications have high </a:t>
            </a:r>
            <a:r>
              <a:rPr lang="en-US" sz="2000" i="1" dirty="0" smtClean="0"/>
              <a:t>thread level parallelism</a:t>
            </a:r>
            <a:r>
              <a:rPr lang="en-US" sz="2000" dirty="0" smtClean="0"/>
              <a:t> suitable for execution on CMPs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sp>
        <p:nvSpPr>
          <p:cNvPr id="67" name="Rectangle 66"/>
          <p:cNvSpPr/>
          <p:nvPr/>
        </p:nvSpPr>
        <p:spPr>
          <a:xfrm>
            <a:off x="990600" y="2582155"/>
            <a:ext cx="1219200" cy="13716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447800" y="2678867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69" name="Straight Connector 68"/>
          <p:cNvCxnSpPr>
            <a:stCxn id="68" idx="4"/>
          </p:cNvCxnSpPr>
          <p:nvPr/>
        </p:nvCxnSpPr>
        <p:spPr>
          <a:xfrm>
            <a:off x="1600200" y="2983667"/>
            <a:ext cx="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409700" y="3059867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71" name="Straight Connector 70"/>
          <p:cNvCxnSpPr>
            <a:stCxn id="70" idx="2"/>
          </p:cNvCxnSpPr>
          <p:nvPr/>
        </p:nvCxnSpPr>
        <p:spPr>
          <a:xfrm>
            <a:off x="1600200" y="3288467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257300" y="3440867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/>
              <a:t>L2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953000" y="2229730"/>
            <a:ext cx="2743200" cy="17526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410200" y="238213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75" name="Straight Connector 74"/>
          <p:cNvCxnSpPr>
            <a:stCxn id="74" idx="4"/>
          </p:cNvCxnSpPr>
          <p:nvPr/>
        </p:nvCxnSpPr>
        <p:spPr>
          <a:xfrm>
            <a:off x="5562600" y="2686930"/>
            <a:ext cx="0" cy="76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372100" y="276313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77" name="Straight Connector 76"/>
          <p:cNvCxnSpPr>
            <a:stCxn id="76" idx="2"/>
          </p:cNvCxnSpPr>
          <p:nvPr/>
        </p:nvCxnSpPr>
        <p:spPr>
          <a:xfrm>
            <a:off x="5562600" y="29917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410200" y="3525130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79" name="Oval 78"/>
          <p:cNvSpPr/>
          <p:nvPr/>
        </p:nvSpPr>
        <p:spPr>
          <a:xfrm>
            <a:off x="5905500" y="238213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80" name="Straight Connector 79"/>
          <p:cNvCxnSpPr>
            <a:stCxn id="79" idx="4"/>
          </p:cNvCxnSpPr>
          <p:nvPr/>
        </p:nvCxnSpPr>
        <p:spPr>
          <a:xfrm>
            <a:off x="6057900" y="2686930"/>
            <a:ext cx="0" cy="76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867400" y="276313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82" name="Straight Connector 81"/>
          <p:cNvCxnSpPr>
            <a:stCxn id="81" idx="2"/>
          </p:cNvCxnSpPr>
          <p:nvPr/>
        </p:nvCxnSpPr>
        <p:spPr>
          <a:xfrm>
            <a:off x="6057900" y="29917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6392863" y="238213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84" name="Straight Connector 83"/>
          <p:cNvCxnSpPr>
            <a:stCxn id="83" idx="4"/>
          </p:cNvCxnSpPr>
          <p:nvPr/>
        </p:nvCxnSpPr>
        <p:spPr>
          <a:xfrm>
            <a:off x="6545263" y="2686930"/>
            <a:ext cx="0" cy="76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354763" y="276313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86" name="Straight Connector 85"/>
          <p:cNvCxnSpPr>
            <a:stCxn id="85" idx="2"/>
          </p:cNvCxnSpPr>
          <p:nvPr/>
        </p:nvCxnSpPr>
        <p:spPr>
          <a:xfrm>
            <a:off x="6545263" y="29917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858000" y="238213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88" name="Straight Connector 87"/>
          <p:cNvCxnSpPr>
            <a:stCxn id="87" idx="4"/>
          </p:cNvCxnSpPr>
          <p:nvPr/>
        </p:nvCxnSpPr>
        <p:spPr>
          <a:xfrm>
            <a:off x="7010400" y="2686930"/>
            <a:ext cx="0" cy="76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6819900" y="276313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90" name="Straight Connector 89"/>
          <p:cNvCxnSpPr>
            <a:stCxn id="89" idx="2"/>
          </p:cNvCxnSpPr>
          <p:nvPr/>
        </p:nvCxnSpPr>
        <p:spPr>
          <a:xfrm>
            <a:off x="7010400" y="29917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5410200" y="3144130"/>
            <a:ext cx="1752600" cy="24765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Network-on-Chip (</a:t>
            </a:r>
            <a:r>
              <a:rPr lang="en-US" sz="1200" b="1" dirty="0" err="1" smtClean="0">
                <a:solidFill>
                  <a:schemeClr val="tx1"/>
                </a:solidFill>
              </a:rPr>
              <a:t>NoC</a:t>
            </a:r>
            <a:r>
              <a:rPr lang="en-US" sz="1200" b="1" dirty="0" smtClean="0">
                <a:solidFill>
                  <a:schemeClr val="tx1"/>
                </a:solidFill>
              </a:rPr>
              <a:t>)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5867400" y="337273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172200" y="3382255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477000" y="3372730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735763" y="3391780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hevron 96"/>
          <p:cNvSpPr/>
          <p:nvPr/>
        </p:nvSpPr>
        <p:spPr>
          <a:xfrm>
            <a:off x="4191000" y="2725030"/>
            <a:ext cx="381000" cy="781050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TextBox 25614"/>
          <p:cNvSpPr txBox="1">
            <a:spLocks noChangeArrowheads="1"/>
          </p:cNvSpPr>
          <p:nvPr/>
        </p:nvSpPr>
        <p:spPr bwMode="auto">
          <a:xfrm>
            <a:off x="4874747" y="4031316"/>
            <a:ext cx="28976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A </a:t>
            </a:r>
            <a:r>
              <a:rPr lang="en-US" sz="1200" b="1" dirty="0" smtClean="0"/>
              <a:t>Chip Multiprocessor (CMP) System</a:t>
            </a:r>
            <a:endParaRPr lang="en-US" sz="1200" b="1" dirty="0"/>
          </a:p>
        </p:txBody>
      </p:sp>
      <p:sp>
        <p:nvSpPr>
          <p:cNvPr id="106" name="Rectangle 105"/>
          <p:cNvSpPr/>
          <p:nvPr/>
        </p:nvSpPr>
        <p:spPr>
          <a:xfrm>
            <a:off x="1184032" y="3757698"/>
            <a:ext cx="838200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Bus</a:t>
            </a:r>
          </a:p>
        </p:txBody>
      </p:sp>
      <p:cxnSp>
        <p:nvCxnSpPr>
          <p:cNvPr id="108" name="Straight Connector 107"/>
          <p:cNvCxnSpPr>
            <a:stCxn id="72" idx="2"/>
            <a:endCxn id="106" idx="0"/>
          </p:cNvCxnSpPr>
          <p:nvPr/>
        </p:nvCxnSpPr>
        <p:spPr>
          <a:xfrm>
            <a:off x="1600200" y="3669467"/>
            <a:ext cx="2932" cy="88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990600" y="2258305"/>
            <a:ext cx="2781300" cy="24765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2438400" y="2584354"/>
            <a:ext cx="1219200" cy="13716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895600" y="2681066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14" name="Straight Connector 113"/>
          <p:cNvCxnSpPr>
            <a:stCxn id="113" idx="4"/>
          </p:cNvCxnSpPr>
          <p:nvPr/>
        </p:nvCxnSpPr>
        <p:spPr>
          <a:xfrm>
            <a:off x="3048000" y="2985866"/>
            <a:ext cx="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2857500" y="3062066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16" name="Straight Connector 115"/>
          <p:cNvCxnSpPr>
            <a:stCxn id="115" idx="2"/>
          </p:cNvCxnSpPr>
          <p:nvPr/>
        </p:nvCxnSpPr>
        <p:spPr>
          <a:xfrm>
            <a:off x="3048000" y="3290666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2705100" y="3443066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/>
              <a:t>L2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631832" y="3759897"/>
            <a:ext cx="838200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Bus</a:t>
            </a:r>
          </a:p>
        </p:txBody>
      </p:sp>
      <p:cxnSp>
        <p:nvCxnSpPr>
          <p:cNvPr id="119" name="Straight Connector 118"/>
          <p:cNvCxnSpPr>
            <a:stCxn id="117" idx="2"/>
            <a:endCxn id="118" idx="0"/>
          </p:cNvCxnSpPr>
          <p:nvPr/>
        </p:nvCxnSpPr>
        <p:spPr>
          <a:xfrm>
            <a:off x="3048000" y="3671666"/>
            <a:ext cx="2932" cy="88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6" idx="3"/>
          </p:cNvCxnSpPr>
          <p:nvPr/>
        </p:nvCxnSpPr>
        <p:spPr>
          <a:xfrm>
            <a:off x="2022232" y="3814848"/>
            <a:ext cx="3018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324100" y="2508153"/>
            <a:ext cx="0" cy="12984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470032" y="3817047"/>
            <a:ext cx="3018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3771900" y="2508154"/>
            <a:ext cx="0" cy="13088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25614"/>
          <p:cNvSpPr txBox="1">
            <a:spLocks noChangeArrowheads="1"/>
          </p:cNvSpPr>
          <p:nvPr/>
        </p:nvSpPr>
        <p:spPr bwMode="auto">
          <a:xfrm>
            <a:off x="1482029" y="4066401"/>
            <a:ext cx="1798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1" dirty="0" smtClean="0"/>
              <a:t>MPP or NUMA System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70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0" grpId="0" animBg="1"/>
      <p:bldP spid="72" grpId="0" animBg="1"/>
      <p:bldP spid="73" grpId="0" animBg="1"/>
      <p:bldP spid="74" grpId="0" animBg="1"/>
      <p:bldP spid="76" grpId="0" animBg="1"/>
      <p:bldP spid="78" grpId="0" animBg="1"/>
      <p:bldP spid="79" grpId="0" animBg="1"/>
      <p:bldP spid="81" grpId="0" animBg="1"/>
      <p:bldP spid="83" grpId="0" animBg="1"/>
      <p:bldP spid="85" grpId="0" animBg="1"/>
      <p:bldP spid="87" grpId="0" animBg="1"/>
      <p:bldP spid="89" grpId="0" animBg="1"/>
      <p:bldP spid="91" grpId="0" animBg="1"/>
      <p:bldP spid="97" grpId="0" animBg="1"/>
      <p:bldP spid="98" grpId="0"/>
      <p:bldP spid="106" grpId="0" animBg="1"/>
      <p:bldP spid="109" grpId="0" animBg="1"/>
      <p:bldP spid="112" grpId="0" animBg="1"/>
      <p:bldP spid="113" grpId="0" animBg="1"/>
      <p:bldP spid="115" grpId="0" animBg="1"/>
      <p:bldP spid="117" grpId="0" animBg="1"/>
      <p:bldP spid="118" grpId="0" animBg="1"/>
      <p:bldP spid="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0" indent="0" algn="just" eaLnBrk="1" hangingPunct="1">
              <a:buClr>
                <a:srgbClr val="C00000"/>
              </a:buClr>
              <a:buFontTx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 eaLnBrk="1" hangingPunct="1">
              <a:buFontTx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  <a:defRPr/>
            </a:pPr>
            <a:endParaRPr lang="en-US" sz="1400" dirty="0" smtClean="0">
              <a:solidFill>
                <a:srgbClr val="7F7F7F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2387600" y="1447800"/>
            <a:ext cx="4465638" cy="1042988"/>
          </a:xfrm>
          <a:prstGeom prst="beve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Discussion on </a:t>
            </a:r>
            <a:r>
              <a:rPr lang="en-US" dirty="0" smtClean="0">
                <a:solidFill>
                  <a:schemeClr val="tx1"/>
                </a:solidFill>
              </a:rPr>
              <a:t>Chip Multiprocessors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2667000"/>
            <a:ext cx="381000" cy="609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-Shape 5"/>
          <p:cNvSpPr/>
          <p:nvPr/>
        </p:nvSpPr>
        <p:spPr>
          <a:xfrm rot="5400000">
            <a:off x="731348" y="4308475"/>
            <a:ext cx="777875" cy="15430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475761" y="4819650"/>
            <a:ext cx="1550988" cy="1504950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20" tIns="53340" rIns="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Motivation for Parallel Computers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629874" y="4338637"/>
            <a:ext cx="263525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L-Shape 8"/>
          <p:cNvSpPr/>
          <p:nvPr/>
        </p:nvSpPr>
        <p:spPr>
          <a:xfrm rot="5400000">
            <a:off x="4170241" y="3552825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895604" y="4084637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Moving to Chip Multiprocessors (CMPs)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067053" y="3603625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L-Shape 11"/>
          <p:cNvSpPr/>
          <p:nvPr/>
        </p:nvSpPr>
        <p:spPr>
          <a:xfrm rot="5400000">
            <a:off x="5994278" y="3152775"/>
            <a:ext cx="777875" cy="167640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5673604" y="3730625"/>
            <a:ext cx="1514475" cy="190817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Unique CMP Challenges: Performance Volatility, Scalability Problems, and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6903426" y="3249612"/>
            <a:ext cx="285750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L-Shape 14"/>
          <p:cNvSpPr/>
          <p:nvPr/>
        </p:nvSpPr>
        <p:spPr>
          <a:xfrm rot="5400000">
            <a:off x="7782597" y="2834481"/>
            <a:ext cx="776288" cy="16065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7496054" y="3376612"/>
            <a:ext cx="1450975" cy="102552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Advanced Topics on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8675930" y="2895600"/>
            <a:ext cx="274638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L-Shape 17"/>
          <p:cNvSpPr/>
          <p:nvPr/>
        </p:nvSpPr>
        <p:spPr>
          <a:xfrm rot="5400000">
            <a:off x="2441085" y="3924300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2166448" y="4456112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Traditional </a:t>
            </a:r>
            <a:r>
              <a:rPr lang="en-US" sz="1600" dirty="0">
                <a:solidFill>
                  <a:schemeClr val="tx1"/>
                </a:solidFill>
              </a:rPr>
              <a:t>Parallel Computers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3337901" y="3975100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5430716" y="3280567"/>
            <a:ext cx="1988819" cy="272970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Challenges in CMPs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5257800"/>
          </a:xfrm>
        </p:spPr>
        <p:txBody>
          <a:bodyPr>
            <a:normAutofit/>
          </a:bodyPr>
          <a:lstStyle/>
          <a:p>
            <a:pPr lvl="3"/>
            <a:endParaRPr lang="en-US" sz="800" dirty="0" smtClean="0"/>
          </a:p>
          <a:p>
            <a:pPr lvl="3"/>
            <a:endParaRPr lang="en-US" sz="800" dirty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1304192" y="1676400"/>
            <a:ext cx="6248400" cy="83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CMPs pose unique challenges as compared to multiprocessor architectures</a:t>
            </a:r>
          </a:p>
        </p:txBody>
      </p:sp>
      <p:cxnSp>
        <p:nvCxnSpPr>
          <p:cNvPr id="5" name="Straight Arrow Connector 4"/>
          <p:cNvCxnSpPr>
            <a:stCxn id="4" idx="2"/>
            <a:endCxn id="13" idx="0"/>
          </p:cNvCxnSpPr>
          <p:nvPr/>
        </p:nvCxnSpPr>
        <p:spPr>
          <a:xfrm flipH="1">
            <a:off x="2142271" y="2514600"/>
            <a:ext cx="2286121" cy="129246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 rot="16200000">
            <a:off x="1706564" y="5530238"/>
            <a:ext cx="742950" cy="346075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3371" y="3810000"/>
            <a:ext cx="22098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Scalability Problems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09371" y="3774831"/>
            <a:ext cx="22098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Cache Organizations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  <a:endCxn id="8" idx="0"/>
          </p:cNvCxnSpPr>
          <p:nvPr/>
        </p:nvCxnSpPr>
        <p:spPr>
          <a:xfrm flipH="1">
            <a:off x="4428271" y="2514600"/>
            <a:ext cx="121" cy="1295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9" idx="0"/>
          </p:cNvCxnSpPr>
          <p:nvPr/>
        </p:nvCxnSpPr>
        <p:spPr>
          <a:xfrm>
            <a:off x="4428392" y="2514600"/>
            <a:ext cx="2285879" cy="126023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37371" y="3807069"/>
            <a:ext cx="22098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Performance Volatility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Performance Volatility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5562600"/>
          </a:xfrm>
        </p:spPr>
        <p:txBody>
          <a:bodyPr>
            <a:normAutofit/>
          </a:bodyPr>
          <a:lstStyle/>
          <a:p>
            <a:r>
              <a:rPr lang="en-US" sz="2000" dirty="0">
                <a:sym typeface="Wingdings" pitchFamily="2" charset="2"/>
              </a:rPr>
              <a:t>Performances of programs that </a:t>
            </a:r>
            <a:r>
              <a:rPr lang="en-US" sz="2000" dirty="0" smtClean="0">
                <a:sym typeface="Wingdings" pitchFamily="2" charset="2"/>
              </a:rPr>
              <a:t>compete </a:t>
            </a:r>
            <a:r>
              <a:rPr lang="en-US" sz="2000" dirty="0">
                <a:sym typeface="Wingdings" pitchFamily="2" charset="2"/>
              </a:rPr>
              <a:t>for </a:t>
            </a:r>
            <a:r>
              <a:rPr lang="en-US" sz="2000" dirty="0" smtClean="0">
                <a:sym typeface="Wingdings" pitchFamily="2" charset="2"/>
              </a:rPr>
              <a:t>CMP resources vary </a:t>
            </a:r>
            <a:r>
              <a:rPr lang="en-US" sz="2000" dirty="0">
                <a:sym typeface="Wingdings" pitchFamily="2" charset="2"/>
              </a:rPr>
              <a:t>a lot </a:t>
            </a:r>
          </a:p>
          <a:p>
            <a:pPr lvl="1"/>
            <a:r>
              <a:rPr lang="en-US" sz="1800" dirty="0">
                <a:sym typeface="Wingdings" pitchFamily="2" charset="2"/>
              </a:rPr>
              <a:t>This phenomenon is referred to as </a:t>
            </a:r>
            <a:r>
              <a:rPr lang="en-US" sz="1800" b="1" i="1" dirty="0">
                <a:sym typeface="Wingdings" pitchFamily="2" charset="2"/>
              </a:rPr>
              <a:t>performance </a:t>
            </a:r>
            <a:r>
              <a:rPr lang="en-US" sz="1800" b="1" i="1" dirty="0" smtClean="0">
                <a:sym typeface="Wingdings" pitchFamily="2" charset="2"/>
              </a:rPr>
              <a:t>volatility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For instance, sharing CMP cache resources </a:t>
            </a:r>
            <a:r>
              <a:rPr lang="en-US" sz="2000" dirty="0"/>
              <a:t>among </a:t>
            </a:r>
            <a:r>
              <a:rPr lang="en-US" sz="2000" dirty="0" smtClean="0"/>
              <a:t>co-scheduled threads/processes </a:t>
            </a:r>
          </a:p>
          <a:p>
            <a:pPr lvl="1"/>
            <a:r>
              <a:rPr lang="en-US" sz="1800" dirty="0" smtClean="0"/>
              <a:t>Can </a:t>
            </a:r>
            <a:r>
              <a:rPr lang="en-US" sz="1800" dirty="0"/>
              <a:t>reduce </a:t>
            </a:r>
            <a:r>
              <a:rPr lang="en-US" sz="1800" dirty="0" smtClean="0"/>
              <a:t>cache capacity pressure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But, programs might evict one another’s cache contents</a:t>
            </a:r>
          </a:p>
          <a:p>
            <a:pPr lvl="1"/>
            <a:endParaRPr lang="en-US" sz="2000" dirty="0">
              <a:sym typeface="Wingdings" pitchFamily="2" charset="2"/>
            </a:endParaRP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pPr lvl="1"/>
            <a:endParaRPr lang="en-US" sz="2000" dirty="0">
              <a:sym typeface="Wingdings" pitchFamily="2" charset="2"/>
            </a:endParaRP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pPr lvl="1"/>
            <a:endParaRPr lang="en-US" sz="2000" dirty="0">
              <a:sym typeface="Wingdings" pitchFamily="2" charset="2"/>
            </a:endParaRP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pPr lvl="1"/>
            <a:endParaRPr lang="en-US" sz="2000" dirty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How should resource contention be managed in CMPs?</a:t>
            </a:r>
          </a:p>
          <a:p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pPr lvl="3"/>
            <a:endParaRPr lang="en-US" sz="800" dirty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704757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962" y="4717022"/>
            <a:ext cx="8458200" cy="33855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On average, 6.8% of misses are compulsory, 23% are intra-processor, and </a:t>
            </a:r>
            <a:r>
              <a:rPr lang="en-US" sz="1600" dirty="0" smtClean="0"/>
              <a:t>70</a:t>
            </a:r>
            <a:r>
              <a:rPr lang="en-US" sz="1600" dirty="0"/>
              <a:t>% are </a:t>
            </a:r>
            <a:r>
              <a:rPr lang="en-US" sz="1600" dirty="0" smtClean="0"/>
              <a:t>inter-processor!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206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Challenges in CMPs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5257800"/>
          </a:xfrm>
        </p:spPr>
        <p:txBody>
          <a:bodyPr>
            <a:normAutofit/>
          </a:bodyPr>
          <a:lstStyle/>
          <a:p>
            <a:pPr lvl="3"/>
            <a:endParaRPr lang="en-US" sz="800" dirty="0" smtClean="0"/>
          </a:p>
          <a:p>
            <a:pPr lvl="3"/>
            <a:endParaRPr lang="en-US" sz="800" dirty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1304192" y="1676400"/>
            <a:ext cx="6248400" cy="83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CMPs pose unique challenges as compared to multiprocessor architectures</a:t>
            </a:r>
          </a:p>
        </p:txBody>
      </p:sp>
      <p:cxnSp>
        <p:nvCxnSpPr>
          <p:cNvPr id="5" name="Straight Arrow Connector 4"/>
          <p:cNvCxnSpPr>
            <a:stCxn id="4" idx="2"/>
            <a:endCxn id="13" idx="0"/>
          </p:cNvCxnSpPr>
          <p:nvPr/>
        </p:nvCxnSpPr>
        <p:spPr>
          <a:xfrm flipH="1">
            <a:off x="2142271" y="2514600"/>
            <a:ext cx="2286121" cy="129246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 rot="16200000">
            <a:off x="4056796" y="5530239"/>
            <a:ext cx="742950" cy="346075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3371" y="3810000"/>
            <a:ext cx="22098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Scalability Problems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09371" y="3774831"/>
            <a:ext cx="22098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Cache Organizations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  <a:endCxn id="8" idx="0"/>
          </p:cNvCxnSpPr>
          <p:nvPr/>
        </p:nvCxnSpPr>
        <p:spPr>
          <a:xfrm flipH="1">
            <a:off x="4428271" y="2514600"/>
            <a:ext cx="121" cy="1295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9" idx="0"/>
          </p:cNvCxnSpPr>
          <p:nvPr/>
        </p:nvCxnSpPr>
        <p:spPr>
          <a:xfrm>
            <a:off x="4428392" y="2514600"/>
            <a:ext cx="2285879" cy="126023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37371" y="3807069"/>
            <a:ext cx="22098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Performance Volatility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0" indent="0" algn="just" eaLnBrk="1" hangingPunct="1">
              <a:buClr>
                <a:srgbClr val="C00000"/>
              </a:buClr>
              <a:buFontTx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 eaLnBrk="1" hangingPunct="1">
              <a:buFontTx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  <a:defRPr/>
            </a:pPr>
            <a:endParaRPr lang="en-US" sz="1400" dirty="0" smtClean="0">
              <a:solidFill>
                <a:srgbClr val="7F7F7F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2387600" y="1447800"/>
            <a:ext cx="4465638" cy="1042988"/>
          </a:xfrm>
          <a:prstGeom prst="beve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Discussion on </a:t>
            </a:r>
            <a:r>
              <a:rPr lang="en-US" dirty="0" smtClean="0">
                <a:solidFill>
                  <a:schemeClr val="tx1"/>
                </a:solidFill>
              </a:rPr>
              <a:t>Chip Multiprocessors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2667000"/>
            <a:ext cx="381000" cy="609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-Shape 5"/>
          <p:cNvSpPr/>
          <p:nvPr/>
        </p:nvSpPr>
        <p:spPr>
          <a:xfrm rot="5400000">
            <a:off x="731348" y="4308475"/>
            <a:ext cx="777875" cy="15430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475761" y="4819650"/>
            <a:ext cx="1550988" cy="1504950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20" tIns="53340" rIns="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Motivation for Parallel Computers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629874" y="4338637"/>
            <a:ext cx="263525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L-Shape 8"/>
          <p:cNvSpPr/>
          <p:nvPr/>
        </p:nvSpPr>
        <p:spPr>
          <a:xfrm rot="5400000">
            <a:off x="4170241" y="3552825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895604" y="4084637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Moving to Chip Multiprocessors (CMPs)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067053" y="3603625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L-Shape 11"/>
          <p:cNvSpPr/>
          <p:nvPr/>
        </p:nvSpPr>
        <p:spPr>
          <a:xfrm rot="5400000">
            <a:off x="5994278" y="3152775"/>
            <a:ext cx="777875" cy="167640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5673604" y="3730625"/>
            <a:ext cx="1514475" cy="190817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Unique CMP Challenges: Performance Volatility, Scalability Problems, and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6903426" y="3249612"/>
            <a:ext cx="285750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L-Shape 14"/>
          <p:cNvSpPr/>
          <p:nvPr/>
        </p:nvSpPr>
        <p:spPr>
          <a:xfrm rot="5400000">
            <a:off x="7782597" y="2834481"/>
            <a:ext cx="776288" cy="16065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7496054" y="3376612"/>
            <a:ext cx="1450975" cy="102552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Advanced Topics on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8675930" y="2895600"/>
            <a:ext cx="274638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L-Shape 17"/>
          <p:cNvSpPr/>
          <p:nvPr/>
        </p:nvSpPr>
        <p:spPr>
          <a:xfrm rot="5400000">
            <a:off x="2441085" y="3924300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2166448" y="4456112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Traditional </a:t>
            </a:r>
            <a:r>
              <a:rPr lang="en-US" sz="1600" dirty="0">
                <a:solidFill>
                  <a:schemeClr val="tx1"/>
                </a:solidFill>
              </a:rPr>
              <a:t>Parallel Computers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3337901" y="3975100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405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Off-Chip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Some on-chip resources, such as the off-chip pin bandwidth, are unavoidably shared among CMP cores</a:t>
            </a:r>
          </a:p>
          <a:p>
            <a:endParaRPr lang="en-US" sz="2000" dirty="0"/>
          </a:p>
          <a:p>
            <a:r>
              <a:rPr lang="en-US" sz="2000" dirty="0" smtClean="0"/>
              <a:t>This incurs a scalability problem whereby the more cores we add on a die, the lower </a:t>
            </a:r>
            <a:r>
              <a:rPr lang="en-US" sz="2000" dirty="0"/>
              <a:t>off-chip </a:t>
            </a:r>
            <a:r>
              <a:rPr lang="en-US" sz="2000" dirty="0" smtClean="0"/>
              <a:t>bandwidth becomes available for each core</a:t>
            </a:r>
          </a:p>
          <a:p>
            <a:pPr lvl="1"/>
            <a:r>
              <a:rPr lang="en-US" sz="1800" dirty="0" smtClean="0"/>
              <a:t>This  </a:t>
            </a:r>
            <a:r>
              <a:rPr lang="en-US" sz="1800" dirty="0"/>
              <a:t>phenomenon </a:t>
            </a:r>
            <a:r>
              <a:rPr lang="en-US" sz="1800" dirty="0" smtClean="0"/>
              <a:t>is referred </a:t>
            </a:r>
            <a:r>
              <a:rPr lang="en-US" sz="1800" dirty="0"/>
              <a:t>to as the </a:t>
            </a:r>
            <a:r>
              <a:rPr lang="en-US" sz="1800" b="1" i="1" dirty="0"/>
              <a:t>bandwidth wall problem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 smtClean="0"/>
              <a:t>While off-chip bandwidth will grow over time, its projected rate of growth trails the growth rate of transistors that can be packed on a die </a:t>
            </a:r>
          </a:p>
          <a:p>
            <a:pPr lvl="1"/>
            <a:r>
              <a:rPr lang="en-US" sz="1800" dirty="0" smtClean="0"/>
              <a:t>Roughly 50-70% versus 10-15% per year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Hence, among the unique challenges of CMPs are:</a:t>
            </a:r>
          </a:p>
          <a:p>
            <a:pPr lvl="1"/>
            <a:r>
              <a:rPr lang="en-US" sz="1800" dirty="0" smtClean="0"/>
              <a:t>To </a:t>
            </a:r>
            <a:r>
              <a:rPr lang="en-US" sz="1800" dirty="0"/>
              <a:t>what extent does the bandwidth wall problem </a:t>
            </a:r>
            <a:r>
              <a:rPr lang="en-US" sz="1800" dirty="0" smtClean="0"/>
              <a:t>restrict CMP scalability?</a:t>
            </a:r>
          </a:p>
          <a:p>
            <a:pPr lvl="1"/>
            <a:r>
              <a:rPr lang="en-US" sz="1800" dirty="0" smtClean="0"/>
              <a:t>What </a:t>
            </a:r>
            <a:r>
              <a:rPr lang="en-US" sz="1800" dirty="0"/>
              <a:t>techniques can mitigate the bandwidth wall problem?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800" dirty="0" smtClean="0"/>
          </a:p>
          <a:p>
            <a:pPr lvl="3"/>
            <a:endParaRPr lang="en-US" sz="800" dirty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22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are main memory concerns as well upon scaling CMP cores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Specifically, scaling up the number of cores per a chip requires at least a proportional increase in the size of the main memory</a:t>
            </a:r>
          </a:p>
          <a:p>
            <a:pPr lvl="1"/>
            <a:r>
              <a:rPr lang="en-US" sz="1800" dirty="0" smtClean="0"/>
              <a:t>This is to keep the size of the main memory per core constant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However, the main memory size may need to grow faster than Moore’s law</a:t>
            </a:r>
          </a:p>
          <a:p>
            <a:pPr lvl="1"/>
            <a:r>
              <a:rPr lang="en-US" sz="1800" dirty="0" smtClean="0"/>
              <a:t>This is due to the continuing increase in software complexity (i.e., larger working sets would require larger main memories)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If the main memory capacity grows at Moore’s law while the demand for that capacity grows faster than Moore’s law, the cost of the main memory will increase in the future</a:t>
            </a:r>
          </a:p>
          <a:p>
            <a:pPr lvl="1"/>
            <a:r>
              <a:rPr lang="en-US" sz="1800" dirty="0" smtClean="0"/>
              <a:t>This makes memory design an increasingly essential issue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800" dirty="0" smtClean="0"/>
          </a:p>
          <a:p>
            <a:pPr lvl="3"/>
            <a:endParaRPr lang="en-US" sz="800" dirty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03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Challenges in CMPs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5257800"/>
          </a:xfrm>
        </p:spPr>
        <p:txBody>
          <a:bodyPr>
            <a:normAutofit/>
          </a:bodyPr>
          <a:lstStyle/>
          <a:p>
            <a:pPr lvl="3"/>
            <a:endParaRPr lang="en-US" sz="800" dirty="0" smtClean="0"/>
          </a:p>
          <a:p>
            <a:pPr lvl="3"/>
            <a:endParaRPr lang="en-US" sz="800" dirty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1304192" y="1676400"/>
            <a:ext cx="6248400" cy="83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CMPs pose unique challenges as compared to multiprocessor architectures</a:t>
            </a:r>
          </a:p>
        </p:txBody>
      </p:sp>
      <p:cxnSp>
        <p:nvCxnSpPr>
          <p:cNvPr id="5" name="Straight Arrow Connector 4"/>
          <p:cNvCxnSpPr>
            <a:stCxn id="4" idx="2"/>
            <a:endCxn id="13" idx="0"/>
          </p:cNvCxnSpPr>
          <p:nvPr/>
        </p:nvCxnSpPr>
        <p:spPr>
          <a:xfrm flipH="1">
            <a:off x="2142271" y="2514600"/>
            <a:ext cx="2286121" cy="129246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 rot="16200000">
            <a:off x="6342796" y="5530238"/>
            <a:ext cx="742950" cy="346075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3371" y="3810000"/>
            <a:ext cx="22098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Scalability Problems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09371" y="3774831"/>
            <a:ext cx="22098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Cache Organizations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  <a:endCxn id="8" idx="0"/>
          </p:cNvCxnSpPr>
          <p:nvPr/>
        </p:nvCxnSpPr>
        <p:spPr>
          <a:xfrm flipH="1">
            <a:off x="4428271" y="2514600"/>
            <a:ext cx="121" cy="1295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9" idx="0"/>
          </p:cNvCxnSpPr>
          <p:nvPr/>
        </p:nvCxnSpPr>
        <p:spPr>
          <a:xfrm>
            <a:off x="4428392" y="2514600"/>
            <a:ext cx="2285879" cy="126023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37371" y="3807069"/>
            <a:ext cx="22098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Performance Volatility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Organize CMP Caches?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000" dirty="0"/>
              <a:t>In CMPs, it is feasible to have multiple cores sharing </a:t>
            </a:r>
            <a:r>
              <a:rPr lang="en-US" sz="2000" dirty="0" smtClean="0"/>
              <a:t>caches</a:t>
            </a:r>
          </a:p>
          <a:p>
            <a:pPr marL="342900" lvl="2" indent="-342900"/>
            <a:endParaRPr lang="en-US" sz="2000" dirty="0"/>
          </a:p>
          <a:p>
            <a:pPr marL="342900" lvl="2" indent="-342900"/>
            <a:r>
              <a:rPr lang="en-US" sz="2000" dirty="0" smtClean="0"/>
              <a:t>A unique challenge pertains to how </a:t>
            </a:r>
            <a:r>
              <a:rPr lang="en-US" sz="2000" dirty="0"/>
              <a:t>should </a:t>
            </a:r>
            <a:r>
              <a:rPr lang="en-US" sz="2000" dirty="0" smtClean="0"/>
              <a:t>CMP </a:t>
            </a:r>
            <a:r>
              <a:rPr lang="en-US" sz="2000" dirty="0"/>
              <a:t>caches </a:t>
            </a:r>
            <a:r>
              <a:rPr lang="en-US" sz="2000" dirty="0" smtClean="0"/>
              <a:t>be organized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There are various ways to organize caches in a CMP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720715"/>
            <a:ext cx="280381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 err="1" smtClean="0"/>
              <a:t>NoC</a:t>
            </a:r>
            <a:r>
              <a:rPr lang="en-US" sz="1600" dirty="0" smtClean="0"/>
              <a:t> time is directly added to the L1 cache </a:t>
            </a:r>
            <a:br>
              <a:rPr lang="en-US" sz="1600" dirty="0" smtClean="0"/>
            </a:br>
            <a:r>
              <a:rPr lang="en-US" sz="1600" dirty="0" smtClean="0"/>
              <a:t>access time</a:t>
            </a:r>
          </a:p>
          <a:p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59234" y="5465739"/>
            <a:ext cx="28847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en-US" altLang="zh-CN" sz="16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1600" dirty="0" smtClean="0"/>
              <a:t>Average L2 access latency </a:t>
            </a:r>
            <a:br>
              <a:rPr lang="en-US" altLang="zh-CN" sz="1600" dirty="0" smtClean="0"/>
            </a:br>
            <a:r>
              <a:rPr lang="en-US" altLang="zh-CN" sz="1600" dirty="0" smtClean="0"/>
              <a:t>is high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1600" dirty="0" smtClean="0"/>
              <a:t>L2 cache </a:t>
            </a:r>
            <a:r>
              <a:rPr lang="en-US" altLang="zh-CN" sz="1600" dirty="0"/>
              <a:t>miss </a:t>
            </a:r>
            <a:r>
              <a:rPr lang="en-US" altLang="zh-CN" sz="1600" dirty="0" smtClean="0"/>
              <a:t>rate can be low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87822" y="5697140"/>
            <a:ext cx="283845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1600" dirty="0" smtClean="0"/>
              <a:t>L2 access latency is low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altLang="zh-CN" sz="16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1600" dirty="0" smtClean="0"/>
              <a:t>L2 cache </a:t>
            </a:r>
            <a:r>
              <a:rPr lang="en-US" altLang="zh-CN" sz="1600" dirty="0"/>
              <a:t>miss </a:t>
            </a:r>
            <a:r>
              <a:rPr lang="en-US" altLang="zh-CN" sz="1600" dirty="0" smtClean="0"/>
              <a:t>rate can be high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381000" y="371911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44062" y="3724971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289539" y="372204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752601" y="3719109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81000" y="4144630"/>
            <a:ext cx="1676401" cy="381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7877" y="4663869"/>
            <a:ext cx="481646" cy="3144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L1$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102806"/>
            <a:ext cx="1670539" cy="3144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L2$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4" idx="2"/>
            <a:endCxn id="15" idx="0"/>
          </p:cNvCxnSpPr>
          <p:nvPr/>
        </p:nvCxnSpPr>
        <p:spPr>
          <a:xfrm flipH="1">
            <a:off x="1218700" y="4525630"/>
            <a:ext cx="501" cy="1382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2"/>
            <a:endCxn id="16" idx="0"/>
          </p:cNvCxnSpPr>
          <p:nvPr/>
        </p:nvCxnSpPr>
        <p:spPr>
          <a:xfrm flipH="1">
            <a:off x="1216270" y="4978312"/>
            <a:ext cx="2430" cy="1244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394760" y="366758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313602" y="5087779"/>
            <a:ext cx="2137630" cy="381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48295" y="4078933"/>
            <a:ext cx="393223" cy="272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L1$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3313602" y="4473747"/>
            <a:ext cx="462607" cy="4942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L2$</a:t>
            </a:r>
            <a:endParaRPr lang="en-US" sz="1600" dirty="0"/>
          </a:p>
        </p:txBody>
      </p:sp>
      <p:cxnSp>
        <p:nvCxnSpPr>
          <p:cNvPr id="34" name="Straight Connector 33"/>
          <p:cNvCxnSpPr>
            <a:stCxn id="32" idx="0"/>
            <a:endCxn id="27" idx="4"/>
          </p:cNvCxnSpPr>
          <p:nvPr/>
        </p:nvCxnSpPr>
        <p:spPr>
          <a:xfrm flipV="1">
            <a:off x="3544907" y="3972380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2" idx="2"/>
            <a:endCxn id="33" idx="0"/>
          </p:cNvCxnSpPr>
          <p:nvPr/>
        </p:nvCxnSpPr>
        <p:spPr>
          <a:xfrm flipH="1">
            <a:off x="3544906" y="4351518"/>
            <a:ext cx="1" cy="1222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3" idx="2"/>
          </p:cNvCxnSpPr>
          <p:nvPr/>
        </p:nvCxnSpPr>
        <p:spPr>
          <a:xfrm flipH="1">
            <a:off x="3544905" y="4967951"/>
            <a:ext cx="1" cy="125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957492" y="3660828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911027" y="4072181"/>
            <a:ext cx="393223" cy="272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L1$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3876334" y="4466995"/>
            <a:ext cx="462607" cy="4942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L2$</a:t>
            </a:r>
            <a:endParaRPr lang="en-US" sz="1600" dirty="0"/>
          </a:p>
        </p:txBody>
      </p:sp>
      <p:cxnSp>
        <p:nvCxnSpPr>
          <p:cNvPr id="72" name="Straight Connector 71"/>
          <p:cNvCxnSpPr>
            <a:stCxn id="70" idx="0"/>
          </p:cNvCxnSpPr>
          <p:nvPr/>
        </p:nvCxnSpPr>
        <p:spPr>
          <a:xfrm flipV="1">
            <a:off x="4107639" y="3965628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0" idx="2"/>
            <a:endCxn id="71" idx="0"/>
          </p:cNvCxnSpPr>
          <p:nvPr/>
        </p:nvCxnSpPr>
        <p:spPr>
          <a:xfrm flipH="1">
            <a:off x="4107638" y="4344766"/>
            <a:ext cx="1" cy="1222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1" idx="2"/>
          </p:cNvCxnSpPr>
          <p:nvPr/>
        </p:nvCxnSpPr>
        <p:spPr>
          <a:xfrm flipH="1">
            <a:off x="4107637" y="4961199"/>
            <a:ext cx="1" cy="125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4507051" y="3662461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460586" y="4073814"/>
            <a:ext cx="393223" cy="272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L1$</a:t>
            </a:r>
            <a:endParaRPr lang="en-US" sz="1600" dirty="0"/>
          </a:p>
        </p:txBody>
      </p:sp>
      <p:sp>
        <p:nvSpPr>
          <p:cNvPr id="89" name="Rectangle 88"/>
          <p:cNvSpPr/>
          <p:nvPr/>
        </p:nvSpPr>
        <p:spPr>
          <a:xfrm>
            <a:off x="4425893" y="4468628"/>
            <a:ext cx="462607" cy="4942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L2$</a:t>
            </a:r>
            <a:endParaRPr lang="en-US" sz="1600" dirty="0"/>
          </a:p>
        </p:txBody>
      </p:sp>
      <p:cxnSp>
        <p:nvCxnSpPr>
          <p:cNvPr id="90" name="Straight Connector 89"/>
          <p:cNvCxnSpPr>
            <a:stCxn id="88" idx="0"/>
          </p:cNvCxnSpPr>
          <p:nvPr/>
        </p:nvCxnSpPr>
        <p:spPr>
          <a:xfrm flipV="1">
            <a:off x="4657198" y="3967261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8" idx="2"/>
            <a:endCxn id="89" idx="0"/>
          </p:cNvCxnSpPr>
          <p:nvPr/>
        </p:nvCxnSpPr>
        <p:spPr>
          <a:xfrm flipH="1">
            <a:off x="4657197" y="4346399"/>
            <a:ext cx="1" cy="1222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9" idx="2"/>
          </p:cNvCxnSpPr>
          <p:nvPr/>
        </p:nvCxnSpPr>
        <p:spPr>
          <a:xfrm flipH="1">
            <a:off x="4657196" y="4962832"/>
            <a:ext cx="1" cy="125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5069783" y="3655709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5023318" y="4067062"/>
            <a:ext cx="393223" cy="272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L1$</a:t>
            </a:r>
            <a:endParaRPr lang="en-US" sz="1600" dirty="0"/>
          </a:p>
        </p:txBody>
      </p:sp>
      <p:sp>
        <p:nvSpPr>
          <p:cNvPr id="95" name="Rectangle 94"/>
          <p:cNvSpPr/>
          <p:nvPr/>
        </p:nvSpPr>
        <p:spPr>
          <a:xfrm>
            <a:off x="4988625" y="4461876"/>
            <a:ext cx="462607" cy="4942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L2$</a:t>
            </a:r>
            <a:endParaRPr lang="en-US" sz="1600" dirty="0"/>
          </a:p>
        </p:txBody>
      </p:sp>
      <p:cxnSp>
        <p:nvCxnSpPr>
          <p:cNvPr id="96" name="Straight Connector 95"/>
          <p:cNvCxnSpPr>
            <a:stCxn id="94" idx="0"/>
          </p:cNvCxnSpPr>
          <p:nvPr/>
        </p:nvCxnSpPr>
        <p:spPr>
          <a:xfrm flipV="1">
            <a:off x="5219930" y="3960509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4" idx="2"/>
            <a:endCxn id="95" idx="0"/>
          </p:cNvCxnSpPr>
          <p:nvPr/>
        </p:nvCxnSpPr>
        <p:spPr>
          <a:xfrm flipH="1">
            <a:off x="5219929" y="4339647"/>
            <a:ext cx="1" cy="1222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5" idx="2"/>
          </p:cNvCxnSpPr>
          <p:nvPr/>
        </p:nvCxnSpPr>
        <p:spPr>
          <a:xfrm flipH="1">
            <a:off x="5219928" y="4956080"/>
            <a:ext cx="1" cy="125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6638793" y="3668323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>
            <a:off x="6592328" y="4473545"/>
            <a:ext cx="2137630" cy="381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592328" y="4079676"/>
            <a:ext cx="393223" cy="272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L1$</a:t>
            </a:r>
            <a:endParaRPr lang="en-US" sz="1600" dirty="0"/>
          </a:p>
        </p:txBody>
      </p:sp>
      <p:cxnSp>
        <p:nvCxnSpPr>
          <p:cNvPr id="103" name="Straight Connector 102"/>
          <p:cNvCxnSpPr>
            <a:stCxn id="101" idx="0"/>
          </p:cNvCxnSpPr>
          <p:nvPr/>
        </p:nvCxnSpPr>
        <p:spPr>
          <a:xfrm flipV="1">
            <a:off x="6788940" y="3973123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1" idx="2"/>
          </p:cNvCxnSpPr>
          <p:nvPr/>
        </p:nvCxnSpPr>
        <p:spPr>
          <a:xfrm flipH="1">
            <a:off x="6788939" y="4352261"/>
            <a:ext cx="1" cy="1452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7201525" y="3661571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7155060" y="4072924"/>
            <a:ext cx="393223" cy="272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L1$</a:t>
            </a:r>
            <a:endParaRPr lang="en-US" sz="1600" dirty="0"/>
          </a:p>
        </p:txBody>
      </p:sp>
      <p:cxnSp>
        <p:nvCxnSpPr>
          <p:cNvPr id="109" name="Straight Connector 108"/>
          <p:cNvCxnSpPr>
            <a:stCxn id="107" idx="0"/>
          </p:cNvCxnSpPr>
          <p:nvPr/>
        </p:nvCxnSpPr>
        <p:spPr>
          <a:xfrm flipV="1">
            <a:off x="7351672" y="3966371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7" idx="2"/>
          </p:cNvCxnSpPr>
          <p:nvPr/>
        </p:nvCxnSpPr>
        <p:spPr>
          <a:xfrm flipH="1">
            <a:off x="7351671" y="4345509"/>
            <a:ext cx="1" cy="1282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7751084" y="3663204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7704619" y="4074557"/>
            <a:ext cx="393223" cy="272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L1$</a:t>
            </a:r>
            <a:endParaRPr lang="en-US" sz="1600" dirty="0"/>
          </a:p>
        </p:txBody>
      </p:sp>
      <p:cxnSp>
        <p:nvCxnSpPr>
          <p:cNvPr id="115" name="Straight Connector 114"/>
          <p:cNvCxnSpPr>
            <a:stCxn id="113" idx="0"/>
          </p:cNvCxnSpPr>
          <p:nvPr/>
        </p:nvCxnSpPr>
        <p:spPr>
          <a:xfrm flipV="1">
            <a:off x="7901231" y="3968004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3" idx="2"/>
          </p:cNvCxnSpPr>
          <p:nvPr/>
        </p:nvCxnSpPr>
        <p:spPr>
          <a:xfrm>
            <a:off x="7901231" y="4347142"/>
            <a:ext cx="2253" cy="1503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8313816" y="3656452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8267351" y="4067805"/>
            <a:ext cx="393223" cy="272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L1$</a:t>
            </a:r>
            <a:endParaRPr lang="en-US" sz="1600" dirty="0"/>
          </a:p>
        </p:txBody>
      </p:sp>
      <p:cxnSp>
        <p:nvCxnSpPr>
          <p:cNvPr id="121" name="Straight Connector 120"/>
          <p:cNvCxnSpPr>
            <a:stCxn id="119" idx="0"/>
          </p:cNvCxnSpPr>
          <p:nvPr/>
        </p:nvCxnSpPr>
        <p:spPr>
          <a:xfrm flipV="1">
            <a:off x="8463963" y="3961252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9" idx="2"/>
          </p:cNvCxnSpPr>
          <p:nvPr/>
        </p:nvCxnSpPr>
        <p:spPr>
          <a:xfrm flipH="1">
            <a:off x="8463962" y="4340390"/>
            <a:ext cx="1" cy="126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6592328" y="4966136"/>
            <a:ext cx="462607" cy="4942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L2$</a:t>
            </a:r>
            <a:endParaRPr lang="en-US" sz="1600" dirty="0"/>
          </a:p>
        </p:txBody>
      </p:sp>
      <p:sp>
        <p:nvSpPr>
          <p:cNvPr id="132" name="Rectangle 131"/>
          <p:cNvSpPr/>
          <p:nvPr/>
        </p:nvSpPr>
        <p:spPr>
          <a:xfrm>
            <a:off x="7155060" y="4959384"/>
            <a:ext cx="462607" cy="4942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L2$</a:t>
            </a:r>
            <a:endParaRPr lang="en-US" sz="1600" dirty="0"/>
          </a:p>
        </p:txBody>
      </p:sp>
      <p:sp>
        <p:nvSpPr>
          <p:cNvPr id="133" name="Rectangle 132"/>
          <p:cNvSpPr/>
          <p:nvPr/>
        </p:nvSpPr>
        <p:spPr>
          <a:xfrm>
            <a:off x="7704619" y="4961017"/>
            <a:ext cx="462607" cy="4942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L2$</a:t>
            </a:r>
            <a:endParaRPr lang="en-US" sz="1600" dirty="0"/>
          </a:p>
        </p:txBody>
      </p:sp>
      <p:sp>
        <p:nvSpPr>
          <p:cNvPr id="134" name="Rectangle 133"/>
          <p:cNvSpPr/>
          <p:nvPr/>
        </p:nvSpPr>
        <p:spPr>
          <a:xfrm>
            <a:off x="8267351" y="4954265"/>
            <a:ext cx="462607" cy="4942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L2$</a:t>
            </a:r>
            <a:endParaRPr lang="en-US" sz="1600" dirty="0"/>
          </a:p>
        </p:txBody>
      </p:sp>
      <p:cxnSp>
        <p:nvCxnSpPr>
          <p:cNvPr id="139" name="Straight Connector 138"/>
          <p:cNvCxnSpPr/>
          <p:nvPr/>
        </p:nvCxnSpPr>
        <p:spPr>
          <a:xfrm flipH="1">
            <a:off x="6788939" y="4854545"/>
            <a:ext cx="2254" cy="937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351670" y="4854545"/>
            <a:ext cx="1" cy="86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7901230" y="4854545"/>
            <a:ext cx="2254" cy="886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463962" y="4854545"/>
            <a:ext cx="0" cy="81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518744" y="4028068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996462" y="4021248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1433825" y="4022949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1902748" y="4016197"/>
            <a:ext cx="2253" cy="106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3313602" y="3261918"/>
            <a:ext cx="2102939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Private CMP</a:t>
            </a:r>
            <a:endParaRPr lang="en-US" sz="1600" b="1" u="sng" dirty="0"/>
          </a:p>
        </p:txBody>
      </p:sp>
      <p:sp>
        <p:nvSpPr>
          <p:cNvPr id="153" name="TextBox 152"/>
          <p:cNvSpPr txBox="1"/>
          <p:nvPr/>
        </p:nvSpPr>
        <p:spPr>
          <a:xfrm>
            <a:off x="7022721" y="3282404"/>
            <a:ext cx="1222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Shared CMP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0429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7" grpId="0" animBg="1"/>
      <p:bldP spid="31" grpId="0" animBg="1"/>
      <p:bldP spid="32" grpId="0" animBg="1"/>
      <p:bldP spid="33" grpId="0" animBg="1"/>
      <p:bldP spid="69" grpId="0" animBg="1"/>
      <p:bldP spid="70" grpId="0" animBg="1"/>
      <p:bldP spid="71" grpId="0" animBg="1"/>
      <p:bldP spid="87" grpId="0" animBg="1"/>
      <p:bldP spid="88" grpId="0" animBg="1"/>
      <p:bldP spid="89" grpId="0" animBg="1"/>
      <p:bldP spid="93" grpId="0" animBg="1"/>
      <p:bldP spid="94" grpId="0" animBg="1"/>
      <p:bldP spid="95" grpId="0" animBg="1"/>
      <p:bldP spid="99" grpId="0" animBg="1"/>
      <p:bldP spid="100" grpId="0" animBg="1"/>
      <p:bldP spid="101" grpId="0" animBg="1"/>
      <p:bldP spid="106" grpId="0" animBg="1"/>
      <p:bldP spid="107" grpId="0" animBg="1"/>
      <p:bldP spid="112" grpId="0" animBg="1"/>
      <p:bldP spid="113" grpId="0" animBg="1"/>
      <p:bldP spid="118" grpId="0" animBg="1"/>
      <p:bldP spid="119" grpId="0" animBg="1"/>
      <p:bldP spid="131" grpId="0" animBg="1"/>
      <p:bldP spid="132" grpId="0" animBg="1"/>
      <p:bldP spid="133" grpId="0" animBg="1"/>
      <p:bldP spid="134" grpId="0" animBg="1"/>
      <p:bldP spid="152" grpId="0" animBg="1"/>
      <p:bldP spid="1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Network-on-Chip as a Crossbar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7630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An </a:t>
                </a:r>
                <a:r>
                  <a:rPr lang="en-US" sz="2000" dirty="0" err="1" smtClean="0"/>
                  <a:t>NoC</a:t>
                </a:r>
                <a:r>
                  <a:rPr lang="en-US" sz="2000" dirty="0" smtClean="0"/>
                  <a:t> can be implemented as a crossbar whereby multiple buses can be used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We can employ</a:t>
                </a:r>
              </a:p>
              <a:p>
                <a:pPr lvl="1"/>
                <a:r>
                  <a:rPr lang="en-US" sz="1800" dirty="0" smtClean="0"/>
                  <a:t>One address bus and one data bus per core to connect to all banks</a:t>
                </a:r>
              </a:p>
              <a:p>
                <a:pPr lvl="1"/>
                <a:r>
                  <a:rPr lang="en-US" sz="1800" dirty="0" smtClean="0"/>
                  <a:t>One data bus for each L2 bank to connect to all L1 caches</a:t>
                </a:r>
              </a:p>
              <a:p>
                <a:pPr lvl="1"/>
                <a:endParaRPr lang="en-US" sz="1600" dirty="0"/>
              </a:p>
              <a:p>
                <a:endParaRPr lang="en-US" sz="2000" b="0" i="1" dirty="0" smtClean="0">
                  <a:latin typeface="Cambria Math"/>
                </a:endParaRPr>
              </a:p>
              <a:p>
                <a:endParaRPr lang="en-US" sz="2000" i="1" dirty="0">
                  <a:latin typeface="Cambria Math"/>
                </a:endParaRPr>
              </a:p>
              <a:p>
                <a:endParaRPr lang="en-US" sz="2000" b="0" i="1" dirty="0" smtClean="0">
                  <a:latin typeface="Cambria Math"/>
                </a:endParaRPr>
              </a:p>
              <a:p>
                <a:endParaRPr lang="en-US" sz="20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𝑁𝑢𝑚𝑏𝑒𝑟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𝑜𝑓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𝐵𝑢𝑠𝑒𝑠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𝑁𝑢𝑚𝑏𝑒𝑟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𝑜𝑓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𝐶𝑜𝑟𝑒𝑠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𝑁𝑢𝑚𝑏𝑒𝑟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𝑜𝑓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</a:rPr>
                      <m:t>2 </m:t>
                    </m:r>
                    <m:r>
                      <a:rPr lang="en-US" sz="2000" b="0" i="1" smtClean="0">
                        <a:latin typeface="Cambria Math"/>
                      </a:rPr>
                      <m:t>𝐵𝑎𝑛𝑘𝑠</m:t>
                    </m:r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The length of each bus scales with the number of cores/banks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Overall complexity scales quadratically with the number of cores/banks</a:t>
                </a:r>
              </a:p>
              <a:p>
                <a:endParaRPr lang="en-US" sz="2000" dirty="0"/>
              </a:p>
              <a:p>
                <a:pPr lvl="3"/>
                <a:endParaRPr lang="en-US" sz="800" dirty="0"/>
              </a:p>
              <a:p>
                <a:pPr lvl="2"/>
                <a:endParaRPr lang="en-US" sz="1200" dirty="0" smtClean="0"/>
              </a:p>
              <a:p>
                <a:pPr lvl="2"/>
                <a:endParaRPr lang="en-US" sz="12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endParaRPr lang="en-US" sz="2000" dirty="0" smtClean="0"/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763000" cy="5486400"/>
              </a:xfrm>
              <a:blipFill rotWithShape="1">
                <a:blip r:embed="rId3"/>
                <a:stretch>
                  <a:fillRect l="-556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>
          <a:xfrm>
            <a:off x="2755423" y="3079282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2514600" y="3448246"/>
            <a:ext cx="393223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L1-I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2727147" y="3692884"/>
            <a:ext cx="1" cy="1452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2514600" y="4442088"/>
            <a:ext cx="777339" cy="3499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L2$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908770" y="3443656"/>
            <a:ext cx="393223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L1-D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762455" y="3070489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3521632" y="3448245"/>
            <a:ext cx="393223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L1-I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2" name="Straight Connector 101"/>
          <p:cNvCxnSpPr>
            <a:endCxn id="100" idx="4"/>
          </p:cNvCxnSpPr>
          <p:nvPr/>
        </p:nvCxnSpPr>
        <p:spPr>
          <a:xfrm flipV="1">
            <a:off x="3912602" y="3375289"/>
            <a:ext cx="2253" cy="532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915802" y="3443655"/>
            <a:ext cx="393223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L1-D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6" name="Straight Connector 105"/>
          <p:cNvCxnSpPr>
            <a:stCxn id="99" idx="2"/>
          </p:cNvCxnSpPr>
          <p:nvPr/>
        </p:nvCxnSpPr>
        <p:spPr>
          <a:xfrm flipH="1">
            <a:off x="3105381" y="3672256"/>
            <a:ext cx="1" cy="2332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566945" y="3984673"/>
            <a:ext cx="22040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571811" y="3905537"/>
            <a:ext cx="21992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569881" y="4056184"/>
            <a:ext cx="21500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718244" y="3688293"/>
            <a:ext cx="0" cy="296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579078" y="3833515"/>
            <a:ext cx="1" cy="5909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667001" y="3905537"/>
            <a:ext cx="0" cy="527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760784" y="3988719"/>
            <a:ext cx="2" cy="435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866296" y="4060230"/>
            <a:ext cx="0" cy="381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2915108" y="3379176"/>
            <a:ext cx="2253" cy="532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4764138" y="3083328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4523315" y="3452292"/>
            <a:ext cx="393223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L1-I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7" name="Straight Connector 156"/>
          <p:cNvCxnSpPr/>
          <p:nvPr/>
        </p:nvCxnSpPr>
        <p:spPr>
          <a:xfrm flipH="1">
            <a:off x="4735863" y="3696930"/>
            <a:ext cx="1" cy="436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4917485" y="3456494"/>
            <a:ext cx="393223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L1-D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5771170" y="3074535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5530347" y="3452291"/>
            <a:ext cx="393223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L1-I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2" name="Straight Connector 161"/>
          <p:cNvCxnSpPr>
            <a:endCxn id="160" idx="4"/>
          </p:cNvCxnSpPr>
          <p:nvPr/>
        </p:nvCxnSpPr>
        <p:spPr>
          <a:xfrm flipV="1">
            <a:off x="5921317" y="3379335"/>
            <a:ext cx="2253" cy="532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6242542" y="3692339"/>
            <a:ext cx="5858" cy="6598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5924517" y="3456493"/>
            <a:ext cx="393223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L1-D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6" name="Straight Connector 165"/>
          <p:cNvCxnSpPr>
            <a:stCxn id="159" idx="2"/>
          </p:cNvCxnSpPr>
          <p:nvPr/>
        </p:nvCxnSpPr>
        <p:spPr>
          <a:xfrm flipH="1">
            <a:off x="5114096" y="3685094"/>
            <a:ext cx="1" cy="521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4575660" y="3979927"/>
            <a:ext cx="1666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580526" y="3900791"/>
            <a:ext cx="1662016" cy="23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578596" y="4051438"/>
            <a:ext cx="1663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5726958" y="3692339"/>
            <a:ext cx="1" cy="584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4923823" y="3383222"/>
            <a:ext cx="2253" cy="532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2566945" y="3833515"/>
            <a:ext cx="367559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2561089" y="4276635"/>
            <a:ext cx="20116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2565955" y="4197499"/>
            <a:ext cx="20038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2564025" y="4348146"/>
            <a:ext cx="21500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4569804" y="4262812"/>
            <a:ext cx="1678596" cy="9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4574670" y="4192753"/>
            <a:ext cx="16737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4572740" y="4348146"/>
            <a:ext cx="1669802" cy="4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2561089" y="4124818"/>
            <a:ext cx="3681453" cy="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4112413" y="3692040"/>
            <a:ext cx="0" cy="368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2965944" y="4144517"/>
            <a:ext cx="0" cy="2847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3060223" y="4197499"/>
            <a:ext cx="2433" cy="240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3165232" y="4285427"/>
            <a:ext cx="0" cy="143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3250224" y="4357338"/>
            <a:ext cx="0" cy="63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225"/>
          <p:cNvSpPr/>
          <p:nvPr/>
        </p:nvSpPr>
        <p:spPr>
          <a:xfrm>
            <a:off x="3539685" y="4445024"/>
            <a:ext cx="777339" cy="3499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L2$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3604163" y="3836451"/>
            <a:ext cx="1" cy="5909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3692086" y="3908473"/>
            <a:ext cx="0" cy="527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>
            <a:off x="3785869" y="3991655"/>
            <a:ext cx="2" cy="435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3891381" y="4063166"/>
            <a:ext cx="0" cy="381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3991029" y="4147453"/>
            <a:ext cx="0" cy="2847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085308" y="4200435"/>
            <a:ext cx="2433" cy="240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4190317" y="4288363"/>
            <a:ext cx="0" cy="143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4275309" y="4360274"/>
            <a:ext cx="0" cy="93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4522176" y="4453741"/>
            <a:ext cx="777339" cy="3499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L2$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36" name="Straight Connector 235"/>
          <p:cNvCxnSpPr/>
          <p:nvPr/>
        </p:nvCxnSpPr>
        <p:spPr>
          <a:xfrm>
            <a:off x="4586654" y="3845168"/>
            <a:ext cx="1" cy="5909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4674577" y="3917190"/>
            <a:ext cx="0" cy="527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H="1">
            <a:off x="4768360" y="4000372"/>
            <a:ext cx="2" cy="435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873872" y="4071883"/>
            <a:ext cx="0" cy="381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4973520" y="4156170"/>
            <a:ext cx="0" cy="2847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5067799" y="4209152"/>
            <a:ext cx="2433" cy="240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5172808" y="4297080"/>
            <a:ext cx="0" cy="143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5257800" y="4368991"/>
            <a:ext cx="0" cy="84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5547261" y="4444949"/>
            <a:ext cx="777339" cy="3499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L2$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54" name="Straight Connector 253"/>
          <p:cNvCxnSpPr/>
          <p:nvPr/>
        </p:nvCxnSpPr>
        <p:spPr>
          <a:xfrm>
            <a:off x="5611739" y="3836376"/>
            <a:ext cx="0" cy="6173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5699662" y="3908398"/>
            <a:ext cx="0" cy="527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H="1">
            <a:off x="5793445" y="3991580"/>
            <a:ext cx="2" cy="435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5898957" y="4063091"/>
            <a:ext cx="0" cy="381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5998605" y="4147378"/>
            <a:ext cx="0" cy="2847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6092884" y="4200360"/>
            <a:ext cx="2433" cy="240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6162725" y="4288288"/>
            <a:ext cx="0" cy="143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222024" y="4360199"/>
            <a:ext cx="0" cy="93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3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55" grpId="0" animBg="1"/>
      <p:bldP spid="156" grpId="0" animBg="1"/>
      <p:bldP spid="159" grpId="0" animBg="1"/>
      <p:bldP spid="160" grpId="0" animBg="1"/>
      <p:bldP spid="161" grpId="0" animBg="1"/>
      <p:bldP spid="164" grpId="0" animBg="1"/>
      <p:bldP spid="226" grpId="0" animBg="1"/>
      <p:bldP spid="235" grpId="0" animBg="1"/>
      <p:bldP spid="2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Network-on-Chip as a 2D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more scalable and modular way to implement the </a:t>
            </a:r>
            <a:r>
              <a:rPr lang="en-US" sz="2000" dirty="0" err="1" smtClean="0"/>
              <a:t>NoC</a:t>
            </a:r>
            <a:r>
              <a:rPr lang="en-US" sz="2000" dirty="0" smtClean="0"/>
              <a:t> is to use low or high dimensional interconnects</a:t>
            </a:r>
          </a:p>
          <a:p>
            <a:endParaRPr lang="en-US" sz="2000" dirty="0" smtClean="0"/>
          </a:p>
          <a:p>
            <a:r>
              <a:rPr lang="en-US" sz="2000" dirty="0" smtClean="0"/>
              <a:t>A typical configuration that adopts this strategy is what is called </a:t>
            </a:r>
            <a:r>
              <a:rPr lang="en-US" sz="2000" b="1" i="1" dirty="0" smtClean="0"/>
              <a:t>tiled CMP</a:t>
            </a:r>
            <a:endParaRPr lang="en-US" sz="2000" b="1" i="1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lvl="3"/>
            <a:endParaRPr lang="en-US" sz="800" dirty="0"/>
          </a:p>
          <a:p>
            <a:pPr lvl="2"/>
            <a:endParaRPr lang="en-US" sz="1200" dirty="0" smtClean="0"/>
          </a:p>
          <a:p>
            <a:r>
              <a:rPr lang="en-US" sz="2000" dirty="0"/>
              <a:t>Tiled </a:t>
            </a:r>
            <a:r>
              <a:rPr lang="en-US" sz="2000" dirty="0" smtClean="0"/>
              <a:t>CMPs have been </a:t>
            </a:r>
            <a:r>
              <a:rPr lang="en-US" sz="2000" dirty="0"/>
              <a:t>advocated as a scalable design </a:t>
            </a:r>
            <a:r>
              <a:rPr lang="en-US" sz="2000" dirty="0" smtClean="0"/>
              <a:t>by </a:t>
            </a:r>
            <a:r>
              <a:rPr lang="en-US" sz="2000" dirty="0" err="1" smtClean="0"/>
              <a:t>Tilera’s</a:t>
            </a:r>
            <a:r>
              <a:rPr lang="en-US" sz="2000" dirty="0" smtClean="0"/>
              <a:t> </a:t>
            </a:r>
            <a:r>
              <a:rPr lang="en-US" sz="2000" dirty="0"/>
              <a:t>Tile64 </a:t>
            </a:r>
            <a:r>
              <a:rPr lang="en-US" sz="2000" dirty="0" smtClean="0"/>
              <a:t>and </a:t>
            </a:r>
            <a:r>
              <a:rPr lang="en-US" sz="2000" dirty="0"/>
              <a:t>Intel’s Teraflops </a:t>
            </a:r>
            <a:r>
              <a:rPr lang="en-US" sz="2000" dirty="0" smtClean="0"/>
              <a:t>RC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048000"/>
            <a:ext cx="4513943" cy="214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2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0" indent="0" algn="just" eaLnBrk="1" hangingPunct="1">
              <a:buClr>
                <a:srgbClr val="C00000"/>
              </a:buClr>
              <a:buFontTx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 eaLnBrk="1" hangingPunct="1">
              <a:buFontTx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  <a:defRPr/>
            </a:pPr>
            <a:endParaRPr lang="en-US" sz="1400" dirty="0" smtClean="0">
              <a:solidFill>
                <a:srgbClr val="7F7F7F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2387600" y="1447800"/>
            <a:ext cx="4465638" cy="1042988"/>
          </a:xfrm>
          <a:prstGeom prst="beve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Discussion on </a:t>
            </a:r>
            <a:r>
              <a:rPr lang="en-US" dirty="0" smtClean="0">
                <a:solidFill>
                  <a:schemeClr val="tx1"/>
                </a:solidFill>
              </a:rPr>
              <a:t>Chip Multiprocessors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2667000"/>
            <a:ext cx="381000" cy="609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-Shape 5"/>
          <p:cNvSpPr/>
          <p:nvPr/>
        </p:nvSpPr>
        <p:spPr>
          <a:xfrm rot="5400000">
            <a:off x="731348" y="4308475"/>
            <a:ext cx="777875" cy="15430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475761" y="4819650"/>
            <a:ext cx="1550988" cy="1504950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20" tIns="53340" rIns="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Motivation for Parallel Computers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629874" y="4338637"/>
            <a:ext cx="263525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L-Shape 8"/>
          <p:cNvSpPr/>
          <p:nvPr/>
        </p:nvSpPr>
        <p:spPr>
          <a:xfrm rot="5400000">
            <a:off x="4170241" y="3552825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895604" y="4084637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Moving to Chip Multiprocessors (CMPs)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067053" y="3603625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L-Shape 11"/>
          <p:cNvSpPr/>
          <p:nvPr/>
        </p:nvSpPr>
        <p:spPr>
          <a:xfrm rot="5400000">
            <a:off x="5994278" y="3152775"/>
            <a:ext cx="777875" cy="167640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5673604" y="3730625"/>
            <a:ext cx="1514475" cy="190817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Unique CMP Challenges: Performance Volatility, Scalability Problems, and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6903426" y="3249612"/>
            <a:ext cx="285750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L-Shape 14"/>
          <p:cNvSpPr/>
          <p:nvPr/>
        </p:nvSpPr>
        <p:spPr>
          <a:xfrm rot="5400000">
            <a:off x="7782597" y="2834481"/>
            <a:ext cx="776288" cy="16065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7496054" y="3376612"/>
            <a:ext cx="1450975" cy="102552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Advanced Topics on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8675930" y="2895600"/>
            <a:ext cx="274638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L-Shape 17"/>
          <p:cNvSpPr/>
          <p:nvPr/>
        </p:nvSpPr>
        <p:spPr>
          <a:xfrm rot="5400000">
            <a:off x="2441085" y="3924300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2166448" y="4456112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Traditional </a:t>
            </a:r>
            <a:r>
              <a:rPr lang="en-US" sz="1600" dirty="0">
                <a:solidFill>
                  <a:schemeClr val="tx1"/>
                </a:solidFill>
              </a:rPr>
              <a:t>Parallel Computers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3337901" y="3975100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7233481" y="2858293"/>
            <a:ext cx="1874520" cy="187563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CMP Cache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5257800"/>
          </a:xfrm>
        </p:spPr>
        <p:txBody>
          <a:bodyPr>
            <a:normAutofit/>
          </a:bodyPr>
          <a:lstStyle/>
          <a:p>
            <a:pPr lvl="3"/>
            <a:endParaRPr lang="en-US" sz="800" dirty="0" smtClean="0"/>
          </a:p>
          <a:p>
            <a:pPr lvl="3"/>
            <a:endParaRPr lang="en-US" sz="800" dirty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1304192" y="1676400"/>
            <a:ext cx="6248400" cy="83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We will cover two more advanced topics in CMP </a:t>
            </a:r>
            <a:r>
              <a:rPr lang="en-US" dirty="0"/>
              <a:t>c</a:t>
            </a:r>
            <a:r>
              <a:rPr lang="en-US" dirty="0" smtClean="0"/>
              <a:t>ache organization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2"/>
            <a:endCxn id="13" idx="0"/>
          </p:cNvCxnSpPr>
          <p:nvPr/>
        </p:nvCxnSpPr>
        <p:spPr>
          <a:xfrm flipH="1">
            <a:off x="2781300" y="2514600"/>
            <a:ext cx="1647092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 rot="16200000">
            <a:off x="2409825" y="5303837"/>
            <a:ext cx="742950" cy="346075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8393" y="3581400"/>
            <a:ext cx="31242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Static and Dynamic Cache Organizations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8" idx="0"/>
          </p:cNvCxnSpPr>
          <p:nvPr/>
        </p:nvCxnSpPr>
        <p:spPr>
          <a:xfrm>
            <a:off x="4428392" y="2514600"/>
            <a:ext cx="1562101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219200" y="3581400"/>
            <a:ext cx="31242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Mapping Functions in CMPs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Functions in CMPs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a private CMP, the mapping function is </a:t>
            </a:r>
            <a:r>
              <a:rPr lang="en-US" sz="2000" i="1" dirty="0" smtClean="0"/>
              <a:t>one-dimensional </a:t>
            </a:r>
          </a:p>
          <a:p>
            <a:pPr lvl="1"/>
            <a:r>
              <a:rPr lang="en-US" sz="1800" dirty="0" smtClean="0"/>
              <a:t>The function that is used in uniprocessor systems can be used at each private L1 and L2 caches to place and locate blocks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 smtClean="0"/>
              <a:t>For a shared CMP, the mapping function is </a:t>
            </a:r>
            <a:r>
              <a:rPr lang="en-US" sz="2000" i="1" dirty="0" smtClean="0"/>
              <a:t>two-dimensional</a:t>
            </a:r>
          </a:p>
          <a:p>
            <a:pPr lvl="1"/>
            <a:r>
              <a:rPr lang="en-US" sz="1800" dirty="0" smtClean="0"/>
              <a:t>First, we require a function to locate a target tile at which to place a block</a:t>
            </a:r>
          </a:p>
          <a:p>
            <a:pPr lvl="1"/>
            <a:r>
              <a:rPr lang="en-US" sz="1800" dirty="0" smtClean="0"/>
              <a:t>After locating a target tile, we can use the same placement/location function as in uniprocessor systems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 smtClean="0"/>
              <a:t>A function for locating target tiles should exhibit the following two properties</a:t>
            </a:r>
          </a:p>
          <a:p>
            <a:pPr lvl="1"/>
            <a:r>
              <a:rPr lang="en-US" sz="1800" dirty="0" smtClean="0"/>
              <a:t>It should be easy and simple</a:t>
            </a:r>
          </a:p>
          <a:p>
            <a:pPr lvl="1"/>
            <a:r>
              <a:rPr lang="en-US" sz="1800" dirty="0" smtClean="0"/>
              <a:t>It should avoid uneven distribution of blocks across tiles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93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Block Interleaving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CMP mapping function can use bits that are a subset of the index bits of the physical block address</a:t>
            </a:r>
          </a:p>
          <a:p>
            <a:pPr lvl="1"/>
            <a:r>
              <a:rPr lang="en-US" sz="1800" dirty="0" smtClean="0"/>
              <a:t>Such a function is typically referred to as </a:t>
            </a:r>
            <a:r>
              <a:rPr lang="en-US" sz="1800" b="1" i="1" dirty="0" smtClean="0"/>
              <a:t>Block Interleaving</a:t>
            </a:r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With block interleaving, only a certain group of sets will be indexed (other sets will not be used)</a:t>
            </a:r>
          </a:p>
          <a:p>
            <a:endParaRPr lang="en-US" sz="2000" dirty="0" smtClean="0"/>
          </a:p>
          <a:p>
            <a:r>
              <a:rPr lang="en-US" sz="2000" dirty="0" smtClean="0"/>
              <a:t>Suppose a tile index of “1000” in a 16-tile CMP</a:t>
            </a:r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19765"/>
              </p:ext>
            </p:extLst>
          </p:nvPr>
        </p:nvGraphicFramePr>
        <p:xfrm>
          <a:off x="2286000" y="3048000"/>
          <a:ext cx="4419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1143000"/>
                <a:gridCol w="7620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Tag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Index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offset</a:t>
                      </a:r>
                      <a:endParaRPr lang="en-US" sz="1400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32936" y="2895600"/>
            <a:ext cx="301752" cy="533400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29595" y="2587823"/>
            <a:ext cx="893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Tile Index</a:t>
            </a:r>
            <a:endParaRPr lang="en-US" sz="1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4950069" y="5105400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T0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254869" y="5105400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T1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559669" y="5105400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T2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864469" y="5105400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T3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953000" y="5410200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T4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257800" y="5410200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T0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5562600" y="5410200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T0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867400" y="5410200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T0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4950069" y="5726723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T8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254869" y="5726723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T0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5559669" y="5726723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T0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5864469" y="5726723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T0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953000" y="6031523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T0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257800" y="6031523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T0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5562600" y="6031523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T0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5867400" y="6031523"/>
            <a:ext cx="304800" cy="3048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T0</a:t>
            </a:r>
            <a:endParaRPr lang="en-US" sz="12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5340"/>
              </p:ext>
            </p:extLst>
          </p:nvPr>
        </p:nvGraphicFramePr>
        <p:xfrm>
          <a:off x="152400" y="5257800"/>
          <a:ext cx="4419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1143000"/>
                <a:gridCol w="7620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Tag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Index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offset</a:t>
                      </a:r>
                      <a:endParaRPr lang="en-US" sz="1400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508128" y="5105400"/>
            <a:ext cx="301752" cy="533400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1000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28" name="AutoShape 52"/>
          <p:cNvCxnSpPr>
            <a:cxnSpLocks noChangeShapeType="1"/>
          </p:cNvCxnSpPr>
          <p:nvPr/>
        </p:nvCxnSpPr>
        <p:spPr bwMode="auto">
          <a:xfrm>
            <a:off x="3659004" y="5608295"/>
            <a:ext cx="1291065" cy="270828"/>
          </a:xfrm>
          <a:prstGeom prst="curvedConnector3">
            <a:avLst>
              <a:gd name="adj1" fmla="val 286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" name="TextBox 33"/>
          <p:cNvSpPr txBox="1"/>
          <p:nvPr/>
        </p:nvSpPr>
        <p:spPr>
          <a:xfrm>
            <a:off x="6400800" y="5246077"/>
            <a:ext cx="2399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Only sets with “1000” </a:t>
            </a:r>
          </a:p>
          <a:p>
            <a:r>
              <a:rPr lang="en-US" b="1" i="1" dirty="0" smtClean="0"/>
              <a:t>least significant bits at </a:t>
            </a:r>
          </a:p>
          <a:p>
            <a:r>
              <a:rPr lang="en-US" b="1" i="1" dirty="0" smtClean="0"/>
              <a:t>tile 8 will be used!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823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0" indent="0" algn="just" eaLnBrk="1" hangingPunct="1">
              <a:buClr>
                <a:srgbClr val="C00000"/>
              </a:buClr>
              <a:buFontTx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 eaLnBrk="1" hangingPunct="1">
              <a:buFontTx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  <a:defRPr/>
            </a:pPr>
            <a:endParaRPr lang="en-US" sz="1400" dirty="0" smtClean="0">
              <a:solidFill>
                <a:srgbClr val="7F7F7F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2387600" y="1447800"/>
            <a:ext cx="4465638" cy="1042988"/>
          </a:xfrm>
          <a:prstGeom prst="beve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Discussion on </a:t>
            </a:r>
            <a:r>
              <a:rPr lang="en-US" dirty="0" smtClean="0">
                <a:solidFill>
                  <a:schemeClr val="tx1"/>
                </a:solidFill>
              </a:rPr>
              <a:t>Chip Multiprocessors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2667000"/>
            <a:ext cx="381000" cy="609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-Shape 5"/>
          <p:cNvSpPr/>
          <p:nvPr/>
        </p:nvSpPr>
        <p:spPr>
          <a:xfrm rot="5400000">
            <a:off x="731348" y="4308475"/>
            <a:ext cx="777875" cy="15430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475761" y="4819650"/>
            <a:ext cx="1550988" cy="1504950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20" tIns="53340" rIns="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Motivation for Parallel Computers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629874" y="4338637"/>
            <a:ext cx="263525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L-Shape 8"/>
          <p:cNvSpPr/>
          <p:nvPr/>
        </p:nvSpPr>
        <p:spPr>
          <a:xfrm rot="5400000">
            <a:off x="4170241" y="3552825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895604" y="4084637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Moving to Chip Multiprocessors (CMPs)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067053" y="3603625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L-Shape 11"/>
          <p:cNvSpPr/>
          <p:nvPr/>
        </p:nvSpPr>
        <p:spPr>
          <a:xfrm rot="5400000">
            <a:off x="5994278" y="3152775"/>
            <a:ext cx="777875" cy="167640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5673604" y="3730625"/>
            <a:ext cx="1514475" cy="190817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Unique CMP Challenges: Performance Volatility, Scalability Problems, and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6903426" y="3249612"/>
            <a:ext cx="285750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L-Shape 14"/>
          <p:cNvSpPr/>
          <p:nvPr/>
        </p:nvSpPr>
        <p:spPr>
          <a:xfrm rot="5400000">
            <a:off x="7782597" y="2834481"/>
            <a:ext cx="776288" cy="16065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7496054" y="3376612"/>
            <a:ext cx="1450975" cy="102552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Advanced Topics on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8675930" y="2895600"/>
            <a:ext cx="274638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L-Shape 17"/>
          <p:cNvSpPr/>
          <p:nvPr/>
        </p:nvSpPr>
        <p:spPr>
          <a:xfrm rot="5400000">
            <a:off x="2441085" y="3924300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2166448" y="4456112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Traditional </a:t>
            </a:r>
            <a:r>
              <a:rPr lang="en-US" sz="1600" dirty="0">
                <a:solidFill>
                  <a:schemeClr val="tx1"/>
                </a:solidFill>
              </a:rPr>
              <a:t>Parallel Computers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3337901" y="3975100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205740" y="4167584"/>
            <a:ext cx="1874520" cy="187563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Page Interleaving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4582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A CMP mapping function can use bits that are beyond the page offset bits</a:t>
                </a:r>
              </a:p>
              <a:p>
                <a:pPr lvl="1"/>
                <a:r>
                  <a:rPr lang="en-US" sz="1800" dirty="0" smtClean="0"/>
                  <a:t>Such a function is typically referred to as </a:t>
                </a:r>
                <a:r>
                  <a:rPr lang="en-US" sz="1800" b="1" i="1" dirty="0" smtClean="0"/>
                  <a:t>Page Interleaving</a:t>
                </a:r>
              </a:p>
              <a:p>
                <a:pPr lvl="1"/>
                <a:endParaRPr lang="en-US" sz="1600" dirty="0"/>
              </a:p>
              <a:p>
                <a:r>
                  <a:rPr lang="en-US" sz="2000" dirty="0" smtClean="0"/>
                  <a:t>Page Interleaving may produce a pathological mapping as well</a:t>
                </a:r>
              </a:p>
              <a:p>
                <a:pPr lvl="1"/>
                <a:r>
                  <a:rPr lang="en-US" sz="1800" dirty="0" smtClean="0"/>
                  <a:t>This depends, however, on the number of sets on a cache tile versus the size </a:t>
                </a:r>
                <a:br>
                  <a:rPr lang="en-US" sz="1800" dirty="0" smtClean="0"/>
                </a:br>
                <a:r>
                  <a:rPr lang="en-US" sz="1800" dirty="0" smtClean="0"/>
                  <a:t>of a page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Suppose a tile index of “1000”, if we had:</a:t>
                </a:r>
              </a:p>
              <a:p>
                <a:pPr lvl="1"/>
                <a:r>
                  <a:rPr lang="en-US" sz="1800" dirty="0" smtClean="0"/>
                  <a:t>An L2 bank with 512KB size, 8-way associativity, and 64B block size</a:t>
                </a:r>
              </a:p>
              <a:p>
                <a:pPr lvl="1"/>
                <a:r>
                  <a:rPr lang="en-US" sz="1800" dirty="0" smtClean="0"/>
                  <a:t>A 4KB page </a:t>
                </a:r>
                <a:r>
                  <a:rPr lang="en-US" sz="1800" dirty="0" smtClean="0">
                    <a:sym typeface="Wingdings" pitchFamily="2" charset="2"/>
                  </a:rPr>
                  <a:t> Page offset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 dirty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dirty="0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1800" b="1" i="1" dirty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1800" b="1" i="1" dirty="0">
                            <a:latin typeface="Cambria Math"/>
                          </a:rPr>
                          <m:t>𝟒𝟎𝟗𝟔</m:t>
                        </m:r>
                        <m:r>
                          <a:rPr lang="en-US" sz="1800" b="1" i="1" dirty="0">
                            <a:latin typeface="Cambria Math"/>
                          </a:rPr>
                          <m:t>=</m:t>
                        </m:r>
                        <m:r>
                          <a:rPr lang="en-US" sz="1800" b="1" i="1" dirty="0">
                            <a:latin typeface="Cambria Math"/>
                          </a:rPr>
                          <m:t>𝟏𝟐</m:t>
                        </m:r>
                        <m:r>
                          <a:rPr lang="en-US" sz="1800" b="1" i="1" dirty="0">
                            <a:latin typeface="Cambria Math"/>
                          </a:rPr>
                          <m:t> </m:t>
                        </m:r>
                        <m:r>
                          <a:rPr lang="en-US" sz="1800" b="1" i="1" dirty="0">
                            <a:latin typeface="Cambria Math"/>
                          </a:rPr>
                          <m:t>𝒃𝒊𝒕𝒔</m:t>
                        </m:r>
                      </m:e>
                    </m:func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endParaRPr lang="en-US" sz="2000" dirty="0" smtClean="0"/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458200" cy="5105400"/>
              </a:xfrm>
              <a:blipFill rotWithShape="1">
                <a:blip r:embed="rId3"/>
                <a:stretch>
                  <a:fillRect l="-649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51892"/>
              </p:ext>
            </p:extLst>
          </p:nvPr>
        </p:nvGraphicFramePr>
        <p:xfrm>
          <a:off x="2286000" y="5257800"/>
          <a:ext cx="4419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1143000"/>
                <a:gridCol w="7620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Tag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Index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offset</a:t>
                      </a:r>
                      <a:endParaRPr lang="en-US" sz="1400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4812440" y="5046642"/>
            <a:ext cx="301752" cy="533400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1000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7" name="Left Bracket 26"/>
          <p:cNvSpPr/>
          <p:nvPr/>
        </p:nvSpPr>
        <p:spPr>
          <a:xfrm rot="5400000">
            <a:off x="6286500" y="4811071"/>
            <a:ext cx="76199" cy="76199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05400" y="4803485"/>
                <a:ext cx="29581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𝑩𝒍𝒐𝒄𝒌</m:t>
                      </m:r>
                      <m:r>
                        <a:rPr lang="en-US" sz="14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𝑶𝒇𝒇𝒔𝒆𝒕</m:t>
                      </m:r>
                      <m:r>
                        <a:rPr lang="en-US" sz="14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14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𝟔𝟒</m:t>
                          </m:r>
                          <m:r>
                            <a:rPr lang="en-US" sz="14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14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𝒃𝒊𝒕𝒔</m:t>
                          </m:r>
                        </m:e>
                      </m:func>
                    </m:oMath>
                  </m:oMathPara>
                </a14:m>
                <a:endPara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803485"/>
                <a:ext cx="2958117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ket 29"/>
          <p:cNvSpPr/>
          <p:nvPr/>
        </p:nvSpPr>
        <p:spPr>
          <a:xfrm rot="16200000">
            <a:off x="5334000" y="4970441"/>
            <a:ext cx="76202" cy="1143000"/>
          </a:xfrm>
          <a:prstGeom prst="leftBracke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78210" y="5647451"/>
                <a:ext cx="2672398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𝑰𝒏𝒅𝒆𝒙</m:t>
                      </m:r>
                      <m:r>
                        <a:rPr lang="en-US" sz="1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𝟓𝟏𝟐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𝟖</m:t>
                              </m:r>
                              <m:r>
                                <a:rPr lang="en-US" sz="1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sz="1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𝟔𝟒</m:t>
                              </m:r>
                            </m:den>
                          </m:f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𝒃𝒊𝒕𝒔</m:t>
                          </m:r>
                        </m:e>
                      </m:func>
                    </m:oMath>
                  </m:oMathPara>
                </a14:m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10" y="5647451"/>
                <a:ext cx="2672398" cy="5014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990600" y="6311485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In this case, only sets with “1000” most significant bits at tile 8 will be used!</a:t>
            </a:r>
            <a:endParaRPr lang="en-US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57600" y="5503839"/>
            <a:ext cx="1046289" cy="21116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5767880"/>
            <a:ext cx="3365665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An overlap of 4 bits with the index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89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30" grpId="0" animBg="1"/>
      <p:bldP spid="31" grpId="0"/>
      <p:bldP spid="32" grpId="0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No-Bit Overlap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CMP mapping function can use bits that are beyond the index bits of the physical block address</a:t>
            </a:r>
          </a:p>
          <a:p>
            <a:pPr lvl="1"/>
            <a:r>
              <a:rPr lang="en-US" sz="1800" dirty="0" smtClean="0"/>
              <a:t>This function is called </a:t>
            </a:r>
            <a:r>
              <a:rPr lang="en-US" sz="1800" b="1" i="1" dirty="0" smtClean="0"/>
              <a:t>No-Bit Overlap </a:t>
            </a:r>
            <a:r>
              <a:rPr lang="en-US" sz="1800" dirty="0" smtClean="0"/>
              <a:t>function as it avoids overlapping with the index bits</a:t>
            </a:r>
            <a:endParaRPr lang="en-US" sz="16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 problem with the </a:t>
            </a:r>
            <a:r>
              <a:rPr lang="en-US" sz="2000" i="1" dirty="0" smtClean="0"/>
              <a:t>No-Bit Overlap</a:t>
            </a:r>
            <a:r>
              <a:rPr lang="en-US" sz="2000" dirty="0" smtClean="0"/>
              <a:t> function is that it lies at the higher order bits 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higher order bits do not vary as much as the lower order bits</a:t>
            </a:r>
            <a:endParaRPr lang="en-US" sz="1800" dirty="0" smtClean="0"/>
          </a:p>
          <a:p>
            <a:pPr lvl="1"/>
            <a:r>
              <a:rPr lang="en-US" sz="1800" dirty="0" smtClean="0"/>
              <a:t>This implies a non-uniform usage of tiles as it becomes possible for programs to use only few tiles </a:t>
            </a:r>
          </a:p>
          <a:p>
            <a:endParaRPr lang="en-US" sz="2000" dirty="0" smtClean="0"/>
          </a:p>
          <a:p>
            <a:r>
              <a:rPr lang="en-US" sz="2000" dirty="0" smtClean="0"/>
              <a:t>What about that we spread (or </a:t>
            </a:r>
            <a:r>
              <a:rPr lang="en-US" sz="2000" i="1" dirty="0" smtClean="0"/>
              <a:t>randomize</a:t>
            </a:r>
            <a:r>
              <a:rPr lang="en-US" sz="2000" dirty="0" smtClean="0"/>
              <a:t>) the tile index bits?</a:t>
            </a:r>
            <a:endParaRPr lang="en-US" sz="2000" dirty="0"/>
          </a:p>
          <a:p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42184"/>
              </p:ext>
            </p:extLst>
          </p:nvPr>
        </p:nvGraphicFramePr>
        <p:xfrm>
          <a:off x="2286000" y="3124200"/>
          <a:ext cx="4419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1143000"/>
                <a:gridCol w="7620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Tag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Index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offset</a:t>
                      </a:r>
                      <a:endParaRPr lang="en-US" sz="1400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495800" y="2971800"/>
            <a:ext cx="301752" cy="533400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9726" y="2664022"/>
            <a:ext cx="893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Tile Index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538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No-Bit Overlap with Randomization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CMP mapping function </a:t>
            </a:r>
          </a:p>
          <a:p>
            <a:pPr lvl="1"/>
            <a:r>
              <a:rPr lang="en-US" sz="1800" dirty="0" smtClean="0"/>
              <a:t>Can use bits that are beyond the index bits of the physical block address</a:t>
            </a:r>
          </a:p>
          <a:p>
            <a:pPr lvl="1"/>
            <a:r>
              <a:rPr lang="en-US" sz="1800" dirty="0" smtClean="0"/>
              <a:t>Should randomize them to avoid non-uniform usage of tiles </a:t>
            </a:r>
          </a:p>
          <a:p>
            <a:pPr lvl="1"/>
            <a:r>
              <a:rPr lang="en-US" sz="1800" dirty="0" smtClean="0"/>
              <a:t>Such a function is referred to as </a:t>
            </a:r>
            <a:r>
              <a:rPr lang="en-US" sz="1800" b="1" i="1" dirty="0" smtClean="0"/>
              <a:t>No-Bit Overlap with Randomization </a:t>
            </a:r>
            <a:r>
              <a:rPr lang="en-US" sz="1800" dirty="0" smtClean="0"/>
              <a:t>function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 way to randomize the tile index bits is by </a:t>
            </a:r>
            <a:r>
              <a:rPr lang="en-US" sz="2000" b="1" i="1" dirty="0" smtClean="0"/>
              <a:t>XOR-</a:t>
            </a:r>
            <a:r>
              <a:rPr lang="en-US" sz="2000" b="1" i="1" dirty="0" err="1" smtClean="0"/>
              <a:t>ing</a:t>
            </a:r>
            <a:r>
              <a:rPr lang="en-US" sz="2000" dirty="0" smtClean="0"/>
              <a:t> the high order bits with some low order bits </a:t>
            </a:r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422646"/>
              </p:ext>
            </p:extLst>
          </p:nvPr>
        </p:nvGraphicFramePr>
        <p:xfrm>
          <a:off x="2436876" y="4419600"/>
          <a:ext cx="441960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1143000"/>
                <a:gridCol w="7620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Tag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Index</a:t>
                      </a:r>
                      <a:endParaRPr 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offset</a:t>
                      </a:r>
                      <a:endParaRPr lang="en-US" sz="1400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646676" y="4267200"/>
            <a:ext cx="301752" cy="533400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27795" y="5715000"/>
            <a:ext cx="893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Tile Index</a:t>
            </a:r>
            <a:endParaRPr lang="en-US" sz="1400" b="1" i="1" dirty="0"/>
          </a:p>
        </p:txBody>
      </p:sp>
      <p:sp>
        <p:nvSpPr>
          <p:cNvPr id="5" name="Oval 4"/>
          <p:cNvSpPr/>
          <p:nvPr/>
        </p:nvSpPr>
        <p:spPr>
          <a:xfrm>
            <a:off x="5155223" y="5029200"/>
            <a:ext cx="458724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97551" y="4800600"/>
            <a:ext cx="0" cy="114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0"/>
          </p:cNvCxnSpPr>
          <p:nvPr/>
        </p:nvCxnSpPr>
        <p:spPr>
          <a:xfrm>
            <a:off x="4797552" y="4914900"/>
            <a:ext cx="587033" cy="114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384586" y="4914900"/>
            <a:ext cx="614052" cy="114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0"/>
          </p:cNvCxnSpPr>
          <p:nvPr/>
        </p:nvCxnSpPr>
        <p:spPr>
          <a:xfrm>
            <a:off x="5384585" y="5029200"/>
            <a:ext cx="0" cy="457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5" idx="6"/>
          </p:cNvCxnSpPr>
          <p:nvPr/>
        </p:nvCxnSpPr>
        <p:spPr>
          <a:xfrm>
            <a:off x="5155223" y="5257800"/>
            <a:ext cx="4587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4"/>
          </p:cNvCxnSpPr>
          <p:nvPr/>
        </p:nvCxnSpPr>
        <p:spPr>
          <a:xfrm>
            <a:off x="5384585" y="5486400"/>
            <a:ext cx="0" cy="1538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17559" y="6166338"/>
            <a:ext cx="33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This will spread tile index values!</a:t>
            </a:r>
            <a:endParaRPr lang="en-US" b="1" i="1" dirty="0"/>
          </a:p>
        </p:txBody>
      </p:sp>
      <p:sp>
        <p:nvSpPr>
          <p:cNvPr id="34" name="Rectangle 33"/>
          <p:cNvSpPr/>
          <p:nvPr/>
        </p:nvSpPr>
        <p:spPr>
          <a:xfrm>
            <a:off x="5158683" y="4270131"/>
            <a:ext cx="176904" cy="533400"/>
          </a:xfrm>
          <a:prstGeom prst="rect">
            <a:avLst/>
          </a:prstGeom>
          <a:solidFill>
            <a:srgbClr val="0099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10304" y="4263537"/>
            <a:ext cx="176904" cy="533400"/>
          </a:xfrm>
          <a:prstGeom prst="rect">
            <a:avLst/>
          </a:prstGeom>
          <a:solidFill>
            <a:srgbClr val="0099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5998638" y="4796937"/>
            <a:ext cx="0" cy="114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44500" y="4796937"/>
            <a:ext cx="0" cy="114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" idx="0"/>
          </p:cNvCxnSpPr>
          <p:nvPr/>
        </p:nvCxnSpPr>
        <p:spPr>
          <a:xfrm>
            <a:off x="5247135" y="4914900"/>
            <a:ext cx="137450" cy="114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5" grpId="0" animBg="1"/>
      <p:bldP spid="32" grpId="0"/>
      <p:bldP spid="34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CMP Cache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5257800"/>
          </a:xfrm>
        </p:spPr>
        <p:txBody>
          <a:bodyPr>
            <a:normAutofit/>
          </a:bodyPr>
          <a:lstStyle/>
          <a:p>
            <a:pPr lvl="3"/>
            <a:endParaRPr lang="en-US" sz="800" dirty="0" smtClean="0"/>
          </a:p>
          <a:p>
            <a:pPr lvl="3"/>
            <a:endParaRPr lang="en-US" sz="800" dirty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1304192" y="1676400"/>
            <a:ext cx="6248400" cy="83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We will cover two more advanced topics in CMP </a:t>
            </a:r>
            <a:r>
              <a:rPr lang="en-US" dirty="0"/>
              <a:t>c</a:t>
            </a:r>
            <a:r>
              <a:rPr lang="en-US" dirty="0" smtClean="0"/>
              <a:t>ache organization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2"/>
            <a:endCxn id="13" idx="0"/>
          </p:cNvCxnSpPr>
          <p:nvPr/>
        </p:nvCxnSpPr>
        <p:spPr>
          <a:xfrm flipH="1">
            <a:off x="2781300" y="2514600"/>
            <a:ext cx="1647092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 rot="16200000">
            <a:off x="5619018" y="5303836"/>
            <a:ext cx="742950" cy="346075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8393" y="3581400"/>
            <a:ext cx="31242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Static and Dynamic Cache Organizations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8" idx="0"/>
          </p:cNvCxnSpPr>
          <p:nvPr/>
        </p:nvCxnSpPr>
        <p:spPr>
          <a:xfrm>
            <a:off x="4428392" y="2514600"/>
            <a:ext cx="1562101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219200" y="3581400"/>
            <a:ext cx="31242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Mapping Functions in CMPs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CMP Cache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Private and Shared CMP caches are the conventional </a:t>
            </a:r>
            <a:r>
              <a:rPr lang="en-US" sz="2000" dirty="0"/>
              <a:t>organizations 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r>
              <a:rPr lang="en-US" sz="2000" dirty="0" smtClean="0"/>
              <a:t>There are other possible ways to organize CMP caches</a:t>
            </a:r>
          </a:p>
          <a:p>
            <a:pPr lvl="1"/>
            <a:r>
              <a:rPr lang="en-US" sz="1800" dirty="0" smtClean="0"/>
              <a:t>Specifically, a number </a:t>
            </a:r>
            <a:r>
              <a:rPr lang="en-US" sz="1800" dirty="0"/>
              <a:t>of cores </a:t>
            </a:r>
            <a:r>
              <a:rPr lang="en-US" sz="1800" dirty="0" smtClean="0"/>
              <a:t>can be set to share </a:t>
            </a:r>
            <a:r>
              <a:rPr lang="en-US" sz="1800" dirty="0"/>
              <a:t>a given pool of cache banks, </a:t>
            </a:r>
            <a:r>
              <a:rPr lang="en-US" sz="1800" dirty="0" smtClean="0"/>
              <a:t>somewhere between </a:t>
            </a:r>
            <a:r>
              <a:rPr lang="en-US" sz="1800" dirty="0"/>
              <a:t>the shared and the private </a:t>
            </a:r>
            <a:r>
              <a:rPr lang="en-US" sz="1800" dirty="0" smtClean="0"/>
              <a:t>designs </a:t>
            </a:r>
            <a:r>
              <a:rPr lang="en-US" sz="1800" dirty="0"/>
              <a:t>[J. </a:t>
            </a:r>
            <a:r>
              <a:rPr lang="en-US" sz="1800" dirty="0" smtClean="0"/>
              <a:t>Huh </a:t>
            </a:r>
            <a:r>
              <a:rPr lang="en-US" sz="1800" i="1" dirty="0" smtClean="0"/>
              <a:t>et. al.</a:t>
            </a:r>
            <a:r>
              <a:rPr lang="en-US" sz="1800" dirty="0" smtClean="0"/>
              <a:t>, 2005]</a:t>
            </a:r>
          </a:p>
          <a:p>
            <a:pPr lvl="2"/>
            <a:r>
              <a:rPr lang="en-US" sz="1600" dirty="0" smtClean="0"/>
              <a:t>This number is typically denoted as the </a:t>
            </a:r>
            <a:r>
              <a:rPr lang="en-US" sz="1600" b="1" i="1" dirty="0" smtClean="0"/>
              <a:t>Sharing Degree (SD)</a:t>
            </a:r>
            <a:endParaRPr lang="en-US" sz="1600" b="1" i="1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4008051"/>
            <a:ext cx="1571625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8138" y="5936864"/>
            <a:ext cx="1643062" cy="357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1300" b="1" i="1" dirty="0" smtClean="0"/>
              <a:t>1-1 </a:t>
            </a:r>
            <a:r>
              <a:rPr lang="en-US" sz="1300" b="1" i="1" dirty="0"/>
              <a:t>assignment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638" y="4008051"/>
            <a:ext cx="1643062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52638" y="5936864"/>
            <a:ext cx="1643062" cy="357187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7138" y="4008051"/>
            <a:ext cx="1643062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1638" y="4008051"/>
            <a:ext cx="1643062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6138" y="4008051"/>
            <a:ext cx="1643062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67138" y="5936864"/>
            <a:ext cx="1643062" cy="357187"/>
          </a:xfrm>
          <a:prstGeom prst="rect">
            <a:avLst/>
          </a:prstGeom>
          <a:ln>
            <a:solidFill>
              <a:srgbClr val="CC99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81638" y="5936864"/>
            <a:ext cx="1643062" cy="357187"/>
          </a:xfrm>
          <a:prstGeom prst="rect">
            <a:avLst/>
          </a:prstGeom>
          <a:ln>
            <a:solidFill>
              <a:srgbClr val="FF00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96138" y="5936864"/>
            <a:ext cx="1643062" cy="357187"/>
          </a:xfrm>
          <a:prstGeom prst="rect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17284" y="5986076"/>
            <a:ext cx="123309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i="1" dirty="0"/>
              <a:t>2-2 assignment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88130" y="5913506"/>
            <a:ext cx="1285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 </a:t>
            </a:r>
            <a:r>
              <a:rPr lang="en-US" sz="1300" b="1" i="1" dirty="0"/>
              <a:t>4-4 assignment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64530" y="5913506"/>
            <a:ext cx="1285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 </a:t>
            </a:r>
            <a:r>
              <a:rPr lang="en-US" sz="1300" b="1" i="1" dirty="0"/>
              <a:t>8-8 assignment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315200" y="5986076"/>
            <a:ext cx="144598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b="1" i="1" dirty="0"/>
              <a:t>16-16 assignment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0840" y="6365489"/>
            <a:ext cx="18153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[</a:t>
            </a:r>
            <a:r>
              <a:rPr lang="en-US" sz="1400" b="1" dirty="0" smtClean="0"/>
              <a:t>Private Organization]</a:t>
            </a:r>
            <a:endParaRPr lang="en-US" sz="1400" b="1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10048" y="6365487"/>
            <a:ext cx="18085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[</a:t>
            </a:r>
            <a:r>
              <a:rPr lang="en-US" sz="1400" b="1" dirty="0" smtClean="0"/>
              <a:t>Shared Organization]</a:t>
            </a:r>
            <a:endParaRPr lang="en-US" sz="1400" b="1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2384" y="3599537"/>
            <a:ext cx="1759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200" b="1" dirty="0" smtClean="0"/>
              <a:t>Static Organization 1 </a:t>
            </a:r>
            <a:br>
              <a:rPr lang="en-US" sz="1200" b="1" dirty="0" smtClean="0"/>
            </a:br>
            <a:r>
              <a:rPr lang="en-US" sz="1200" b="1" dirty="0" smtClean="0"/>
              <a:t>(</a:t>
            </a:r>
            <a:r>
              <a:rPr lang="en-US" sz="1200" b="1" i="1" dirty="0" smtClean="0"/>
              <a:t>SO-1</a:t>
            </a:r>
            <a:r>
              <a:rPr lang="en-US" sz="1200" b="1" dirty="0"/>
              <a:t>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62530" y="3624489"/>
            <a:ext cx="1571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200" b="1" dirty="0"/>
              <a:t>Static Organization 2 </a:t>
            </a:r>
            <a:r>
              <a:rPr lang="en-US" sz="1200" b="1" dirty="0" smtClean="0"/>
              <a:t>(</a:t>
            </a:r>
            <a:r>
              <a:rPr lang="en-US" sz="1200" b="1" i="1" dirty="0" smtClean="0"/>
              <a:t>SO-2</a:t>
            </a:r>
            <a:r>
              <a:rPr lang="en-US" sz="1200" b="1" dirty="0"/>
              <a:t>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39998" y="3608328"/>
            <a:ext cx="142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1200" b="1" dirty="0"/>
              <a:t>Static Organization 4 </a:t>
            </a:r>
            <a:r>
              <a:rPr lang="en-US" sz="1200" b="1" dirty="0" smtClean="0"/>
              <a:t>(</a:t>
            </a:r>
            <a:r>
              <a:rPr lang="en-US" sz="1200" b="1" i="1" dirty="0" smtClean="0"/>
              <a:t>SO-4</a:t>
            </a:r>
            <a:r>
              <a:rPr lang="en-US" sz="1200" b="1" dirty="0"/>
              <a:t>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53075" y="3613640"/>
            <a:ext cx="142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1200" b="1" dirty="0"/>
              <a:t>Static Organization 8 </a:t>
            </a:r>
            <a:r>
              <a:rPr lang="en-US" sz="1200" b="1" dirty="0" smtClean="0"/>
              <a:t>(</a:t>
            </a:r>
            <a:r>
              <a:rPr lang="en-US" sz="1200" b="1" i="1" dirty="0" smtClean="0"/>
              <a:t>SO-8</a:t>
            </a:r>
            <a:r>
              <a:rPr lang="en-US" sz="1200" b="1" dirty="0"/>
              <a:t>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25166" y="3614616"/>
            <a:ext cx="1614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1200" b="1" dirty="0"/>
              <a:t>Static Organization 16 </a:t>
            </a:r>
            <a:r>
              <a:rPr lang="en-US" sz="1200" b="1" dirty="0" smtClean="0"/>
              <a:t>(</a:t>
            </a:r>
            <a:r>
              <a:rPr lang="en-US" sz="1200" b="1" i="1" dirty="0" smtClean="0"/>
              <a:t>SO-16</a:t>
            </a:r>
            <a:r>
              <a:rPr lang="en-US" sz="1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49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Deficiency of Static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The </a:t>
            </a:r>
            <a:r>
              <a:rPr lang="en-US" altLang="zh-CN" sz="1600" b="1" i="1" dirty="0" smtClean="0"/>
              <a:t>SO-n</a:t>
            </a:r>
            <a:r>
              <a:rPr lang="en-US" altLang="zh-CN" sz="1600" dirty="0" smtClean="0"/>
              <a:t> organizations </a:t>
            </a:r>
            <a:r>
              <a:rPr lang="en-US" altLang="zh-CN" sz="1600" dirty="0"/>
              <a:t>are subject to a principal deficiency: </a:t>
            </a:r>
          </a:p>
          <a:p>
            <a:pPr>
              <a:buNone/>
            </a:pPr>
            <a:r>
              <a:rPr lang="en-US" altLang="zh-CN" sz="1600" dirty="0"/>
              <a:t>	</a:t>
            </a:r>
            <a:endParaRPr lang="en-US" altLang="zh-CN" sz="1600" b="1" i="1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/>
              <a:t>In reality, computer </a:t>
            </a:r>
            <a:r>
              <a:rPr lang="en-US" altLang="zh-CN" sz="1600" dirty="0" smtClean="0"/>
              <a:t>programs </a:t>
            </a:r>
            <a:r>
              <a:rPr lang="en-US" altLang="zh-CN" sz="1600" dirty="0"/>
              <a:t>exhibit different cache </a:t>
            </a:r>
            <a:r>
              <a:rPr lang="en-US" altLang="zh-CN" sz="1600" dirty="0" smtClean="0"/>
              <a:t>demands</a:t>
            </a:r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A single </a:t>
            </a:r>
            <a:r>
              <a:rPr lang="en-US" altLang="zh-CN" sz="1600" dirty="0" smtClean="0"/>
              <a:t>program </a:t>
            </a:r>
            <a:r>
              <a:rPr lang="en-US" altLang="zh-CN" sz="1600" dirty="0"/>
              <a:t>may demonstrate different phases corresponding to distinct code regions invoked during its </a:t>
            </a:r>
            <a:r>
              <a:rPr lang="en-US" altLang="zh-CN" sz="1600" dirty="0" smtClean="0"/>
              <a:t>execution</a:t>
            </a:r>
            <a:endParaRPr lang="en-US" altLang="zh-CN" sz="1600" dirty="0"/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838200" y="1975338"/>
            <a:ext cx="7358062" cy="523875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9pPr>
          </a:lstStyle>
          <a:p>
            <a:pPr algn="ctr" eaLnBrk="1" hangingPunct="1"/>
            <a:r>
              <a:rPr lang="en-US" altLang="zh-CN" i="1" dirty="0"/>
              <a:t>They all entail static partitioning of the available cache capacity and </a:t>
            </a:r>
            <a:r>
              <a:rPr lang="en-US" altLang="zh-CN" i="1" dirty="0" smtClean="0"/>
              <a:t>do not </a:t>
            </a:r>
            <a:r>
              <a:rPr lang="en-US" altLang="zh-CN" i="1" dirty="0"/>
              <a:t>tolerate the variability among working sets and phases of a working </a:t>
            </a:r>
            <a:r>
              <a:rPr lang="en-US" altLang="zh-CN" i="1" dirty="0" smtClean="0"/>
              <a:t>set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8001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Dynamic CMP Cache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25780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The </a:t>
            </a:r>
            <a:r>
              <a:rPr lang="en-US" altLang="zh-CN" sz="2000" dirty="0"/>
              <a:t>behaviors of </a:t>
            </a:r>
            <a:r>
              <a:rPr lang="en-US" altLang="zh-CN" sz="2000" dirty="0" smtClean="0"/>
              <a:t>programs can be dynamically monitored and the cache organization can be adapted based on the observed demands [</a:t>
            </a:r>
            <a:r>
              <a:rPr lang="en-US" altLang="zh-CN" sz="2000" dirty="0" err="1" smtClean="0"/>
              <a:t>Hammoud</a:t>
            </a:r>
            <a:r>
              <a:rPr lang="en-US" altLang="zh-CN" sz="2000" dirty="0" smtClean="0"/>
              <a:t> </a:t>
            </a:r>
            <a:r>
              <a:rPr lang="en-US" altLang="zh-CN" sz="2000" i="1" dirty="0" smtClean="0"/>
              <a:t>et al. </a:t>
            </a:r>
            <a:r>
              <a:rPr lang="en-US" altLang="zh-CN" sz="2000" dirty="0" smtClean="0"/>
              <a:t>2009]</a:t>
            </a:r>
          </a:p>
          <a:p>
            <a:pPr lvl="1"/>
            <a:r>
              <a:rPr lang="en-US" altLang="zh-CN" sz="1800" dirty="0" smtClean="0"/>
              <a:t>This implies </a:t>
            </a:r>
            <a:r>
              <a:rPr lang="en-US" altLang="zh-CN" sz="1800" dirty="0"/>
              <a:t>offering a </a:t>
            </a:r>
            <a:r>
              <a:rPr lang="en-US" altLang="zh-CN" sz="1800" i="1" dirty="0"/>
              <a:t>fine-grained </a:t>
            </a:r>
            <a:r>
              <a:rPr lang="en-US" altLang="zh-CN" sz="1800" dirty="0" smtClean="0"/>
              <a:t>bank-to-core assignments, a </a:t>
            </a:r>
            <a:r>
              <a:rPr lang="en-US" altLang="zh-CN" sz="1800" dirty="0"/>
              <a:t>technique we refer to as </a:t>
            </a:r>
            <a:r>
              <a:rPr lang="en-US" altLang="zh-CN" sz="1800" b="1" i="1" dirty="0"/>
              <a:t>cache </a:t>
            </a:r>
            <a:r>
              <a:rPr lang="en-US" altLang="zh-CN" sz="1800" b="1" i="1" dirty="0" smtClean="0"/>
              <a:t>clustering</a:t>
            </a:r>
            <a:endParaRPr lang="en-US" altLang="zh-CN" sz="1800" dirty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2000" i="1" dirty="0" smtClean="0"/>
              <a:t>This will require developing a new mapping function! (see the paper)</a:t>
            </a:r>
            <a:endParaRPr lang="en-US" altLang="zh-CN" sz="2000" i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429000"/>
            <a:ext cx="371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14500" y="4429125"/>
            <a:ext cx="2382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Humnst777 BT" pitchFamily="34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>
                <a:solidFill>
                  <a:srgbClr val="0066FF"/>
                </a:solidFill>
              </a:rPr>
              <a:t>(CD = Cluster Dimension)</a:t>
            </a:r>
          </a:p>
        </p:txBody>
      </p:sp>
    </p:spTree>
    <p:extLst>
      <p:ext uri="{BB962C8B-B14F-4D97-AF65-F5344CB8AC3E}">
        <p14:creationId xmlns:p14="http://schemas.microsoft.com/office/powerpoint/2010/main" val="16472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CMPs </a:t>
            </a:r>
            <a:r>
              <a:rPr lang="en-US" dirty="0" smtClean="0"/>
              <a:t>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architecture of choice</a:t>
            </a:r>
          </a:p>
          <a:p>
            <a:endParaRPr lang="en-US" dirty="0" smtClean="0"/>
          </a:p>
          <a:p>
            <a:r>
              <a:rPr lang="en-US" dirty="0" smtClean="0"/>
              <a:t>Good for applications that exhibit high TLP</a:t>
            </a:r>
          </a:p>
          <a:p>
            <a:endParaRPr lang="en-US" dirty="0" smtClean="0"/>
          </a:p>
          <a:p>
            <a:r>
              <a:rPr lang="en-US" dirty="0" smtClean="0"/>
              <a:t>However, it exposes some unique challenges that need to be addressed effectively</a:t>
            </a:r>
          </a:p>
          <a:p>
            <a:endParaRPr lang="en-US" dirty="0" smtClean="0"/>
          </a:p>
          <a:p>
            <a:r>
              <a:rPr lang="en-US" dirty="0" smtClean="0"/>
              <a:t>Future </a:t>
            </a:r>
            <a:r>
              <a:rPr lang="en-US" dirty="0" smtClean="0"/>
              <a:t>of CMPs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following two scenarios, suggest a suitable architecture for your desktop (Superscalar or CMP) and argue why:</a:t>
            </a:r>
          </a:p>
          <a:p>
            <a:pPr lvl="1"/>
            <a:r>
              <a:rPr lang="en-US" b="1" i="1" dirty="0" smtClean="0"/>
              <a:t>Scenario 1</a:t>
            </a:r>
            <a:r>
              <a:rPr lang="en-US" dirty="0" smtClean="0"/>
              <a:t>: Real-time compression</a:t>
            </a:r>
          </a:p>
          <a:p>
            <a:pPr lvl="1"/>
            <a:r>
              <a:rPr lang="en-US" b="1" i="1" dirty="0" smtClean="0"/>
              <a:t>Scenario 2</a:t>
            </a:r>
            <a:r>
              <a:rPr lang="en-US" dirty="0" smtClean="0"/>
              <a:t>: Modern web browser viewing multiple multimedia streams simultaneously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410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1D08BA"/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Next Class: </a:t>
            </a:r>
          </a:p>
          <a:p>
            <a:pPr marL="0" indent="0" algn="ctr">
              <a:buNone/>
            </a:pPr>
            <a:r>
              <a:rPr lang="en-US" b="1" i="1" dirty="0"/>
              <a:t>A Walk-Through Computer </a:t>
            </a:r>
            <a:r>
              <a:rPr lang="en-US" b="1" i="1" dirty="0" smtClean="0"/>
              <a:t>Architectures from </a:t>
            </a:r>
            <a:r>
              <a:rPr lang="en-US" b="1" i="1" dirty="0"/>
              <a:t>Digestible to the Largest and Fastest- Part </a:t>
            </a:r>
            <a:r>
              <a:rPr lang="en-US" b="1" i="1" dirty="0" smtClean="0"/>
              <a:t>I</a:t>
            </a:r>
          </a:p>
          <a:p>
            <a:pPr marL="0" indent="0" algn="ctr">
              <a:buNone/>
            </a:pPr>
            <a:r>
              <a:rPr lang="en-US" b="1" i="1" dirty="0" smtClean="0"/>
              <a:t>(by Gordon Bell)</a:t>
            </a:r>
            <a:endParaRPr lang="en-US" b="1" i="1" dirty="0"/>
          </a:p>
          <a:p>
            <a:endParaRPr lang="en-US" sz="1800" dirty="0"/>
          </a:p>
          <a:p>
            <a:pPr lvl="1"/>
            <a:endParaRPr lang="en-US" sz="1400" dirty="0" smtClean="0"/>
          </a:p>
          <a:p>
            <a:pPr lvl="1"/>
            <a:endParaRPr lang="en-US" sz="2000" dirty="0"/>
          </a:p>
          <a:p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97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Parallel Computers?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Computer architects have long sought to create parallel computers by combining a large number of processing elements into a single system</a:t>
            </a:r>
          </a:p>
          <a:p>
            <a:endParaRPr lang="en-US" sz="2000" dirty="0"/>
          </a:p>
          <a:p>
            <a:r>
              <a:rPr lang="en-US" sz="2000" dirty="0" smtClean="0"/>
              <a:t>Parallel computers allow a large computation to be carried out in orders of magnitude shorter execution time</a:t>
            </a:r>
          </a:p>
          <a:p>
            <a:endParaRPr lang="en-US" sz="2000" dirty="0"/>
          </a:p>
          <a:p>
            <a:r>
              <a:rPr lang="en-US" sz="2000" dirty="0" smtClean="0"/>
              <a:t>Scientists and engineers have relied on parallel computers to solve important and complex scientific problems</a:t>
            </a:r>
          </a:p>
          <a:p>
            <a:endParaRPr lang="en-US" sz="2000" dirty="0"/>
          </a:p>
          <a:p>
            <a:r>
              <a:rPr lang="en-US" sz="2000" dirty="0" smtClean="0"/>
              <a:t>Parallel computers have also found a broader audience outside science, such as serving search engines, Web servers and databases</a:t>
            </a:r>
          </a:p>
          <a:p>
            <a:endParaRPr lang="en-US" sz="2000" dirty="0"/>
          </a:p>
          <a:p>
            <a:r>
              <a:rPr lang="en-US" sz="2000" dirty="0" smtClean="0"/>
              <a:t>There have been needs for parallel computers, and there will be even more needs for them in the future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73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Mapping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/>
              <a:t>We developed </a:t>
            </a:r>
            <a:r>
              <a:rPr lang="en-US" sz="2000" dirty="0" smtClean="0"/>
              <a:t>a mapping function that can dynamically </a:t>
            </a:r>
            <a:r>
              <a:rPr lang="en-US" sz="2000" dirty="0"/>
              <a:t>determine the </a:t>
            </a:r>
            <a:r>
              <a:rPr lang="en-US" sz="2000" dirty="0" smtClean="0"/>
              <a:t>Target Tile (TT) </a:t>
            </a:r>
            <a:r>
              <a:rPr lang="en-US" sz="2000" dirty="0"/>
              <a:t>of </a:t>
            </a:r>
            <a:r>
              <a:rPr lang="en-US" sz="2000" dirty="0" smtClean="0"/>
              <a:t>every cache block B</a:t>
            </a:r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en-US" sz="2000" dirty="0"/>
              <a:t>Assume core 5 (ID = 0101) requests </a:t>
            </a:r>
            <a:r>
              <a:rPr lang="en-US" sz="2000" dirty="0" smtClean="0"/>
              <a:t>cache </a:t>
            </a:r>
            <a:r>
              <a:rPr lang="en-US" sz="2000" dirty="0"/>
              <a:t>block B with t</a:t>
            </a:r>
            <a:r>
              <a:rPr lang="en-US" sz="2000" dirty="0" smtClean="0"/>
              <a:t>ile index = </a:t>
            </a:r>
            <a:r>
              <a:rPr lang="en-US" sz="2000" dirty="0"/>
              <a:t>1111</a:t>
            </a:r>
            <a:endParaRPr lang="en-US" altLang="zh-CN" sz="20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67000" y="2286000"/>
            <a:ext cx="3276600" cy="307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152687"/>
              </p:ext>
            </p:extLst>
          </p:nvPr>
        </p:nvGraphicFramePr>
        <p:xfrm>
          <a:off x="2688431" y="2303584"/>
          <a:ext cx="3238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3238200" imgH="241200" progId="Equation.3">
                  <p:embed/>
                </p:oleObj>
              </mc:Choice>
              <mc:Fallback>
                <p:oleObj name="Equation" r:id="rId4" imgW="3238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431" y="2303584"/>
                        <a:ext cx="3238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3498979"/>
            <a:ext cx="1714500" cy="196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63" y="3498979"/>
            <a:ext cx="1714500" cy="192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63" y="3498979"/>
            <a:ext cx="1571625" cy="192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88" y="3570417"/>
            <a:ext cx="1571625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13" y="3570417"/>
            <a:ext cx="1643062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57438" y="5588149"/>
            <a:ext cx="142875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900" b="1" dirty="0"/>
          </a:p>
          <a:p>
            <a:pPr>
              <a:defRPr/>
            </a:pPr>
            <a:r>
              <a:rPr lang="en-US" sz="900" b="1" dirty="0"/>
              <a:t>   T</a:t>
            </a:r>
            <a:r>
              <a:rPr lang="en-US" sz="900" b="1" dirty="0" smtClean="0"/>
              <a:t>T</a:t>
            </a:r>
            <a:r>
              <a:rPr lang="en-US" sz="900" b="1" dirty="0"/>
              <a:t>= (1111&amp;0111) + </a:t>
            </a:r>
          </a:p>
          <a:p>
            <a:pPr>
              <a:defRPr/>
            </a:pPr>
            <a:r>
              <a:rPr lang="en-US" sz="900" b="1" dirty="0"/>
              <a:t>             (0101&amp;1000) = 0111</a:t>
            </a:r>
          </a:p>
          <a:p>
            <a:pPr>
              <a:defRPr/>
            </a:pPr>
            <a:r>
              <a:rPr lang="en-US" sz="900" b="1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1938" y="5588149"/>
            <a:ext cx="142875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900" b="1" dirty="0"/>
          </a:p>
          <a:p>
            <a:pPr>
              <a:defRPr/>
            </a:pPr>
            <a:r>
              <a:rPr lang="en-US" sz="900" b="1" dirty="0"/>
              <a:t>   </a:t>
            </a:r>
            <a:r>
              <a:rPr lang="en-US" sz="900" b="1" dirty="0" smtClean="0"/>
              <a:t>TT</a:t>
            </a:r>
            <a:r>
              <a:rPr lang="en-US" sz="900" b="1" dirty="0"/>
              <a:t>= (1111&amp;0101) + </a:t>
            </a:r>
          </a:p>
          <a:p>
            <a:pPr>
              <a:defRPr/>
            </a:pPr>
            <a:r>
              <a:rPr lang="en-US" sz="900" b="1" dirty="0"/>
              <a:t>             (0101&amp;1010) = 0101</a:t>
            </a:r>
          </a:p>
          <a:p>
            <a:pPr>
              <a:defRPr/>
            </a:pPr>
            <a:r>
              <a:rPr lang="en-US" sz="900" b="1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3563" y="5588149"/>
            <a:ext cx="142875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900" b="1" dirty="0"/>
          </a:p>
          <a:p>
            <a:pPr>
              <a:defRPr/>
            </a:pPr>
            <a:r>
              <a:rPr lang="en-US" sz="900" b="1" dirty="0"/>
              <a:t>   T</a:t>
            </a:r>
            <a:r>
              <a:rPr lang="en-US" sz="900" b="1" dirty="0" smtClean="0"/>
              <a:t>T</a:t>
            </a:r>
            <a:r>
              <a:rPr lang="en-US" sz="900" b="1" dirty="0"/>
              <a:t>= (1111&amp;0001) + </a:t>
            </a:r>
          </a:p>
          <a:p>
            <a:pPr>
              <a:defRPr/>
            </a:pPr>
            <a:r>
              <a:rPr lang="en-US" sz="900" b="1" dirty="0" smtClean="0"/>
              <a:t>             (0101&amp;1110) = 0101</a:t>
            </a:r>
          </a:p>
          <a:p>
            <a:pPr>
              <a:defRPr/>
            </a:pPr>
            <a:r>
              <a:rPr lang="en-US" sz="900" b="1" dirty="0" smtClean="0"/>
              <a:t> </a:t>
            </a:r>
            <a:endParaRPr lang="en-US" sz="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2938" y="5573068"/>
            <a:ext cx="142875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900" b="1" dirty="0"/>
          </a:p>
          <a:p>
            <a:pPr>
              <a:defRPr/>
            </a:pPr>
            <a:r>
              <a:rPr lang="en-US" sz="900" b="1" dirty="0"/>
              <a:t>   T</a:t>
            </a:r>
            <a:r>
              <a:rPr lang="en-US" sz="900" b="1" dirty="0" smtClean="0"/>
              <a:t>T</a:t>
            </a:r>
            <a:r>
              <a:rPr lang="en-US" sz="900" b="1" dirty="0"/>
              <a:t>= (1111&amp;1111) + </a:t>
            </a:r>
          </a:p>
          <a:p>
            <a:pPr>
              <a:defRPr/>
            </a:pPr>
            <a:r>
              <a:rPr lang="en-US" sz="900" b="1" dirty="0"/>
              <a:t>             (0101&amp;0000) = 1111</a:t>
            </a:r>
          </a:p>
          <a:p>
            <a:pPr>
              <a:defRPr/>
            </a:pPr>
            <a:r>
              <a:rPr lang="en-US" sz="900" b="1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15188" y="5596086"/>
            <a:ext cx="142875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900" b="1" dirty="0"/>
          </a:p>
          <a:p>
            <a:pPr>
              <a:defRPr/>
            </a:pPr>
            <a:r>
              <a:rPr lang="en-US" sz="900" b="1" dirty="0"/>
              <a:t>   T</a:t>
            </a:r>
            <a:r>
              <a:rPr lang="en-US" sz="900" b="1" dirty="0" smtClean="0"/>
              <a:t>T</a:t>
            </a:r>
            <a:r>
              <a:rPr lang="en-US" sz="900" b="1" dirty="0"/>
              <a:t>= (1111&amp;0000) + </a:t>
            </a:r>
          </a:p>
          <a:p>
            <a:pPr>
              <a:defRPr/>
            </a:pPr>
            <a:r>
              <a:rPr lang="en-US" sz="900" b="1" dirty="0"/>
              <a:t>             (0101&amp;1111) = 0101</a:t>
            </a:r>
          </a:p>
          <a:p>
            <a:pPr>
              <a:defRPr/>
            </a:pPr>
            <a:r>
              <a:rPr lang="en-US" sz="9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38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Locate the Blocks?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458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The question becomes, how to locate blocks?</a:t>
                </a:r>
                <a:endParaRPr lang="en-US" sz="2000" dirty="0"/>
              </a:p>
              <a:p>
                <a:pPr lvl="1"/>
                <a:r>
                  <a:rPr lang="en-US" sz="1800" dirty="0" smtClean="0"/>
                  <a:t>Send </a:t>
                </a:r>
                <a:r>
                  <a:rPr lang="en-US" sz="1800" dirty="0"/>
                  <a:t>simultaneous requests to only the tiles that are </a:t>
                </a:r>
                <a:r>
                  <a:rPr lang="en-US" sz="1800" i="1" dirty="0"/>
                  <a:t>potential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target tiles (TTs)</a:t>
                </a:r>
              </a:p>
              <a:p>
                <a:pPr lvl="1"/>
                <a:endParaRPr lang="en-US" sz="1800" dirty="0"/>
              </a:p>
              <a:p>
                <a:r>
                  <a:rPr lang="en-US" sz="2000" dirty="0"/>
                  <a:t>The potential </a:t>
                </a:r>
                <a:r>
                  <a:rPr lang="en-US" sz="2000" dirty="0" smtClean="0"/>
                  <a:t>TTs </a:t>
                </a:r>
                <a:r>
                  <a:rPr lang="en-US" sz="2000" dirty="0"/>
                  <a:t>of </a:t>
                </a:r>
                <a:r>
                  <a:rPr lang="en-US" sz="2000" dirty="0" smtClean="0"/>
                  <a:t>a cache block </a:t>
                </a:r>
                <a:r>
                  <a:rPr lang="en-US" sz="2000" dirty="0"/>
                  <a:t>can be </a:t>
                </a:r>
                <a:r>
                  <a:rPr lang="en-US" sz="2000" dirty="0" smtClean="0"/>
                  <a:t>determined </a:t>
                </a:r>
                <a:r>
                  <a:rPr lang="en-US" sz="2000" dirty="0"/>
                  <a:t>by varying MB and </a:t>
                </a:r>
                <a:r>
                  <a:rPr lang="en-US" sz="2000" dirty="0" smtClean="0"/>
                  <a:t>MB-bar </a:t>
                </a:r>
                <a:r>
                  <a:rPr lang="en-US" sz="2000" dirty="0"/>
                  <a:t>of the </a:t>
                </a:r>
                <a:r>
                  <a:rPr lang="en-US" sz="2000" dirty="0" smtClean="0"/>
                  <a:t>dynamic </a:t>
                </a:r>
                <a:r>
                  <a:rPr lang="en-US" sz="2000" dirty="0"/>
                  <a:t>mapping function </a:t>
                </a:r>
                <a:r>
                  <a:rPr lang="en-US" sz="2000" dirty="0" smtClean="0"/>
                  <a:t>for different cluster dimensions </a:t>
                </a:r>
              </a:p>
              <a:p>
                <a:pPr lvl="1"/>
                <a:r>
                  <a:rPr lang="en-US" sz="1800" dirty="0" smtClean="0"/>
                  <a:t>Upper </a:t>
                </a:r>
                <a:r>
                  <a:rPr lang="en-US" sz="1800" dirty="0"/>
                  <a:t>bound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𝑛𝑢𝑚𝑏𝑒𝑟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𝑡𝑖𝑙𝑒𝑠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18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Lower bound = </a:t>
                </a:r>
                <a:r>
                  <a:rPr lang="en-US" sz="1800" dirty="0" smtClean="0"/>
                  <a:t>1</a:t>
                </a:r>
                <a:endParaRPr lang="en-US" sz="1800" dirty="0"/>
              </a:p>
              <a:p>
                <a:pPr lvl="1"/>
                <a:r>
                  <a:rPr lang="en-US" sz="1800" dirty="0"/>
                  <a:t>Average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1800" b="1" i="1" dirty="0" smtClean="0"/>
                  <a:t> </a:t>
                </a:r>
                <a:r>
                  <a:rPr lang="en-US" sz="1800" dirty="0"/>
                  <a:t>(i.e., for 16 tiles, 3 messages per request)</a:t>
                </a:r>
                <a:endParaRPr lang="en-US" sz="1800" b="1" dirty="0"/>
              </a:p>
              <a:p>
                <a:endParaRPr lang="en-US" sz="2200" dirty="0"/>
              </a:p>
              <a:p>
                <a:endParaRPr lang="en-US" sz="2000" dirty="0" smtClean="0"/>
              </a:p>
              <a:p>
                <a:endParaRPr lang="en-US" altLang="zh-CN" sz="2000" dirty="0"/>
              </a:p>
              <a:p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1600" dirty="0" smtClean="0"/>
              </a:p>
              <a:p>
                <a:endParaRPr lang="en-US" altLang="zh-CN" sz="1600" dirty="0"/>
              </a:p>
              <a:p>
                <a:endParaRPr lang="en-US" altLang="zh-CN" sz="1600" dirty="0" smtClean="0"/>
              </a:p>
              <a:p>
                <a:endParaRPr lang="en-US" altLang="zh-CN" sz="1600" dirty="0"/>
              </a:p>
              <a:p>
                <a:endParaRPr lang="en-US" altLang="zh-CN" sz="1600" dirty="0" smtClean="0"/>
              </a:p>
              <a:p>
                <a:endParaRPr lang="en-US" altLang="zh-CN" sz="1600" dirty="0"/>
              </a:p>
              <a:p>
                <a:endParaRPr lang="en-US" altLang="zh-CN" sz="1600" dirty="0" smtClean="0"/>
              </a:p>
              <a:p>
                <a:endParaRPr lang="en-US" altLang="zh-CN" sz="1600" dirty="0" smtClean="0"/>
              </a:p>
              <a:p>
                <a:endParaRPr lang="en-US" altLang="zh-CN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458200" cy="5257800"/>
              </a:xfrm>
              <a:blipFill rotWithShape="1">
                <a:blip r:embed="rId3"/>
                <a:stretch>
                  <a:fillRect l="-649"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19600"/>
            <a:ext cx="6715125" cy="212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Computers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Before 2001, parallel computers were mainly used in the server and supercomputer markets</a:t>
            </a:r>
          </a:p>
          <a:p>
            <a:endParaRPr lang="en-US" sz="2000" dirty="0"/>
          </a:p>
          <a:p>
            <a:r>
              <a:rPr lang="en-US" sz="2000" dirty="0" smtClean="0"/>
              <a:t>Since 2001, parallel computers have evolved as an architecture in which multiple processor cores are implemented on a single chip</a:t>
            </a:r>
          </a:p>
          <a:p>
            <a:endParaRPr lang="en-US" sz="2000" dirty="0"/>
          </a:p>
          <a:p>
            <a:r>
              <a:rPr lang="en-US" sz="2000" dirty="0" smtClean="0"/>
              <a:t>Such an architecture is popularly known as </a:t>
            </a:r>
            <a:r>
              <a:rPr lang="en-US" sz="2000" b="1" i="1" dirty="0" smtClean="0"/>
              <a:t>multicore</a:t>
            </a:r>
            <a:r>
              <a:rPr lang="en-US" sz="2000" dirty="0" smtClean="0"/>
              <a:t> or </a:t>
            </a:r>
            <a:r>
              <a:rPr lang="en-US" sz="2000" b="1" i="1" dirty="0" smtClean="0"/>
              <a:t>chip multiprocessors </a:t>
            </a:r>
            <a:r>
              <a:rPr lang="en-US" sz="2000" dirty="0" smtClean="0"/>
              <a:t>(</a:t>
            </a:r>
            <a:r>
              <a:rPr lang="en-US" sz="2000" b="1" dirty="0" smtClean="0"/>
              <a:t>CMPs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smtClean="0"/>
              <a:t>With the adoption of CMPs, virtually all new laptops, desktops, and servers are now parallel computers</a:t>
            </a:r>
          </a:p>
          <a:p>
            <a:endParaRPr lang="en-US" sz="2000" dirty="0"/>
          </a:p>
          <a:p>
            <a:r>
              <a:rPr lang="en-US" sz="2000" dirty="0" smtClean="0"/>
              <a:t>Today, CMP is the architecture of choice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82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0" indent="0" algn="just" eaLnBrk="1" hangingPunct="1">
              <a:buClr>
                <a:srgbClr val="C00000"/>
              </a:buClr>
              <a:buFontTx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 eaLnBrk="1" hangingPunct="1">
              <a:buFontTx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  <a:defRPr/>
            </a:pPr>
            <a:endParaRPr lang="en-US" sz="1400" dirty="0" smtClean="0">
              <a:solidFill>
                <a:srgbClr val="7F7F7F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2387600" y="1447800"/>
            <a:ext cx="4465638" cy="1042988"/>
          </a:xfrm>
          <a:prstGeom prst="beve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Discussion on </a:t>
            </a:r>
            <a:r>
              <a:rPr lang="en-US" dirty="0" smtClean="0">
                <a:solidFill>
                  <a:schemeClr val="tx1"/>
                </a:solidFill>
              </a:rPr>
              <a:t>Chip Multiprocessors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2667000"/>
            <a:ext cx="381000" cy="609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-Shape 5"/>
          <p:cNvSpPr/>
          <p:nvPr/>
        </p:nvSpPr>
        <p:spPr>
          <a:xfrm rot="5400000">
            <a:off x="731348" y="4308475"/>
            <a:ext cx="777875" cy="15430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475761" y="4819650"/>
            <a:ext cx="1550988" cy="1504950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20" tIns="53340" rIns="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Motivation for Parallel Computers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629874" y="4338637"/>
            <a:ext cx="263525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L-Shape 8"/>
          <p:cNvSpPr/>
          <p:nvPr/>
        </p:nvSpPr>
        <p:spPr>
          <a:xfrm rot="5400000">
            <a:off x="4170241" y="3552825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895604" y="4084637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Moving to Chip Multiprocessors (CMPs)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067053" y="3603625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L-Shape 11"/>
          <p:cNvSpPr/>
          <p:nvPr/>
        </p:nvSpPr>
        <p:spPr>
          <a:xfrm rot="5400000">
            <a:off x="5994278" y="3152775"/>
            <a:ext cx="777875" cy="167640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5673604" y="3730625"/>
            <a:ext cx="1514475" cy="190817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Unique CMP Challenges: Performance Volatility, Scalability Problems, and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6903426" y="3249612"/>
            <a:ext cx="285750" cy="22066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L-Shape 14"/>
          <p:cNvSpPr/>
          <p:nvPr/>
        </p:nvSpPr>
        <p:spPr>
          <a:xfrm rot="5400000">
            <a:off x="7782597" y="2834481"/>
            <a:ext cx="776288" cy="1606550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7496054" y="3376612"/>
            <a:ext cx="1450975" cy="1025525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Advanced Topics on CMP Cache Organizations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8675930" y="2895600"/>
            <a:ext cx="274638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L-Shape 17"/>
          <p:cNvSpPr/>
          <p:nvPr/>
        </p:nvSpPr>
        <p:spPr>
          <a:xfrm rot="5400000">
            <a:off x="2441085" y="3924300"/>
            <a:ext cx="777875" cy="158432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2166448" y="4456112"/>
            <a:ext cx="1535112" cy="1554163"/>
          </a:xfrm>
          <a:custGeom>
            <a:avLst/>
            <a:gdLst>
              <a:gd name="connsiteX0" fmla="*/ 0 w 1168405"/>
              <a:gd name="connsiteY0" fmla="*/ 0 h 1024175"/>
              <a:gd name="connsiteX1" fmla="*/ 1168405 w 1168405"/>
              <a:gd name="connsiteY1" fmla="*/ 0 h 1024175"/>
              <a:gd name="connsiteX2" fmla="*/ 1168405 w 1168405"/>
              <a:gd name="connsiteY2" fmla="*/ 1024175 h 1024175"/>
              <a:gd name="connsiteX3" fmla="*/ 0 w 1168405"/>
              <a:gd name="connsiteY3" fmla="*/ 1024175 h 1024175"/>
              <a:gd name="connsiteX4" fmla="*/ 0 w 1168405"/>
              <a:gd name="connsiteY4" fmla="*/ 0 h 10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5" h="1024175">
                <a:moveTo>
                  <a:pt x="0" y="0"/>
                </a:moveTo>
                <a:lnTo>
                  <a:pt x="1168405" y="0"/>
                </a:lnTo>
                <a:lnTo>
                  <a:pt x="1168405" y="1024175"/>
                </a:lnTo>
                <a:lnTo>
                  <a:pt x="0" y="1024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Traditional </a:t>
            </a:r>
            <a:r>
              <a:rPr lang="en-US" sz="1600" dirty="0">
                <a:solidFill>
                  <a:schemeClr val="tx1"/>
                </a:solidFill>
              </a:rPr>
              <a:t>Parallel Computers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3337901" y="3975100"/>
            <a:ext cx="269875" cy="220662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1891811" y="3730625"/>
            <a:ext cx="1874520" cy="187563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9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Traditional Parallel Computer Architectures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We can categorize the architecture of parallel computers in terms of </a:t>
            </a:r>
            <a:br>
              <a:rPr lang="en-US" sz="2000" dirty="0" smtClean="0"/>
            </a:br>
            <a:r>
              <a:rPr lang="en-US" sz="2000" dirty="0" smtClean="0"/>
              <a:t>two aspects:</a:t>
            </a:r>
            <a:endParaRPr lang="en-US" sz="2000" dirty="0"/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1800" dirty="0" smtClean="0"/>
              <a:t>Whether the memory is physically centralized or distributed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1800" dirty="0" smtClean="0"/>
              <a:t>Whether the address space is shared </a:t>
            </a:r>
            <a:r>
              <a:rPr lang="en-US" sz="1800" dirty="0"/>
              <a:t>or </a:t>
            </a:r>
            <a:r>
              <a:rPr lang="en-US" sz="1800" dirty="0" smtClean="0"/>
              <a:t>private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AB149F-4E0B-41C5-ACE2-E52A31248A21}" type="slidenum">
              <a:rPr lang="en-US" smtClean="0">
                <a:solidFill>
                  <a:schemeClr val="bg2"/>
                </a:solidFill>
              </a:rPr>
              <a:pPr eaLnBrk="1" hangingPunct="1"/>
              <a:t>7</a:t>
            </a:fld>
            <a:endParaRPr lang="en-US" smtClean="0">
              <a:solidFill>
                <a:schemeClr val="bg2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86954"/>
              </p:ext>
            </p:extLst>
          </p:nvPr>
        </p:nvGraphicFramePr>
        <p:xfrm>
          <a:off x="533400" y="3505200"/>
          <a:ext cx="8001000" cy="16916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09155"/>
                <a:gridCol w="1236518"/>
                <a:gridCol w="3273136"/>
                <a:gridCol w="2982191"/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 vert="vert"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 Space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Private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Centralized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26712"/>
              </p:ext>
            </p:extLst>
          </p:nvPr>
        </p:nvGraphicFramePr>
        <p:xfrm>
          <a:off x="533400" y="3489960"/>
          <a:ext cx="8001000" cy="16916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09155"/>
                <a:gridCol w="1236518"/>
                <a:gridCol w="3273136"/>
                <a:gridCol w="2982191"/>
              </a:tblGrid>
              <a:tr h="42291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 vert="vert"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 Space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Private</a:t>
                      </a:r>
                      <a:endParaRPr lang="en-US" b="1" dirty="0"/>
                    </a:p>
                  </a:txBody>
                  <a:tcPr/>
                </a:tc>
              </a:tr>
              <a:tr h="422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Centralized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SMP (Symmetric Multiprocessor)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87555"/>
              </p:ext>
            </p:extLst>
          </p:nvPr>
        </p:nvGraphicFramePr>
        <p:xfrm>
          <a:off x="533400" y="3489960"/>
          <a:ext cx="8001000" cy="16916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09155"/>
                <a:gridCol w="1236518"/>
                <a:gridCol w="3273136"/>
                <a:gridCol w="2982191"/>
              </a:tblGrid>
              <a:tr h="42291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 vert="vert"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 Space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Private</a:t>
                      </a:r>
                      <a:endParaRPr lang="en-US" b="1" dirty="0"/>
                    </a:p>
                  </a:txBody>
                  <a:tcPr/>
                </a:tc>
              </a:tr>
              <a:tr h="422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Centralized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SMP (Symmetric Multiprocessor)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20337"/>
              </p:ext>
            </p:extLst>
          </p:nvPr>
        </p:nvGraphicFramePr>
        <p:xfrm>
          <a:off x="533400" y="3505200"/>
          <a:ext cx="8001000" cy="16916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09155"/>
                <a:gridCol w="1236518"/>
                <a:gridCol w="3273136"/>
                <a:gridCol w="2982191"/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 vert="vert"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 Space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Private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Centralized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SMP (Symmetric Multiprocessor)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NUMA (Non-Uniform Memory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Access)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21303"/>
              </p:ext>
            </p:extLst>
          </p:nvPr>
        </p:nvGraphicFramePr>
        <p:xfrm>
          <a:off x="533400" y="3505200"/>
          <a:ext cx="8001000" cy="16916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09155"/>
                <a:gridCol w="1236518"/>
                <a:gridCol w="3273136"/>
                <a:gridCol w="2982191"/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 vert="vert"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 Space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Private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Centralized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SMP (Symmetric Multiprocessor)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NUMA (Non-Uniform Memory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Access)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MPP (Massively Parallel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Processors)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1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Symmetric Multiprocessor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Symmetric Multiprocessor (SMP) architecture uses shared system resources that can be accessed equally from all processors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000" i="1" dirty="0" smtClean="0"/>
              <a:t>Classically</a:t>
            </a:r>
            <a:r>
              <a:rPr lang="en-US" sz="2000" dirty="0" smtClean="0"/>
              <a:t>, a single OS controls the SMP machine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E77CEF-0745-4915-A22A-2A3D016E30CD}" type="slidenum">
              <a:rPr lang="en-US" smtClean="0">
                <a:solidFill>
                  <a:schemeClr val="bg2"/>
                </a:solidFill>
              </a:rPr>
              <a:pPr eaLnBrk="1" hangingPunct="1"/>
              <a:t>8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514600"/>
            <a:ext cx="114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Processor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3200400"/>
            <a:ext cx="8382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Cache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4648200"/>
            <a:ext cx="1143000" cy="609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10" name="Can 9"/>
          <p:cNvSpPr/>
          <p:nvPr/>
        </p:nvSpPr>
        <p:spPr>
          <a:xfrm>
            <a:off x="5334000" y="4648200"/>
            <a:ext cx="1143000" cy="685800"/>
          </a:xfrm>
          <a:prstGeom prst="can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I/O</a:t>
            </a:r>
          </a:p>
        </p:txBody>
      </p:sp>
      <p:cxnSp>
        <p:nvCxnSpPr>
          <p:cNvPr id="11" name="Straight Connector 10"/>
          <p:cNvCxnSpPr>
            <a:stCxn id="6" idx="2"/>
            <a:endCxn id="7" idx="0"/>
          </p:cNvCxnSpPr>
          <p:nvPr/>
        </p:nvCxnSpPr>
        <p:spPr>
          <a:xfrm>
            <a:off x="2324100" y="2971800"/>
            <a:ext cx="0" cy="228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2324100" y="3657600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514600"/>
            <a:ext cx="114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Processor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05200" y="3200400"/>
            <a:ext cx="8382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Cache</a:t>
            </a:r>
          </a:p>
        </p:txBody>
      </p:sp>
      <p:cxnSp>
        <p:nvCxnSpPr>
          <p:cNvPr id="15" name="Straight Connector 14"/>
          <p:cNvCxnSpPr>
            <a:stCxn id="13" idx="2"/>
            <a:endCxn id="14" idx="0"/>
          </p:cNvCxnSpPr>
          <p:nvPr/>
        </p:nvCxnSpPr>
        <p:spPr>
          <a:xfrm>
            <a:off x="3924300" y="2971800"/>
            <a:ext cx="0" cy="228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2"/>
          </p:cNvCxnSpPr>
          <p:nvPr/>
        </p:nvCxnSpPr>
        <p:spPr>
          <a:xfrm>
            <a:off x="3924300" y="3657600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53000" y="2514600"/>
            <a:ext cx="114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Processor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05400" y="3200400"/>
            <a:ext cx="8382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Cache</a:t>
            </a:r>
          </a:p>
        </p:txBody>
      </p:sp>
      <p:cxnSp>
        <p:nvCxnSpPr>
          <p:cNvPr id="19" name="Straight Connector 18"/>
          <p:cNvCxnSpPr>
            <a:stCxn id="17" idx="2"/>
            <a:endCxn id="18" idx="0"/>
          </p:cNvCxnSpPr>
          <p:nvPr/>
        </p:nvCxnSpPr>
        <p:spPr>
          <a:xfrm>
            <a:off x="5524500" y="2971800"/>
            <a:ext cx="0" cy="228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</p:cNvCxnSpPr>
          <p:nvPr/>
        </p:nvCxnSpPr>
        <p:spPr>
          <a:xfrm>
            <a:off x="5524500" y="3657600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53200" y="2514600"/>
            <a:ext cx="114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Processor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5600" y="3200400"/>
            <a:ext cx="8382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Cache</a:t>
            </a:r>
          </a:p>
        </p:txBody>
      </p:sp>
      <p:cxnSp>
        <p:nvCxnSpPr>
          <p:cNvPr id="23" name="Straight Connector 22"/>
          <p:cNvCxnSpPr>
            <a:stCxn id="21" idx="2"/>
            <a:endCxn id="22" idx="0"/>
          </p:cNvCxnSpPr>
          <p:nvPr/>
        </p:nvCxnSpPr>
        <p:spPr>
          <a:xfrm>
            <a:off x="7124700" y="2971800"/>
            <a:ext cx="0" cy="228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7124700" y="3657600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9" idx="0"/>
          </p:cNvCxnSpPr>
          <p:nvPr/>
        </p:nvCxnSpPr>
        <p:spPr>
          <a:xfrm>
            <a:off x="3695700" y="4267200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" idx="1"/>
          </p:cNvCxnSpPr>
          <p:nvPr/>
        </p:nvCxnSpPr>
        <p:spPr>
          <a:xfrm>
            <a:off x="5905500" y="4267200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752600" y="3886200"/>
            <a:ext cx="6019800" cy="381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 or Crossbar Switch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Massively Parallel Processors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Massively </a:t>
            </a:r>
            <a:r>
              <a:rPr lang="en-US" sz="2000" dirty="0"/>
              <a:t>P</a:t>
            </a:r>
            <a:r>
              <a:rPr lang="en-US" sz="2000" dirty="0" smtClean="0"/>
              <a:t>arallel </a:t>
            </a:r>
            <a:r>
              <a:rPr lang="en-US" sz="2000" dirty="0"/>
              <a:t>P</a:t>
            </a:r>
            <a:r>
              <a:rPr lang="en-US" sz="2000" dirty="0" smtClean="0"/>
              <a:t>rocessors (MPP) architecture consists of nodes with each having its own processor, memory and I/O subsystem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000" dirty="0" smtClean="0"/>
              <a:t>An independent OS runs at each node</a:t>
            </a:r>
            <a:endParaRPr lang="en-US" sz="1400" dirty="0" smtClean="0"/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655160-A3C4-4E1C-B9C9-CF48303082C1}" type="slidenum">
              <a:rPr lang="en-US" smtClean="0">
                <a:solidFill>
                  <a:schemeClr val="bg2"/>
                </a:solidFill>
              </a:rPr>
              <a:pPr eaLnBrk="1" hangingPunct="1"/>
              <a:t>9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" y="2967038"/>
            <a:ext cx="114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Processor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200" y="3652838"/>
            <a:ext cx="8382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5800" y="4948238"/>
            <a:ext cx="1143000" cy="342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31" name="Can 30"/>
          <p:cNvSpPr/>
          <p:nvPr/>
        </p:nvSpPr>
        <p:spPr>
          <a:xfrm>
            <a:off x="2057400" y="4948238"/>
            <a:ext cx="571500" cy="385762"/>
          </a:xfrm>
          <a:prstGeom prst="can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I/O</a:t>
            </a:r>
          </a:p>
        </p:txBody>
      </p:sp>
      <p:cxnSp>
        <p:nvCxnSpPr>
          <p:cNvPr id="32" name="Straight Connector 31"/>
          <p:cNvCxnSpPr>
            <a:stCxn id="27" idx="2"/>
            <a:endCxn id="28" idx="0"/>
          </p:cNvCxnSpPr>
          <p:nvPr/>
        </p:nvCxnSpPr>
        <p:spPr>
          <a:xfrm>
            <a:off x="1257300" y="3424238"/>
            <a:ext cx="0" cy="228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8" idx="2"/>
          </p:cNvCxnSpPr>
          <p:nvPr/>
        </p:nvCxnSpPr>
        <p:spPr>
          <a:xfrm>
            <a:off x="1257300" y="4110038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1257300" y="456723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1" idx="1"/>
          </p:cNvCxnSpPr>
          <p:nvPr/>
        </p:nvCxnSpPr>
        <p:spPr>
          <a:xfrm>
            <a:off x="2343150" y="456723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38200" y="4338638"/>
            <a:ext cx="838200" cy="228600"/>
          </a:xfrm>
          <a:prstGeom prst="rect">
            <a:avLst/>
          </a:prstGeom>
          <a:solidFill>
            <a:srgbClr val="0099FF"/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Bus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676400" y="4567238"/>
            <a:ext cx="6667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676400" y="4338638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905000" y="2814638"/>
            <a:ext cx="0" cy="1524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781300" y="2967038"/>
            <a:ext cx="114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Processor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33700" y="3652838"/>
            <a:ext cx="8382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Cache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781300" y="4948238"/>
            <a:ext cx="1143000" cy="342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43" name="Can 42"/>
          <p:cNvSpPr/>
          <p:nvPr/>
        </p:nvSpPr>
        <p:spPr>
          <a:xfrm>
            <a:off x="4152900" y="4948238"/>
            <a:ext cx="571500" cy="385762"/>
          </a:xfrm>
          <a:prstGeom prst="can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I/O</a:t>
            </a:r>
          </a:p>
        </p:txBody>
      </p:sp>
      <p:cxnSp>
        <p:nvCxnSpPr>
          <p:cNvPr id="44" name="Straight Connector 43"/>
          <p:cNvCxnSpPr>
            <a:stCxn id="40" idx="2"/>
            <a:endCxn id="41" idx="0"/>
          </p:cNvCxnSpPr>
          <p:nvPr/>
        </p:nvCxnSpPr>
        <p:spPr>
          <a:xfrm>
            <a:off x="3352800" y="3424238"/>
            <a:ext cx="0" cy="228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2"/>
          </p:cNvCxnSpPr>
          <p:nvPr/>
        </p:nvCxnSpPr>
        <p:spPr>
          <a:xfrm>
            <a:off x="3352800" y="4110038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2" idx="0"/>
          </p:cNvCxnSpPr>
          <p:nvPr/>
        </p:nvCxnSpPr>
        <p:spPr>
          <a:xfrm>
            <a:off x="3352800" y="456723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3" idx="1"/>
          </p:cNvCxnSpPr>
          <p:nvPr/>
        </p:nvCxnSpPr>
        <p:spPr>
          <a:xfrm>
            <a:off x="4438650" y="456723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933700" y="4338638"/>
            <a:ext cx="838200" cy="228600"/>
          </a:xfrm>
          <a:prstGeom prst="rect">
            <a:avLst/>
          </a:prstGeom>
          <a:solidFill>
            <a:srgbClr val="0099FF"/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Bus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771900" y="4567238"/>
            <a:ext cx="6667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71900" y="4338638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000500" y="2814638"/>
            <a:ext cx="0" cy="1524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953000" y="2967038"/>
            <a:ext cx="114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Processor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05400" y="3652838"/>
            <a:ext cx="8382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Cache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953000" y="4948238"/>
            <a:ext cx="1143000" cy="342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55" name="Can 54"/>
          <p:cNvSpPr/>
          <p:nvPr/>
        </p:nvSpPr>
        <p:spPr>
          <a:xfrm>
            <a:off x="6324600" y="4948238"/>
            <a:ext cx="571500" cy="385762"/>
          </a:xfrm>
          <a:prstGeom prst="can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I/O</a:t>
            </a:r>
          </a:p>
        </p:txBody>
      </p:sp>
      <p:cxnSp>
        <p:nvCxnSpPr>
          <p:cNvPr id="56" name="Straight Connector 55"/>
          <p:cNvCxnSpPr>
            <a:stCxn id="52" idx="2"/>
            <a:endCxn id="53" idx="0"/>
          </p:cNvCxnSpPr>
          <p:nvPr/>
        </p:nvCxnSpPr>
        <p:spPr>
          <a:xfrm>
            <a:off x="5524500" y="3424238"/>
            <a:ext cx="0" cy="228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2"/>
          </p:cNvCxnSpPr>
          <p:nvPr/>
        </p:nvCxnSpPr>
        <p:spPr>
          <a:xfrm>
            <a:off x="5524500" y="4110038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4" idx="0"/>
          </p:cNvCxnSpPr>
          <p:nvPr/>
        </p:nvCxnSpPr>
        <p:spPr>
          <a:xfrm>
            <a:off x="5524500" y="456723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55" idx="1"/>
          </p:cNvCxnSpPr>
          <p:nvPr/>
        </p:nvCxnSpPr>
        <p:spPr>
          <a:xfrm>
            <a:off x="6610350" y="456723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105400" y="4338638"/>
            <a:ext cx="838200" cy="228600"/>
          </a:xfrm>
          <a:prstGeom prst="rect">
            <a:avLst/>
          </a:prstGeom>
          <a:solidFill>
            <a:srgbClr val="0099FF"/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Bus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5943600" y="4567238"/>
            <a:ext cx="6667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43600" y="4338638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172200" y="2814638"/>
            <a:ext cx="0" cy="1524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048500" y="2967038"/>
            <a:ext cx="1143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Processor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200900" y="3652838"/>
            <a:ext cx="8382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Cache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048500" y="4948238"/>
            <a:ext cx="1143000" cy="342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67" name="Can 66"/>
          <p:cNvSpPr/>
          <p:nvPr/>
        </p:nvSpPr>
        <p:spPr>
          <a:xfrm>
            <a:off x="8420100" y="4948238"/>
            <a:ext cx="571500" cy="385762"/>
          </a:xfrm>
          <a:prstGeom prst="can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I/O</a:t>
            </a:r>
          </a:p>
        </p:txBody>
      </p:sp>
      <p:cxnSp>
        <p:nvCxnSpPr>
          <p:cNvPr id="68" name="Straight Connector 67"/>
          <p:cNvCxnSpPr>
            <a:stCxn id="64" idx="2"/>
            <a:endCxn id="65" idx="0"/>
          </p:cNvCxnSpPr>
          <p:nvPr/>
        </p:nvCxnSpPr>
        <p:spPr>
          <a:xfrm>
            <a:off x="7620000" y="3424238"/>
            <a:ext cx="0" cy="228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2"/>
          </p:cNvCxnSpPr>
          <p:nvPr/>
        </p:nvCxnSpPr>
        <p:spPr>
          <a:xfrm>
            <a:off x="7620000" y="4110038"/>
            <a:ext cx="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6" idx="0"/>
          </p:cNvCxnSpPr>
          <p:nvPr/>
        </p:nvCxnSpPr>
        <p:spPr>
          <a:xfrm>
            <a:off x="7620000" y="456723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7" idx="1"/>
          </p:cNvCxnSpPr>
          <p:nvPr/>
        </p:nvCxnSpPr>
        <p:spPr>
          <a:xfrm>
            <a:off x="8705850" y="4567238"/>
            <a:ext cx="0" cy="381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200900" y="4338638"/>
            <a:ext cx="838200" cy="228600"/>
          </a:xfrm>
          <a:prstGeom prst="rect">
            <a:avLst/>
          </a:prstGeom>
          <a:solidFill>
            <a:srgbClr val="0099FF"/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Bus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039100" y="4567238"/>
            <a:ext cx="6667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039100" y="4338638"/>
            <a:ext cx="228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8267700" y="2814638"/>
            <a:ext cx="0" cy="1524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5800" y="2471928"/>
            <a:ext cx="7686675" cy="34747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Interconnection Network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64" grpId="0" animBg="1"/>
      <p:bldP spid="65" grpId="0" animBg="1"/>
      <p:bldP spid="66" grpId="0" animBg="1"/>
      <p:bldP spid="67" grpId="0" animBg="1"/>
      <p:bldP spid="72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3080</Words>
  <Application>Microsoft Office PowerPoint</Application>
  <PresentationFormat>On-screen Show (4:3)</PresentationFormat>
  <Paragraphs>866</Paragraphs>
  <Slides>41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PowerPoint Presentation</vt:lpstr>
      <vt:lpstr>Objectives</vt:lpstr>
      <vt:lpstr>Objectives</vt:lpstr>
      <vt:lpstr>Why Parallel Computers?</vt:lpstr>
      <vt:lpstr>Parallel Computers Today</vt:lpstr>
      <vt:lpstr>Objectives</vt:lpstr>
      <vt:lpstr>Traditional Parallel Computer Architectures</vt:lpstr>
      <vt:lpstr>Symmetric Multiprocessor</vt:lpstr>
      <vt:lpstr>Massively Parallel Processors</vt:lpstr>
      <vt:lpstr>Non-Uniform Memory Access</vt:lpstr>
      <vt:lpstr>Objectives</vt:lpstr>
      <vt:lpstr>Evolution of Computers</vt:lpstr>
      <vt:lpstr>From Scalar to Superscalar</vt:lpstr>
      <vt:lpstr>Moving to CMPs</vt:lpstr>
      <vt:lpstr>What are CMPs?</vt:lpstr>
      <vt:lpstr>Objectives</vt:lpstr>
      <vt:lpstr>Unique Challenges in CMPs</vt:lpstr>
      <vt:lpstr>Performance Volatility</vt:lpstr>
      <vt:lpstr>Unique Challenges in CMPs</vt:lpstr>
      <vt:lpstr>Off-Chip Bandwidth</vt:lpstr>
      <vt:lpstr>Main Memory</vt:lpstr>
      <vt:lpstr>Unique Challenges in CMPs</vt:lpstr>
      <vt:lpstr>How to Organize CMP Caches?</vt:lpstr>
      <vt:lpstr>Network-on-Chip as a Crossbar</vt:lpstr>
      <vt:lpstr>Network-on-Chip as a 2D Mesh</vt:lpstr>
      <vt:lpstr>Objectives</vt:lpstr>
      <vt:lpstr>CMP Cache Organization</vt:lpstr>
      <vt:lpstr>Mapping Functions in CMPs</vt:lpstr>
      <vt:lpstr>A Block Interleaving Function</vt:lpstr>
      <vt:lpstr>A Page Interleaving Function</vt:lpstr>
      <vt:lpstr>No-Bit Overlap Function</vt:lpstr>
      <vt:lpstr>No-Bit Overlap with Randomization Function</vt:lpstr>
      <vt:lpstr>CMP Cache Organization</vt:lpstr>
      <vt:lpstr>Static CMP Cache Organizations</vt:lpstr>
      <vt:lpstr>Main Deficiency of Static Designs</vt:lpstr>
      <vt:lpstr>A Dynamic CMP Cache Organization</vt:lpstr>
      <vt:lpstr>CMPs in a Nutshell</vt:lpstr>
      <vt:lpstr>This Week’s Challenge</vt:lpstr>
      <vt:lpstr>PowerPoint Presentation</vt:lpstr>
      <vt:lpstr>Dynamic Mapping Function</vt:lpstr>
      <vt:lpstr>How to Locate the Blocks?</vt:lpstr>
    </vt:vector>
  </TitlesOfParts>
  <Company>Carnegie Mellon University in Qatar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Hammoud</dc:creator>
  <cp:lastModifiedBy>Mohammad Hammoud</cp:lastModifiedBy>
  <cp:revision>320</cp:revision>
  <dcterms:created xsi:type="dcterms:W3CDTF">2013-02-01T13:44:26Z</dcterms:created>
  <dcterms:modified xsi:type="dcterms:W3CDTF">2013-02-06T05:26:32Z</dcterms:modified>
</cp:coreProperties>
</file>